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8" r:id="rId3"/>
    <p:sldId id="272" r:id="rId4"/>
    <p:sldId id="273" r:id="rId5"/>
    <p:sldId id="262" r:id="rId6"/>
    <p:sldId id="274" r:id="rId7"/>
    <p:sldId id="261" r:id="rId8"/>
    <p:sldId id="269" r:id="rId9"/>
    <p:sldId id="275" r:id="rId10"/>
    <p:sldId id="270" r:id="rId11"/>
    <p:sldId id="260" r:id="rId12"/>
    <p:sldId id="276" r:id="rId13"/>
    <p:sldId id="264" r:id="rId14"/>
    <p:sldId id="266" r:id="rId15"/>
    <p:sldId id="265" r:id="rId16"/>
    <p:sldId id="267" r:id="rId17"/>
    <p:sldId id="277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11" Type="http://schemas.openxmlformats.org/officeDocument/2006/relationships/image" Target="../media/image20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2015/4/23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jpe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8.png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2.png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image" Target="../media/image21.png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7992888" cy="1728192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Contributions </a:t>
            </a:r>
            <a:r>
              <a:rPr lang="en-US" altLang="zh-CN" dirty="0" smtClean="0"/>
              <a:t>from different sources to </a:t>
            </a:r>
            <a:r>
              <a:rPr lang="en-US" altLang="zh-CN" dirty="0" smtClean="0"/>
              <a:t>regional relationship of O</a:t>
            </a:r>
            <a:r>
              <a:rPr lang="en-US" altLang="zh-CN" sz="2800" dirty="0" smtClean="0"/>
              <a:t>3</a:t>
            </a:r>
            <a:r>
              <a:rPr lang="en-US" altLang="zh-CN" dirty="0" smtClean="0"/>
              <a:t> and </a:t>
            </a:r>
            <a:r>
              <a:rPr lang="en-US" altLang="zh-CN" dirty="0" smtClean="0"/>
              <a:t>CO/CH</a:t>
            </a:r>
            <a:r>
              <a:rPr lang="en-US" altLang="zh-CN" sz="2800" dirty="0" smtClean="0"/>
              <a:t>2</a:t>
            </a:r>
            <a:r>
              <a:rPr lang="en-US" altLang="zh-CN" dirty="0" smtClean="0"/>
              <a:t>O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                                               </a:t>
            </a:r>
            <a:endParaRPr lang="en-US" altLang="zh-CN" dirty="0" smtClean="0"/>
          </a:p>
          <a:p>
            <a:r>
              <a:rPr lang="en-US" altLang="zh-CN" dirty="0" smtClean="0"/>
              <a:t> </a:t>
            </a:r>
            <a:r>
              <a:rPr lang="en-US" altLang="zh-CN" dirty="0" smtClean="0"/>
              <a:t>                                                 </a:t>
            </a:r>
            <a:r>
              <a:rPr lang="en-US" altLang="zh-CN" dirty="0" smtClean="0"/>
              <a:t>Ye </a:t>
            </a:r>
            <a:r>
              <a:rPr lang="en-US" altLang="zh-CN" dirty="0" smtClean="0"/>
              <a:t>Cheng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404" y="836712"/>
            <a:ext cx="336792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177" y="836712"/>
            <a:ext cx="336223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769" y="3862621"/>
            <a:ext cx="336223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920" y="3861048"/>
            <a:ext cx="3381815" cy="247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6375226"/>
            <a:ext cx="80200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67744" y="413956"/>
            <a:ext cx="1147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Standard</a:t>
            </a:r>
            <a:endParaRPr lang="zh-CN" alt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95040" y="404664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BC</a:t>
            </a:r>
            <a:endParaRPr lang="zh-CN" alt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52120" y="3328794"/>
            <a:ext cx="1544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 smtClean="0"/>
              <a:t>Anthro</a:t>
            </a:r>
            <a:r>
              <a:rPr lang="en-US" altLang="zh-CN" sz="2000" b="1" dirty="0" smtClean="0"/>
              <a:t> VOCs</a:t>
            </a:r>
            <a:endParaRPr lang="zh-CN" alt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95736" y="3328794"/>
            <a:ext cx="1034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Bio </a:t>
            </a:r>
            <a:r>
              <a:rPr lang="en-US" altLang="zh-CN" sz="2000" b="1" dirty="0" err="1" smtClean="0"/>
              <a:t>Isop</a:t>
            </a:r>
            <a:endParaRPr lang="zh-CN" alt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-27384"/>
            <a:ext cx="286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CH2O-O3 Slope in US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314" y="744667"/>
            <a:ext cx="3435666" cy="250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2021" y="3683875"/>
            <a:ext cx="3431369" cy="249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3533" y="766574"/>
            <a:ext cx="3452250" cy="251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49" y="3662690"/>
            <a:ext cx="3431629" cy="250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195" y="6213158"/>
            <a:ext cx="80581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67744" y="298138"/>
            <a:ext cx="1147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Standard</a:t>
            </a:r>
            <a:endParaRPr lang="zh-CN" alt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95040" y="288846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BC</a:t>
            </a:r>
            <a:endParaRPr lang="zh-CN" alt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652120" y="3212976"/>
            <a:ext cx="1544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 smtClean="0"/>
              <a:t>Anthro</a:t>
            </a:r>
            <a:r>
              <a:rPr lang="en-US" altLang="zh-CN" sz="2000" b="1" dirty="0" smtClean="0"/>
              <a:t> VOCs</a:t>
            </a:r>
            <a:endParaRPr lang="zh-CN" alt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95736" y="3212976"/>
            <a:ext cx="1034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Bio </a:t>
            </a:r>
            <a:r>
              <a:rPr lang="en-US" altLang="zh-CN" sz="2000" b="1" dirty="0" err="1" smtClean="0"/>
              <a:t>Isop</a:t>
            </a:r>
            <a:endParaRPr lang="zh-CN" alt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27384"/>
            <a:ext cx="3239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CH2O-O3 Slope in China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prstClr val="black"/>
                </a:solidFill>
              </a:rPr>
              <a:t>△ 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O</a:t>
            </a:r>
            <a:r>
              <a:rPr lang="en-US" altLang="zh-CN" b="1" dirty="0" smtClean="0">
                <a:solidFill>
                  <a:prstClr val="black"/>
                </a:solidFill>
              </a:rPr>
              <a:t>3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/ △ 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CO from local emission and transporting</a:t>
            </a:r>
            <a:endParaRPr lang="zh-CN" altLang="en-US" b="1" dirty="0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15616" y="3501008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CN" sz="2400" dirty="0" smtClean="0"/>
              <a:t> Beijing </a:t>
            </a:r>
          </a:p>
          <a:p>
            <a:pPr>
              <a:buFont typeface="Wingdings" pitchFamily="2" charset="2"/>
              <a:buChar char="l"/>
            </a:pPr>
            <a:r>
              <a:rPr lang="en-US" altLang="zh-CN" sz="2400" dirty="0" smtClean="0"/>
              <a:t> Pearl </a:t>
            </a:r>
            <a:r>
              <a:rPr lang="en-US" altLang="zh-CN" sz="2400" dirty="0" smtClean="0"/>
              <a:t>River Delta</a:t>
            </a:r>
          </a:p>
          <a:p>
            <a:pPr>
              <a:buFont typeface="Wingdings" pitchFamily="2" charset="2"/>
              <a:buChar char="l"/>
            </a:pPr>
            <a:r>
              <a:rPr lang="en-US" altLang="zh-CN" sz="2400" dirty="0" smtClean="0"/>
              <a:t> Los Angeles</a:t>
            </a:r>
          </a:p>
          <a:p>
            <a:pPr>
              <a:buFont typeface="Wingdings" pitchFamily="2" charset="2"/>
              <a:buChar char="l"/>
            </a:pPr>
            <a:r>
              <a:rPr lang="en-US" altLang="zh-CN" sz="2400" dirty="0" smtClean="0"/>
              <a:t> Atlanta</a:t>
            </a:r>
            <a:endParaRPr lang="zh-CN" altLang="en-US" sz="2400" dirty="0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124744"/>
            <a:ext cx="10382962" cy="1368152"/>
          </a:xfrm>
          <a:prstGeom prst="rect">
            <a:avLst/>
          </a:prstGeom>
          <a:noFill/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1152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-771399" y="44624"/>
            <a:ext cx="6495527" cy="3789040"/>
            <a:chOff x="20689" y="0"/>
            <a:chExt cx="9123311" cy="515719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bright="9000" contrast="46000"/>
            </a:blip>
            <a:srcRect/>
            <a:stretch>
              <a:fillRect/>
            </a:stretch>
          </p:blipFill>
          <p:spPr bwMode="auto">
            <a:xfrm>
              <a:off x="20689" y="0"/>
              <a:ext cx="9123311" cy="5157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5" name="组合 24"/>
            <p:cNvGrpSpPr/>
            <p:nvPr/>
          </p:nvGrpSpPr>
          <p:grpSpPr>
            <a:xfrm>
              <a:off x="3398189" y="1509975"/>
              <a:ext cx="2261571" cy="2772201"/>
              <a:chOff x="3398189" y="1509975"/>
              <a:chExt cx="2261571" cy="2772201"/>
            </a:xfrm>
          </p:grpSpPr>
          <p:sp>
            <p:nvSpPr>
              <p:cNvPr id="6" name="矩形 5"/>
              <p:cNvSpPr/>
              <p:nvPr/>
            </p:nvSpPr>
            <p:spPr>
              <a:xfrm rot="120000">
                <a:off x="3398189" y="1509975"/>
                <a:ext cx="2261571" cy="2717428"/>
              </a:xfrm>
              <a:prstGeom prst="rect">
                <a:avLst/>
              </a:prstGeom>
              <a:solidFill>
                <a:srgbClr val="0070C0">
                  <a:alpha val="36000"/>
                </a:srgb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 rot="-60000">
                <a:off x="3419872" y="2348880"/>
                <a:ext cx="2232247" cy="11595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rot="-60000">
                <a:off x="3419872" y="3212976"/>
                <a:ext cx="2160239" cy="1268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rot="-60000" flipH="1">
                <a:off x="4067944" y="1522509"/>
                <a:ext cx="144016" cy="27596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rot="-60000" flipH="1">
                <a:off x="4835961" y="1522509"/>
                <a:ext cx="144016" cy="27596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矩形 14"/>
          <p:cNvSpPr/>
          <p:nvPr/>
        </p:nvSpPr>
        <p:spPr>
          <a:xfrm>
            <a:off x="4572000" y="-315416"/>
            <a:ext cx="1296144" cy="4176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97960"/>
            <a:ext cx="454551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437111"/>
            <a:ext cx="1848206" cy="20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5016" y="4437112"/>
            <a:ext cx="18509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899592" y="4005064"/>
            <a:ext cx="71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Local </a:t>
            </a:r>
            <a:endParaRPr lang="zh-CN" alt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997450" y="672653"/>
          <a:ext cx="4146550" cy="2900363"/>
        </p:xfrm>
        <a:graphic>
          <a:graphicData uri="http://schemas.openxmlformats.org/presentationml/2006/ole">
            <p:oleObj spid="_x0000_s1026" name="Graph" r:id="rId7" imgW="4145760" imgH="2900160" progId="Origin50.Graph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771800" y="4005064"/>
            <a:ext cx="1368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Transported </a:t>
            </a:r>
            <a:endParaRPr lang="zh-CN" altLang="en-US" dirty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895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3933056"/>
            <a:ext cx="1956562" cy="382141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4293096"/>
            <a:ext cx="4215013" cy="726182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5" y="5341908"/>
            <a:ext cx="2504627" cy="391348"/>
          </a:xfrm>
          <a:prstGeom prst="rect">
            <a:avLst/>
          </a:prstGeom>
          <a:noFill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5733256"/>
            <a:ext cx="4179595" cy="720080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1133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16216" y="87015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Beijing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-684584" y="0"/>
            <a:ext cx="5868144" cy="3612367"/>
            <a:chOff x="0" y="536712"/>
            <a:chExt cx="9144000" cy="5529743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36712"/>
              <a:ext cx="9144000" cy="5529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0" name="组合 29"/>
            <p:cNvGrpSpPr/>
            <p:nvPr/>
          </p:nvGrpSpPr>
          <p:grpSpPr>
            <a:xfrm rot="120000">
              <a:off x="2553456" y="1410008"/>
              <a:ext cx="3243955" cy="4110099"/>
              <a:chOff x="1907704" y="620688"/>
              <a:chExt cx="2880320" cy="3888432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1907704" y="1268760"/>
                <a:ext cx="576064" cy="648072"/>
              </a:xfrm>
              <a:prstGeom prst="rect">
                <a:avLst/>
              </a:prstGeom>
              <a:solidFill>
                <a:schemeClr val="accent1">
                  <a:alpha val="39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2483768" y="1268760"/>
                <a:ext cx="576064" cy="648072"/>
              </a:xfrm>
              <a:prstGeom prst="rect">
                <a:avLst/>
              </a:prstGeom>
              <a:solidFill>
                <a:schemeClr val="accent1">
                  <a:alpha val="39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3059832" y="1268760"/>
                <a:ext cx="576064" cy="648072"/>
              </a:xfrm>
              <a:prstGeom prst="rect">
                <a:avLst/>
              </a:prstGeom>
              <a:solidFill>
                <a:schemeClr val="accent1">
                  <a:alpha val="39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1907704" y="1916832"/>
                <a:ext cx="576064" cy="648072"/>
              </a:xfrm>
              <a:prstGeom prst="rect">
                <a:avLst/>
              </a:prstGeom>
              <a:solidFill>
                <a:schemeClr val="accent1">
                  <a:alpha val="39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907704" y="2564904"/>
                <a:ext cx="576064" cy="648072"/>
              </a:xfrm>
              <a:prstGeom prst="rect">
                <a:avLst/>
              </a:prstGeom>
              <a:solidFill>
                <a:schemeClr val="accent1">
                  <a:alpha val="39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2483768" y="3861048"/>
                <a:ext cx="576064" cy="648072"/>
              </a:xfrm>
              <a:prstGeom prst="rect">
                <a:avLst/>
              </a:prstGeom>
              <a:solidFill>
                <a:schemeClr val="accent1">
                  <a:alpha val="39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2483768" y="3212976"/>
                <a:ext cx="576064" cy="648072"/>
              </a:xfrm>
              <a:prstGeom prst="rect">
                <a:avLst/>
              </a:prstGeom>
              <a:solidFill>
                <a:schemeClr val="accent1">
                  <a:alpha val="39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2483768" y="1916832"/>
                <a:ext cx="576064" cy="648072"/>
              </a:xfrm>
              <a:prstGeom prst="rect">
                <a:avLst/>
              </a:prstGeom>
              <a:solidFill>
                <a:schemeClr val="accent1">
                  <a:alpha val="39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2483768" y="2564904"/>
                <a:ext cx="576064" cy="648072"/>
              </a:xfrm>
              <a:prstGeom prst="rect">
                <a:avLst/>
              </a:prstGeom>
              <a:solidFill>
                <a:schemeClr val="accent1">
                  <a:alpha val="39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059832" y="1916832"/>
                <a:ext cx="576064" cy="648072"/>
              </a:xfrm>
              <a:prstGeom prst="rect">
                <a:avLst/>
              </a:prstGeom>
              <a:solidFill>
                <a:schemeClr val="accent1">
                  <a:alpha val="39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059832" y="2564904"/>
                <a:ext cx="576064" cy="648072"/>
              </a:xfrm>
              <a:prstGeom prst="rect">
                <a:avLst/>
              </a:prstGeom>
              <a:solidFill>
                <a:schemeClr val="accent1">
                  <a:alpha val="39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3059832" y="3212976"/>
                <a:ext cx="576064" cy="648072"/>
              </a:xfrm>
              <a:prstGeom prst="rect">
                <a:avLst/>
              </a:prstGeom>
              <a:solidFill>
                <a:schemeClr val="accent1">
                  <a:alpha val="39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3059832" y="3861048"/>
                <a:ext cx="576064" cy="648072"/>
              </a:xfrm>
              <a:prstGeom prst="rect">
                <a:avLst/>
              </a:prstGeom>
              <a:solidFill>
                <a:schemeClr val="accent1">
                  <a:alpha val="39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3635896" y="1916832"/>
                <a:ext cx="576064" cy="648072"/>
              </a:xfrm>
              <a:prstGeom prst="rect">
                <a:avLst/>
              </a:prstGeom>
              <a:solidFill>
                <a:schemeClr val="accent1">
                  <a:alpha val="39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211960" y="1916832"/>
                <a:ext cx="576064" cy="648072"/>
              </a:xfrm>
              <a:prstGeom prst="rect">
                <a:avLst/>
              </a:prstGeom>
              <a:solidFill>
                <a:schemeClr val="accent1">
                  <a:alpha val="39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3635896" y="2564904"/>
                <a:ext cx="576064" cy="648072"/>
              </a:xfrm>
              <a:prstGeom prst="rect">
                <a:avLst/>
              </a:prstGeom>
              <a:solidFill>
                <a:schemeClr val="accent1">
                  <a:alpha val="39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211960" y="2564904"/>
                <a:ext cx="576064" cy="648072"/>
              </a:xfrm>
              <a:prstGeom prst="rect">
                <a:avLst/>
              </a:prstGeom>
              <a:solidFill>
                <a:schemeClr val="accent1">
                  <a:alpha val="39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3635896" y="3212976"/>
                <a:ext cx="576064" cy="648072"/>
              </a:xfrm>
              <a:prstGeom prst="rect">
                <a:avLst/>
              </a:prstGeom>
              <a:solidFill>
                <a:schemeClr val="accent1">
                  <a:alpha val="39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4211960" y="3212976"/>
                <a:ext cx="576064" cy="648072"/>
              </a:xfrm>
              <a:prstGeom prst="rect">
                <a:avLst/>
              </a:prstGeom>
              <a:solidFill>
                <a:schemeClr val="accent1">
                  <a:alpha val="39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3635896" y="1268760"/>
                <a:ext cx="576064" cy="648072"/>
              </a:xfrm>
              <a:prstGeom prst="rect">
                <a:avLst/>
              </a:prstGeom>
              <a:solidFill>
                <a:schemeClr val="accent1">
                  <a:alpha val="39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4211960" y="1268760"/>
                <a:ext cx="576064" cy="648072"/>
              </a:xfrm>
              <a:prstGeom prst="rect">
                <a:avLst/>
              </a:prstGeom>
              <a:solidFill>
                <a:schemeClr val="accent1">
                  <a:alpha val="39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3059832" y="620688"/>
                <a:ext cx="576064" cy="648072"/>
              </a:xfrm>
              <a:prstGeom prst="rect">
                <a:avLst/>
              </a:prstGeom>
              <a:solidFill>
                <a:schemeClr val="accent1">
                  <a:alpha val="39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2483768" y="620688"/>
                <a:ext cx="576064" cy="648072"/>
              </a:xfrm>
              <a:prstGeom prst="rect">
                <a:avLst/>
              </a:prstGeom>
              <a:solidFill>
                <a:schemeClr val="accent1">
                  <a:alpha val="39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907704" y="620688"/>
                <a:ext cx="576064" cy="648072"/>
              </a:xfrm>
              <a:prstGeom prst="rect">
                <a:avLst/>
              </a:prstGeom>
              <a:solidFill>
                <a:schemeClr val="accent1">
                  <a:alpha val="39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3" name="矩形 32"/>
          <p:cNvSpPr/>
          <p:nvPr/>
        </p:nvSpPr>
        <p:spPr>
          <a:xfrm>
            <a:off x="4572000" y="-315416"/>
            <a:ext cx="1296144" cy="4176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97960"/>
            <a:ext cx="454551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976467"/>
            <a:ext cx="1872208" cy="247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38824" y="4005064"/>
            <a:ext cx="187194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4997450" y="1268760"/>
          <a:ext cx="4146550" cy="2900363"/>
        </p:xfrm>
        <a:graphic>
          <a:graphicData uri="http://schemas.openxmlformats.org/presentationml/2006/ole">
            <p:oleObj spid="_x0000_s17411" name="Graph" r:id="rId7" imgW="4145760" imgH="2900160" progId="Origin50.Graph">
              <p:embed/>
            </p:oleObj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11560" y="3645024"/>
            <a:ext cx="71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Local </a:t>
            </a:r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483768" y="3645024"/>
            <a:ext cx="1368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Transported </a:t>
            </a:r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004048" y="260648"/>
            <a:ext cx="3448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Pearl River Delta </a:t>
            </a:r>
            <a:r>
              <a:rPr lang="zh-CN" altLang="en-US" sz="2400" dirty="0" smtClean="0"/>
              <a:t>（</a:t>
            </a:r>
            <a:r>
              <a:rPr lang="en-US" altLang="zh-CN" sz="2400" dirty="0" smtClean="0"/>
              <a:t>PRD</a:t>
            </a:r>
            <a:r>
              <a:rPr lang="zh-CN" altLang="en-US" sz="2400" dirty="0" smtClean="0"/>
              <a:t>）</a:t>
            </a:r>
            <a:endParaRPr lang="en-US" altLang="zh-CN" sz="2400" dirty="0" smtClean="0"/>
          </a:p>
          <a:p>
            <a:r>
              <a:rPr lang="en-US" altLang="zh-CN" sz="2400" dirty="0" smtClean="0"/>
              <a:t>Economic Zone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76200" y="44624"/>
            <a:ext cx="4855840" cy="3744416"/>
            <a:chOff x="76200" y="144463"/>
            <a:chExt cx="8888288" cy="623686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44000"/>
            </a:blip>
            <a:srcRect/>
            <a:stretch>
              <a:fillRect/>
            </a:stretch>
          </p:blipFill>
          <p:spPr bwMode="auto">
            <a:xfrm>
              <a:off x="76200" y="144463"/>
              <a:ext cx="8888288" cy="6236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3" name="组合 12"/>
            <p:cNvGrpSpPr/>
            <p:nvPr/>
          </p:nvGrpSpPr>
          <p:grpSpPr>
            <a:xfrm>
              <a:off x="2294941" y="946186"/>
              <a:ext cx="3317377" cy="4280092"/>
              <a:chOff x="2339752" y="980728"/>
              <a:chExt cx="3240360" cy="4320480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2339752" y="980728"/>
                <a:ext cx="1080120" cy="1080120"/>
              </a:xfrm>
              <a:prstGeom prst="rect">
                <a:avLst/>
              </a:prstGeom>
              <a:solidFill>
                <a:schemeClr val="accent1">
                  <a:alpha val="48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2339752" y="2060848"/>
                <a:ext cx="1080120" cy="1080120"/>
              </a:xfrm>
              <a:prstGeom prst="rect">
                <a:avLst/>
              </a:prstGeom>
              <a:solidFill>
                <a:schemeClr val="accent1">
                  <a:alpha val="48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3419872" y="980728"/>
                <a:ext cx="1080120" cy="1080120"/>
              </a:xfrm>
              <a:prstGeom prst="rect">
                <a:avLst/>
              </a:prstGeom>
              <a:solidFill>
                <a:schemeClr val="accent1">
                  <a:alpha val="42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3419872" y="2060848"/>
                <a:ext cx="1080120" cy="1080120"/>
              </a:xfrm>
              <a:prstGeom prst="rect">
                <a:avLst/>
              </a:prstGeom>
              <a:solidFill>
                <a:schemeClr val="accent1">
                  <a:alpha val="48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3419872" y="3140968"/>
                <a:ext cx="1080120" cy="1080120"/>
              </a:xfrm>
              <a:prstGeom prst="rect">
                <a:avLst/>
              </a:prstGeom>
              <a:solidFill>
                <a:schemeClr val="accent1">
                  <a:alpha val="48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4499992" y="2060848"/>
                <a:ext cx="1080120" cy="1080120"/>
              </a:xfrm>
              <a:prstGeom prst="rect">
                <a:avLst/>
              </a:prstGeom>
              <a:solidFill>
                <a:schemeClr val="accent1">
                  <a:alpha val="48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4499992" y="3140968"/>
                <a:ext cx="1080120" cy="1080120"/>
              </a:xfrm>
              <a:prstGeom prst="rect">
                <a:avLst/>
              </a:prstGeom>
              <a:solidFill>
                <a:schemeClr val="accent1">
                  <a:alpha val="48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4499992" y="4221088"/>
                <a:ext cx="1080120" cy="1080120"/>
              </a:xfrm>
              <a:prstGeom prst="rect">
                <a:avLst/>
              </a:prstGeom>
              <a:solidFill>
                <a:schemeClr val="accent1">
                  <a:alpha val="48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6" name="矩形 15"/>
          <p:cNvSpPr/>
          <p:nvPr/>
        </p:nvSpPr>
        <p:spPr>
          <a:xfrm>
            <a:off x="4283968" y="0"/>
            <a:ext cx="1296144" cy="4176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83" y="6497960"/>
            <a:ext cx="454551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4997450" y="1916832"/>
          <a:ext cx="4146550" cy="2900363"/>
        </p:xfrm>
        <a:graphic>
          <a:graphicData uri="http://schemas.openxmlformats.org/presentationml/2006/ole">
            <p:oleObj spid="_x0000_s18436" name="Graph" r:id="rId5" imgW="4145760" imgH="2900160" progId="Origin50.Graph">
              <p:embed/>
            </p:oleObj>
          </a:graphicData>
        </a:graphic>
      </p:graphicFrame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5364" y="4077072"/>
            <a:ext cx="1612174" cy="242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4147221"/>
            <a:ext cx="1584176" cy="235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67544" y="3789040"/>
            <a:ext cx="71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Local 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339752" y="3789040"/>
            <a:ext cx="1368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Transported 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12160" y="188640"/>
            <a:ext cx="1714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Los Angeles 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571872" y="72455"/>
            <a:ext cx="6079976" cy="3860601"/>
            <a:chOff x="76200" y="144463"/>
            <a:chExt cx="9067800" cy="650557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33000"/>
            </a:blip>
            <a:srcRect/>
            <a:stretch>
              <a:fillRect/>
            </a:stretch>
          </p:blipFill>
          <p:spPr bwMode="auto">
            <a:xfrm>
              <a:off x="76200" y="144463"/>
              <a:ext cx="9067800" cy="650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5" name="组合 14"/>
            <p:cNvGrpSpPr/>
            <p:nvPr/>
          </p:nvGrpSpPr>
          <p:grpSpPr>
            <a:xfrm>
              <a:off x="3203848" y="1385236"/>
              <a:ext cx="2185757" cy="3871503"/>
              <a:chOff x="3203848" y="1385236"/>
              <a:chExt cx="2185757" cy="3871503"/>
            </a:xfrm>
          </p:grpSpPr>
          <p:sp>
            <p:nvSpPr>
              <p:cNvPr id="5" name="矩形 4"/>
              <p:cNvSpPr/>
              <p:nvPr/>
            </p:nvSpPr>
            <p:spPr>
              <a:xfrm rot="120000">
                <a:off x="3262083" y="1385236"/>
                <a:ext cx="2115779" cy="3871503"/>
              </a:xfrm>
              <a:prstGeom prst="rect">
                <a:avLst/>
              </a:prstGeom>
              <a:solidFill>
                <a:schemeClr val="accent1">
                  <a:alpha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" name="直接连接符 6"/>
              <p:cNvCxnSpPr>
                <a:stCxn id="5" idx="0"/>
                <a:endCxn id="5" idx="2"/>
              </p:cNvCxnSpPr>
              <p:nvPr/>
            </p:nvCxnSpPr>
            <p:spPr>
              <a:xfrm flipH="1">
                <a:off x="4252416" y="1386415"/>
                <a:ext cx="135114" cy="386914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 flipV="1">
                <a:off x="3275856" y="2636912"/>
                <a:ext cx="2113749" cy="9265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flipH="1" flipV="1">
                <a:off x="3203848" y="3933056"/>
                <a:ext cx="2113749" cy="9265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矩形 10"/>
          <p:cNvSpPr/>
          <p:nvPr/>
        </p:nvSpPr>
        <p:spPr>
          <a:xfrm>
            <a:off x="4644008" y="0"/>
            <a:ext cx="1296144" cy="4176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97960"/>
            <a:ext cx="454551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4997450" y="1916832"/>
          <a:ext cx="4146550" cy="2900363"/>
        </p:xfrm>
        <a:graphic>
          <a:graphicData uri="http://schemas.openxmlformats.org/presentationml/2006/ole">
            <p:oleObj spid="_x0000_s19459" name="Graph" r:id="rId5" imgW="4145760" imgH="2900160" progId="Origin50.Graph">
              <p:embed/>
            </p:oleObj>
          </a:graphicData>
        </a:graphic>
      </p:graphicFrame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52" y="4365104"/>
            <a:ext cx="124386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58338" y="4437111"/>
            <a:ext cx="1237597" cy="20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99592" y="4005064"/>
            <a:ext cx="71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Local 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771800" y="4005064"/>
            <a:ext cx="1368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Transported 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44208" y="260648"/>
            <a:ext cx="1080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Atlanta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 smtClean="0"/>
              <a:t>Biogenic ISOPRENE make a significant contribution to the O</a:t>
            </a:r>
            <a:r>
              <a:rPr lang="en-US" altLang="zh-CN" sz="2400" dirty="0" smtClean="0"/>
              <a:t>3-</a:t>
            </a:r>
            <a:r>
              <a:rPr lang="en-US" altLang="zh-CN" dirty="0" smtClean="0"/>
              <a:t>CO slope in US; But in China, the slope is majorly anthropogenic CO controlled.</a:t>
            </a:r>
          </a:p>
          <a:p>
            <a:r>
              <a:rPr lang="en-US" altLang="zh-CN" dirty="0" smtClean="0"/>
              <a:t> O</a:t>
            </a:r>
            <a:r>
              <a:rPr lang="en-US" altLang="zh-CN" sz="2400" dirty="0" smtClean="0"/>
              <a:t>3</a:t>
            </a:r>
            <a:r>
              <a:rPr lang="en-US" altLang="zh-CN" dirty="0" smtClean="0"/>
              <a:t>-CH</a:t>
            </a:r>
            <a:r>
              <a:rPr lang="en-US" altLang="zh-CN" sz="2400" dirty="0" smtClean="0"/>
              <a:t>2</a:t>
            </a:r>
            <a:r>
              <a:rPr lang="en-US" altLang="zh-CN" dirty="0" smtClean="0"/>
              <a:t>O slope is </a:t>
            </a:r>
            <a:r>
              <a:rPr lang="en-US" altLang="zh-CN" dirty="0" smtClean="0"/>
              <a:t>Biogenic ISOPRENE </a:t>
            </a:r>
            <a:r>
              <a:rPr lang="en-US" altLang="zh-CN" dirty="0" smtClean="0"/>
              <a:t>controlled in both US and China.</a:t>
            </a:r>
          </a:p>
          <a:p>
            <a:r>
              <a:rPr lang="en-US" altLang="zh-CN" dirty="0" smtClean="0"/>
              <a:t>Beijing’s O3-CO slope is controlled by transport; Los Angeles's is local emission controlled; PRD and Atlanta both have half-half contributions.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prstClr val="black"/>
                </a:solidFill>
              </a:rPr>
              <a:t>△ O3/ △ CO from different </a:t>
            </a:r>
            <a:r>
              <a:rPr lang="en-US" altLang="zh-CN" b="1" dirty="0" smtClean="0">
                <a:solidFill>
                  <a:prstClr val="black"/>
                </a:solidFill>
              </a:rPr>
              <a:t>types of sources</a:t>
            </a:r>
          </a:p>
          <a:p>
            <a:r>
              <a:rPr lang="en-US" altLang="zh-CN" b="1" dirty="0" smtClean="0">
                <a:solidFill>
                  <a:prstClr val="black"/>
                </a:solidFill>
              </a:rPr>
              <a:t>△ O3/ △ CO from local emission and transporting</a:t>
            </a:r>
            <a:endParaRPr lang="zh-CN" altLang="en-US" b="1" dirty="0" smtClean="0"/>
          </a:p>
          <a:p>
            <a:endParaRPr lang="zh-CN" altLang="en-US" b="1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444208" y="6021288"/>
            <a:ext cx="2435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(David D. Parrish, 1993) 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708920"/>
            <a:ext cx="36462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Simultaneously emission </a:t>
            </a:r>
          </a:p>
          <a:p>
            <a:r>
              <a:rPr lang="en-US" altLang="zh-CN" sz="2400" dirty="0" smtClean="0"/>
              <a:t>from anthropogenic activity</a:t>
            </a:r>
          </a:p>
          <a:p>
            <a:pPr>
              <a:buFont typeface="Wingdings" pitchFamily="2" charset="2"/>
              <a:buChar char="l"/>
            </a:pPr>
            <a:r>
              <a:rPr lang="en-US" altLang="zh-CN" sz="2400" dirty="0" smtClean="0"/>
              <a:t>    automobile exhaust</a:t>
            </a:r>
          </a:p>
          <a:p>
            <a:pPr>
              <a:buFont typeface="Wingdings" pitchFamily="2" charset="2"/>
              <a:buChar char="l"/>
            </a:pPr>
            <a:r>
              <a:rPr lang="en-US" altLang="zh-CN" sz="2400" dirty="0" smtClean="0"/>
              <a:t>    power plants</a:t>
            </a:r>
          </a:p>
          <a:p>
            <a:pPr>
              <a:buFont typeface="Wingdings" pitchFamily="2" charset="2"/>
              <a:buChar char="l"/>
            </a:pPr>
            <a:r>
              <a:rPr lang="en-US" altLang="zh-CN" sz="2400" dirty="0" smtClean="0"/>
              <a:t>    industries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6098" y="0"/>
            <a:ext cx="3837902" cy="305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左大括号 6"/>
          <p:cNvSpPr/>
          <p:nvPr/>
        </p:nvSpPr>
        <p:spPr>
          <a:xfrm>
            <a:off x="1067918" y="4581128"/>
            <a:ext cx="504056" cy="208823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427958" y="4581128"/>
            <a:ext cx="691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CO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7958" y="6093296"/>
            <a:ext cx="807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err="1" smtClean="0"/>
              <a:t>NOx</a:t>
            </a:r>
            <a:endParaRPr lang="en-US" altLang="zh-CN" sz="2800" dirty="0" smtClean="0"/>
          </a:p>
        </p:txBody>
      </p:sp>
      <p:cxnSp>
        <p:nvCxnSpPr>
          <p:cNvPr id="11" name="直接箭头连接符 10"/>
          <p:cNvCxnSpPr>
            <a:stCxn id="9" idx="3"/>
          </p:cNvCxnSpPr>
          <p:nvPr/>
        </p:nvCxnSpPr>
        <p:spPr>
          <a:xfrm flipV="1">
            <a:off x="2235680" y="6309321"/>
            <a:ext cx="1424526" cy="455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32214" y="6093296"/>
            <a:ext cx="551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O</a:t>
            </a:r>
            <a:r>
              <a:rPr lang="en-US" altLang="zh-CN" sz="2000" dirty="0" smtClean="0"/>
              <a:t>3</a:t>
            </a:r>
            <a:endParaRPr lang="en-US" altLang="zh-CN" sz="28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39552" y="260648"/>
            <a:ext cx="31150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Linear regression</a:t>
            </a:r>
          </a:p>
          <a:p>
            <a:r>
              <a:rPr lang="en-US" altLang="zh-CN" sz="2800" dirty="0" smtClean="0"/>
              <a:t>Slope=△ O</a:t>
            </a:r>
            <a:r>
              <a:rPr lang="en-US" altLang="zh-CN" dirty="0" smtClean="0"/>
              <a:t>3</a:t>
            </a:r>
            <a:r>
              <a:rPr lang="en-US" altLang="zh-CN" sz="2800" dirty="0" smtClean="0"/>
              <a:t>/ △ CO</a:t>
            </a:r>
            <a:endParaRPr lang="zh-CN" altLang="en-US" sz="2800" dirty="0"/>
          </a:p>
        </p:txBody>
      </p:sp>
      <p:sp>
        <p:nvSpPr>
          <p:cNvPr id="16" name="矩形 15"/>
          <p:cNvSpPr/>
          <p:nvPr/>
        </p:nvSpPr>
        <p:spPr>
          <a:xfrm>
            <a:off x="683568" y="1268760"/>
            <a:ext cx="43132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CN" sz="2400" dirty="0" smtClean="0">
                <a:solidFill>
                  <a:prstClr val="black"/>
                </a:solidFill>
              </a:rPr>
              <a:t>    Anthropogenic O</a:t>
            </a:r>
            <a:r>
              <a:rPr lang="en-US" altLang="zh-CN" sz="1600" dirty="0" smtClean="0">
                <a:solidFill>
                  <a:prstClr val="black"/>
                </a:solidFill>
              </a:rPr>
              <a:t>3</a:t>
            </a:r>
            <a:r>
              <a:rPr lang="en-US" altLang="zh-CN" sz="2400" dirty="0" smtClean="0">
                <a:solidFill>
                  <a:prstClr val="black"/>
                </a:solidFill>
              </a:rPr>
              <a:t> estimation</a:t>
            </a:r>
          </a:p>
          <a:p>
            <a:pPr>
              <a:buFont typeface="Wingdings" pitchFamily="2" charset="2"/>
              <a:buChar char="l"/>
            </a:pPr>
            <a:r>
              <a:rPr lang="en-US" altLang="zh-CN" sz="2400" dirty="0" smtClean="0">
                <a:solidFill>
                  <a:prstClr val="black"/>
                </a:solidFill>
              </a:rPr>
              <a:t>    Export and Transport</a:t>
            </a:r>
          </a:p>
          <a:p>
            <a:pPr>
              <a:buFont typeface="Wingdings" pitchFamily="2" charset="2"/>
              <a:buChar char="l"/>
            </a:pPr>
            <a:r>
              <a:rPr lang="en-US" altLang="zh-CN" sz="2400" dirty="0" smtClean="0">
                <a:solidFill>
                  <a:prstClr val="black"/>
                </a:solidFill>
              </a:rPr>
              <a:t>    Other sources ---- ISOPRENE</a:t>
            </a:r>
            <a:endParaRPr lang="zh-CN" altLang="en-US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5247" y="3789040"/>
            <a:ext cx="4628753" cy="206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矩形 17"/>
          <p:cNvSpPr/>
          <p:nvPr/>
        </p:nvSpPr>
        <p:spPr>
          <a:xfrm>
            <a:off x="6444208" y="3140968"/>
            <a:ext cx="2435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(David D. Parrish, 1993)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789040"/>
            <a:ext cx="8743717" cy="280831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1052736"/>
            <a:ext cx="2651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CN" sz="2400" dirty="0" smtClean="0"/>
              <a:t>   ISOPRENE      </a:t>
            </a:r>
            <a:r>
              <a:rPr lang="en-US" altLang="zh-CN" sz="2400" dirty="0" smtClean="0">
                <a:sym typeface="Wingdings" pitchFamily="2" charset="2"/>
              </a:rPr>
              <a:t> </a:t>
            </a:r>
            <a:endParaRPr lang="zh-CN" altLang="en-US" sz="2400" dirty="0"/>
          </a:p>
        </p:txBody>
      </p:sp>
      <p:sp>
        <p:nvSpPr>
          <p:cNvPr id="3" name="左大括号 2"/>
          <p:cNvSpPr/>
          <p:nvPr/>
        </p:nvSpPr>
        <p:spPr>
          <a:xfrm>
            <a:off x="2627784" y="692696"/>
            <a:ext cx="1080120" cy="1080120"/>
          </a:xfrm>
          <a:prstGeom prst="leftBrace">
            <a:avLst>
              <a:gd name="adj1" fmla="val 8333"/>
              <a:gd name="adj2" fmla="val 5469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3778701" y="620688"/>
            <a:ext cx="549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CO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778701" y="1412776"/>
            <a:ext cx="814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· RO</a:t>
            </a:r>
            <a:r>
              <a:rPr lang="en-US" altLang="zh-CN" dirty="0" smtClean="0"/>
              <a:t>2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12960" y="692696"/>
            <a:ext cx="998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 smtClean="0"/>
              <a:t>h</a:t>
            </a:r>
            <a:r>
              <a:rPr lang="en-US" altLang="zh-CN" sz="2400" dirty="0" err="1" smtClean="0"/>
              <a:t>v</a:t>
            </a:r>
            <a:r>
              <a:rPr lang="en-US" altLang="zh-CN" sz="2400" dirty="0" smtClean="0"/>
              <a:t>, OH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4570789" y="1412776"/>
            <a:ext cx="486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ym typeface="Wingdings" pitchFamily="2" charset="2"/>
              </a:rPr>
              <a:t></a:t>
            </a:r>
            <a:endParaRPr lang="zh-CN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074845" y="1412776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NO</a:t>
            </a:r>
            <a:r>
              <a:rPr lang="en-US" altLang="zh-CN" dirty="0" smtClean="0"/>
              <a:t>2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5868144" y="1412776"/>
            <a:ext cx="486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ym typeface="Wingdings" pitchFamily="2" charset="2"/>
              </a:rPr>
              <a:t></a:t>
            </a:r>
            <a:endParaRPr lang="zh-CN" alt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298981" y="1412776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O</a:t>
            </a:r>
            <a:r>
              <a:rPr lang="en-US" altLang="zh-CN" dirty="0" smtClean="0"/>
              <a:t>3</a:t>
            </a:r>
            <a:endParaRPr lang="zh-CN" alt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988840"/>
            <a:ext cx="2970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CN" sz="2400" dirty="0" smtClean="0"/>
              <a:t>   Anthropogenic  CO</a:t>
            </a:r>
            <a:endParaRPr lang="zh-CN" alt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2420888"/>
            <a:ext cx="4067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CN" sz="2400" dirty="0" smtClean="0"/>
              <a:t>   Anthropogenic  VOCs </a:t>
            </a:r>
            <a:r>
              <a:rPr lang="en-US" altLang="zh-CN" sz="2400" dirty="0" smtClean="0">
                <a:sym typeface="Wingdings" pitchFamily="2" charset="2"/>
              </a:rPr>
              <a:t> CO</a:t>
            </a:r>
            <a:endParaRPr lang="zh-CN" alt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2852936"/>
            <a:ext cx="3633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CN" sz="2400" dirty="0" smtClean="0"/>
              <a:t>   Boundary conditions CO</a:t>
            </a:r>
            <a:endParaRPr lang="zh-CN" altLang="en-US" sz="2400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50405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244715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50405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2742431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051720" y="5733256"/>
            <a:ext cx="1800200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139952" y="5733256"/>
            <a:ext cx="1944216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300192" y="5733256"/>
            <a:ext cx="1296144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2051720" y="6165304"/>
            <a:ext cx="187220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0" y="0"/>
            <a:ext cx="54889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prstClr val="black"/>
                </a:solidFill>
              </a:rPr>
              <a:t>△ O</a:t>
            </a:r>
            <a:r>
              <a:rPr lang="en-US" altLang="zh-CN" b="1" dirty="0" smtClean="0">
                <a:solidFill>
                  <a:prstClr val="black"/>
                </a:solidFill>
              </a:rPr>
              <a:t>3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/ △ 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CO from different sources</a:t>
            </a:r>
            <a:endParaRPr lang="zh-CN" altLang="en-US" b="1" dirty="0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2219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041886"/>
            <a:ext cx="2849390" cy="207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3629714"/>
            <a:ext cx="2849390" cy="20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3" y="3629713"/>
            <a:ext cx="2849390" cy="208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5086" y="1041885"/>
            <a:ext cx="2849392" cy="207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3629713"/>
            <a:ext cx="2808312" cy="205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122" y="5945684"/>
            <a:ext cx="8039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-27384"/>
            <a:ext cx="2490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CO-O3 slope in US</a:t>
            </a:r>
            <a:endParaRPr lang="zh-CN" alt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85985" y="629980"/>
            <a:ext cx="1147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Standard</a:t>
            </a:r>
            <a:endParaRPr lang="zh-CN" alt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25261" y="620688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BC</a:t>
            </a:r>
            <a:endParaRPr lang="zh-CN" alt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95269" y="3262338"/>
            <a:ext cx="1292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 smtClean="0"/>
              <a:t>Anthro</a:t>
            </a:r>
            <a:r>
              <a:rPr lang="en-US" altLang="zh-CN" sz="2000" b="1" dirty="0" smtClean="0"/>
              <a:t> CO</a:t>
            </a:r>
            <a:endParaRPr lang="zh-CN" alt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31573" y="3262338"/>
            <a:ext cx="1544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 smtClean="0"/>
              <a:t>Anthro</a:t>
            </a:r>
            <a:r>
              <a:rPr lang="en-US" altLang="zh-CN" sz="2000" b="1" dirty="0" smtClean="0"/>
              <a:t> VOCs</a:t>
            </a:r>
            <a:endParaRPr lang="zh-CN" alt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83901" y="3262338"/>
            <a:ext cx="1034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Bio </a:t>
            </a:r>
            <a:r>
              <a:rPr lang="en-US" altLang="zh-CN" sz="2000" b="1" dirty="0" err="1" smtClean="0"/>
              <a:t>Isop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0887" y="1500337"/>
            <a:ext cx="4039345" cy="322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27"/>
          <p:cNvGrpSpPr/>
          <p:nvPr/>
        </p:nvGrpSpPr>
        <p:grpSpPr>
          <a:xfrm>
            <a:off x="0" y="-209241"/>
            <a:ext cx="9365519" cy="6920285"/>
            <a:chOff x="0" y="-209241"/>
            <a:chExt cx="9365519" cy="6920285"/>
          </a:xfrm>
        </p:grpSpPr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6732240" y="-171400"/>
            <a:ext cx="2592288" cy="1813212"/>
          </p:xfrm>
          <a:graphic>
            <a:graphicData uri="http://schemas.openxmlformats.org/presentationml/2006/ole">
              <p:oleObj spid="_x0000_s40962" name="Graph" r:id="rId4" imgW="4145760" imgH="2900160" progId="Origin50.Graph">
                <p:embed/>
              </p:oleObj>
            </a:graphicData>
          </a:graphic>
        </p:graphicFrame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6737651" y="1484784"/>
            <a:ext cx="2586877" cy="1809428"/>
          </p:xfrm>
          <a:graphic>
            <a:graphicData uri="http://schemas.openxmlformats.org/presentationml/2006/ole">
              <p:oleObj spid="_x0000_s40963" name="Graph" r:id="rId5" imgW="4145760" imgH="2900160" progId="Origin50.Graph">
                <p:embed/>
              </p:oleObj>
            </a:graphicData>
          </a:graphic>
        </p:graphicFrame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4427984" y="-209241"/>
            <a:ext cx="2627784" cy="1838041"/>
          </p:xfrm>
          <a:graphic>
            <a:graphicData uri="http://schemas.openxmlformats.org/presentationml/2006/ole">
              <p:oleObj spid="_x0000_s40964" name="Graph" r:id="rId6" imgW="4145760" imgH="2900160" progId="Origin50.Graph">
                <p:embed/>
              </p:oleObj>
            </a:graphicData>
          </a:graphic>
        </p:graphicFrame>
        <p:cxnSp>
          <p:nvCxnSpPr>
            <p:cNvPr id="9" name="直接连接符 8"/>
            <p:cNvCxnSpPr/>
            <p:nvPr/>
          </p:nvCxnSpPr>
          <p:spPr>
            <a:xfrm>
              <a:off x="5508104" y="1340768"/>
              <a:ext cx="504056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>
              <a:off x="6588224" y="1268760"/>
              <a:ext cx="648072" cy="6480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6444208" y="2564904"/>
              <a:ext cx="6480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30" name="Object 6"/>
            <p:cNvGraphicFramePr>
              <a:graphicFrameLocks noChangeAspect="1"/>
            </p:cNvGraphicFramePr>
            <p:nvPr/>
          </p:nvGraphicFramePr>
          <p:xfrm>
            <a:off x="6732240" y="4869160"/>
            <a:ext cx="2633279" cy="1841884"/>
          </p:xfrm>
          <a:graphic>
            <a:graphicData uri="http://schemas.openxmlformats.org/presentationml/2006/ole">
              <p:oleObj spid="_x0000_s40965" name="Graph" r:id="rId7" imgW="4145760" imgH="2900160" progId="Origin50.Graph">
                <p:embed/>
              </p:oleObj>
            </a:graphicData>
          </a:graphic>
        </p:graphicFrame>
        <p:cxnSp>
          <p:nvCxnSpPr>
            <p:cNvPr id="19" name="直接连接符 18"/>
            <p:cNvCxnSpPr/>
            <p:nvPr/>
          </p:nvCxnSpPr>
          <p:spPr>
            <a:xfrm flipH="1" flipV="1">
              <a:off x="6444208" y="3356992"/>
              <a:ext cx="864096" cy="17281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31" name="Object 7"/>
            <p:cNvGraphicFramePr>
              <a:graphicFrameLocks noChangeAspect="1"/>
            </p:cNvGraphicFramePr>
            <p:nvPr/>
          </p:nvGraphicFramePr>
          <p:xfrm>
            <a:off x="4499993" y="4906515"/>
            <a:ext cx="2520280" cy="1762845"/>
          </p:xfrm>
          <a:graphic>
            <a:graphicData uri="http://schemas.openxmlformats.org/presentationml/2006/ole">
              <p:oleObj spid="_x0000_s40966" name="Graph" r:id="rId8" imgW="4145760" imgH="2900160" progId="Origin50.Graph">
                <p:embed/>
              </p:oleObj>
            </a:graphicData>
          </a:graphic>
        </p:graphicFrame>
        <p:cxnSp>
          <p:nvCxnSpPr>
            <p:cNvPr id="24" name="直接连接符 23"/>
            <p:cNvCxnSpPr/>
            <p:nvPr/>
          </p:nvCxnSpPr>
          <p:spPr>
            <a:xfrm flipH="1" flipV="1">
              <a:off x="5580112" y="3356992"/>
              <a:ext cx="432048" cy="17281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32" name="Object 8"/>
            <p:cNvGraphicFramePr>
              <a:graphicFrameLocks noChangeAspect="1"/>
            </p:cNvGraphicFramePr>
            <p:nvPr/>
          </p:nvGraphicFramePr>
          <p:xfrm>
            <a:off x="2267744" y="4869160"/>
            <a:ext cx="2592288" cy="1813212"/>
          </p:xfrm>
          <a:graphic>
            <a:graphicData uri="http://schemas.openxmlformats.org/presentationml/2006/ole">
              <p:oleObj spid="_x0000_s40967" name="Graph" r:id="rId9" imgW="4145760" imgH="2900160" progId="Origin50.Graph">
                <p:embed/>
              </p:oleObj>
            </a:graphicData>
          </a:graphic>
        </p:graphicFrame>
        <p:cxnSp>
          <p:nvCxnSpPr>
            <p:cNvPr id="27" name="直接连接符 26"/>
            <p:cNvCxnSpPr/>
            <p:nvPr/>
          </p:nvCxnSpPr>
          <p:spPr>
            <a:xfrm flipV="1">
              <a:off x="3779912" y="3933056"/>
              <a:ext cx="1656184" cy="11521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33" name="Object 9"/>
            <p:cNvGraphicFramePr>
              <a:graphicFrameLocks noChangeAspect="1"/>
            </p:cNvGraphicFramePr>
            <p:nvPr/>
          </p:nvGraphicFramePr>
          <p:xfrm>
            <a:off x="2339752" y="-171400"/>
            <a:ext cx="2573685" cy="1800200"/>
          </p:xfrm>
          <a:graphic>
            <a:graphicData uri="http://schemas.openxmlformats.org/presentationml/2006/ole">
              <p:oleObj spid="_x0000_s40968" name="Graph" r:id="rId10" imgW="4145760" imgH="2900160" progId="Origin50.Graph">
                <p:embed/>
              </p:oleObj>
            </a:graphicData>
          </a:graphic>
        </p:graphicFrame>
        <p:cxnSp>
          <p:nvCxnSpPr>
            <p:cNvPr id="31" name="直接连接符 30"/>
            <p:cNvCxnSpPr/>
            <p:nvPr/>
          </p:nvCxnSpPr>
          <p:spPr>
            <a:xfrm flipH="1" flipV="1">
              <a:off x="3923928" y="1340768"/>
              <a:ext cx="216024" cy="13681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34" name="Object 10"/>
            <p:cNvGraphicFramePr>
              <a:graphicFrameLocks noChangeAspect="1"/>
            </p:cNvGraphicFramePr>
            <p:nvPr/>
          </p:nvGraphicFramePr>
          <p:xfrm>
            <a:off x="54099" y="-171400"/>
            <a:ext cx="2573685" cy="1800200"/>
          </p:xfrm>
          <a:graphic>
            <a:graphicData uri="http://schemas.openxmlformats.org/presentationml/2006/ole">
              <p:oleObj spid="_x0000_s40969" name="Graph" r:id="rId11" imgW="4145760" imgH="2900160" progId="Origin50.Graph">
                <p:embed/>
              </p:oleObj>
            </a:graphicData>
          </a:graphic>
        </p:graphicFrame>
        <p:cxnSp>
          <p:nvCxnSpPr>
            <p:cNvPr id="34" name="直接连接符 33"/>
            <p:cNvCxnSpPr/>
            <p:nvPr/>
          </p:nvCxnSpPr>
          <p:spPr>
            <a:xfrm flipH="1" flipV="1">
              <a:off x="2195736" y="1268760"/>
              <a:ext cx="1224136" cy="13681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36" name="Object 12"/>
            <p:cNvGraphicFramePr>
              <a:graphicFrameLocks noChangeAspect="1"/>
            </p:cNvGraphicFramePr>
            <p:nvPr/>
          </p:nvGraphicFramePr>
          <p:xfrm>
            <a:off x="97454" y="3212978"/>
            <a:ext cx="2470733" cy="1728190"/>
          </p:xfrm>
          <a:graphic>
            <a:graphicData uri="http://schemas.openxmlformats.org/presentationml/2006/ole">
              <p:oleObj spid="_x0000_s40970" name="Graph" r:id="rId12" imgW="4145760" imgH="2900160" progId="Origin50.Graph">
                <p:embed/>
              </p:oleObj>
            </a:graphicData>
          </a:graphic>
        </p:graphicFrame>
        <p:graphicFrame>
          <p:nvGraphicFramePr>
            <p:cNvPr id="1037" name="Object 13"/>
            <p:cNvGraphicFramePr>
              <a:graphicFrameLocks noChangeAspect="1"/>
            </p:cNvGraphicFramePr>
            <p:nvPr/>
          </p:nvGraphicFramePr>
          <p:xfrm>
            <a:off x="0" y="4869161"/>
            <a:ext cx="2573684" cy="1800200"/>
          </p:xfrm>
          <a:graphic>
            <a:graphicData uri="http://schemas.openxmlformats.org/presentationml/2006/ole">
              <p:oleObj spid="_x0000_s40971" name="Graph" r:id="rId13" imgW="4145760" imgH="2900160" progId="Origin50.Graph">
                <p:embed/>
              </p:oleObj>
            </a:graphicData>
          </a:graphic>
        </p:graphicFrame>
        <p:cxnSp>
          <p:nvCxnSpPr>
            <p:cNvPr id="42" name="直接连接符 41"/>
            <p:cNvCxnSpPr/>
            <p:nvPr/>
          </p:nvCxnSpPr>
          <p:spPr>
            <a:xfrm flipH="1">
              <a:off x="2123728" y="3140968"/>
              <a:ext cx="1008112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2195736" y="4149080"/>
              <a:ext cx="936104" cy="12241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 flipV="1">
              <a:off x="6084168" y="2780928"/>
              <a:ext cx="936104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40" name="Object 16"/>
            <p:cNvGraphicFramePr>
              <a:graphicFrameLocks noChangeAspect="1"/>
            </p:cNvGraphicFramePr>
            <p:nvPr/>
          </p:nvGraphicFramePr>
          <p:xfrm>
            <a:off x="6732240" y="3203748"/>
            <a:ext cx="2592288" cy="1813212"/>
          </p:xfrm>
          <a:graphic>
            <a:graphicData uri="http://schemas.openxmlformats.org/presentationml/2006/ole">
              <p:oleObj spid="_x0000_s40972" name="Graph" r:id="rId14" imgW="4145760" imgH="2900160" progId="Origin50.Graph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7886" y="906867"/>
            <a:ext cx="2903220" cy="211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386" y="3667211"/>
            <a:ext cx="2926326" cy="213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4205" y="3667213"/>
            <a:ext cx="2905125" cy="211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9655" y="912582"/>
            <a:ext cx="2884673" cy="210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049" y="3650220"/>
            <a:ext cx="2921000" cy="213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7688" y="6005513"/>
            <a:ext cx="80486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85985" y="478436"/>
            <a:ext cx="1147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Standard</a:t>
            </a:r>
            <a:endParaRPr lang="zh-CN" alt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25261" y="469144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BC</a:t>
            </a:r>
            <a:endParaRPr lang="zh-CN" alt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95269" y="3277456"/>
            <a:ext cx="1292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 smtClean="0"/>
              <a:t>Anthro</a:t>
            </a:r>
            <a:r>
              <a:rPr lang="en-US" altLang="zh-CN" sz="2000" b="1" dirty="0" smtClean="0"/>
              <a:t> CO</a:t>
            </a:r>
            <a:endParaRPr lang="zh-CN" alt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31573" y="3277456"/>
            <a:ext cx="1544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 smtClean="0"/>
              <a:t>Anthro</a:t>
            </a:r>
            <a:r>
              <a:rPr lang="en-US" altLang="zh-CN" sz="2000" b="1" dirty="0" smtClean="0"/>
              <a:t> VOCs</a:t>
            </a:r>
            <a:endParaRPr lang="zh-CN" alt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83901" y="3277456"/>
            <a:ext cx="1034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Bio </a:t>
            </a:r>
            <a:r>
              <a:rPr lang="en-US" altLang="zh-CN" sz="2000" b="1" dirty="0" err="1" smtClean="0"/>
              <a:t>Isop</a:t>
            </a:r>
            <a:endParaRPr lang="zh-CN" alt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-27384"/>
            <a:ext cx="2865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CO-O3 slope in China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/>
          <p:nvPr/>
        </p:nvGrpSpPr>
        <p:grpSpPr>
          <a:xfrm>
            <a:off x="179512" y="0"/>
            <a:ext cx="8964488" cy="6885384"/>
            <a:chOff x="179512" y="0"/>
            <a:chExt cx="8964488" cy="688538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188640"/>
              <a:ext cx="5544616" cy="4399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179512" y="4742585"/>
            <a:ext cx="3024336" cy="2115415"/>
          </p:xfrm>
          <a:graphic>
            <a:graphicData uri="http://schemas.openxmlformats.org/presentationml/2006/ole">
              <p:oleObj spid="_x0000_s20482" name="Graph" r:id="rId4" imgW="4145760" imgH="2900160" progId="Origin50.Graph">
                <p:embed/>
              </p:oleObj>
            </a:graphicData>
          </a:graphic>
        </p:graphicFrame>
        <p:graphicFrame>
          <p:nvGraphicFramePr>
            <p:cNvPr id="2052" name="Object 4"/>
            <p:cNvGraphicFramePr>
              <a:graphicFrameLocks noChangeAspect="1"/>
            </p:cNvGraphicFramePr>
            <p:nvPr/>
          </p:nvGraphicFramePr>
          <p:xfrm>
            <a:off x="6232819" y="0"/>
            <a:ext cx="2911181" cy="2036267"/>
          </p:xfrm>
          <a:graphic>
            <a:graphicData uri="http://schemas.openxmlformats.org/presentationml/2006/ole">
              <p:oleObj spid="_x0000_s20483" name="Graph" r:id="rId5" imgW="4145760" imgH="2900160" progId="Origin50.Graph">
                <p:embed/>
              </p:oleObj>
            </a:graphicData>
          </a:graphic>
        </p:graphicFrame>
        <p:graphicFrame>
          <p:nvGraphicFramePr>
            <p:cNvPr id="2053" name="Object 5"/>
            <p:cNvGraphicFramePr>
              <a:graphicFrameLocks noChangeAspect="1"/>
            </p:cNvGraphicFramePr>
            <p:nvPr/>
          </p:nvGraphicFramePr>
          <p:xfrm>
            <a:off x="2987824" y="4769969"/>
            <a:ext cx="3024336" cy="2115415"/>
          </p:xfrm>
          <a:graphic>
            <a:graphicData uri="http://schemas.openxmlformats.org/presentationml/2006/ole">
              <p:oleObj spid="_x0000_s20484" name="Graph" r:id="rId6" imgW="4145760" imgH="2900160" progId="Origin50.Graph">
                <p:embed/>
              </p:oleObj>
            </a:graphicData>
          </a:graphic>
        </p:graphicFrame>
        <p:graphicFrame>
          <p:nvGraphicFramePr>
            <p:cNvPr id="2054" name="Object 6"/>
            <p:cNvGraphicFramePr>
              <a:graphicFrameLocks noChangeAspect="1"/>
            </p:cNvGraphicFramePr>
            <p:nvPr/>
          </p:nvGraphicFramePr>
          <p:xfrm>
            <a:off x="6084168" y="2204864"/>
            <a:ext cx="3059832" cy="2140243"/>
          </p:xfrm>
          <a:graphic>
            <a:graphicData uri="http://schemas.openxmlformats.org/presentationml/2006/ole">
              <p:oleObj spid="_x0000_s20485" name="Graph" r:id="rId7" imgW="4145760" imgH="2900160" progId="Origin50.Graph">
                <p:embed/>
              </p:oleObj>
            </a:graphicData>
          </a:graphic>
        </p:graphicFrame>
        <p:cxnSp>
          <p:nvCxnSpPr>
            <p:cNvPr id="9" name="直接连接符 8"/>
            <p:cNvCxnSpPr/>
            <p:nvPr/>
          </p:nvCxnSpPr>
          <p:spPr>
            <a:xfrm flipH="1">
              <a:off x="2195736" y="1772816"/>
              <a:ext cx="1584176" cy="32403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3779912" y="3717032"/>
              <a:ext cx="504056" cy="13681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4355976" y="764704"/>
              <a:ext cx="2160240" cy="1800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4788024" y="2708920"/>
              <a:ext cx="1800200" cy="4320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5884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prstClr val="black"/>
                </a:solidFill>
              </a:rPr>
              <a:t>△CH</a:t>
            </a:r>
            <a:r>
              <a:rPr lang="en-US" altLang="zh-CN" b="1" dirty="0" smtClean="0">
                <a:solidFill>
                  <a:prstClr val="black"/>
                </a:solidFill>
              </a:rPr>
              <a:t>2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O / △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O</a:t>
            </a:r>
            <a:r>
              <a:rPr lang="en-US" altLang="zh-CN" b="1" dirty="0" smtClean="0">
                <a:solidFill>
                  <a:prstClr val="black"/>
                </a:solidFill>
              </a:rPr>
              <a:t>3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 from different sources</a:t>
            </a:r>
            <a:endParaRPr lang="zh-CN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636912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People found a strong linear correlation between CH</a:t>
            </a:r>
            <a:r>
              <a:rPr lang="en-US" altLang="zh-CN" dirty="0" smtClean="0"/>
              <a:t>2</a:t>
            </a:r>
            <a:r>
              <a:rPr lang="en-US" altLang="zh-CN" sz="2400" dirty="0" smtClean="0"/>
              <a:t>O and O</a:t>
            </a:r>
            <a:r>
              <a:rPr lang="en-US" altLang="zh-CN" sz="1600" dirty="0" smtClean="0"/>
              <a:t>3 </a:t>
            </a:r>
            <a:r>
              <a:rPr lang="en-US" altLang="zh-CN" sz="2400" dirty="0" smtClean="0"/>
              <a:t>from observation.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Using 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△CH2O / △O3 </a:t>
            </a:r>
            <a:r>
              <a:rPr lang="en-US" altLang="zh-CN" sz="2400" dirty="0" smtClean="0">
                <a:solidFill>
                  <a:prstClr val="black"/>
                </a:solidFill>
              </a:rPr>
              <a:t>(inverted slope)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294</Words>
  <Application>Microsoft Office PowerPoint</Application>
  <PresentationFormat>全屏显示(4:3)</PresentationFormat>
  <Paragraphs>80</Paragraphs>
  <Slides>17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Office 主题</vt:lpstr>
      <vt:lpstr>Graph</vt:lpstr>
      <vt:lpstr>Contributions from different sources to regional relationship of O3 and CO/CH2O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bloody</dc:creator>
  <cp:lastModifiedBy>bloody</cp:lastModifiedBy>
  <cp:revision>90</cp:revision>
  <dcterms:created xsi:type="dcterms:W3CDTF">2015-04-10T18:29:49Z</dcterms:created>
  <dcterms:modified xsi:type="dcterms:W3CDTF">2015-04-23T20:33:42Z</dcterms:modified>
</cp:coreProperties>
</file>