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5" r:id="rId6"/>
    <p:sldId id="258" r:id="rId7"/>
    <p:sldId id="259" r:id="rId8"/>
    <p:sldId id="266" r:id="rId9"/>
    <p:sldId id="267" r:id="rId10"/>
    <p:sldId id="269" r:id="rId11"/>
    <p:sldId id="268" r:id="rId12"/>
    <p:sldId id="260"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817821-EC90-419C-9D68-92D63B9DC1C6}"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227499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17821-EC90-419C-9D68-92D63B9DC1C6}"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495712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17821-EC90-419C-9D68-92D63B9DC1C6}"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76854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17821-EC90-419C-9D68-92D63B9DC1C6}"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347612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817821-EC90-419C-9D68-92D63B9DC1C6}"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80751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817821-EC90-419C-9D68-92D63B9DC1C6}"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31080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817821-EC90-419C-9D68-92D63B9DC1C6}" type="datetimeFigureOut">
              <a:rPr lang="en-US" smtClean="0"/>
              <a:t>4/23/2015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3225747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817821-EC90-419C-9D68-92D63B9DC1C6}" type="datetimeFigureOut">
              <a:rPr lang="en-US" smtClean="0"/>
              <a:t>4/23/2015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533568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17821-EC90-419C-9D68-92D63B9DC1C6}" type="datetimeFigureOut">
              <a:rPr lang="en-US" smtClean="0"/>
              <a:t>4/23/2015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26919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17821-EC90-419C-9D68-92D63B9DC1C6}"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3717360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17821-EC90-419C-9D68-92D63B9DC1C6}"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CC799-BB8D-48E6-9684-DAE58BD174A1}" type="slidenum">
              <a:rPr lang="en-US" smtClean="0"/>
              <a:t>‹#›</a:t>
            </a:fld>
            <a:endParaRPr lang="en-US"/>
          </a:p>
        </p:txBody>
      </p:sp>
    </p:spTree>
    <p:extLst>
      <p:ext uri="{BB962C8B-B14F-4D97-AF65-F5344CB8AC3E}">
        <p14:creationId xmlns:p14="http://schemas.microsoft.com/office/powerpoint/2010/main" val="42200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17821-EC90-419C-9D68-92D63B9DC1C6}" type="datetimeFigureOut">
              <a:rPr lang="en-US" smtClean="0"/>
              <a:t>4/23/2015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CC799-BB8D-48E6-9684-DAE58BD174A1}" type="slidenum">
              <a:rPr lang="en-US" smtClean="0"/>
              <a:t>‹#›</a:t>
            </a:fld>
            <a:endParaRPr lang="en-US"/>
          </a:p>
        </p:txBody>
      </p:sp>
    </p:spTree>
    <p:extLst>
      <p:ext uri="{BB962C8B-B14F-4D97-AF65-F5344CB8AC3E}">
        <p14:creationId xmlns:p14="http://schemas.microsoft.com/office/powerpoint/2010/main" val="1487094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915" y="92053"/>
            <a:ext cx="11784169" cy="2387600"/>
          </a:xfrm>
        </p:spPr>
        <p:txBody>
          <a:bodyPr>
            <a:normAutofit/>
          </a:bodyPr>
          <a:lstStyle/>
          <a:p>
            <a:r>
              <a:rPr lang="en-US" dirty="0" smtClean="0">
                <a:latin typeface="Times New Roman" panose="02020603050405020304" pitchFamily="18" charset="0"/>
                <a:cs typeface="Times New Roman" panose="02020603050405020304" pitchFamily="18" charset="0"/>
              </a:rPr>
              <a:t>Wildfire Plume Height Simulations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 by   </a:t>
            </a:r>
            <a:r>
              <a:rPr lang="en-US" sz="3200" dirty="0" err="1" smtClean="0">
                <a:latin typeface="Times New Roman" panose="02020603050405020304" pitchFamily="18" charset="0"/>
                <a:cs typeface="Times New Roman" panose="02020603050405020304" pitchFamily="18" charset="0"/>
              </a:rPr>
              <a:t>Ziming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519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6" y="-145813"/>
            <a:ext cx="10515600" cy="1325563"/>
          </a:xfrm>
        </p:spPr>
        <p:txBody>
          <a:bodyPr/>
          <a:lstStyle/>
          <a:p>
            <a:r>
              <a:rPr lang="en-US" dirty="0" smtClean="0">
                <a:latin typeface="Times New Roman" panose="02020603050405020304" pitchFamily="18" charset="0"/>
                <a:cs typeface="Times New Roman" panose="02020603050405020304" pitchFamily="18" charset="0"/>
              </a:rPr>
              <a:t>3. Empirical Model: Linear Regression</a:t>
            </a:r>
            <a:endParaRPr 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83708" y="1179750"/>
            <a:ext cx="7044744" cy="2554545"/>
          </a:xfrm>
          <a:prstGeom prst="rect">
            <a:avLst/>
          </a:prstGeom>
          <a:noFill/>
        </p:spPr>
        <p:txBody>
          <a:bodyPr wrap="square" rtlCol="0">
            <a:spAutoFit/>
          </a:bodyPr>
          <a:lstStyle/>
          <a:p>
            <a:r>
              <a:rPr lang="en-US" sz="3200" dirty="0" smtClean="0">
                <a:solidFill>
                  <a:srgbClr val="0070C0"/>
                </a:solidFill>
              </a:rPr>
              <a:t>FRP</a:t>
            </a:r>
          </a:p>
          <a:p>
            <a:r>
              <a:rPr lang="en-US" sz="3200" dirty="0" smtClean="0">
                <a:solidFill>
                  <a:srgbClr val="0070C0"/>
                </a:solidFill>
              </a:rPr>
              <a:t>Boundary layer height</a:t>
            </a:r>
          </a:p>
          <a:p>
            <a:r>
              <a:rPr lang="en-US" sz="3200" dirty="0" smtClean="0">
                <a:solidFill>
                  <a:srgbClr val="0070C0"/>
                </a:solidFill>
              </a:rPr>
              <a:t>Inversion strength</a:t>
            </a:r>
          </a:p>
          <a:p>
            <a:r>
              <a:rPr lang="en-US" sz="3200" dirty="0" smtClean="0">
                <a:solidFill>
                  <a:srgbClr val="0070C0"/>
                </a:solidFill>
              </a:rPr>
              <a:t>Horizontal winds</a:t>
            </a:r>
          </a:p>
          <a:p>
            <a:r>
              <a:rPr lang="en-US" sz="3200" dirty="0" smtClean="0">
                <a:solidFill>
                  <a:srgbClr val="0070C0"/>
                </a:solidFill>
              </a:rPr>
              <a:t>Environment specific humidity</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6457" y="869703"/>
            <a:ext cx="4232851" cy="3174638"/>
          </a:xfrm>
          <a:prstGeom prst="rect">
            <a:avLst/>
          </a:prstGeom>
        </p:spPr>
      </p:pic>
      <p:sp>
        <p:nvSpPr>
          <p:cNvPr id="19" name="TextBox 18"/>
          <p:cNvSpPr txBox="1"/>
          <p:nvPr/>
        </p:nvSpPr>
        <p:spPr>
          <a:xfrm>
            <a:off x="283708" y="5528603"/>
            <a:ext cx="10269414" cy="523220"/>
          </a:xfrm>
          <a:prstGeom prst="rect">
            <a:avLst/>
          </a:prstGeom>
          <a:noFill/>
        </p:spPr>
        <p:txBody>
          <a:bodyPr wrap="none" rtlCol="0">
            <a:spAutoFit/>
          </a:bodyPr>
          <a:lstStyle/>
          <a:p>
            <a:r>
              <a:rPr lang="en-US" sz="2800" dirty="0" smtClean="0"/>
              <a:t>Heights = a1*FRP + a2*PBL + a3*Inversion + a4*winds + a5*Humidity</a:t>
            </a:r>
            <a:endParaRPr lang="en-US" sz="2800" dirty="0"/>
          </a:p>
        </p:txBody>
      </p:sp>
    </p:spTree>
    <p:extLst>
      <p:ext uri="{BB962C8B-B14F-4D97-AF65-F5344CB8AC3E}">
        <p14:creationId xmlns:p14="http://schemas.microsoft.com/office/powerpoint/2010/main" val="3779361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532" y="641177"/>
            <a:ext cx="10515600" cy="1325563"/>
          </a:xfrm>
        </p:spPr>
        <p:txBody>
          <a:bodyPr/>
          <a:lstStyle/>
          <a:p>
            <a:r>
              <a:rPr lang="en-US" dirty="0" smtClean="0">
                <a:latin typeface="Times New Roman" panose="02020603050405020304" pitchFamily="18" charset="0"/>
                <a:cs typeface="Times New Roman" panose="02020603050405020304" pitchFamily="18" charset="0"/>
              </a:rPr>
              <a:t>3. Fitting results</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951" y="2607917"/>
            <a:ext cx="5250295" cy="393772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0924" y="2607917"/>
            <a:ext cx="5215944" cy="3911958"/>
          </a:xfrm>
          <a:prstGeom prst="rect">
            <a:avLst/>
          </a:prstGeom>
        </p:spPr>
      </p:pic>
      <p:sp>
        <p:nvSpPr>
          <p:cNvPr id="6" name="TextBox 5"/>
          <p:cNvSpPr txBox="1"/>
          <p:nvPr/>
        </p:nvSpPr>
        <p:spPr>
          <a:xfrm>
            <a:off x="1394173" y="6334780"/>
            <a:ext cx="942887" cy="523220"/>
          </a:xfrm>
          <a:prstGeom prst="rect">
            <a:avLst/>
          </a:prstGeom>
          <a:noFill/>
        </p:spPr>
        <p:txBody>
          <a:bodyPr wrap="none" rtlCol="0">
            <a:spAutoFit/>
          </a:bodyPr>
          <a:lstStyle/>
          <a:p>
            <a:r>
              <a:rPr lang="en-US" sz="2800" dirty="0" smtClean="0"/>
              <a:t>MISR</a:t>
            </a:r>
            <a:endParaRPr lang="en-US" sz="2800" dirty="0"/>
          </a:p>
        </p:txBody>
      </p:sp>
      <p:sp>
        <p:nvSpPr>
          <p:cNvPr id="22" name="TextBox 21"/>
          <p:cNvSpPr txBox="1"/>
          <p:nvPr/>
        </p:nvSpPr>
        <p:spPr>
          <a:xfrm>
            <a:off x="7140416" y="6334780"/>
            <a:ext cx="2476960" cy="523220"/>
          </a:xfrm>
          <a:prstGeom prst="rect">
            <a:avLst/>
          </a:prstGeom>
          <a:noFill/>
        </p:spPr>
        <p:txBody>
          <a:bodyPr wrap="none" rtlCol="0">
            <a:spAutoFit/>
          </a:bodyPr>
          <a:lstStyle/>
          <a:p>
            <a:r>
              <a:rPr lang="en-US" sz="2800" dirty="0" smtClean="0"/>
              <a:t>Dynamic Model</a:t>
            </a:r>
            <a:endParaRPr lang="en-US" sz="2800" dirty="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87996" y="0"/>
            <a:ext cx="3812352" cy="2859264"/>
          </a:xfrm>
          <a:prstGeom prst="rect">
            <a:avLst/>
          </a:prstGeom>
        </p:spPr>
      </p:pic>
      <p:sp>
        <p:nvSpPr>
          <p:cNvPr id="24" name="TextBox 23"/>
          <p:cNvSpPr txBox="1"/>
          <p:nvPr/>
        </p:nvSpPr>
        <p:spPr>
          <a:xfrm>
            <a:off x="7487402" y="164123"/>
            <a:ext cx="2476960" cy="954107"/>
          </a:xfrm>
          <a:prstGeom prst="rect">
            <a:avLst/>
          </a:prstGeom>
          <a:noFill/>
        </p:spPr>
        <p:txBody>
          <a:bodyPr wrap="none" rtlCol="0">
            <a:spAutoFit/>
          </a:bodyPr>
          <a:lstStyle/>
          <a:p>
            <a:r>
              <a:rPr lang="en-US" sz="2800" dirty="0" smtClean="0"/>
              <a:t>Dynamic Model</a:t>
            </a:r>
          </a:p>
          <a:p>
            <a:r>
              <a:rPr lang="en-US" sz="2800" dirty="0" smtClean="0"/>
              <a:t>Results</a:t>
            </a:r>
            <a:endParaRPr lang="en-US" sz="2800" dirty="0"/>
          </a:p>
        </p:txBody>
      </p:sp>
    </p:spTree>
    <p:extLst>
      <p:ext uri="{BB962C8B-B14F-4D97-AF65-F5344CB8AC3E}">
        <p14:creationId xmlns:p14="http://schemas.microsoft.com/office/powerpoint/2010/main" val="40561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a:latin typeface="Times New Roman" panose="02020603050405020304" pitchFamily="18" charset="0"/>
                <a:cs typeface="Times New Roman" panose="02020603050405020304" pitchFamily="18" charset="0"/>
              </a:rPr>
              <a:t>4</a:t>
            </a:r>
            <a:r>
              <a:rPr lang="en-US" dirty="0" smtClean="0">
                <a:latin typeface="Times New Roman" panose="02020603050405020304" pitchFamily="18" charset="0"/>
                <a:cs typeface="Times New Roman" panose="02020603050405020304" pitchFamily="18" charset="0"/>
              </a:rPr>
              <a:t>. Conclusion and future work</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By changing </a:t>
            </a:r>
            <a:r>
              <a:rPr lang="en-US" dirty="0" err="1" smtClean="0"/>
              <a:t>kzz</a:t>
            </a:r>
            <a:r>
              <a:rPr lang="en-US" dirty="0" smtClean="0"/>
              <a:t> parameterization, the dynamical model results can be improved.</a:t>
            </a:r>
          </a:p>
          <a:p>
            <a:r>
              <a:rPr lang="en-US" dirty="0" smtClean="0"/>
              <a:t>By refining the MISR data, the plume heights can be represented by FRP and meteorology data.</a:t>
            </a:r>
          </a:p>
          <a:p>
            <a:r>
              <a:rPr lang="en-US" dirty="0" smtClean="0"/>
              <a:t>Improve the linear fitting method in order to reconstruct the plume heights in other time of a day. </a:t>
            </a:r>
          </a:p>
          <a:p>
            <a:endParaRPr lang="en-US" dirty="0" smtClean="0"/>
          </a:p>
          <a:p>
            <a:endParaRPr lang="en-US" dirty="0"/>
          </a:p>
        </p:txBody>
      </p:sp>
    </p:spTree>
    <p:extLst>
      <p:ext uri="{BB962C8B-B14F-4D97-AF65-F5344CB8AC3E}">
        <p14:creationId xmlns:p14="http://schemas.microsoft.com/office/powerpoint/2010/main" val="2504703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1027906"/>
            <a:ext cx="4675250" cy="5506406"/>
          </a:xfrm>
          <a:prstGeom prst="rect">
            <a:avLst/>
          </a:prstGeom>
        </p:spPr>
      </p:pic>
    </p:spTree>
    <p:extLst>
      <p:ext uri="{BB962C8B-B14F-4D97-AF65-F5344CB8AC3E}">
        <p14:creationId xmlns:p14="http://schemas.microsoft.com/office/powerpoint/2010/main" val="393787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smtClean="0">
                <a:latin typeface="Times New Roman" panose="02020603050405020304" pitchFamily="18" charset="0"/>
                <a:cs typeface="Times New Roman" panose="02020603050405020304" pitchFamily="18" charset="0"/>
              </a:rPr>
              <a:t>1. Introduction: why bother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00766"/>
            <a:ext cx="10752786" cy="5306096"/>
          </a:xfrm>
        </p:spPr>
        <p:txBody>
          <a:bodyPr>
            <a:normAutofit/>
          </a:bodyPr>
          <a:lstStyle/>
          <a:p>
            <a:pPr>
              <a:lnSpc>
                <a:spcPct val="100000"/>
              </a:lnSpc>
              <a:buFont typeface="Wingdings" panose="05000000000000000000" pitchFamily="2" charset="2"/>
              <a:buChar char="Ø"/>
            </a:pPr>
            <a:r>
              <a:rPr lang="en-US" altLang="zh-CN" dirty="0" smtClean="0">
                <a:latin typeface="Times New Roman" pitchFamily="18" charset="0"/>
                <a:cs typeface="Times New Roman" pitchFamily="18" charset="0"/>
              </a:rPr>
              <a:t>Fire smoke: human health, visibility, air quality, regional climate change.</a:t>
            </a:r>
          </a:p>
          <a:p>
            <a:pPr marL="0" indent="0">
              <a:lnSpc>
                <a:spcPct val="100000"/>
              </a:lnSpc>
              <a:buNone/>
            </a:pPr>
            <a:r>
              <a:rPr lang="en-US" dirty="0" smtClean="0"/>
              <a:t> </a:t>
            </a:r>
          </a:p>
          <a:p>
            <a:pPr>
              <a:lnSpc>
                <a:spcPct val="100000"/>
              </a:lnSpc>
              <a:buFont typeface="Wingdings" panose="05000000000000000000" pitchFamily="2" charset="2"/>
              <a:buChar char="Ø"/>
            </a:pPr>
            <a:r>
              <a:rPr lang="en-US" dirty="0" smtClean="0"/>
              <a:t>The injection heights of wildfire plumes are where smoke emissions are released into atmosphere. If injection heights are lower than boundary layer, the impact is locally; </a:t>
            </a:r>
            <a:r>
              <a:rPr lang="en-US" dirty="0" smtClean="0"/>
              <a:t>If injection heights are higher than boundary layer, smoke emissions can impact hundreds miles away and have longer lifetime. </a:t>
            </a:r>
          </a:p>
          <a:p>
            <a:pPr>
              <a:lnSpc>
                <a:spcPct val="100000"/>
              </a:lnSpc>
              <a:buFont typeface="Wingdings" panose="05000000000000000000" pitchFamily="2" charset="2"/>
              <a:buChar char="Ø"/>
            </a:pPr>
            <a:endParaRPr lang="en-US" dirty="0" smtClean="0"/>
          </a:p>
          <a:p>
            <a:pPr>
              <a:lnSpc>
                <a:spcPct val="100000"/>
              </a:lnSpc>
              <a:buFont typeface="Wingdings" panose="05000000000000000000" pitchFamily="2" charset="2"/>
              <a:buChar char="Ø"/>
            </a:pPr>
            <a:r>
              <a:rPr lang="en-US" dirty="0"/>
              <a:t> E</a:t>
            </a:r>
            <a:r>
              <a:rPr lang="en-US" dirty="0" smtClean="0"/>
              <a:t>xamples: CMAQ with </a:t>
            </a:r>
            <a:r>
              <a:rPr lang="en-US" dirty="0" err="1" smtClean="0"/>
              <a:t>DaySomke</a:t>
            </a:r>
            <a:r>
              <a:rPr lang="en-US" dirty="0"/>
              <a:t> </a:t>
            </a:r>
            <a:r>
              <a:rPr lang="en-US" dirty="0" smtClean="0"/>
              <a:t>presented a more reasonable PM2.5 profile, compared to observation, over Atlanta (Hu et al., 2008;Liu et al., 2009).   </a:t>
            </a:r>
            <a:endParaRPr lang="en-US" dirty="0"/>
          </a:p>
        </p:txBody>
      </p:sp>
    </p:spTree>
    <p:extLst>
      <p:ext uri="{BB962C8B-B14F-4D97-AF65-F5344CB8AC3E}">
        <p14:creationId xmlns:p14="http://schemas.microsoft.com/office/powerpoint/2010/main" val="1605738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smtClean="0">
                <a:latin typeface="Times New Roman" panose="02020603050405020304" pitchFamily="18" charset="0"/>
                <a:cs typeface="Times New Roman" panose="02020603050405020304" pitchFamily="18" charset="0"/>
              </a:rPr>
              <a:t>1. Introduction: Plume-rise Implementations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00766"/>
            <a:ext cx="10752786" cy="5306096"/>
          </a:xfrm>
        </p:spPr>
        <p:txBody>
          <a:bodyPr>
            <a:normAutofit/>
          </a:bodyPr>
          <a:lstStyle/>
          <a:p>
            <a:pPr>
              <a:lnSpc>
                <a:spcPct val="100000"/>
              </a:lnSpc>
              <a:buFont typeface="Wingdings" panose="05000000000000000000" pitchFamily="2" charset="2"/>
              <a:buChar char="Ø"/>
            </a:pPr>
            <a:r>
              <a:rPr lang="en-US" altLang="zh-CN" dirty="0" smtClean="0">
                <a:latin typeface="Times New Roman" pitchFamily="18" charset="0"/>
                <a:cs typeface="Times New Roman" pitchFamily="18" charset="0"/>
              </a:rPr>
              <a:t> CMAQ </a:t>
            </a:r>
            <a:r>
              <a:rPr lang="en-US" altLang="zh-CN" dirty="0" err="1" smtClean="0">
                <a:latin typeface="Times New Roman" pitchFamily="18" charset="0"/>
                <a:cs typeface="Times New Roman" pitchFamily="18" charset="0"/>
              </a:rPr>
              <a:t>DaySmoke</a:t>
            </a:r>
            <a:r>
              <a:rPr lang="en-US" altLang="zh-CN" dirty="0" smtClean="0">
                <a:latin typeface="Times New Roman" pitchFamily="18" charset="0"/>
                <a:cs typeface="Times New Roman" pitchFamily="18" charset="0"/>
              </a:rPr>
              <a:t> and AERO-RAMS</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Dynamic model: WRF with 1D Plume-rise model (Freitas et al., 2010). Application: </a:t>
            </a:r>
            <a:r>
              <a:rPr lang="en-US" dirty="0" err="1" smtClean="0">
                <a:latin typeface="Times New Roman" panose="02020603050405020304" pitchFamily="18" charset="0"/>
                <a:cs typeface="Times New Roman" panose="02020603050405020304" pitchFamily="18" charset="0"/>
              </a:rPr>
              <a:t>Grell</a:t>
            </a:r>
            <a:r>
              <a:rPr lang="en-US" dirty="0" smtClean="0">
                <a:latin typeface="Times New Roman" panose="02020603050405020304" pitchFamily="18" charset="0"/>
                <a:cs typeface="Times New Roman" panose="02020603050405020304" pitchFamily="18" charset="0"/>
              </a:rPr>
              <a:t> et al., 2010. </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Empirical parameterization: ECHAM6-HAM2.2 with </a:t>
            </a:r>
            <a:r>
              <a:rPr lang="en-US" dirty="0" err="1" smtClean="0">
                <a:latin typeface="Times New Roman" panose="02020603050405020304" pitchFamily="18" charset="0"/>
                <a:cs typeface="Times New Roman" panose="02020603050405020304" pitchFamily="18" charset="0"/>
              </a:rPr>
              <a:t>Sofiev</a:t>
            </a:r>
            <a:r>
              <a:rPr lang="en-US" dirty="0" smtClean="0">
                <a:latin typeface="Times New Roman" panose="02020603050405020304" pitchFamily="18" charset="0"/>
                <a:cs typeface="Times New Roman" panose="02020603050405020304" pitchFamily="18" charset="0"/>
              </a:rPr>
              <a:t> Parameterization (SP). Default setting is released around boundary layer. Application: </a:t>
            </a:r>
            <a:r>
              <a:rPr lang="en-US" dirty="0" err="1" smtClean="0">
                <a:latin typeface="Times New Roman" panose="02020603050405020304" pitchFamily="18" charset="0"/>
                <a:cs typeface="Times New Roman" panose="02020603050405020304" pitchFamily="18" charset="0"/>
              </a:rPr>
              <a:t>Veira</a:t>
            </a:r>
            <a:r>
              <a:rPr lang="en-US" dirty="0" smtClean="0">
                <a:latin typeface="Times New Roman" panose="02020603050405020304" pitchFamily="18" charset="0"/>
                <a:cs typeface="Times New Roman" panose="02020603050405020304" pitchFamily="18" charset="0"/>
              </a:rPr>
              <a:t> et al. 2015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7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smtClean="0">
                <a:latin typeface="Times New Roman" panose="02020603050405020304" pitchFamily="18" charset="0"/>
                <a:cs typeface="Times New Roman" panose="02020603050405020304" pitchFamily="18" charset="0"/>
              </a:rPr>
              <a:t>1. Introduction: advantage and disadvantage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4713" y="1300766"/>
            <a:ext cx="10752786" cy="5306096"/>
          </a:xfrm>
        </p:spPr>
        <p:txBody>
          <a:bodyPr>
            <a:normAutofit/>
          </a:bodyPr>
          <a:lstStyle/>
          <a:p>
            <a:pPr>
              <a:lnSpc>
                <a:spcPct val="100000"/>
              </a:lnSpc>
              <a:buFont typeface="Wingdings" panose="05000000000000000000" pitchFamily="2" charset="2"/>
              <a:buChar char="Ø"/>
            </a:pPr>
            <a:r>
              <a:rPr lang="en-US" altLang="zh-CN" dirty="0" smtClean="0">
                <a:latin typeface="Times New Roman" pitchFamily="18" charset="0"/>
                <a:cs typeface="Times New Roman" pitchFamily="18" charset="0"/>
              </a:rPr>
              <a:t>Dynamic model</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Physical governing equations </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Micro-cloud physics: latent heat</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Borrowed from Cloud-Convection Scheme</a:t>
            </a: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Computational costs: offline calculation.</a:t>
            </a: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Boundary condition setting</a:t>
            </a:r>
            <a:endParaRPr lang="en-US" dirty="0">
              <a:latin typeface="Times New Roman" panose="02020603050405020304" pitchFamily="18" charset="0"/>
              <a:cs typeface="Times New Roman" panose="02020603050405020304" pitchFamily="18" charset="0"/>
            </a:endParaRPr>
          </a:p>
        </p:txBody>
      </p:sp>
      <p:pic>
        <p:nvPicPr>
          <p:cNvPr id="27" name="Picture 26"/>
          <p:cNvPicPr>
            <a:picLocks noChangeAspect="1"/>
          </p:cNvPicPr>
          <p:nvPr/>
        </p:nvPicPr>
        <p:blipFill>
          <a:blip r:embed="rId2"/>
          <a:stretch>
            <a:fillRect/>
          </a:stretch>
        </p:blipFill>
        <p:spPr>
          <a:xfrm>
            <a:off x="6681016" y="1096712"/>
            <a:ext cx="5317734" cy="3661119"/>
          </a:xfrm>
          <a:prstGeom prst="rect">
            <a:avLst/>
          </a:prstGeom>
        </p:spPr>
      </p:pic>
      <p:sp>
        <p:nvSpPr>
          <p:cNvPr id="28" name="TextBox 27"/>
          <p:cNvSpPr txBox="1"/>
          <p:nvPr/>
        </p:nvSpPr>
        <p:spPr>
          <a:xfrm>
            <a:off x="7920071" y="4961885"/>
            <a:ext cx="2839624" cy="369332"/>
          </a:xfrm>
          <a:prstGeom prst="rect">
            <a:avLst/>
          </a:prstGeom>
          <a:noFill/>
        </p:spPr>
        <p:txBody>
          <a:bodyPr wrap="none" rtlCol="0">
            <a:spAutoFit/>
          </a:bodyPr>
          <a:lstStyle/>
          <a:p>
            <a:r>
              <a:rPr lang="en-US" dirty="0" smtClean="0"/>
              <a:t>Val Martin et al., 2010; 2012</a:t>
            </a:r>
            <a:endParaRPr lang="en-US" dirty="0"/>
          </a:p>
        </p:txBody>
      </p:sp>
    </p:spTree>
    <p:extLst>
      <p:ext uri="{BB962C8B-B14F-4D97-AF65-F5344CB8AC3E}">
        <p14:creationId xmlns:p14="http://schemas.microsoft.com/office/powerpoint/2010/main" val="353084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smtClean="0">
                <a:latin typeface="Times New Roman" panose="02020603050405020304" pitchFamily="18" charset="0"/>
                <a:cs typeface="Times New Roman" panose="02020603050405020304" pitchFamily="18" charset="0"/>
              </a:rPr>
              <a:t>1. Introduction: advantage and disadvantage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4713" y="1300766"/>
            <a:ext cx="10752786" cy="5306096"/>
          </a:xfrm>
        </p:spPr>
        <p:txBody>
          <a:bodyPr>
            <a:normAutofit/>
          </a:bodyPr>
          <a:lstStyle/>
          <a:p>
            <a:pPr>
              <a:lnSpc>
                <a:spcPct val="100000"/>
              </a:lnSpc>
              <a:buFont typeface="Wingdings" panose="05000000000000000000" pitchFamily="2" charset="2"/>
              <a:buChar char="Ø"/>
            </a:pPr>
            <a:r>
              <a:rPr lang="en-US" altLang="zh-CN" dirty="0" smtClean="0">
                <a:latin typeface="Times New Roman" pitchFamily="18" charset="0"/>
                <a:cs typeface="Times New Roman" pitchFamily="18" charset="0"/>
              </a:rPr>
              <a:t>Empirical model</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Capture most important factors </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Avoid boundary condition</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Fast and suit for online coupled climate model</a:t>
            </a:r>
          </a:p>
          <a:p>
            <a:pPr>
              <a:lnSpc>
                <a:spcPct val="10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Water vapor is not considered </a:t>
            </a:r>
          </a:p>
          <a:p>
            <a:pPr>
              <a:lnSpc>
                <a:spcPct val="10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Can not be validated in afternoon</a:t>
            </a:r>
          </a:p>
        </p:txBody>
      </p:sp>
      <p:pic>
        <p:nvPicPr>
          <p:cNvPr id="6" name="Picture 8" descr="C:\Users\WM2018\AppData\Roaming\Tencent\Users\3033048726\QQ\WinTemp\RichOle\N~I9M77)%C)V]QI`FA6XNN9.png"/>
          <p:cNvPicPr>
            <a:picLocks noChangeAspect="1" noChangeArrowheads="1"/>
          </p:cNvPicPr>
          <p:nvPr/>
        </p:nvPicPr>
        <p:blipFill rotWithShape="1">
          <a:blip r:embed="rId2">
            <a:extLst>
              <a:ext uri="{28A0092B-C50C-407E-A947-70E740481C1C}">
                <a14:useLocalDpi xmlns:a14="http://schemas.microsoft.com/office/drawing/2010/main" val="0"/>
              </a:ext>
            </a:extLst>
          </a:blip>
          <a:srcRect l="685" t="-11835" r="47873" b="11835"/>
          <a:stretch/>
        </p:blipFill>
        <p:spPr bwMode="auto">
          <a:xfrm>
            <a:off x="5717626" y="732734"/>
            <a:ext cx="3484489" cy="32324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C:\Users\WM2018\AppData\Roaming\Tencent\Users\3033048726\QQ\WinTemp\RichOle\N~I9M77)%C)V]QI`FA6XNN9.png"/>
          <p:cNvPicPr>
            <a:picLocks noChangeAspect="1" noChangeArrowheads="1"/>
          </p:cNvPicPr>
          <p:nvPr/>
        </p:nvPicPr>
        <p:blipFill rotWithShape="1">
          <a:blip r:embed="rId2">
            <a:extLst>
              <a:ext uri="{28A0092B-C50C-407E-A947-70E740481C1C}">
                <a14:useLocalDpi xmlns:a14="http://schemas.microsoft.com/office/drawing/2010/main" val="0"/>
              </a:ext>
            </a:extLst>
          </a:blip>
          <a:srcRect l="51613" b="13051"/>
          <a:stretch/>
        </p:blipFill>
        <p:spPr bwMode="auto">
          <a:xfrm>
            <a:off x="8389300" y="3518017"/>
            <a:ext cx="3641015" cy="3122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80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a:latin typeface="Times New Roman" panose="02020603050405020304" pitchFamily="18" charset="0"/>
                <a:cs typeface="Times New Roman" panose="02020603050405020304" pitchFamily="18" charset="0"/>
              </a:rPr>
              <a:t>2</a:t>
            </a:r>
            <a:r>
              <a:rPr lang="en-US" dirty="0" smtClean="0">
                <a:latin typeface="Times New Roman" panose="02020603050405020304" pitchFamily="18" charset="0"/>
                <a:cs typeface="Times New Roman" panose="02020603050405020304" pitchFamily="18" charset="0"/>
              </a:rPr>
              <a:t>. Research Plan</a:t>
            </a:r>
            <a:endParaRPr lang="en-US" dirty="0">
              <a:latin typeface="Times New Roman" panose="02020603050405020304" pitchFamily="18" charset="0"/>
              <a:cs typeface="Times New Roman" panose="02020603050405020304" pitchFamily="18" charset="0"/>
            </a:endParaRPr>
          </a:p>
        </p:txBody>
      </p:sp>
      <p:sp>
        <p:nvSpPr>
          <p:cNvPr id="4" name="Content Placeholder 2"/>
          <p:cNvSpPr>
            <a:spLocks noGrp="1"/>
          </p:cNvSpPr>
          <p:nvPr>
            <p:ph idx="1"/>
          </p:nvPr>
        </p:nvSpPr>
        <p:spPr>
          <a:xfrm>
            <a:off x="464713" y="1300766"/>
            <a:ext cx="10752786" cy="5306096"/>
          </a:xfrm>
        </p:spPr>
        <p:txBody>
          <a:bodyPr>
            <a:normAutofit lnSpcReduction="10000"/>
          </a:bodyPr>
          <a:lstStyle/>
          <a:p>
            <a:pPr>
              <a:lnSpc>
                <a:spcPct val="100000"/>
              </a:lnSpc>
              <a:buFont typeface="Wingdings" panose="05000000000000000000" pitchFamily="2" charset="2"/>
              <a:buChar char="Ø"/>
            </a:pPr>
            <a:r>
              <a:rPr lang="en-US" altLang="zh-CN" dirty="0">
                <a:latin typeface="Times New Roman" pitchFamily="18" charset="0"/>
                <a:cs typeface="Times New Roman" pitchFamily="18" charset="0"/>
              </a:rPr>
              <a:t> </a:t>
            </a:r>
            <a:r>
              <a:rPr lang="en-US" altLang="zh-CN" dirty="0" smtClean="0">
                <a:latin typeface="Times New Roman" pitchFamily="18" charset="0"/>
                <a:cs typeface="Times New Roman" pitchFamily="18" charset="0"/>
              </a:rPr>
              <a:t>Research target: improve both dynamic and empirical models. The latter will be implemented into climate model, and the former will be used as offline and validation source for empirical model when observation are not available. </a:t>
            </a:r>
          </a:p>
          <a:p>
            <a:pPr marL="0" indent="0">
              <a:lnSpc>
                <a:spcPct val="100000"/>
              </a:lnSpc>
              <a:buNone/>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Dynamic model: change </a:t>
            </a:r>
            <a:r>
              <a:rPr lang="en-US" dirty="0" err="1" smtClean="0">
                <a:latin typeface="Times New Roman" panose="02020603050405020304" pitchFamily="18" charset="0"/>
                <a:cs typeface="Times New Roman" panose="02020603050405020304" pitchFamily="18" charset="0"/>
              </a:rPr>
              <a:t>kzz</a:t>
            </a:r>
            <a:r>
              <a:rPr lang="en-US" dirty="0" smtClean="0">
                <a:latin typeface="Times New Roman" panose="02020603050405020304" pitchFamily="18" charset="0"/>
                <a:cs typeface="Times New Roman" panose="02020603050405020304" pitchFamily="18" charset="0"/>
              </a:rPr>
              <a:t> profile</a:t>
            </a:r>
          </a:p>
          <a:p>
            <a:pPr marL="0" indent="0">
              <a:lnSpc>
                <a:spcPct val="10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adding Gaussian diffusion term</a:t>
            </a:r>
          </a:p>
          <a:p>
            <a:pPr marL="0" indent="0">
              <a:lnSpc>
                <a:spcPct val="100000"/>
              </a:lnSpc>
              <a:buNone/>
            </a:pPr>
            <a:r>
              <a:rPr lang="en-US" dirty="0" smtClean="0">
                <a:latin typeface="Times New Roman" panose="02020603050405020304" pitchFamily="18" charset="0"/>
                <a:cs typeface="Times New Roman" panose="02020603050405020304" pitchFamily="18" charset="0"/>
              </a:rPr>
              <a:t>                               change entrainment parameter</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Empirical model: refine MISR data</a:t>
            </a:r>
          </a:p>
          <a:p>
            <a:pPr marL="0" indent="0">
              <a:lnSpc>
                <a:spcPct val="100000"/>
              </a:lnSpc>
              <a:buNone/>
            </a:pPr>
            <a:r>
              <a:rPr lang="en-US" dirty="0" smtClean="0">
                <a:latin typeface="Times New Roman" panose="02020603050405020304" pitchFamily="18" charset="0"/>
                <a:cs typeface="Times New Roman" panose="02020603050405020304" pitchFamily="18" charset="0"/>
              </a:rPr>
              <a:t>                                fitting with FRP and meteorology parameters</a:t>
            </a:r>
          </a:p>
          <a:p>
            <a:pPr>
              <a:lnSpc>
                <a:spcPct val="100000"/>
              </a:lnSpc>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14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20" y="94669"/>
            <a:ext cx="10515600" cy="1325563"/>
          </a:xfrm>
        </p:spPr>
        <p:txBody>
          <a:bodyPr/>
          <a:lstStyle/>
          <a:p>
            <a:r>
              <a:rPr lang="en-US" dirty="0" smtClean="0">
                <a:latin typeface="Times New Roman" panose="02020603050405020304" pitchFamily="18" charset="0"/>
                <a:cs typeface="Times New Roman" panose="02020603050405020304" pitchFamily="18" charset="0"/>
              </a:rPr>
              <a:t>3. Results: Dynamic Model</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 name="TextBox 3"/>
              <p:cNvSpPr txBox="1"/>
              <p:nvPr/>
            </p:nvSpPr>
            <p:spPr>
              <a:xfrm>
                <a:off x="8230060" y="1420232"/>
                <a:ext cx="3631892" cy="6279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a:latin typeface="Cambria Math" panose="02040503050406030204" pitchFamily="18" charset="0"/>
                            </a:rPr>
                            <m:t>𝜕</m:t>
                          </m:r>
                        </m:num>
                        <m:den>
                          <m:r>
                            <a:rPr lang="en-US" i="1">
                              <a:latin typeface="Cambria Math" panose="02040503050406030204" pitchFamily="18" charset="0"/>
                            </a:rPr>
                            <m:t>𝜕</m:t>
                          </m:r>
                          <m:r>
                            <a:rPr lang="en-US" i="1">
                              <a:latin typeface="Cambria Math" panose="02040503050406030204" pitchFamily="18" charset="0"/>
                            </a:rPr>
                            <m:t>𝑧</m:t>
                          </m:r>
                        </m:den>
                      </m:f>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𝐾</m:t>
                              </m:r>
                            </m:e>
                            <m:sub>
                              <m:r>
                                <a:rPr lang="en-US" i="1">
                                  <a:latin typeface="Cambria Math" panose="02040503050406030204" pitchFamily="18" charset="0"/>
                                </a:rPr>
                                <m:t>𝑧𝑧</m:t>
                              </m:r>
                            </m:sub>
                          </m:sSub>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𝑇</m:t>
                              </m:r>
                            </m:num>
                            <m:den>
                              <m:r>
                                <a:rPr lang="en-US" i="1">
                                  <a:latin typeface="Cambria Math" panose="02040503050406030204" pitchFamily="18" charset="0"/>
                                </a:rPr>
                                <m:t>𝜕</m:t>
                              </m:r>
                              <m:r>
                                <a:rPr lang="en-US" i="1">
                                  <a:latin typeface="Cambria Math" panose="02040503050406030204" pitchFamily="18" charset="0"/>
                                </a:rPr>
                                <m:t>𝑧</m:t>
                              </m:r>
                            </m:den>
                          </m:f>
                        </m:e>
                      </m:d>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𝐾</m:t>
                          </m:r>
                        </m:e>
                        <m:sub>
                          <m:r>
                            <a:rPr lang="en-US" i="1">
                              <a:latin typeface="Cambria Math" panose="02040503050406030204" pitchFamily="18" charset="0"/>
                            </a:rPr>
                            <m:t>𝑧𝑧</m:t>
                          </m:r>
                        </m:sub>
                      </m:sSub>
                      <m:f>
                        <m:fPr>
                          <m:ctrlPr>
                            <a:rPr lang="en-US" i="1" smtClean="0">
                              <a:latin typeface="Cambria Math" panose="02040503050406030204" pitchFamily="18" charset="0"/>
                            </a:rPr>
                          </m:ctrlPr>
                        </m:fPr>
                        <m:num>
                          <m:sSup>
                            <m:sSupPr>
                              <m:ctrlPr>
                                <a:rPr lang="en-US" i="1" smtClean="0">
                                  <a:latin typeface="Cambria Math" panose="02040503050406030204" pitchFamily="18" charset="0"/>
                                </a:rPr>
                              </m:ctrlPr>
                            </m:sSupPr>
                            <m:e>
                              <m:r>
                                <a:rPr lang="en-US" i="1" smtClean="0">
                                  <a:latin typeface="Cambria Math" panose="02040503050406030204" pitchFamily="18" charset="0"/>
                                  <a:ea typeface="Cambria Math" panose="02040503050406030204" pitchFamily="18" charset="0"/>
                                </a:rPr>
                                <m:t>𝜕</m:t>
                              </m:r>
                            </m:e>
                            <m:sup>
                              <m:r>
                                <a:rPr lang="en-US" b="0" i="1" smtClean="0">
                                  <a:latin typeface="Cambria Math" panose="02040503050406030204" pitchFamily="18" charset="0"/>
                                </a:rPr>
                                <m:t>2</m:t>
                              </m:r>
                            </m:sup>
                          </m:sSup>
                          <m:r>
                            <a:rPr lang="en-US" b="0" i="1" smtClean="0">
                              <a:latin typeface="Cambria Math" panose="02040503050406030204" pitchFamily="18" charset="0"/>
                            </a:rPr>
                            <m:t>𝑇</m:t>
                          </m:r>
                        </m:num>
                        <m:den>
                          <m:r>
                            <a:rPr lang="en-US" i="1" smtClean="0">
                              <a:latin typeface="Cambria Math" panose="02040503050406030204" pitchFamily="18" charset="0"/>
                            </a:rPr>
                            <m:t>𝜕</m:t>
                          </m:r>
                          <m:sSup>
                            <m:sSupPr>
                              <m:ctrlPr>
                                <a:rPr lang="en-US" i="1" smtClean="0">
                                  <a:latin typeface="Cambria Math" panose="02040503050406030204" pitchFamily="18" charset="0"/>
                                </a:rPr>
                              </m:ctrlPr>
                            </m:sSupPr>
                            <m:e>
                              <m:r>
                                <a:rPr lang="en-US" b="0" i="1" smtClean="0">
                                  <a:latin typeface="Cambria Math" panose="02040503050406030204" pitchFamily="18" charset="0"/>
                                </a:rPr>
                                <m:t>𝑧</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𝐾</m:t>
                              </m:r>
                            </m:e>
                            <m:sub>
                              <m:r>
                                <a:rPr lang="en-US" i="1">
                                  <a:latin typeface="Cambria Math" panose="02040503050406030204" pitchFamily="18" charset="0"/>
                                </a:rPr>
                                <m:t>𝑧𝑧</m:t>
                              </m:r>
                            </m:sub>
                          </m:sSub>
                        </m:num>
                        <m:den>
                          <m:r>
                            <a:rPr lang="en-US" i="1">
                              <a:latin typeface="Cambria Math" panose="02040503050406030204" pitchFamily="18" charset="0"/>
                            </a:rPr>
                            <m:t>𝜕</m:t>
                          </m:r>
                          <m:r>
                            <a:rPr lang="en-US" i="1">
                              <a:latin typeface="Cambria Math" panose="02040503050406030204" pitchFamily="18" charset="0"/>
                            </a:rPr>
                            <m:t>𝑧</m:t>
                          </m:r>
                        </m:den>
                      </m:f>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𝑇</m:t>
                              </m:r>
                            </m:num>
                            <m:den>
                              <m:r>
                                <a:rPr lang="en-US" i="1">
                                  <a:latin typeface="Cambria Math" panose="02040503050406030204" pitchFamily="18" charset="0"/>
                                </a:rPr>
                                <m:t>𝜕</m:t>
                              </m:r>
                              <m:r>
                                <a:rPr lang="en-US" i="1">
                                  <a:latin typeface="Cambria Math" panose="02040503050406030204" pitchFamily="18" charset="0"/>
                                </a:rPr>
                                <m:t>𝑧</m:t>
                              </m:r>
                            </m:den>
                          </m:f>
                        </m:e>
                      </m:d>
                    </m:oMath>
                  </m:oMathPara>
                </a14:m>
                <a:endParaRPr lang="en-US" dirty="0"/>
              </a:p>
            </p:txBody>
          </p:sp>
        </mc:Choice>
        <mc:Fallback>
          <p:sp>
            <p:nvSpPr>
              <p:cNvPr id="4" name="TextBox 3"/>
              <p:cNvSpPr txBox="1">
                <a:spLocks noRot="1" noChangeAspect="1" noMove="1" noResize="1" noEditPoints="1" noAdjustHandles="1" noChangeArrowheads="1" noChangeShapeType="1" noTextEdit="1"/>
              </p:cNvSpPr>
              <p:nvPr/>
            </p:nvSpPr>
            <p:spPr>
              <a:xfrm>
                <a:off x="8230060" y="1420232"/>
                <a:ext cx="3631892" cy="627992"/>
              </a:xfrm>
              <a:prstGeom prst="rect">
                <a:avLst/>
              </a:prstGeom>
              <a:blipFill rotWithShape="0">
                <a:blip r:embed="rId2"/>
                <a:stretch>
                  <a:fillRect/>
                </a:stretch>
              </a:blipFill>
            </p:spPr>
            <p:txBody>
              <a:bodyPr/>
              <a:lstStyle/>
              <a:p>
                <a:r>
                  <a:rPr lang="en-US">
                    <a:noFill/>
                  </a:rPr>
                  <a:t> </a:t>
                </a:r>
              </a:p>
            </p:txBody>
          </p:sp>
        </mc:Fallback>
      </mc:AlternateContent>
      <p:pic>
        <p:nvPicPr>
          <p:cNvPr id="5" name="Picture 4"/>
          <p:cNvPicPr>
            <a:picLocks noChangeAspect="1"/>
          </p:cNvPicPr>
          <p:nvPr/>
        </p:nvPicPr>
        <p:blipFill>
          <a:blip r:embed="rId3"/>
          <a:stretch>
            <a:fillRect/>
          </a:stretch>
        </p:blipFill>
        <p:spPr>
          <a:xfrm>
            <a:off x="8659868" y="2288706"/>
            <a:ext cx="2772277" cy="388671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66917" y="974460"/>
            <a:ext cx="3826299" cy="286972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66918" y="3814248"/>
            <a:ext cx="3826298" cy="2869724"/>
          </a:xfrm>
          <a:prstGeom prst="rect">
            <a:avLst/>
          </a:prstGeom>
        </p:spPr>
      </p:pic>
    </p:spTree>
    <p:extLst>
      <p:ext uri="{BB962C8B-B14F-4D97-AF65-F5344CB8AC3E}">
        <p14:creationId xmlns:p14="http://schemas.microsoft.com/office/powerpoint/2010/main" val="141086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84808" y="236820"/>
            <a:ext cx="1070358" cy="461665"/>
          </a:xfrm>
          <a:prstGeom prst="rect">
            <a:avLst/>
          </a:prstGeom>
          <a:noFill/>
        </p:spPr>
        <p:txBody>
          <a:bodyPr wrap="none" rtlCol="0">
            <a:spAutoFit/>
          </a:bodyPr>
          <a:lstStyle/>
          <a:p>
            <a:r>
              <a:rPr lang="en-US" sz="2400" dirty="0" smtClean="0"/>
              <a:t>control</a:t>
            </a:r>
            <a:endParaRPr lang="en-US" sz="2400" dirty="0"/>
          </a:p>
        </p:txBody>
      </p:sp>
      <p:sp>
        <p:nvSpPr>
          <p:cNvPr id="7" name="TextBox 6"/>
          <p:cNvSpPr txBox="1"/>
          <p:nvPr/>
        </p:nvSpPr>
        <p:spPr>
          <a:xfrm>
            <a:off x="2782802" y="3363437"/>
            <a:ext cx="1674369" cy="461665"/>
          </a:xfrm>
          <a:prstGeom prst="rect">
            <a:avLst/>
          </a:prstGeom>
          <a:noFill/>
        </p:spPr>
        <p:txBody>
          <a:bodyPr wrap="none" rtlCol="0">
            <a:spAutoFit/>
          </a:bodyPr>
          <a:lstStyle/>
          <a:p>
            <a:r>
              <a:rPr lang="en-US" sz="2400" dirty="0" smtClean="0"/>
              <a:t>New setting</a:t>
            </a:r>
            <a:endParaRPr lang="en-US" sz="24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9639" y="3342073"/>
            <a:ext cx="4353052" cy="3264789"/>
          </a:xfrm>
          <a:prstGeom prst="rect">
            <a:avLst/>
          </a:prstGeom>
        </p:spPr>
      </p:pic>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7512" t="28110" r="4988" b="27758"/>
          <a:stretch/>
        </p:blipFill>
        <p:spPr>
          <a:xfrm>
            <a:off x="611705" y="3763853"/>
            <a:ext cx="6400800" cy="2421228"/>
          </a:xfrm>
          <a:prstGeom prst="rect">
            <a:avLst/>
          </a:prstGeom>
        </p:spPr>
      </p:pic>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8266" t="28484" r="4849" b="28347"/>
          <a:stretch/>
        </p:blipFill>
        <p:spPr>
          <a:xfrm>
            <a:off x="611705" y="615906"/>
            <a:ext cx="6355830" cy="236844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19639" y="0"/>
            <a:ext cx="4224270" cy="3168203"/>
          </a:xfrm>
          <a:prstGeom prst="rect">
            <a:avLst/>
          </a:prstGeom>
        </p:spPr>
      </p:pic>
      <p:sp>
        <p:nvSpPr>
          <p:cNvPr id="12" name="Title 1"/>
          <p:cNvSpPr>
            <a:spLocks noGrp="1"/>
          </p:cNvSpPr>
          <p:nvPr>
            <p:ph type="title"/>
          </p:nvPr>
        </p:nvSpPr>
        <p:spPr>
          <a:xfrm>
            <a:off x="0" y="5922715"/>
            <a:ext cx="10515600" cy="1325563"/>
          </a:xfrm>
        </p:spPr>
        <p:txBody>
          <a:bodyPr/>
          <a:lstStyle/>
          <a:p>
            <a:r>
              <a:rPr lang="en-US" dirty="0" smtClean="0">
                <a:latin typeface="Times New Roman" panose="02020603050405020304" pitchFamily="18" charset="0"/>
                <a:cs typeface="Times New Roman" panose="02020603050405020304" pitchFamily="18" charset="0"/>
              </a:rPr>
              <a:t>3. Results: Dynamic Model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473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6" y="-145813"/>
            <a:ext cx="10515600" cy="1325563"/>
          </a:xfrm>
        </p:spPr>
        <p:txBody>
          <a:bodyPr/>
          <a:lstStyle/>
          <a:p>
            <a:r>
              <a:rPr lang="en-US" dirty="0" smtClean="0">
                <a:latin typeface="Times New Roman" panose="02020603050405020304" pitchFamily="18" charset="0"/>
                <a:cs typeface="Times New Roman" panose="02020603050405020304" pitchFamily="18" charset="0"/>
              </a:rPr>
              <a:t>3. Empirical Model: refine MISR data</a:t>
            </a:r>
            <a:endParaRPr 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83708" y="1179750"/>
            <a:ext cx="7044744" cy="1569660"/>
          </a:xfrm>
          <a:prstGeom prst="rect">
            <a:avLst/>
          </a:prstGeom>
          <a:noFill/>
        </p:spPr>
        <p:txBody>
          <a:bodyPr wrap="square" rtlCol="0">
            <a:spAutoFit/>
          </a:bodyPr>
          <a:lstStyle/>
          <a:p>
            <a:r>
              <a:rPr lang="en-US" sz="3200" dirty="0" smtClean="0">
                <a:solidFill>
                  <a:srgbClr val="0070C0"/>
                </a:solidFill>
              </a:rPr>
              <a:t>Hypothesis: the plume height should be positively related to FRP under the same meteorology condition </a:t>
            </a:r>
            <a:endParaRPr lang="en-US" sz="3200" dirty="0">
              <a:solidFill>
                <a:srgbClr val="0070C0"/>
              </a:solidFill>
            </a:endParaRPr>
          </a:p>
        </p:txBody>
      </p:sp>
      <p:sp>
        <p:nvSpPr>
          <p:cNvPr id="9" name="Rectangle 8"/>
          <p:cNvSpPr/>
          <p:nvPr/>
        </p:nvSpPr>
        <p:spPr>
          <a:xfrm>
            <a:off x="424070" y="3617773"/>
            <a:ext cx="914400" cy="9144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652062" y="3790052"/>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698443" y="4134537"/>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956862" y="4094852"/>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931436" y="3617773"/>
            <a:ext cx="914400" cy="9144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3083836" y="3770645"/>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3130217" y="4115130"/>
            <a:ext cx="90059" cy="132521"/>
          </a:xfrm>
          <a:prstGeom prst="flowChartConnector">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3388636" y="4075445"/>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38802" y="3617773"/>
            <a:ext cx="914400" cy="9144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5653542" y="3810001"/>
            <a:ext cx="90059" cy="132521"/>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77045" y="5400536"/>
            <a:ext cx="1865447" cy="461665"/>
          </a:xfrm>
          <a:prstGeom prst="rect">
            <a:avLst/>
          </a:prstGeom>
          <a:noFill/>
        </p:spPr>
        <p:txBody>
          <a:bodyPr wrap="none" rtlCol="0">
            <a:spAutoFit/>
          </a:bodyPr>
          <a:lstStyle/>
          <a:p>
            <a:r>
              <a:rPr lang="en-US" sz="2400" dirty="0" smtClean="0"/>
              <a:t>CFSR grid box</a:t>
            </a:r>
            <a:endParaRPr lang="en-US" sz="2400" dirty="0"/>
          </a:p>
        </p:txBody>
      </p:sp>
      <p:cxnSp>
        <p:nvCxnSpPr>
          <p:cNvPr id="23" name="Straight Arrow Connector 22"/>
          <p:cNvCxnSpPr/>
          <p:nvPr/>
        </p:nvCxnSpPr>
        <p:spPr>
          <a:xfrm flipH="1" flipV="1">
            <a:off x="742121" y="4665594"/>
            <a:ext cx="120623" cy="76800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88654" y="2875799"/>
            <a:ext cx="1095172" cy="461665"/>
          </a:xfrm>
          <a:prstGeom prst="rect">
            <a:avLst/>
          </a:prstGeom>
          <a:noFill/>
        </p:spPr>
        <p:txBody>
          <a:bodyPr wrap="none" rtlCol="0">
            <a:spAutoFit/>
          </a:bodyPr>
          <a:lstStyle/>
          <a:p>
            <a:r>
              <a:rPr lang="en-US" sz="2400" dirty="0" smtClean="0">
                <a:solidFill>
                  <a:srgbClr val="FF0000"/>
                </a:solidFill>
              </a:rPr>
              <a:t>Plumes</a:t>
            </a:r>
            <a:endParaRPr lang="en-US" sz="2400" dirty="0">
              <a:solidFill>
                <a:srgbClr val="FF0000"/>
              </a:solidFill>
            </a:endParaRPr>
          </a:p>
        </p:txBody>
      </p:sp>
      <p:cxnSp>
        <p:nvCxnSpPr>
          <p:cNvPr id="27" name="Straight Arrow Connector 26"/>
          <p:cNvCxnSpPr>
            <a:endCxn id="12" idx="1"/>
          </p:cNvCxnSpPr>
          <p:nvPr/>
        </p:nvCxnSpPr>
        <p:spPr>
          <a:xfrm>
            <a:off x="788502" y="3383311"/>
            <a:ext cx="181549" cy="73094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669" y="3106631"/>
            <a:ext cx="4865949" cy="3649462"/>
          </a:xfrm>
          <a:prstGeom prst="rect">
            <a:avLst/>
          </a:prstGeom>
        </p:spPr>
      </p:pic>
      <p:sp>
        <p:nvSpPr>
          <p:cNvPr id="31" name="TextBox 30"/>
          <p:cNvSpPr txBox="1"/>
          <p:nvPr/>
        </p:nvSpPr>
        <p:spPr>
          <a:xfrm>
            <a:off x="7766991" y="2275634"/>
            <a:ext cx="3591304" cy="830997"/>
          </a:xfrm>
          <a:prstGeom prst="rect">
            <a:avLst/>
          </a:prstGeom>
          <a:noFill/>
        </p:spPr>
        <p:txBody>
          <a:bodyPr wrap="none" rtlCol="0">
            <a:spAutoFit/>
          </a:bodyPr>
          <a:lstStyle/>
          <a:p>
            <a:r>
              <a:rPr lang="en-US" sz="2400" dirty="0" smtClean="0"/>
              <a:t>MISR data left: 1748 (7843)</a:t>
            </a:r>
          </a:p>
          <a:p>
            <a:r>
              <a:rPr lang="en-US" sz="2400" dirty="0" smtClean="0"/>
              <a:t>Grid data left: 663</a:t>
            </a:r>
            <a:endParaRPr lang="en-US" sz="2400" dirty="0"/>
          </a:p>
        </p:txBody>
      </p:sp>
      <p:sp>
        <p:nvSpPr>
          <p:cNvPr id="32" name="TextBox 31"/>
          <p:cNvSpPr txBox="1"/>
          <p:nvPr/>
        </p:nvSpPr>
        <p:spPr>
          <a:xfrm>
            <a:off x="3561829" y="5649727"/>
            <a:ext cx="2988126" cy="584775"/>
          </a:xfrm>
          <a:prstGeom prst="rect">
            <a:avLst/>
          </a:prstGeom>
          <a:noFill/>
        </p:spPr>
        <p:txBody>
          <a:bodyPr wrap="none" rtlCol="0">
            <a:spAutoFit/>
          </a:bodyPr>
          <a:lstStyle/>
          <a:p>
            <a:r>
              <a:rPr lang="en-US" sz="3200" dirty="0" smtClean="0"/>
              <a:t>Grid box average</a:t>
            </a:r>
            <a:endParaRPr lang="en-US" sz="3200" dirty="0"/>
          </a:p>
        </p:txBody>
      </p:sp>
      <p:cxnSp>
        <p:nvCxnSpPr>
          <p:cNvPr id="33" name="Straight Arrow Connector 32"/>
          <p:cNvCxnSpPr/>
          <p:nvPr/>
        </p:nvCxnSpPr>
        <p:spPr>
          <a:xfrm flipV="1">
            <a:off x="6549955" y="5981214"/>
            <a:ext cx="579714" cy="11450"/>
          </a:xfrm>
          <a:prstGeom prst="straightConnector1">
            <a:avLst/>
          </a:prstGeom>
          <a:ln w="76200">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pic>
        <p:nvPicPr>
          <p:cNvPr id="35" name="Picture 34"/>
          <p:cNvPicPr>
            <a:picLocks noChangeAspect="1"/>
          </p:cNvPicPr>
          <p:nvPr/>
        </p:nvPicPr>
        <p:blipFill>
          <a:blip r:embed="rId3"/>
          <a:stretch>
            <a:fillRect/>
          </a:stretch>
        </p:blipFill>
        <p:spPr>
          <a:xfrm>
            <a:off x="9466217" y="92423"/>
            <a:ext cx="2169597" cy="2174654"/>
          </a:xfrm>
          <a:prstGeom prst="rect">
            <a:avLst/>
          </a:prstGeom>
        </p:spPr>
      </p:pic>
    </p:spTree>
    <p:extLst>
      <p:ext uri="{BB962C8B-B14F-4D97-AF65-F5344CB8AC3E}">
        <p14:creationId xmlns:p14="http://schemas.microsoft.com/office/powerpoint/2010/main" val="1197751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472</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宋体</vt:lpstr>
      <vt:lpstr>Arial</vt:lpstr>
      <vt:lpstr>Calibri</vt:lpstr>
      <vt:lpstr>Calibri Light</vt:lpstr>
      <vt:lpstr>Cambria Math</vt:lpstr>
      <vt:lpstr>Times New Roman</vt:lpstr>
      <vt:lpstr>Wingdings</vt:lpstr>
      <vt:lpstr>Office Theme</vt:lpstr>
      <vt:lpstr>Wildfire Plume Height Simulations</vt:lpstr>
      <vt:lpstr>1. Introduction: why bother ?</vt:lpstr>
      <vt:lpstr>1. Introduction: Plume-rise Implementations</vt:lpstr>
      <vt:lpstr>1. Introduction: advantage and disadvantage </vt:lpstr>
      <vt:lpstr>1. Introduction: advantage and disadvantage </vt:lpstr>
      <vt:lpstr>2. Research Plan</vt:lpstr>
      <vt:lpstr>3. Results: Dynamic Model</vt:lpstr>
      <vt:lpstr>3. Results: Dynamic Model</vt:lpstr>
      <vt:lpstr>3. Empirical Model: refine MISR data</vt:lpstr>
      <vt:lpstr>3. Empirical Model: Linear Regression</vt:lpstr>
      <vt:lpstr>3. Fitting results</vt:lpstr>
      <vt:lpstr>4. Conclusion and future work</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Wildfire plume heigh</dc:title>
  <dc:creator>Alex</dc:creator>
  <cp:lastModifiedBy>Alex</cp:lastModifiedBy>
  <cp:revision>24</cp:revision>
  <dcterms:created xsi:type="dcterms:W3CDTF">2015-04-23T17:52:07Z</dcterms:created>
  <dcterms:modified xsi:type="dcterms:W3CDTF">2015-04-23T20:30:24Z</dcterms:modified>
</cp:coreProperties>
</file>