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8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7c1aba225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7c1aba225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Declines in contaminant concentration have been made possible by advances in understanding sources of emission and mechanisms of transformation in the atmosphere. If you look at the figure, most of the six criteria pollutants are below the NAAQS standards.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7c1aba2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7c1aba2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main goal of atmospheric chemistry research is to identify how these components and chemical processes affect climate change, human health and ecosystem. Then apply these understandings to policy making so as to protect wealth and human health.</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But have we solved all these questions/problems? Apparently not.</a:t>
            </a:r>
            <a:endParaRPr sz="1200" b="1">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As the picture shows, air pollution problem in developing countries, for example China, has become more and more important nowadays, and has caused great impact on public health and ecosystem in the country, as well as the whole world.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rgbClr val="FF0000"/>
                </a:solidFill>
              </a:rPr>
              <a:t>VW emission scandal </a:t>
            </a:r>
            <a:r>
              <a:rPr lang="en" sz="1200">
                <a:solidFill>
                  <a:schemeClr val="dk1"/>
                </a:solidFill>
              </a:rPr>
              <a:t>Another well concerned problem is vehicle emissions. programming in certain models had been set to activate NOx emission controls only during laboratory emission testing. As a result, these vehicles may be emitting 10 ~ 40 times more NOx than anticipated, which might be a great risk of public health</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Owing to all these unsolved air pollution problems, we need to improve predictive capability for new challenges in the changing world.</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7c1aba22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7c1aba22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rgbClr val="FF0000"/>
                </a:solidFill>
              </a:rPr>
              <a:t>So how this world changes</a:t>
            </a:r>
            <a:r>
              <a:rPr lang="en" sz="1200">
                <a:solidFill>
                  <a:schemeClr val="dk1"/>
                </a:solidFill>
              </a:rPr>
              <a:t>? The global population has grown 1.6 billion during the past 20 years. And more than 50% of the world population lives in urban areas. This increase in population will of course increase energy demands, food demands, therefore will affect industry activities and agricultural activities, All of these will lead to rapidly changing emissions, thus will enormously changes the earth’s atmosphere.</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7c1aba22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7c1aba22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In this report, they identified </a:t>
            </a:r>
            <a:r>
              <a:rPr lang="en" sz="1200" b="1">
                <a:solidFill>
                  <a:srgbClr val="FF0000"/>
                </a:solidFill>
              </a:rPr>
              <a:t>6 core areas</a:t>
            </a:r>
            <a:r>
              <a:rPr lang="en" sz="1200">
                <a:solidFill>
                  <a:schemeClr val="dk1"/>
                </a:solidFill>
              </a:rPr>
              <a:t> related to the chemical nature of the atmosphere.</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7c1aba22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7c1aba22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rgbClr val="FF0000"/>
                </a:solidFill>
              </a:rPr>
              <a:t>Emission</a:t>
            </a:r>
            <a:endParaRPr sz="1200" b="1">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amount, location, and timing of emissions to the atmosphere are controlled by both environmental conditions and human activities. There are several approaches related to emission estimates. For example, “Bottom-up” approaches typically combine knowledge of emission rates and the activities that contribute to them. “Top-down” approaches use models to infer emissions from measured concentrations of atmospheric constituents. Improvements to quantifying emission data require the integration of these different approaches.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relative magnitude of emissions from biogenic or anthropogenic sources can play a key role in atmospheric chemistry. Vegetation is the dominant source of reactive hydrocarbons.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In urban areas, anthropogenic emissions drive the chemistry and result ozone and particulate pollution.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Wildfires are also an important source of emissions. This photo of smoke is from wildfire burning in Angeles National Forest in LA.</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This figure shows the measurements of ethane from multiple sites in the northern hemisphere. It suggested an increase in concentrations of this long-lived compound since 2010.</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7c1aba22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7c1aba22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a:solidFill>
                  <a:schemeClr val="dk1"/>
                </a:solidFill>
              </a:rPr>
              <a:t>This figure provides an overview of some important cycles in the troposphere. Nitric oxide (NO), the major nitrogen oxide species emitted during combustion, is converted to nitrogen dioxide (NO2) and ultimately forms ozone, nitric acid, and organic nitrates. Sulfur dioxide (SO2) emitted during combustion of fossil fuels is converted by oxidation in both the gas and condensed phases to form sulfuric acid as well as organic sulfates. Nitric and sulfuric acids react with ammonia and amines to form particles.</a:t>
            </a:r>
            <a:endParaRPr sz="13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300">
                <a:solidFill>
                  <a:schemeClr val="dk1"/>
                </a:solidFill>
              </a:rPr>
              <a:t>Dynamical processes in both the troposphere and stratosphere can drive gases and particles transportation in these regions. As a result, will drive changes in the distribution of the trace constituents, which can feed back on the dynamics, and influence weather, air quality, and climate.</a:t>
            </a:r>
            <a:endParaRPr sz="13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7c1aba22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7c1aba22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a:solidFill>
                  <a:schemeClr val="dk1"/>
                </a:solidFill>
              </a:rPr>
              <a:t>Generally, aerosol has two main effects. The direct effect is scattering and absorbing radiation and affecting the energy balance. The indirect effect is based on interacting with surrounding clouds and result in influence on climate. The diagram on the bottom left shows the various radiative mechanisms associated with cloud effects.</a:t>
            </a:r>
            <a:endParaRPr sz="1300">
              <a:solidFill>
                <a:schemeClr val="dk1"/>
              </a:solidFill>
            </a:endParaRPr>
          </a:p>
          <a:p>
            <a:pPr marL="0" lvl="0" indent="0" algn="l" rtl="0">
              <a:spcBef>
                <a:spcPts val="0"/>
              </a:spcBef>
              <a:spcAft>
                <a:spcPts val="0"/>
              </a:spcAft>
              <a:buNone/>
            </a:pPr>
            <a:r>
              <a:rPr lang="en" sz="1300">
                <a:solidFill>
                  <a:schemeClr val="dk1"/>
                </a:solidFill>
              </a:rPr>
              <a:t>While estimates of aerosol direct effect are typically dominated by scattering aerosols, the degree of warming provided by absorbing aerosol has been an active area of research. For example, black carbon is considered as the second most important climate warming agent, after CO2. However, there’s a large uncertainty in its ultimate impact on the absorption of solar radiation. The mechanism behind it, as well as brown carbon, is also an open research area.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7c1aba225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7c1aba22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a:solidFill>
                  <a:schemeClr val="dk1"/>
                </a:solidFill>
              </a:rPr>
              <a:t>Atmospheric chemistry also plays a central role in the biogeochemical cycling through the Earth’s system.</a:t>
            </a:r>
            <a:endParaRPr sz="13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300">
                <a:solidFill>
                  <a:schemeClr val="dk1"/>
                </a:solidFill>
              </a:rPr>
              <a:t>For example, owing to the development of industrial ammonia fertilizer, as well as fossil fuel emissions of nitrogen oxides, the nitrogen supply of the atmosphere has dramatically enhanced. Deposition of this nitrogen can be a beneficial nutrient supply in both terrestrial and marine ecosystems.</a:t>
            </a:r>
            <a:endParaRPr sz="13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300">
                <a:solidFill>
                  <a:schemeClr val="dk1"/>
                </a:solidFill>
              </a:rPr>
              <a:t>Another example is phosphorus, which is a limiting nutrient for many forest ecosystems including the Amazon. It could be supplied through the transport of smoke particles, bioparticles, and mineral dust.</a:t>
            </a:r>
            <a:endParaRPr sz="13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300">
                <a:solidFill>
                  <a:schemeClr val="dk1"/>
                </a:solidFill>
              </a:rPr>
              <a:t>Also, air pollution problems can have negative impact on ecosystem. Tropospheric ozone can damage vegetation, leading to reductions in the global land carbon sink and declines in global agricultural productivity.</a:t>
            </a:r>
            <a:endParaRPr sz="13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7c1aba22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7c1aba22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7c1aba225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7c1aba225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7c1aba225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57c1aba225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7c1aba225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7c1aba225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7c1aba225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7c1aba225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7c1aba225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7c1aba225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7c1aba225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7c1aba225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640e744e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640e744e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7c1aba225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7c1aba225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7c1aba225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57c1aba225_2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7c1aba225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7c1aba225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7c1aba225_2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57c1aba225_2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57c1aba225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57c1aba225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7c1aba225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7c1aba225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7c5230064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7c5230064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57c1aba225_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57c1aba225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7c5230064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7c523006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7c1aba225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57c1aba225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623c5803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623c5803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7c1aba22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7c1aba22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7c1aba225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7c1aba225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7c1aba225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7c1aba225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results were followed up by technology such as SO2 scrubbers that have lead to decrease in SO2 emissions in the last few decades. As a result pH in the east coast has increased.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7c1aba225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7c1aba225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7c1aba225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7c1aba225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3 cases have informed policy in some way. Despite the increase in population growth, GDP, energy usage, and miles driven. Air pollutants have been decreasing as a result of environmental policies. </a:t>
            </a:r>
            <a:endParaRPr/>
          </a:p>
          <a:p>
            <a:pPr marL="0" lvl="0" indent="0" algn="l" rtl="0">
              <a:spcBef>
                <a:spcPts val="0"/>
              </a:spcBef>
              <a:spcAft>
                <a:spcPts val="0"/>
              </a:spcAft>
              <a:buNone/>
            </a:pPr>
            <a:endParaRPr/>
          </a:p>
          <a:p>
            <a:pPr marL="0" lvl="0" indent="0" algn="l" rtl="0">
              <a:spcBef>
                <a:spcPts val="0"/>
              </a:spcBef>
              <a:spcAft>
                <a:spcPts val="0"/>
              </a:spcAft>
              <a:buNone/>
            </a:pPr>
            <a:r>
              <a:rPr lang="en"/>
              <a:t>Y axis is percentage change.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451650" y="100050"/>
            <a:ext cx="5972400" cy="240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200"/>
              <a:t>The Future of Atmospheric </a:t>
            </a:r>
            <a:endParaRPr sz="4200"/>
          </a:p>
          <a:p>
            <a:pPr marL="0" lvl="0" indent="0" algn="ctr" rtl="0">
              <a:spcBef>
                <a:spcPts val="0"/>
              </a:spcBef>
              <a:spcAft>
                <a:spcPts val="0"/>
              </a:spcAft>
              <a:buNone/>
            </a:pPr>
            <a:r>
              <a:rPr lang="en" sz="4200"/>
              <a:t>Chemistry Research </a:t>
            </a:r>
            <a:endParaRPr sz="4200"/>
          </a:p>
        </p:txBody>
      </p:sp>
      <p:sp>
        <p:nvSpPr>
          <p:cNvPr id="55" name="Google Shape;55;p13"/>
          <p:cNvSpPr txBox="1">
            <a:spLocks noGrp="1"/>
          </p:cNvSpPr>
          <p:nvPr>
            <p:ph type="subTitle" idx="1"/>
          </p:nvPr>
        </p:nvSpPr>
        <p:spPr>
          <a:xfrm>
            <a:off x="4149775" y="2974725"/>
            <a:ext cx="4630500" cy="96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Group Member:</a:t>
            </a:r>
            <a:endParaRPr sz="1800"/>
          </a:p>
          <a:p>
            <a:pPr marL="0" lvl="0" indent="0" algn="ctr" rtl="0">
              <a:spcBef>
                <a:spcPts val="0"/>
              </a:spcBef>
              <a:spcAft>
                <a:spcPts val="0"/>
              </a:spcAft>
              <a:buNone/>
            </a:pPr>
            <a:endParaRPr sz="1800"/>
          </a:p>
          <a:p>
            <a:pPr marL="0" lvl="0" indent="0" algn="ctr" rtl="0">
              <a:spcBef>
                <a:spcPts val="0"/>
              </a:spcBef>
              <a:spcAft>
                <a:spcPts val="0"/>
              </a:spcAft>
              <a:buNone/>
            </a:pPr>
            <a:r>
              <a:rPr lang="en" sz="1800"/>
              <a:t>Justin Min, Kezhen Chong, Yuhan Yang</a:t>
            </a:r>
            <a:endParaRPr sz="1800"/>
          </a:p>
        </p:txBody>
      </p:sp>
      <p:pic>
        <p:nvPicPr>
          <p:cNvPr id="56" name="Google Shape;56;p13"/>
          <p:cNvPicPr preferRelativeResize="0"/>
          <p:nvPr/>
        </p:nvPicPr>
        <p:blipFill>
          <a:blip r:embed="rId3">
            <a:alphaModFix/>
          </a:blip>
          <a:stretch>
            <a:fillRect/>
          </a:stretch>
        </p:blipFill>
        <p:spPr>
          <a:xfrm>
            <a:off x="0" y="0"/>
            <a:ext cx="359965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2" name="Google Shape;122;p22"/>
          <p:cNvPicPr preferRelativeResize="0"/>
          <p:nvPr/>
        </p:nvPicPr>
        <p:blipFill>
          <a:blip r:embed="rId3">
            <a:alphaModFix/>
          </a:blip>
          <a:stretch>
            <a:fillRect/>
          </a:stretch>
        </p:blipFill>
        <p:spPr>
          <a:xfrm>
            <a:off x="666688" y="538261"/>
            <a:ext cx="8105325" cy="40669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body" idx="1"/>
          </p:nvPr>
        </p:nvSpPr>
        <p:spPr>
          <a:xfrm>
            <a:off x="434675" y="1532525"/>
            <a:ext cx="4202700" cy="1262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Air pollution in developing countries</a:t>
            </a:r>
            <a:endParaRPr/>
          </a:p>
          <a:p>
            <a:pPr marL="457200" lvl="0" indent="-342900" algn="l" rtl="0">
              <a:spcBef>
                <a:spcPts val="0"/>
              </a:spcBef>
              <a:spcAft>
                <a:spcPts val="0"/>
              </a:spcAft>
              <a:buSzPts val="1800"/>
              <a:buChar char="❏"/>
            </a:pPr>
            <a:r>
              <a:rPr lang="en"/>
              <a:t>Volkswagen emissions scandal</a:t>
            </a:r>
            <a:endParaRPr/>
          </a:p>
        </p:txBody>
      </p:sp>
      <p:pic>
        <p:nvPicPr>
          <p:cNvPr id="128" name="Google Shape;128;p23"/>
          <p:cNvPicPr preferRelativeResize="0"/>
          <p:nvPr/>
        </p:nvPicPr>
        <p:blipFill>
          <a:blip r:embed="rId3">
            <a:alphaModFix/>
          </a:blip>
          <a:stretch>
            <a:fillRect/>
          </a:stretch>
        </p:blipFill>
        <p:spPr>
          <a:xfrm>
            <a:off x="1387250" y="2647225"/>
            <a:ext cx="2808022" cy="1868600"/>
          </a:xfrm>
          <a:prstGeom prst="rect">
            <a:avLst/>
          </a:prstGeom>
          <a:noFill/>
          <a:ln>
            <a:noFill/>
          </a:ln>
        </p:spPr>
      </p:pic>
      <p:pic>
        <p:nvPicPr>
          <p:cNvPr id="129" name="Google Shape;129;p23"/>
          <p:cNvPicPr preferRelativeResize="0"/>
          <p:nvPr/>
        </p:nvPicPr>
        <p:blipFill>
          <a:blip r:embed="rId4">
            <a:alphaModFix/>
          </a:blip>
          <a:stretch>
            <a:fillRect/>
          </a:stretch>
        </p:blipFill>
        <p:spPr>
          <a:xfrm>
            <a:off x="5391300" y="1532513"/>
            <a:ext cx="3063550" cy="1759475"/>
          </a:xfrm>
          <a:prstGeom prst="rect">
            <a:avLst/>
          </a:prstGeom>
          <a:noFill/>
          <a:ln>
            <a:noFill/>
          </a:ln>
        </p:spPr>
      </p:pic>
      <p:sp>
        <p:nvSpPr>
          <p:cNvPr id="130" name="Google Shape;130;p23"/>
          <p:cNvSpPr txBox="1">
            <a:spLocks noGrp="1"/>
          </p:cNvSpPr>
          <p:nvPr>
            <p:ph type="body" idx="1"/>
          </p:nvPr>
        </p:nvSpPr>
        <p:spPr>
          <a:xfrm>
            <a:off x="5690400" y="3678825"/>
            <a:ext cx="2986800" cy="1164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solidFill>
                  <a:srgbClr val="0B5394"/>
                </a:solidFill>
              </a:rPr>
              <a:t>Need for improved predictive capability for new challenges</a:t>
            </a:r>
            <a:endParaRPr b="1">
              <a:solidFill>
                <a:srgbClr val="0B5394"/>
              </a:solidFill>
            </a:endParaRPr>
          </a:p>
        </p:txBody>
      </p:sp>
      <p:sp>
        <p:nvSpPr>
          <p:cNvPr id="131" name="Google Shape;13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Atmospheric Chemistry Research Important to Today’s Challenges</a:t>
            </a:r>
            <a:endParaRPr/>
          </a:p>
        </p:txBody>
      </p:sp>
      <p:sp>
        <p:nvSpPr>
          <p:cNvPr id="132" name="Google Shape;132;p23"/>
          <p:cNvSpPr txBox="1"/>
          <p:nvPr/>
        </p:nvSpPr>
        <p:spPr>
          <a:xfrm>
            <a:off x="1387264" y="4515825"/>
            <a:ext cx="2808000" cy="32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t>Picture Source</a:t>
            </a:r>
            <a:r>
              <a:rPr lang="en" sz="1100"/>
              <a:t>: Sinann’s gallery, 2015</a:t>
            </a:r>
            <a:endParaRPr sz="1100"/>
          </a:p>
        </p:txBody>
      </p:sp>
      <p:sp>
        <p:nvSpPr>
          <p:cNvPr id="133" name="Google Shape;133;p23"/>
          <p:cNvSpPr txBox="1"/>
          <p:nvPr/>
        </p:nvSpPr>
        <p:spPr>
          <a:xfrm>
            <a:off x="5391300" y="3291975"/>
            <a:ext cx="3285900" cy="32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t>Picture Source</a:t>
            </a:r>
            <a:r>
              <a:rPr lang="en" sz="1100"/>
              <a:t>: Greg Baker—AFP/Getty Images</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Changing World, Changing Atmosphere</a:t>
            </a:r>
            <a:endParaRPr/>
          </a:p>
        </p:txBody>
      </p:sp>
      <p:sp>
        <p:nvSpPr>
          <p:cNvPr id="139" name="Google Shape;139;p24"/>
          <p:cNvSpPr txBox="1">
            <a:spLocks noGrp="1"/>
          </p:cNvSpPr>
          <p:nvPr>
            <p:ph type="body" idx="1"/>
          </p:nvPr>
        </p:nvSpPr>
        <p:spPr>
          <a:xfrm>
            <a:off x="311700" y="1515100"/>
            <a:ext cx="4365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Global human population has grown</a:t>
            </a:r>
            <a:endParaRPr/>
          </a:p>
          <a:p>
            <a:pPr marL="457200" lvl="0" indent="-330200" algn="l" rtl="0">
              <a:spcBef>
                <a:spcPts val="0"/>
              </a:spcBef>
              <a:spcAft>
                <a:spcPts val="0"/>
              </a:spcAft>
              <a:buClr>
                <a:srgbClr val="1C4587"/>
              </a:buClr>
              <a:buSzPts val="1600"/>
              <a:buChar char="➢"/>
            </a:pPr>
            <a:r>
              <a:rPr lang="en" sz="1600">
                <a:solidFill>
                  <a:srgbClr val="1C4587"/>
                </a:solidFill>
              </a:rPr>
              <a:t>6.1 billion to 7.7 billion in last 20 yrs</a:t>
            </a:r>
            <a:endParaRPr sz="1600">
              <a:solidFill>
                <a:srgbClr val="1C4587"/>
              </a:solidFill>
            </a:endParaRPr>
          </a:p>
          <a:p>
            <a:pPr marL="457200" lvl="0" indent="-342900" algn="l" rtl="0">
              <a:spcBef>
                <a:spcPts val="0"/>
              </a:spcBef>
              <a:spcAft>
                <a:spcPts val="0"/>
              </a:spcAft>
              <a:buSzPts val="1800"/>
              <a:buChar char="❏"/>
            </a:pPr>
            <a:r>
              <a:rPr lang="en"/>
              <a:t>50%+ of population now lives in urban areas</a:t>
            </a:r>
            <a:endParaRPr/>
          </a:p>
          <a:p>
            <a:pPr marL="457200" lvl="0" indent="-342900" algn="l" rtl="0">
              <a:spcBef>
                <a:spcPts val="0"/>
              </a:spcBef>
              <a:spcAft>
                <a:spcPts val="0"/>
              </a:spcAft>
              <a:buSzPts val="1800"/>
              <a:buChar char="❏"/>
            </a:pPr>
            <a:r>
              <a:rPr lang="en"/>
              <a:t>Increasing energy demands, industry activities, and intensification of agricultural activities</a:t>
            </a:r>
            <a:endParaRPr/>
          </a:p>
          <a:p>
            <a:pPr marL="457200" lvl="0" indent="-330200" algn="l" rtl="0">
              <a:spcBef>
                <a:spcPts val="0"/>
              </a:spcBef>
              <a:spcAft>
                <a:spcPts val="0"/>
              </a:spcAft>
              <a:buClr>
                <a:srgbClr val="1C4587"/>
              </a:buClr>
              <a:buSzPts val="1600"/>
              <a:buChar char="➢"/>
            </a:pPr>
            <a:r>
              <a:rPr lang="en" sz="1600">
                <a:solidFill>
                  <a:srgbClr val="1C4587"/>
                </a:solidFill>
              </a:rPr>
              <a:t>Rapidly changing emissions</a:t>
            </a:r>
            <a:endParaRPr sz="1600">
              <a:solidFill>
                <a:srgbClr val="1C4587"/>
              </a:solidFill>
            </a:endParaRPr>
          </a:p>
          <a:p>
            <a:pPr marL="457200" lvl="0" indent="-330200" algn="l" rtl="0">
              <a:spcBef>
                <a:spcPts val="0"/>
              </a:spcBef>
              <a:spcAft>
                <a:spcPts val="0"/>
              </a:spcAft>
              <a:buClr>
                <a:srgbClr val="1C4587"/>
              </a:buClr>
              <a:buSzPts val="1600"/>
              <a:buChar char="➢"/>
            </a:pPr>
            <a:r>
              <a:rPr lang="en" sz="1600">
                <a:solidFill>
                  <a:srgbClr val="1C4587"/>
                </a:solidFill>
              </a:rPr>
              <a:t>Enormous changing to Earth’s Atmosphere </a:t>
            </a:r>
            <a:endParaRPr sz="1600">
              <a:solidFill>
                <a:srgbClr val="1C4587"/>
              </a:solidFill>
            </a:endParaRPr>
          </a:p>
        </p:txBody>
      </p:sp>
      <p:pic>
        <p:nvPicPr>
          <p:cNvPr id="140" name="Google Shape;140;p24"/>
          <p:cNvPicPr preferRelativeResize="0"/>
          <p:nvPr/>
        </p:nvPicPr>
        <p:blipFill>
          <a:blip r:embed="rId3">
            <a:alphaModFix/>
          </a:blip>
          <a:stretch>
            <a:fillRect/>
          </a:stretch>
        </p:blipFill>
        <p:spPr>
          <a:xfrm>
            <a:off x="5345813" y="3338525"/>
            <a:ext cx="2657475" cy="1724025"/>
          </a:xfrm>
          <a:prstGeom prst="rect">
            <a:avLst/>
          </a:prstGeom>
          <a:noFill/>
          <a:ln>
            <a:noFill/>
          </a:ln>
        </p:spPr>
      </p:pic>
      <p:pic>
        <p:nvPicPr>
          <p:cNvPr id="141" name="Google Shape;141;p24"/>
          <p:cNvPicPr preferRelativeResize="0"/>
          <p:nvPr/>
        </p:nvPicPr>
        <p:blipFill rotWithShape="1">
          <a:blip r:embed="rId4">
            <a:alphaModFix/>
          </a:blip>
          <a:srcRect b="4525"/>
          <a:stretch/>
        </p:blipFill>
        <p:spPr>
          <a:xfrm>
            <a:off x="5096427" y="1158250"/>
            <a:ext cx="3363425" cy="2039750"/>
          </a:xfrm>
          <a:prstGeom prst="rect">
            <a:avLst/>
          </a:prstGeom>
          <a:noFill/>
          <a:ln>
            <a:noFill/>
          </a:ln>
        </p:spPr>
      </p:pic>
      <p:sp>
        <p:nvSpPr>
          <p:cNvPr id="142" name="Google Shape;142;p24"/>
          <p:cNvSpPr txBox="1"/>
          <p:nvPr/>
        </p:nvSpPr>
        <p:spPr>
          <a:xfrm>
            <a:off x="8040300" y="3238375"/>
            <a:ext cx="1292100" cy="142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Picture Source</a:t>
            </a:r>
            <a:r>
              <a:rPr lang="en" sz="1000"/>
              <a:t>: United Nations World Population Prospects</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0" y="43762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Core Areas Related to Chemical Nature of Atmosphere</a:t>
            </a:r>
            <a:endParaRPr/>
          </a:p>
        </p:txBody>
      </p:sp>
      <p:sp>
        <p:nvSpPr>
          <p:cNvPr id="148" name="Google Shape;148;p25"/>
          <p:cNvSpPr txBox="1">
            <a:spLocks noGrp="1"/>
          </p:cNvSpPr>
          <p:nvPr>
            <p:ph type="body" idx="1"/>
          </p:nvPr>
        </p:nvSpPr>
        <p:spPr>
          <a:xfrm>
            <a:off x="311700" y="1302525"/>
            <a:ext cx="8520600" cy="384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1C4587"/>
              </a:buClr>
              <a:buSzPts val="1800"/>
              <a:buChar char="❏"/>
            </a:pPr>
            <a:r>
              <a:rPr lang="en" b="1">
                <a:solidFill>
                  <a:srgbClr val="1C4587"/>
                </a:solidFill>
              </a:rPr>
              <a:t>Human activities and natural processes govern emissions</a:t>
            </a:r>
            <a:r>
              <a:rPr lang="en">
                <a:solidFill>
                  <a:srgbClr val="1C4587"/>
                </a:solidFill>
              </a:rPr>
              <a:t> </a:t>
            </a:r>
            <a:endParaRPr>
              <a:solidFill>
                <a:srgbClr val="1C4587"/>
              </a:solidFill>
            </a:endParaRPr>
          </a:p>
          <a:p>
            <a:pPr marL="457200" lvl="0" indent="-330200" algn="l" rtl="0">
              <a:spcBef>
                <a:spcPts val="0"/>
              </a:spcBef>
              <a:spcAft>
                <a:spcPts val="0"/>
              </a:spcAft>
              <a:buClr>
                <a:srgbClr val="666666"/>
              </a:buClr>
              <a:buSzPts val="1600"/>
              <a:buChar char="➢"/>
            </a:pPr>
            <a:r>
              <a:rPr lang="en" sz="1600">
                <a:solidFill>
                  <a:srgbClr val="666666"/>
                </a:solidFill>
              </a:rPr>
              <a:t>Determine chemical composition of atmosphere</a:t>
            </a:r>
            <a:endParaRPr sz="1600">
              <a:solidFill>
                <a:srgbClr val="666666"/>
              </a:solidFill>
            </a:endParaRPr>
          </a:p>
          <a:p>
            <a:pPr marL="457200" lvl="0" indent="-342900" algn="l" rtl="0">
              <a:spcBef>
                <a:spcPts val="0"/>
              </a:spcBef>
              <a:spcAft>
                <a:spcPts val="0"/>
              </a:spcAft>
              <a:buClr>
                <a:srgbClr val="1C4587"/>
              </a:buClr>
              <a:buSzPts val="1800"/>
              <a:buChar char="❏"/>
            </a:pPr>
            <a:r>
              <a:rPr lang="en" b="1">
                <a:solidFill>
                  <a:srgbClr val="1C4587"/>
                </a:solidFill>
              </a:rPr>
              <a:t>Chemical transformations</a:t>
            </a:r>
            <a:endParaRPr b="1">
              <a:solidFill>
                <a:srgbClr val="1C4587"/>
              </a:solidFill>
            </a:endParaRPr>
          </a:p>
          <a:p>
            <a:pPr marL="457200" lvl="0" indent="-330200" algn="l" rtl="0">
              <a:spcBef>
                <a:spcPts val="0"/>
              </a:spcBef>
              <a:spcAft>
                <a:spcPts val="0"/>
              </a:spcAft>
              <a:buClr>
                <a:srgbClr val="666666"/>
              </a:buClr>
              <a:buSzPts val="1600"/>
              <a:buChar char="➢"/>
            </a:pPr>
            <a:r>
              <a:rPr lang="en" sz="1600">
                <a:solidFill>
                  <a:srgbClr val="666666"/>
                </a:solidFill>
              </a:rPr>
              <a:t>Affect spatial and temporal variability of gases and particles</a:t>
            </a:r>
            <a:endParaRPr sz="1600">
              <a:solidFill>
                <a:srgbClr val="666666"/>
              </a:solidFill>
            </a:endParaRPr>
          </a:p>
          <a:p>
            <a:pPr marL="457200" lvl="0" indent="-342900" algn="l" rtl="0">
              <a:spcBef>
                <a:spcPts val="0"/>
              </a:spcBef>
              <a:spcAft>
                <a:spcPts val="0"/>
              </a:spcAft>
              <a:buClr>
                <a:srgbClr val="1C4587"/>
              </a:buClr>
              <a:buSzPts val="1800"/>
              <a:buChar char="❏"/>
            </a:pPr>
            <a:r>
              <a:rPr lang="en" b="1">
                <a:solidFill>
                  <a:srgbClr val="1C4587"/>
                </a:solidFill>
              </a:rPr>
              <a:t>Atmospheric oxidants</a:t>
            </a:r>
            <a:endParaRPr b="1">
              <a:solidFill>
                <a:srgbClr val="1C4587"/>
              </a:solidFill>
            </a:endParaRPr>
          </a:p>
          <a:p>
            <a:pPr marL="457200" lvl="0" indent="-330200" algn="l" rtl="0">
              <a:spcBef>
                <a:spcPts val="0"/>
              </a:spcBef>
              <a:spcAft>
                <a:spcPts val="0"/>
              </a:spcAft>
              <a:buSzPts val="1600"/>
              <a:buChar char="➢"/>
            </a:pPr>
            <a:r>
              <a:rPr lang="en" sz="1600"/>
              <a:t>Control the lifetimes and products of emitted species</a:t>
            </a:r>
            <a:endParaRPr sz="1600"/>
          </a:p>
          <a:p>
            <a:pPr marL="457200" lvl="0" indent="-342900" algn="l" rtl="0">
              <a:spcBef>
                <a:spcPts val="0"/>
              </a:spcBef>
              <a:spcAft>
                <a:spcPts val="0"/>
              </a:spcAft>
              <a:buClr>
                <a:srgbClr val="1C4587"/>
              </a:buClr>
              <a:buSzPts val="1800"/>
              <a:buChar char="❏"/>
            </a:pPr>
            <a:r>
              <a:rPr lang="en" b="1">
                <a:solidFill>
                  <a:srgbClr val="1C4587"/>
                </a:solidFill>
              </a:rPr>
              <a:t>Atmospheric dynamic</a:t>
            </a:r>
            <a:endParaRPr b="1">
              <a:solidFill>
                <a:srgbClr val="1C4587"/>
              </a:solidFill>
            </a:endParaRPr>
          </a:p>
          <a:p>
            <a:pPr marL="457200" lvl="0" indent="-330200" algn="l" rtl="0">
              <a:spcBef>
                <a:spcPts val="0"/>
              </a:spcBef>
              <a:spcAft>
                <a:spcPts val="0"/>
              </a:spcAft>
              <a:buSzPts val="1600"/>
              <a:buChar char="➢"/>
            </a:pPr>
            <a:r>
              <a:rPr lang="en" sz="1600"/>
              <a:t>Control the distribution of trace gases and particles</a:t>
            </a:r>
            <a:endParaRPr sz="1600" b="1">
              <a:solidFill>
                <a:srgbClr val="1C4587"/>
              </a:solidFill>
            </a:endParaRPr>
          </a:p>
          <a:p>
            <a:pPr marL="457200" lvl="0" indent="-342900" algn="l" rtl="0">
              <a:spcBef>
                <a:spcPts val="0"/>
              </a:spcBef>
              <a:spcAft>
                <a:spcPts val="0"/>
              </a:spcAft>
              <a:buClr>
                <a:srgbClr val="1C4587"/>
              </a:buClr>
              <a:buSzPts val="1800"/>
              <a:buChar char="❏"/>
            </a:pPr>
            <a:r>
              <a:rPr lang="en" b="1">
                <a:solidFill>
                  <a:srgbClr val="1C4587"/>
                </a:solidFill>
              </a:rPr>
              <a:t>Particle chemical and physical properties</a:t>
            </a:r>
            <a:endParaRPr b="1">
              <a:solidFill>
                <a:srgbClr val="1C4587"/>
              </a:solidFill>
            </a:endParaRPr>
          </a:p>
          <a:p>
            <a:pPr marL="457200" lvl="0" indent="-330200" algn="l" rtl="0">
              <a:spcBef>
                <a:spcPts val="0"/>
              </a:spcBef>
              <a:spcAft>
                <a:spcPts val="0"/>
              </a:spcAft>
              <a:buClr>
                <a:srgbClr val="666666"/>
              </a:buClr>
              <a:buSzPts val="1600"/>
              <a:buChar char="➢"/>
            </a:pPr>
            <a:r>
              <a:rPr lang="en" sz="1600">
                <a:solidFill>
                  <a:srgbClr val="666666"/>
                </a:solidFill>
              </a:rPr>
              <a:t>Affect cloud and aerosol radiative properties, cloud microphysics, and precipitation processes</a:t>
            </a:r>
            <a:endParaRPr sz="1600">
              <a:solidFill>
                <a:srgbClr val="666666"/>
              </a:solidFill>
            </a:endParaRPr>
          </a:p>
          <a:p>
            <a:pPr marL="457200" lvl="0" indent="-342900" algn="l" rtl="0">
              <a:spcBef>
                <a:spcPts val="0"/>
              </a:spcBef>
              <a:spcAft>
                <a:spcPts val="0"/>
              </a:spcAft>
              <a:buClr>
                <a:srgbClr val="1C4587"/>
              </a:buClr>
              <a:buSzPts val="1800"/>
              <a:buChar char="❏"/>
            </a:pPr>
            <a:r>
              <a:rPr lang="en" b="1">
                <a:solidFill>
                  <a:srgbClr val="1C4587"/>
                </a:solidFill>
              </a:rPr>
              <a:t>Impact of gases and particles on global biogeochemical cycles</a:t>
            </a:r>
            <a:endParaRPr b="1">
              <a:solidFill>
                <a:srgbClr val="1C458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0" y="445025"/>
            <a:ext cx="918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Human and Natural Processes Govern Emissions </a:t>
            </a:r>
            <a:endParaRPr/>
          </a:p>
          <a:p>
            <a:pPr marL="0" lvl="0" indent="0" algn="ctr" rtl="0">
              <a:spcBef>
                <a:spcPts val="0"/>
              </a:spcBef>
              <a:spcAft>
                <a:spcPts val="0"/>
              </a:spcAft>
              <a:buNone/>
            </a:pPr>
            <a:endParaRPr/>
          </a:p>
        </p:txBody>
      </p:sp>
      <p:sp>
        <p:nvSpPr>
          <p:cNvPr id="154" name="Google Shape;154;p26"/>
          <p:cNvSpPr txBox="1">
            <a:spLocks noGrp="1"/>
          </p:cNvSpPr>
          <p:nvPr>
            <p:ph type="body" idx="1"/>
          </p:nvPr>
        </p:nvSpPr>
        <p:spPr>
          <a:xfrm>
            <a:off x="311700" y="1152475"/>
            <a:ext cx="4199400" cy="2105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Integrated approaches</a:t>
            </a:r>
            <a:endParaRPr/>
          </a:p>
          <a:p>
            <a:pPr marL="0" lvl="0" indent="0" algn="l" rtl="0">
              <a:spcBef>
                <a:spcPts val="1600"/>
              </a:spcBef>
              <a:spcAft>
                <a:spcPts val="0"/>
              </a:spcAft>
              <a:buNone/>
            </a:pPr>
            <a:r>
              <a:rPr lang="en"/>
              <a:t>       </a:t>
            </a:r>
            <a:r>
              <a:rPr lang="en">
                <a:solidFill>
                  <a:srgbClr val="1C4587"/>
                </a:solidFill>
              </a:rPr>
              <a:t> “Bottom-up” </a:t>
            </a:r>
            <a:r>
              <a:rPr lang="en">
                <a:solidFill>
                  <a:srgbClr val="434343"/>
                </a:solidFill>
              </a:rPr>
              <a:t>vs. </a:t>
            </a:r>
            <a:r>
              <a:rPr lang="en">
                <a:solidFill>
                  <a:srgbClr val="1C4587"/>
                </a:solidFill>
              </a:rPr>
              <a:t>“Top-down”</a:t>
            </a:r>
            <a:endParaRPr>
              <a:solidFill>
                <a:srgbClr val="1C4587"/>
              </a:solidFill>
            </a:endParaRPr>
          </a:p>
          <a:p>
            <a:pPr marL="457200" lvl="0" indent="-342900" algn="l" rtl="0">
              <a:spcBef>
                <a:spcPts val="1600"/>
              </a:spcBef>
              <a:spcAft>
                <a:spcPts val="0"/>
              </a:spcAft>
              <a:buSzPts val="1800"/>
              <a:buChar char="❏"/>
            </a:pPr>
            <a:r>
              <a:rPr lang="en"/>
              <a:t>Emissions from specific sources</a:t>
            </a:r>
            <a:endParaRPr/>
          </a:p>
          <a:p>
            <a:pPr marL="0" lvl="0" indent="0" algn="l" rtl="0">
              <a:spcBef>
                <a:spcPts val="1600"/>
              </a:spcBef>
              <a:spcAft>
                <a:spcPts val="1600"/>
              </a:spcAft>
              <a:buNone/>
            </a:pPr>
            <a:r>
              <a:rPr lang="en"/>
              <a:t>         </a:t>
            </a:r>
            <a:r>
              <a:rPr lang="en">
                <a:solidFill>
                  <a:srgbClr val="1C4587"/>
                </a:solidFill>
              </a:rPr>
              <a:t>Anthropogenic </a:t>
            </a:r>
            <a:r>
              <a:rPr lang="en">
                <a:solidFill>
                  <a:srgbClr val="666666"/>
                </a:solidFill>
              </a:rPr>
              <a:t>vs.</a:t>
            </a:r>
            <a:r>
              <a:rPr lang="en">
                <a:solidFill>
                  <a:srgbClr val="1C4587"/>
                </a:solidFill>
              </a:rPr>
              <a:t> Biogenic</a:t>
            </a:r>
            <a:endParaRPr>
              <a:solidFill>
                <a:srgbClr val="1C4587"/>
              </a:solidFill>
            </a:endParaRPr>
          </a:p>
        </p:txBody>
      </p:sp>
      <p:pic>
        <p:nvPicPr>
          <p:cNvPr id="155" name="Google Shape;155;p26"/>
          <p:cNvPicPr preferRelativeResize="0"/>
          <p:nvPr/>
        </p:nvPicPr>
        <p:blipFill>
          <a:blip r:embed="rId3">
            <a:alphaModFix/>
          </a:blip>
          <a:stretch>
            <a:fillRect/>
          </a:stretch>
        </p:blipFill>
        <p:spPr>
          <a:xfrm>
            <a:off x="887550" y="3347725"/>
            <a:ext cx="3047700" cy="1713300"/>
          </a:xfrm>
          <a:prstGeom prst="rect">
            <a:avLst/>
          </a:prstGeom>
          <a:noFill/>
          <a:ln>
            <a:noFill/>
          </a:ln>
        </p:spPr>
      </p:pic>
      <p:pic>
        <p:nvPicPr>
          <p:cNvPr id="156" name="Google Shape;156;p26"/>
          <p:cNvPicPr preferRelativeResize="0"/>
          <p:nvPr/>
        </p:nvPicPr>
        <p:blipFill>
          <a:blip r:embed="rId4">
            <a:alphaModFix/>
          </a:blip>
          <a:stretch>
            <a:fillRect/>
          </a:stretch>
        </p:blipFill>
        <p:spPr>
          <a:xfrm>
            <a:off x="4473300" y="1425050"/>
            <a:ext cx="4448900" cy="3322075"/>
          </a:xfrm>
          <a:prstGeom prst="rect">
            <a:avLst/>
          </a:prstGeom>
          <a:noFill/>
          <a:ln>
            <a:noFill/>
          </a:ln>
        </p:spPr>
      </p:pic>
      <p:sp>
        <p:nvSpPr>
          <p:cNvPr id="157" name="Google Shape;157;p26"/>
          <p:cNvSpPr txBox="1"/>
          <p:nvPr/>
        </p:nvSpPr>
        <p:spPr>
          <a:xfrm>
            <a:off x="7829950" y="4815625"/>
            <a:ext cx="1354500" cy="32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Franco et al., 2016</a:t>
            </a:r>
            <a:endParaRPr sz="1100"/>
          </a:p>
        </p:txBody>
      </p:sp>
      <p:sp>
        <p:nvSpPr>
          <p:cNvPr id="158" name="Google Shape;158;p26"/>
          <p:cNvSpPr txBox="1"/>
          <p:nvPr/>
        </p:nvSpPr>
        <p:spPr>
          <a:xfrm>
            <a:off x="3935250" y="4784925"/>
            <a:ext cx="2545800" cy="32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t>Picture Source</a:t>
            </a:r>
            <a:r>
              <a:rPr lang="en" sz="1100"/>
              <a:t>: Associated Press</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11700" y="445025"/>
            <a:ext cx="8520600" cy="100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Fundamental Elements of Distribution, Transport, and Fate of Atmospheric Chemicals</a:t>
            </a:r>
            <a:endParaRPr/>
          </a:p>
        </p:txBody>
      </p:sp>
      <p:sp>
        <p:nvSpPr>
          <p:cNvPr id="164" name="Google Shape;164;p27"/>
          <p:cNvSpPr txBox="1">
            <a:spLocks noGrp="1"/>
          </p:cNvSpPr>
          <p:nvPr>
            <p:ph type="body" idx="1"/>
          </p:nvPr>
        </p:nvSpPr>
        <p:spPr>
          <a:xfrm>
            <a:off x="4716775" y="1450625"/>
            <a:ext cx="44748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Chemical transformations</a:t>
            </a:r>
            <a:endParaRPr/>
          </a:p>
          <a:p>
            <a:pPr marL="457200" lvl="0" indent="-317500" algn="l" rtl="0">
              <a:spcBef>
                <a:spcPts val="0"/>
              </a:spcBef>
              <a:spcAft>
                <a:spcPts val="0"/>
              </a:spcAft>
              <a:buClr>
                <a:srgbClr val="1C4587"/>
              </a:buClr>
              <a:buSzPts val="1400"/>
              <a:buChar char="➢"/>
            </a:pPr>
            <a:r>
              <a:rPr lang="en" sz="1400">
                <a:solidFill>
                  <a:srgbClr val="1C4587"/>
                </a:solidFill>
              </a:rPr>
              <a:t>Kinetics, mechanisms, and products of gas-phase reactions</a:t>
            </a:r>
            <a:endParaRPr sz="1400">
              <a:solidFill>
                <a:srgbClr val="1C4587"/>
              </a:solidFill>
            </a:endParaRPr>
          </a:p>
          <a:p>
            <a:pPr marL="457200" lvl="0" indent="-317500" algn="l" rtl="0">
              <a:spcBef>
                <a:spcPts val="0"/>
              </a:spcBef>
              <a:spcAft>
                <a:spcPts val="0"/>
              </a:spcAft>
              <a:buClr>
                <a:srgbClr val="1C4587"/>
              </a:buClr>
              <a:buSzPts val="1400"/>
              <a:buChar char="➢"/>
            </a:pPr>
            <a:r>
              <a:rPr lang="en" sz="1400">
                <a:solidFill>
                  <a:srgbClr val="1C4587"/>
                </a:solidFill>
              </a:rPr>
              <a:t>Phase and partitioning</a:t>
            </a:r>
            <a:endParaRPr sz="1400">
              <a:solidFill>
                <a:srgbClr val="1C4587"/>
              </a:solidFill>
            </a:endParaRPr>
          </a:p>
          <a:p>
            <a:pPr marL="457200" lvl="0" indent="-317500" algn="l" rtl="0">
              <a:spcBef>
                <a:spcPts val="0"/>
              </a:spcBef>
              <a:spcAft>
                <a:spcPts val="0"/>
              </a:spcAft>
              <a:buClr>
                <a:srgbClr val="1C4587"/>
              </a:buClr>
              <a:buSzPts val="1400"/>
              <a:buChar char="➢"/>
            </a:pPr>
            <a:r>
              <a:rPr lang="en" sz="1400">
                <a:solidFill>
                  <a:srgbClr val="1C4587"/>
                </a:solidFill>
              </a:rPr>
              <a:t>Chemistry and photochemistry in the condensed phase and at interfaces</a:t>
            </a:r>
            <a:endParaRPr sz="1400">
              <a:solidFill>
                <a:srgbClr val="1C4587"/>
              </a:solidFill>
            </a:endParaRPr>
          </a:p>
          <a:p>
            <a:pPr marL="457200" lvl="0" indent="-342900" algn="l" rtl="0">
              <a:spcBef>
                <a:spcPts val="0"/>
              </a:spcBef>
              <a:spcAft>
                <a:spcPts val="0"/>
              </a:spcAft>
              <a:buSzPts val="1800"/>
              <a:buChar char="❏"/>
            </a:pPr>
            <a:r>
              <a:rPr lang="en"/>
              <a:t>Oxidant distributions</a:t>
            </a:r>
            <a:endParaRPr/>
          </a:p>
          <a:p>
            <a:pPr marL="457200" lvl="0" indent="-330200" algn="l" rtl="0">
              <a:spcBef>
                <a:spcPts val="0"/>
              </a:spcBef>
              <a:spcAft>
                <a:spcPts val="0"/>
              </a:spcAft>
              <a:buClr>
                <a:srgbClr val="1C4587"/>
              </a:buClr>
              <a:buSzPts val="1600"/>
              <a:buChar char="➢"/>
            </a:pPr>
            <a:r>
              <a:rPr lang="en" sz="1600">
                <a:solidFill>
                  <a:srgbClr val="1C4587"/>
                </a:solidFill>
              </a:rPr>
              <a:t>O</a:t>
            </a:r>
            <a:r>
              <a:rPr lang="en" sz="1100">
                <a:solidFill>
                  <a:srgbClr val="1C4587"/>
                </a:solidFill>
              </a:rPr>
              <a:t>3</a:t>
            </a:r>
            <a:r>
              <a:rPr lang="en" sz="1600">
                <a:solidFill>
                  <a:srgbClr val="1C4587"/>
                </a:solidFill>
              </a:rPr>
              <a:t>, OH, HO</a:t>
            </a:r>
            <a:r>
              <a:rPr lang="en" sz="1100">
                <a:solidFill>
                  <a:srgbClr val="1C4587"/>
                </a:solidFill>
              </a:rPr>
              <a:t>2</a:t>
            </a:r>
            <a:r>
              <a:rPr lang="en" sz="1600">
                <a:solidFill>
                  <a:srgbClr val="1C4587"/>
                </a:solidFill>
              </a:rPr>
              <a:t>, ROS</a:t>
            </a:r>
            <a:endParaRPr sz="1600">
              <a:solidFill>
                <a:srgbClr val="1C4587"/>
              </a:solidFill>
            </a:endParaRPr>
          </a:p>
          <a:p>
            <a:pPr marL="457200" lvl="0" indent="-342900" algn="l" rtl="0">
              <a:spcBef>
                <a:spcPts val="0"/>
              </a:spcBef>
              <a:spcAft>
                <a:spcPts val="0"/>
              </a:spcAft>
              <a:buSzPts val="1800"/>
              <a:buChar char="❏"/>
            </a:pPr>
            <a:r>
              <a:rPr lang="en"/>
              <a:t>Relationship with atmospheric dynamics</a:t>
            </a:r>
            <a:endParaRPr/>
          </a:p>
          <a:p>
            <a:pPr marL="457200" lvl="0" indent="-330200" algn="l" rtl="0">
              <a:spcBef>
                <a:spcPts val="0"/>
              </a:spcBef>
              <a:spcAft>
                <a:spcPts val="0"/>
              </a:spcAft>
              <a:buClr>
                <a:srgbClr val="1C4587"/>
              </a:buClr>
              <a:buSzPts val="1600"/>
              <a:buChar char="➢"/>
            </a:pPr>
            <a:r>
              <a:rPr lang="en" sz="1600">
                <a:solidFill>
                  <a:srgbClr val="1C4587"/>
                </a:solidFill>
              </a:rPr>
              <a:t>Troposphere: extratropical cyclones</a:t>
            </a:r>
            <a:endParaRPr sz="1600">
              <a:solidFill>
                <a:srgbClr val="1C4587"/>
              </a:solidFill>
            </a:endParaRPr>
          </a:p>
          <a:p>
            <a:pPr marL="457200" lvl="0" indent="-330200" algn="l" rtl="0">
              <a:spcBef>
                <a:spcPts val="0"/>
              </a:spcBef>
              <a:spcAft>
                <a:spcPts val="0"/>
              </a:spcAft>
              <a:buClr>
                <a:srgbClr val="1C4587"/>
              </a:buClr>
              <a:buSzPts val="1600"/>
              <a:buChar char="➢"/>
            </a:pPr>
            <a:r>
              <a:rPr lang="en" sz="1600">
                <a:solidFill>
                  <a:srgbClr val="1C4587"/>
                </a:solidFill>
              </a:rPr>
              <a:t>Stratosphere: Brewer-Dobson circulation</a:t>
            </a:r>
            <a:endParaRPr sz="1600">
              <a:solidFill>
                <a:srgbClr val="1C4587"/>
              </a:solidFill>
            </a:endParaRPr>
          </a:p>
          <a:p>
            <a:pPr marL="0" lvl="0" indent="0" algn="l" rtl="0">
              <a:spcBef>
                <a:spcPts val="1600"/>
              </a:spcBef>
              <a:spcAft>
                <a:spcPts val="1600"/>
              </a:spcAft>
              <a:buNone/>
            </a:pPr>
            <a:endParaRPr/>
          </a:p>
        </p:txBody>
      </p:sp>
      <p:pic>
        <p:nvPicPr>
          <p:cNvPr id="165" name="Google Shape;165;p27"/>
          <p:cNvPicPr preferRelativeResize="0"/>
          <p:nvPr/>
        </p:nvPicPr>
        <p:blipFill>
          <a:blip r:embed="rId3">
            <a:alphaModFix/>
          </a:blip>
          <a:stretch>
            <a:fillRect/>
          </a:stretch>
        </p:blipFill>
        <p:spPr>
          <a:xfrm>
            <a:off x="65325" y="1743450"/>
            <a:ext cx="4426576" cy="3098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Particle Chemical and Physical Properties</a:t>
            </a:r>
            <a:endParaRPr/>
          </a:p>
        </p:txBody>
      </p:sp>
      <p:sp>
        <p:nvSpPr>
          <p:cNvPr id="171" name="Google Shape;171;p28"/>
          <p:cNvSpPr txBox="1">
            <a:spLocks noGrp="1"/>
          </p:cNvSpPr>
          <p:nvPr>
            <p:ph type="body" idx="1"/>
          </p:nvPr>
        </p:nvSpPr>
        <p:spPr>
          <a:xfrm>
            <a:off x="274725" y="1170125"/>
            <a:ext cx="5290500" cy="1942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Aerosol direct effect</a:t>
            </a:r>
            <a:endParaRPr/>
          </a:p>
          <a:p>
            <a:pPr marL="0" lvl="0" indent="0" algn="l" rtl="0">
              <a:spcBef>
                <a:spcPts val="1600"/>
              </a:spcBef>
              <a:spcAft>
                <a:spcPts val="0"/>
              </a:spcAft>
              <a:buNone/>
            </a:pPr>
            <a:r>
              <a:rPr lang="en" sz="1600"/>
              <a:t>   </a:t>
            </a:r>
            <a:r>
              <a:rPr lang="en" sz="1600">
                <a:solidFill>
                  <a:srgbClr val="1C4587"/>
                </a:solidFill>
              </a:rPr>
              <a:t>    scattering aerosols vs. absorbing aerosols (BC)</a:t>
            </a:r>
            <a:endParaRPr sz="1600">
              <a:solidFill>
                <a:srgbClr val="1C4587"/>
              </a:solidFill>
            </a:endParaRPr>
          </a:p>
          <a:p>
            <a:pPr marL="457200" lvl="0" indent="-342900" algn="l" rtl="0">
              <a:spcBef>
                <a:spcPts val="1600"/>
              </a:spcBef>
              <a:spcAft>
                <a:spcPts val="0"/>
              </a:spcAft>
              <a:buSzPts val="1800"/>
              <a:buChar char="❏"/>
            </a:pPr>
            <a:r>
              <a:rPr lang="en"/>
              <a:t>Aerosol indirect effect</a:t>
            </a:r>
            <a:endParaRPr/>
          </a:p>
          <a:p>
            <a:pPr marL="0" lvl="0" indent="0" algn="l" rtl="0">
              <a:spcBef>
                <a:spcPts val="1600"/>
              </a:spcBef>
              <a:spcAft>
                <a:spcPts val="0"/>
              </a:spcAft>
              <a:buNone/>
            </a:pPr>
            <a:r>
              <a:rPr lang="en" sz="1600"/>
              <a:t>       </a:t>
            </a:r>
            <a:r>
              <a:rPr lang="en" sz="1600">
                <a:solidFill>
                  <a:srgbClr val="1C4587"/>
                </a:solidFill>
              </a:rPr>
              <a:t>cloud condensation nuclei (CCN) </a:t>
            </a:r>
            <a:r>
              <a:rPr lang="en" sz="1600">
                <a:solidFill>
                  <a:srgbClr val="434343"/>
                </a:solidFill>
              </a:rPr>
              <a:t>vs.</a:t>
            </a:r>
            <a:r>
              <a:rPr lang="en" sz="1600">
                <a:solidFill>
                  <a:srgbClr val="1C4587"/>
                </a:solidFill>
              </a:rPr>
              <a:t> ice nuclei (IN)</a:t>
            </a:r>
            <a:endParaRPr sz="1600">
              <a:solidFill>
                <a:srgbClr val="1C4587"/>
              </a:solidFill>
            </a:endParaRPr>
          </a:p>
          <a:p>
            <a:pPr marL="0" lvl="0" indent="0" algn="l" rtl="0">
              <a:spcBef>
                <a:spcPts val="1600"/>
              </a:spcBef>
              <a:spcAft>
                <a:spcPts val="1600"/>
              </a:spcAft>
              <a:buNone/>
            </a:pPr>
            <a:endParaRPr/>
          </a:p>
        </p:txBody>
      </p:sp>
      <p:pic>
        <p:nvPicPr>
          <p:cNvPr id="172" name="Google Shape;172;p28"/>
          <p:cNvPicPr preferRelativeResize="0"/>
          <p:nvPr/>
        </p:nvPicPr>
        <p:blipFill>
          <a:blip r:embed="rId3">
            <a:alphaModFix/>
          </a:blip>
          <a:stretch>
            <a:fillRect/>
          </a:stretch>
        </p:blipFill>
        <p:spPr>
          <a:xfrm>
            <a:off x="311700" y="3112625"/>
            <a:ext cx="4821825" cy="2030875"/>
          </a:xfrm>
          <a:prstGeom prst="rect">
            <a:avLst/>
          </a:prstGeom>
          <a:noFill/>
          <a:ln>
            <a:noFill/>
          </a:ln>
        </p:spPr>
      </p:pic>
      <p:sp>
        <p:nvSpPr>
          <p:cNvPr id="173" name="Google Shape;173;p28"/>
          <p:cNvSpPr txBox="1"/>
          <p:nvPr/>
        </p:nvSpPr>
        <p:spPr>
          <a:xfrm>
            <a:off x="7082500" y="4815600"/>
            <a:ext cx="2061600" cy="32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t>Picture source:</a:t>
            </a:r>
            <a:r>
              <a:rPr lang="en" sz="1100"/>
              <a:t> IPCC, 2013</a:t>
            </a:r>
            <a:endParaRPr sz="1100"/>
          </a:p>
        </p:txBody>
      </p:sp>
      <p:pic>
        <p:nvPicPr>
          <p:cNvPr id="174" name="Google Shape;174;p28"/>
          <p:cNvPicPr preferRelativeResize="0"/>
          <p:nvPr/>
        </p:nvPicPr>
        <p:blipFill>
          <a:blip r:embed="rId4">
            <a:alphaModFix/>
          </a:blip>
          <a:stretch>
            <a:fillRect/>
          </a:stretch>
        </p:blipFill>
        <p:spPr>
          <a:xfrm>
            <a:off x="5513525" y="1391200"/>
            <a:ext cx="3630473" cy="30509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Impact of Gases and Particles on Global Biogeochemical Cycles</a:t>
            </a:r>
            <a:endParaRPr/>
          </a:p>
        </p:txBody>
      </p:sp>
      <p:sp>
        <p:nvSpPr>
          <p:cNvPr id="180" name="Google Shape;180;p29"/>
          <p:cNvSpPr txBox="1">
            <a:spLocks noGrp="1"/>
          </p:cNvSpPr>
          <p:nvPr>
            <p:ph type="body" idx="1"/>
          </p:nvPr>
        </p:nvSpPr>
        <p:spPr>
          <a:xfrm>
            <a:off x="311700" y="2108975"/>
            <a:ext cx="4494300" cy="2951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Positive impact: Nutrient exchange </a:t>
            </a:r>
            <a:endParaRPr/>
          </a:p>
          <a:p>
            <a:pPr marL="914400" lvl="0" indent="0" algn="l" rtl="0">
              <a:spcBef>
                <a:spcPts val="1600"/>
              </a:spcBef>
              <a:spcAft>
                <a:spcPts val="0"/>
              </a:spcAft>
              <a:buNone/>
            </a:pPr>
            <a:r>
              <a:rPr lang="en" sz="1600">
                <a:solidFill>
                  <a:srgbClr val="1C4587"/>
                </a:solidFill>
              </a:rPr>
              <a:t>Nitrogen</a:t>
            </a:r>
            <a:endParaRPr sz="1600">
              <a:solidFill>
                <a:srgbClr val="1C4587"/>
              </a:solidFill>
            </a:endParaRPr>
          </a:p>
          <a:p>
            <a:pPr marL="914400" lvl="0" indent="0" algn="l" rtl="0">
              <a:spcBef>
                <a:spcPts val="1600"/>
              </a:spcBef>
              <a:spcAft>
                <a:spcPts val="0"/>
              </a:spcAft>
              <a:buNone/>
            </a:pPr>
            <a:r>
              <a:rPr lang="en" sz="1600">
                <a:solidFill>
                  <a:srgbClr val="1C4587"/>
                </a:solidFill>
              </a:rPr>
              <a:t>Phosphorus</a:t>
            </a:r>
            <a:endParaRPr sz="1600">
              <a:solidFill>
                <a:srgbClr val="1C4587"/>
              </a:solidFill>
            </a:endParaRPr>
          </a:p>
          <a:p>
            <a:pPr marL="457200" lvl="0" indent="-342900" algn="l" rtl="0">
              <a:spcBef>
                <a:spcPts val="1600"/>
              </a:spcBef>
              <a:spcAft>
                <a:spcPts val="0"/>
              </a:spcAft>
              <a:buSzPts val="1800"/>
              <a:buChar char="❏"/>
            </a:pPr>
            <a:r>
              <a:rPr lang="en"/>
              <a:t>Negative impact: Tropospheric ozone </a:t>
            </a:r>
            <a:endParaRPr/>
          </a:p>
        </p:txBody>
      </p:sp>
      <p:pic>
        <p:nvPicPr>
          <p:cNvPr id="181" name="Google Shape;181;p29"/>
          <p:cNvPicPr preferRelativeResize="0"/>
          <p:nvPr/>
        </p:nvPicPr>
        <p:blipFill>
          <a:blip r:embed="rId3">
            <a:alphaModFix/>
          </a:blip>
          <a:stretch>
            <a:fillRect/>
          </a:stretch>
        </p:blipFill>
        <p:spPr>
          <a:xfrm>
            <a:off x="4748622" y="1654038"/>
            <a:ext cx="3939801" cy="3005325"/>
          </a:xfrm>
          <a:prstGeom prst="rect">
            <a:avLst/>
          </a:prstGeom>
          <a:noFill/>
          <a:ln>
            <a:noFill/>
          </a:ln>
        </p:spPr>
      </p:pic>
      <p:sp>
        <p:nvSpPr>
          <p:cNvPr id="182" name="Google Shape;182;p29"/>
          <p:cNvSpPr txBox="1"/>
          <p:nvPr/>
        </p:nvSpPr>
        <p:spPr>
          <a:xfrm>
            <a:off x="7563525" y="4815600"/>
            <a:ext cx="1620900" cy="32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t>Guenther et al., 2011</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Priority Science Areas (PSAs)</a:t>
            </a:r>
            <a:endParaRPr/>
          </a:p>
        </p:txBody>
      </p:sp>
      <p:sp>
        <p:nvSpPr>
          <p:cNvPr id="188" name="Google Shape;188;p30"/>
          <p:cNvSpPr txBox="1"/>
          <p:nvPr/>
        </p:nvSpPr>
        <p:spPr>
          <a:xfrm>
            <a:off x="5931425" y="787025"/>
            <a:ext cx="3011400" cy="64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Scientific imperative</a:t>
            </a:r>
            <a:endParaRPr sz="1800" b="1"/>
          </a:p>
        </p:txBody>
      </p:sp>
      <p:sp>
        <p:nvSpPr>
          <p:cNvPr id="189" name="Google Shape;189;p30"/>
          <p:cNvSpPr txBox="1"/>
          <p:nvPr/>
        </p:nvSpPr>
        <p:spPr>
          <a:xfrm>
            <a:off x="6041828" y="1279900"/>
            <a:ext cx="2790600" cy="64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Societal relevance</a:t>
            </a:r>
            <a:endParaRPr sz="1800" b="1"/>
          </a:p>
        </p:txBody>
      </p:sp>
      <p:cxnSp>
        <p:nvCxnSpPr>
          <p:cNvPr id="190" name="Google Shape;190;p30"/>
          <p:cNvCxnSpPr>
            <a:stCxn id="191" idx="0"/>
            <a:endCxn id="191" idx="0"/>
          </p:cNvCxnSpPr>
          <p:nvPr/>
        </p:nvCxnSpPr>
        <p:spPr>
          <a:xfrm>
            <a:off x="1560045" y="3468175"/>
            <a:ext cx="0" cy="0"/>
          </a:xfrm>
          <a:prstGeom prst="straightConnector1">
            <a:avLst/>
          </a:prstGeom>
          <a:noFill/>
          <a:ln w="9525" cap="flat" cmpd="sng">
            <a:solidFill>
              <a:schemeClr val="dk2"/>
            </a:solidFill>
            <a:prstDash val="solid"/>
            <a:round/>
            <a:headEnd type="none" w="med" len="med"/>
            <a:tailEnd type="none" w="med" len="med"/>
          </a:ln>
        </p:spPr>
      </p:cxnSp>
      <p:grpSp>
        <p:nvGrpSpPr>
          <p:cNvPr id="192" name="Google Shape;192;p30"/>
          <p:cNvGrpSpPr/>
          <p:nvPr/>
        </p:nvGrpSpPr>
        <p:grpSpPr>
          <a:xfrm>
            <a:off x="679175" y="1720436"/>
            <a:ext cx="7734706" cy="2389715"/>
            <a:chOff x="-399046" y="1518850"/>
            <a:chExt cx="9877035" cy="2632135"/>
          </a:xfrm>
        </p:grpSpPr>
        <p:sp>
          <p:nvSpPr>
            <p:cNvPr id="193" name="Google Shape;193;p30"/>
            <p:cNvSpPr txBox="1"/>
            <p:nvPr/>
          </p:nvSpPr>
          <p:spPr>
            <a:xfrm>
              <a:off x="3447150" y="1518850"/>
              <a:ext cx="2249700" cy="5727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PSAs</a:t>
              </a:r>
              <a:endParaRPr sz="1800"/>
            </a:p>
          </p:txBody>
        </p:sp>
        <p:sp>
          <p:nvSpPr>
            <p:cNvPr id="194" name="Google Shape;194;p30"/>
            <p:cNvSpPr txBox="1"/>
            <p:nvPr/>
          </p:nvSpPr>
          <p:spPr>
            <a:xfrm>
              <a:off x="1616175" y="2398763"/>
              <a:ext cx="2249700" cy="5727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Fundamental Atmospheric Chemistry</a:t>
              </a:r>
              <a:endParaRPr sz="1200"/>
            </a:p>
          </p:txBody>
        </p:sp>
        <p:sp>
          <p:nvSpPr>
            <p:cNvPr id="195" name="Google Shape;195;p30"/>
            <p:cNvSpPr txBox="1"/>
            <p:nvPr/>
          </p:nvSpPr>
          <p:spPr>
            <a:xfrm>
              <a:off x="5278125" y="2397175"/>
              <a:ext cx="2249700" cy="5727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Societal Challenges</a:t>
              </a:r>
              <a:endParaRPr sz="1200"/>
            </a:p>
          </p:txBody>
        </p:sp>
        <p:sp>
          <p:nvSpPr>
            <p:cNvPr id="191" name="Google Shape;191;p30"/>
            <p:cNvSpPr txBox="1"/>
            <p:nvPr/>
          </p:nvSpPr>
          <p:spPr>
            <a:xfrm>
              <a:off x="-399046" y="3443885"/>
              <a:ext cx="2249700" cy="7071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Develop a predictive capability for distributions, reactions, lifetimes</a:t>
              </a:r>
              <a:endParaRPr sz="1000"/>
            </a:p>
          </p:txBody>
        </p:sp>
        <p:sp>
          <p:nvSpPr>
            <p:cNvPr id="196" name="Google Shape;196;p30"/>
            <p:cNvSpPr txBox="1"/>
            <p:nvPr/>
          </p:nvSpPr>
          <p:spPr>
            <a:xfrm>
              <a:off x="1955998" y="3441794"/>
              <a:ext cx="1578000" cy="7071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Quantify emissions and removal</a:t>
              </a:r>
              <a:endParaRPr sz="1000"/>
            </a:p>
          </p:txBody>
        </p:sp>
        <p:sp>
          <p:nvSpPr>
            <p:cNvPr id="197" name="Google Shape;197;p30"/>
            <p:cNvSpPr txBox="1"/>
            <p:nvPr/>
          </p:nvSpPr>
          <p:spPr>
            <a:xfrm>
              <a:off x="3939974" y="3443879"/>
              <a:ext cx="1578000" cy="7071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Improve climate modeling and weather forecasting</a:t>
              </a:r>
              <a:endParaRPr sz="1000"/>
            </a:p>
          </p:txBody>
        </p:sp>
        <p:sp>
          <p:nvSpPr>
            <p:cNvPr id="198" name="Google Shape;198;p30"/>
            <p:cNvSpPr txBox="1"/>
            <p:nvPr/>
          </p:nvSpPr>
          <p:spPr>
            <a:xfrm>
              <a:off x="5529061" y="3443884"/>
              <a:ext cx="1797900" cy="7071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Elucidate role of atmospheric chemistry in human health impacts </a:t>
              </a:r>
              <a:endParaRPr sz="1000"/>
            </a:p>
          </p:txBody>
        </p:sp>
        <p:sp>
          <p:nvSpPr>
            <p:cNvPr id="199" name="Google Shape;199;p30"/>
            <p:cNvSpPr txBox="1"/>
            <p:nvPr/>
          </p:nvSpPr>
          <p:spPr>
            <a:xfrm>
              <a:off x="7327589" y="3443884"/>
              <a:ext cx="2150400" cy="7071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Understand feedbacks with natural and managed ecosystems</a:t>
              </a:r>
              <a:endParaRPr sz="1000"/>
            </a:p>
          </p:txBody>
        </p:sp>
        <p:cxnSp>
          <p:nvCxnSpPr>
            <p:cNvPr id="200" name="Google Shape;200;p30"/>
            <p:cNvCxnSpPr>
              <a:stCxn id="194" idx="2"/>
              <a:endCxn id="196" idx="0"/>
            </p:cNvCxnSpPr>
            <p:nvPr/>
          </p:nvCxnSpPr>
          <p:spPr>
            <a:xfrm>
              <a:off x="2741025" y="2971463"/>
              <a:ext cx="3900" cy="470100"/>
            </a:xfrm>
            <a:prstGeom prst="straightConnector1">
              <a:avLst/>
            </a:prstGeom>
            <a:noFill/>
            <a:ln w="28575" cap="flat" cmpd="sng">
              <a:solidFill>
                <a:srgbClr val="0B5394"/>
              </a:solidFill>
              <a:prstDash val="solid"/>
              <a:round/>
              <a:headEnd type="none" w="med" len="med"/>
              <a:tailEnd type="none" w="med" len="med"/>
            </a:ln>
          </p:spPr>
        </p:cxnSp>
        <p:cxnSp>
          <p:nvCxnSpPr>
            <p:cNvPr id="201" name="Google Shape;201;p30"/>
            <p:cNvCxnSpPr/>
            <p:nvPr/>
          </p:nvCxnSpPr>
          <p:spPr>
            <a:xfrm rot="10800000">
              <a:off x="1044525" y="3192650"/>
              <a:ext cx="1693200" cy="0"/>
            </a:xfrm>
            <a:prstGeom prst="straightConnector1">
              <a:avLst/>
            </a:prstGeom>
            <a:noFill/>
            <a:ln w="28575" cap="flat" cmpd="sng">
              <a:solidFill>
                <a:srgbClr val="0B5394"/>
              </a:solidFill>
              <a:prstDash val="solid"/>
              <a:round/>
              <a:headEnd type="none" w="med" len="med"/>
              <a:tailEnd type="none" w="med" len="med"/>
            </a:ln>
          </p:spPr>
        </p:cxnSp>
        <p:cxnSp>
          <p:nvCxnSpPr>
            <p:cNvPr id="202" name="Google Shape;202;p30"/>
            <p:cNvCxnSpPr/>
            <p:nvPr/>
          </p:nvCxnSpPr>
          <p:spPr>
            <a:xfrm rot="10800000">
              <a:off x="1044525" y="3180050"/>
              <a:ext cx="0" cy="264900"/>
            </a:xfrm>
            <a:prstGeom prst="straightConnector1">
              <a:avLst/>
            </a:prstGeom>
            <a:noFill/>
            <a:ln w="28575" cap="flat" cmpd="sng">
              <a:solidFill>
                <a:srgbClr val="0B5394"/>
              </a:solidFill>
              <a:prstDash val="solid"/>
              <a:round/>
              <a:headEnd type="none" w="med" len="med"/>
              <a:tailEnd type="none" w="med" len="med"/>
            </a:ln>
          </p:spPr>
        </p:cxnSp>
        <p:cxnSp>
          <p:nvCxnSpPr>
            <p:cNvPr id="203" name="Google Shape;203;p30"/>
            <p:cNvCxnSpPr/>
            <p:nvPr/>
          </p:nvCxnSpPr>
          <p:spPr>
            <a:xfrm flipH="1">
              <a:off x="6422825" y="2981175"/>
              <a:ext cx="600" cy="461700"/>
            </a:xfrm>
            <a:prstGeom prst="straightConnector1">
              <a:avLst/>
            </a:prstGeom>
            <a:noFill/>
            <a:ln w="28575" cap="flat" cmpd="sng">
              <a:solidFill>
                <a:srgbClr val="0B5394"/>
              </a:solidFill>
              <a:prstDash val="solid"/>
              <a:round/>
              <a:headEnd type="none" w="med" len="med"/>
              <a:tailEnd type="none" w="med" len="med"/>
            </a:ln>
          </p:spPr>
        </p:cxnSp>
        <p:cxnSp>
          <p:nvCxnSpPr>
            <p:cNvPr id="204" name="Google Shape;204;p30"/>
            <p:cNvCxnSpPr/>
            <p:nvPr/>
          </p:nvCxnSpPr>
          <p:spPr>
            <a:xfrm rot="10800000">
              <a:off x="4729575" y="3197150"/>
              <a:ext cx="1693200" cy="0"/>
            </a:xfrm>
            <a:prstGeom prst="straightConnector1">
              <a:avLst/>
            </a:prstGeom>
            <a:noFill/>
            <a:ln w="28575" cap="flat" cmpd="sng">
              <a:solidFill>
                <a:srgbClr val="0B5394"/>
              </a:solidFill>
              <a:prstDash val="solid"/>
              <a:round/>
              <a:headEnd type="none" w="med" len="med"/>
              <a:tailEnd type="none" w="med" len="med"/>
            </a:ln>
          </p:spPr>
        </p:cxnSp>
        <p:cxnSp>
          <p:nvCxnSpPr>
            <p:cNvPr id="205" name="Google Shape;205;p30"/>
            <p:cNvCxnSpPr/>
            <p:nvPr/>
          </p:nvCxnSpPr>
          <p:spPr>
            <a:xfrm rot="10800000">
              <a:off x="4728975" y="3180050"/>
              <a:ext cx="0" cy="264900"/>
            </a:xfrm>
            <a:prstGeom prst="straightConnector1">
              <a:avLst/>
            </a:prstGeom>
            <a:noFill/>
            <a:ln w="28575" cap="flat" cmpd="sng">
              <a:solidFill>
                <a:srgbClr val="0B5394"/>
              </a:solidFill>
              <a:prstDash val="solid"/>
              <a:round/>
              <a:headEnd type="none" w="med" len="med"/>
              <a:tailEnd type="none" w="med" len="med"/>
            </a:ln>
          </p:spPr>
        </p:cxnSp>
        <p:cxnSp>
          <p:nvCxnSpPr>
            <p:cNvPr id="206" name="Google Shape;206;p30"/>
            <p:cNvCxnSpPr/>
            <p:nvPr/>
          </p:nvCxnSpPr>
          <p:spPr>
            <a:xfrm flipH="1">
              <a:off x="6422775" y="3187850"/>
              <a:ext cx="1701900" cy="10500"/>
            </a:xfrm>
            <a:prstGeom prst="straightConnector1">
              <a:avLst/>
            </a:prstGeom>
            <a:noFill/>
            <a:ln w="28575" cap="flat" cmpd="sng">
              <a:solidFill>
                <a:srgbClr val="0B5394"/>
              </a:solidFill>
              <a:prstDash val="solid"/>
              <a:round/>
              <a:headEnd type="none" w="med" len="med"/>
              <a:tailEnd type="none" w="med" len="med"/>
            </a:ln>
          </p:spPr>
        </p:cxnSp>
        <p:cxnSp>
          <p:nvCxnSpPr>
            <p:cNvPr id="207" name="Google Shape;207;p30"/>
            <p:cNvCxnSpPr/>
            <p:nvPr/>
          </p:nvCxnSpPr>
          <p:spPr>
            <a:xfrm rot="10800000">
              <a:off x="8116575" y="3180050"/>
              <a:ext cx="0" cy="264900"/>
            </a:xfrm>
            <a:prstGeom prst="straightConnector1">
              <a:avLst/>
            </a:prstGeom>
            <a:noFill/>
            <a:ln w="28575" cap="flat" cmpd="sng">
              <a:solidFill>
                <a:srgbClr val="0B5394"/>
              </a:solidFill>
              <a:prstDash val="solid"/>
              <a:round/>
              <a:headEnd type="none" w="med" len="med"/>
              <a:tailEnd type="none" w="med" len="med"/>
            </a:ln>
          </p:spPr>
        </p:cxnSp>
        <p:cxnSp>
          <p:nvCxnSpPr>
            <p:cNvPr id="208" name="Google Shape;208;p30"/>
            <p:cNvCxnSpPr/>
            <p:nvPr/>
          </p:nvCxnSpPr>
          <p:spPr>
            <a:xfrm>
              <a:off x="4572000" y="2091550"/>
              <a:ext cx="0" cy="166200"/>
            </a:xfrm>
            <a:prstGeom prst="straightConnector1">
              <a:avLst/>
            </a:prstGeom>
            <a:noFill/>
            <a:ln w="28575" cap="flat" cmpd="sng">
              <a:solidFill>
                <a:srgbClr val="0B5394"/>
              </a:solidFill>
              <a:prstDash val="solid"/>
              <a:round/>
              <a:headEnd type="none" w="med" len="med"/>
              <a:tailEnd type="none" w="med" len="med"/>
            </a:ln>
          </p:spPr>
        </p:cxnSp>
        <p:cxnSp>
          <p:nvCxnSpPr>
            <p:cNvPr id="209" name="Google Shape;209;p30"/>
            <p:cNvCxnSpPr/>
            <p:nvPr/>
          </p:nvCxnSpPr>
          <p:spPr>
            <a:xfrm rot="10800000">
              <a:off x="4576200" y="2244262"/>
              <a:ext cx="1799400" cy="6900"/>
            </a:xfrm>
            <a:prstGeom prst="straightConnector1">
              <a:avLst/>
            </a:prstGeom>
            <a:noFill/>
            <a:ln w="28575" cap="flat" cmpd="sng">
              <a:solidFill>
                <a:srgbClr val="0B5394"/>
              </a:solidFill>
              <a:prstDash val="solid"/>
              <a:round/>
              <a:headEnd type="none" w="med" len="med"/>
              <a:tailEnd type="none" w="med" len="med"/>
            </a:ln>
          </p:spPr>
        </p:cxnSp>
        <p:cxnSp>
          <p:nvCxnSpPr>
            <p:cNvPr id="210" name="Google Shape;210;p30"/>
            <p:cNvCxnSpPr/>
            <p:nvPr/>
          </p:nvCxnSpPr>
          <p:spPr>
            <a:xfrm>
              <a:off x="6375600" y="2238350"/>
              <a:ext cx="0" cy="166200"/>
            </a:xfrm>
            <a:prstGeom prst="straightConnector1">
              <a:avLst/>
            </a:prstGeom>
            <a:noFill/>
            <a:ln w="28575" cap="flat" cmpd="sng">
              <a:solidFill>
                <a:srgbClr val="0B5394"/>
              </a:solidFill>
              <a:prstDash val="solid"/>
              <a:round/>
              <a:headEnd type="none" w="med" len="med"/>
              <a:tailEnd type="none" w="med" len="med"/>
            </a:ln>
          </p:spPr>
        </p:cxnSp>
        <p:cxnSp>
          <p:nvCxnSpPr>
            <p:cNvPr id="211" name="Google Shape;211;p30"/>
            <p:cNvCxnSpPr/>
            <p:nvPr/>
          </p:nvCxnSpPr>
          <p:spPr>
            <a:xfrm rot="10800000">
              <a:off x="2767325" y="2243063"/>
              <a:ext cx="1797900" cy="4200"/>
            </a:xfrm>
            <a:prstGeom prst="straightConnector1">
              <a:avLst/>
            </a:prstGeom>
            <a:noFill/>
            <a:ln w="28575" cap="flat" cmpd="sng">
              <a:solidFill>
                <a:srgbClr val="0B5394"/>
              </a:solidFill>
              <a:prstDash val="solid"/>
              <a:round/>
              <a:headEnd type="none" w="med" len="med"/>
              <a:tailEnd type="none" w="med" len="med"/>
            </a:ln>
          </p:spPr>
        </p:cxnSp>
        <p:cxnSp>
          <p:nvCxnSpPr>
            <p:cNvPr id="212" name="Google Shape;212;p30"/>
            <p:cNvCxnSpPr/>
            <p:nvPr/>
          </p:nvCxnSpPr>
          <p:spPr>
            <a:xfrm>
              <a:off x="2775275" y="2238350"/>
              <a:ext cx="0" cy="166200"/>
            </a:xfrm>
            <a:prstGeom prst="straightConnector1">
              <a:avLst/>
            </a:prstGeom>
            <a:noFill/>
            <a:ln w="28575" cap="flat" cmpd="sng">
              <a:solidFill>
                <a:srgbClr val="0B5394"/>
              </a:solidFill>
              <a:prstDash val="solid"/>
              <a:round/>
              <a:headEnd type="none" w="med" len="med"/>
              <a:tailEnd type="non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par>
                                <p:cTn id="8" presetID="10" presetClass="entr" presetSubtype="0" fill="hold" nodeType="withEffect">
                                  <p:stCondLst>
                                    <p:cond delay="0"/>
                                  </p:stCondLst>
                                  <p:childTnLst>
                                    <p:set>
                                      <p:cBhvr>
                                        <p:cTn id="9" dur="1" fill="hold">
                                          <p:stCondLst>
                                            <p:cond delay="0"/>
                                          </p:stCondLst>
                                        </p:cTn>
                                        <p:tgtEl>
                                          <p:spTgt spid="189"/>
                                        </p:tgtEl>
                                        <p:attrNameLst>
                                          <p:attrName>style.visibility</p:attrName>
                                        </p:attrNameLst>
                                      </p:cBhvr>
                                      <p:to>
                                        <p:strVal val="visible"/>
                                      </p:to>
                                    </p:set>
                                    <p:animEffect transition="in" filter="fade">
                                      <p:cBhvr>
                                        <p:cTn id="10"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Priority Science Area 1:</a:t>
            </a:r>
            <a:endParaRPr/>
          </a:p>
        </p:txBody>
      </p:sp>
      <p:sp>
        <p:nvSpPr>
          <p:cNvPr id="218" name="Google Shape;218;p31"/>
          <p:cNvSpPr txBox="1">
            <a:spLocks noGrp="1"/>
          </p:cNvSpPr>
          <p:nvPr>
            <p:ph type="body" idx="1"/>
          </p:nvPr>
        </p:nvSpPr>
        <p:spPr>
          <a:xfrm>
            <a:off x="311700" y="1152475"/>
            <a:ext cx="8520600" cy="469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Advance the </a:t>
            </a:r>
            <a:r>
              <a:rPr lang="en" b="1"/>
              <a:t>fundamental</a:t>
            </a:r>
            <a:r>
              <a:rPr lang="en"/>
              <a:t> atmospheric chemistry knowledge.</a:t>
            </a:r>
            <a:endParaRPr/>
          </a:p>
        </p:txBody>
      </p:sp>
      <p:pic>
        <p:nvPicPr>
          <p:cNvPr id="219" name="Google Shape;219;p31"/>
          <p:cNvPicPr preferRelativeResize="0"/>
          <p:nvPr/>
        </p:nvPicPr>
        <p:blipFill rotWithShape="1">
          <a:blip r:embed="rId3">
            <a:alphaModFix/>
          </a:blip>
          <a:srcRect l="6672" r="6672"/>
          <a:stretch/>
        </p:blipFill>
        <p:spPr>
          <a:xfrm>
            <a:off x="311700" y="1592300"/>
            <a:ext cx="4589250" cy="3200400"/>
          </a:xfrm>
          <a:prstGeom prst="rect">
            <a:avLst/>
          </a:prstGeom>
          <a:noFill/>
          <a:ln>
            <a:noFill/>
          </a:ln>
        </p:spPr>
      </p:pic>
      <p:sp>
        <p:nvSpPr>
          <p:cNvPr id="220" name="Google Shape;220;p31"/>
          <p:cNvSpPr txBox="1"/>
          <p:nvPr/>
        </p:nvSpPr>
        <p:spPr>
          <a:xfrm>
            <a:off x="347325" y="4792700"/>
            <a:ext cx="6614100" cy="26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333333"/>
                </a:solidFill>
              </a:rPr>
              <a:t>Picture Source: </a:t>
            </a:r>
            <a:r>
              <a:rPr lang="en" sz="1000">
                <a:solidFill>
                  <a:srgbClr val="333333"/>
                </a:solidFill>
              </a:rPr>
              <a:t>Courtesy United States Climate Change Science Program (Illustrated by P. Rekacewicz).</a:t>
            </a:r>
            <a:endParaRPr sz="1000">
              <a:solidFill>
                <a:srgbClr val="333333"/>
              </a:solidFill>
            </a:endParaRPr>
          </a:p>
        </p:txBody>
      </p:sp>
      <p:sp>
        <p:nvSpPr>
          <p:cNvPr id="221" name="Google Shape;221;p31"/>
          <p:cNvSpPr txBox="1"/>
          <p:nvPr/>
        </p:nvSpPr>
        <p:spPr>
          <a:xfrm>
            <a:off x="4952675" y="2305700"/>
            <a:ext cx="4011600" cy="24870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2"/>
              </a:buClr>
              <a:buSzPts val="1200"/>
              <a:buChar char="❏"/>
            </a:pPr>
            <a:r>
              <a:rPr lang="en" sz="1200" b="1">
                <a:solidFill>
                  <a:schemeClr val="dk2"/>
                </a:solidFill>
              </a:rPr>
              <a:t>reaction rates </a:t>
            </a:r>
            <a:r>
              <a:rPr lang="en" sz="1200">
                <a:solidFill>
                  <a:schemeClr val="dk2"/>
                </a:solidFill>
              </a:rPr>
              <a:t>and </a:t>
            </a:r>
            <a:r>
              <a:rPr lang="en" sz="1200" b="1">
                <a:solidFill>
                  <a:schemeClr val="dk2"/>
                </a:solidFill>
              </a:rPr>
              <a:t>detailed chemical mechanisms</a:t>
            </a:r>
            <a:endParaRPr sz="1200">
              <a:solidFill>
                <a:schemeClr val="dk2"/>
              </a:solidFill>
            </a:endParaRPr>
          </a:p>
          <a:p>
            <a:pPr marL="457200" lvl="0" indent="-304800" algn="l" rtl="0">
              <a:lnSpc>
                <a:spcPct val="115000"/>
              </a:lnSpc>
              <a:spcBef>
                <a:spcPts val="0"/>
              </a:spcBef>
              <a:spcAft>
                <a:spcPts val="0"/>
              </a:spcAft>
              <a:buClr>
                <a:schemeClr val="dk2"/>
              </a:buClr>
              <a:buSzPts val="1200"/>
              <a:buChar char="❏"/>
            </a:pPr>
            <a:r>
              <a:rPr lang="en" sz="1200" b="1">
                <a:solidFill>
                  <a:schemeClr val="dk2"/>
                </a:solidFill>
              </a:rPr>
              <a:t>atmospheric oxidants </a:t>
            </a:r>
            <a:r>
              <a:rPr lang="en" sz="1200">
                <a:solidFill>
                  <a:schemeClr val="dk2"/>
                </a:solidFill>
              </a:rPr>
              <a:t>or other reactants that lead to </a:t>
            </a:r>
            <a:r>
              <a:rPr lang="en" sz="1200" b="1">
                <a:solidFill>
                  <a:schemeClr val="dk2"/>
                </a:solidFill>
              </a:rPr>
              <a:t>transformation and removal</a:t>
            </a:r>
            <a:r>
              <a:rPr lang="en" sz="1200">
                <a:solidFill>
                  <a:schemeClr val="dk2"/>
                </a:solidFill>
              </a:rPr>
              <a:t> across </a:t>
            </a:r>
            <a:r>
              <a:rPr lang="en" sz="1200" b="1">
                <a:solidFill>
                  <a:schemeClr val="dk2"/>
                </a:solidFill>
              </a:rPr>
              <a:t>broad</a:t>
            </a:r>
            <a:r>
              <a:rPr lang="en" sz="1200">
                <a:solidFill>
                  <a:schemeClr val="dk2"/>
                </a:solidFill>
              </a:rPr>
              <a:t> spatial and temporal scales</a:t>
            </a:r>
            <a:endParaRPr sz="1200">
              <a:solidFill>
                <a:schemeClr val="dk2"/>
              </a:solidFill>
            </a:endParaRPr>
          </a:p>
          <a:p>
            <a:pPr marL="457200" lvl="0" indent="-304800" algn="l" rtl="0">
              <a:lnSpc>
                <a:spcPct val="115000"/>
              </a:lnSpc>
              <a:spcBef>
                <a:spcPts val="0"/>
              </a:spcBef>
              <a:spcAft>
                <a:spcPts val="0"/>
              </a:spcAft>
              <a:buClr>
                <a:schemeClr val="dk2"/>
              </a:buClr>
              <a:buSzPts val="1200"/>
              <a:buChar char="❏"/>
            </a:pPr>
            <a:r>
              <a:rPr lang="en" sz="1200" b="1">
                <a:solidFill>
                  <a:schemeClr val="dk2"/>
                </a:solidFill>
              </a:rPr>
              <a:t>heterogeneous chemistry </a:t>
            </a:r>
            <a:endParaRPr sz="1200">
              <a:solidFill>
                <a:schemeClr val="dk2"/>
              </a:solidFill>
            </a:endParaRPr>
          </a:p>
          <a:p>
            <a:pPr marL="457200" lvl="0" indent="-304800" algn="l" rtl="0">
              <a:lnSpc>
                <a:spcPct val="115000"/>
              </a:lnSpc>
              <a:spcBef>
                <a:spcPts val="0"/>
              </a:spcBef>
              <a:spcAft>
                <a:spcPts val="0"/>
              </a:spcAft>
              <a:buClr>
                <a:schemeClr val="dk2"/>
              </a:buClr>
              <a:buSzPts val="1200"/>
              <a:buChar char="❏"/>
            </a:pPr>
            <a:r>
              <a:rPr lang="en" sz="1200" b="1">
                <a:solidFill>
                  <a:schemeClr val="dk2"/>
                </a:solidFill>
              </a:rPr>
              <a:t>coupling between chemical and meteorological processes </a:t>
            </a:r>
            <a:r>
              <a:rPr lang="en" sz="1200">
                <a:solidFill>
                  <a:schemeClr val="dk2"/>
                </a:solidFill>
              </a:rPr>
              <a:t>in the </a:t>
            </a:r>
            <a:r>
              <a:rPr lang="en" sz="1200" b="1">
                <a:solidFill>
                  <a:schemeClr val="dk2"/>
                </a:solidFill>
              </a:rPr>
              <a:t>troposphere</a:t>
            </a:r>
            <a:r>
              <a:rPr lang="en" sz="1200">
                <a:solidFill>
                  <a:schemeClr val="dk2"/>
                </a:solidFill>
              </a:rPr>
              <a:t>.</a:t>
            </a:r>
            <a:endParaRPr sz="1200">
              <a:solidFill>
                <a:schemeClr val="dk2"/>
              </a:solidFill>
            </a:endParaRPr>
          </a:p>
          <a:p>
            <a:pPr marL="457200" lvl="0" indent="-304800" algn="l" rtl="0">
              <a:lnSpc>
                <a:spcPct val="115000"/>
              </a:lnSpc>
              <a:spcBef>
                <a:spcPts val="0"/>
              </a:spcBef>
              <a:spcAft>
                <a:spcPts val="0"/>
              </a:spcAft>
              <a:buClr>
                <a:schemeClr val="dk2"/>
              </a:buClr>
              <a:buSzPts val="1200"/>
              <a:buChar char="❏"/>
            </a:pPr>
            <a:r>
              <a:rPr lang="en" sz="1200" b="1">
                <a:solidFill>
                  <a:schemeClr val="dk2"/>
                </a:solidFill>
              </a:rPr>
              <a:t>coupling between chemical, dynamical, and radiative processes </a:t>
            </a:r>
            <a:r>
              <a:rPr lang="en" sz="1200">
                <a:solidFill>
                  <a:schemeClr val="dk2"/>
                </a:solidFill>
              </a:rPr>
              <a:t>involving </a:t>
            </a:r>
            <a:r>
              <a:rPr lang="en" sz="1200" b="1">
                <a:solidFill>
                  <a:schemeClr val="dk2"/>
                </a:solidFill>
              </a:rPr>
              <a:t>stratospheric</a:t>
            </a:r>
            <a:r>
              <a:rPr lang="en" sz="1200">
                <a:solidFill>
                  <a:schemeClr val="dk2"/>
                </a:solidFill>
              </a:rPr>
              <a:t> chemistry.</a:t>
            </a:r>
            <a:endParaRPr sz="1200">
              <a:solidFill>
                <a:schemeClr val="dk2"/>
              </a:solidFill>
            </a:endParaRPr>
          </a:p>
        </p:txBody>
      </p:sp>
      <p:sp>
        <p:nvSpPr>
          <p:cNvPr id="222" name="Google Shape;222;p31"/>
          <p:cNvSpPr txBox="1"/>
          <p:nvPr/>
        </p:nvSpPr>
        <p:spPr>
          <a:xfrm>
            <a:off x="5150900" y="1677550"/>
            <a:ext cx="3502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0B5394"/>
                </a:solidFill>
              </a:rPr>
              <a:t>Actions to address key scientific gaps</a:t>
            </a:r>
            <a:endParaRPr b="1">
              <a:solidFill>
                <a:srgbClr val="0B539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this report?</a:t>
            </a: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Last atmospheric chemistry related report was Global Tropospheric Chemistry: A Plan for Action (NRC, 1984a)</a:t>
            </a:r>
            <a:endParaRPr/>
          </a:p>
          <a:p>
            <a:pPr marL="457200" lvl="0" indent="-342900" algn="l" rtl="0">
              <a:spcBef>
                <a:spcPts val="0"/>
              </a:spcBef>
              <a:spcAft>
                <a:spcPts val="0"/>
              </a:spcAft>
              <a:buSzPts val="1800"/>
              <a:buChar char="❏"/>
            </a:pPr>
            <a:r>
              <a:rPr lang="en"/>
              <a:t>Since then there has been technological advancement and new investigations into further understanding the extent of natural and human perturbations in the atmosphere.   </a:t>
            </a:r>
            <a:endParaRPr/>
          </a:p>
          <a:p>
            <a:pPr marL="457200" lvl="0" indent="-342900" algn="l" rtl="0">
              <a:spcBef>
                <a:spcPts val="0"/>
              </a:spcBef>
              <a:spcAft>
                <a:spcPts val="0"/>
              </a:spcAft>
              <a:buSzPts val="1800"/>
              <a:buChar char="❏"/>
            </a:pPr>
            <a:r>
              <a:rPr lang="en"/>
              <a:t>National Academies of Science established a committee for an updated version.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Priority Science Area 2:</a:t>
            </a:r>
            <a:endParaRPr/>
          </a:p>
        </p:txBody>
      </p:sp>
      <p:sp>
        <p:nvSpPr>
          <p:cNvPr id="228" name="Google Shape;228;p32"/>
          <p:cNvSpPr txBox="1">
            <a:spLocks noGrp="1"/>
          </p:cNvSpPr>
          <p:nvPr>
            <p:ph type="body" idx="1"/>
          </p:nvPr>
        </p:nvSpPr>
        <p:spPr>
          <a:xfrm>
            <a:off x="311700" y="1152475"/>
            <a:ext cx="8520600" cy="50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Quantify </a:t>
            </a:r>
            <a:r>
              <a:rPr lang="en" b="1"/>
              <a:t>emissions</a:t>
            </a:r>
            <a:r>
              <a:rPr lang="en"/>
              <a:t> and </a:t>
            </a:r>
            <a:r>
              <a:rPr lang="en" b="1"/>
              <a:t>depositions</a:t>
            </a:r>
            <a:endParaRPr b="1"/>
          </a:p>
        </p:txBody>
      </p:sp>
      <p:sp>
        <p:nvSpPr>
          <p:cNvPr id="229" name="Google Shape;229;p32"/>
          <p:cNvSpPr txBox="1"/>
          <p:nvPr/>
        </p:nvSpPr>
        <p:spPr>
          <a:xfrm>
            <a:off x="311700" y="2407525"/>
            <a:ext cx="4914300" cy="15915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2"/>
              </a:buClr>
              <a:buSzPts val="1200"/>
              <a:buChar char="❏"/>
            </a:pPr>
            <a:r>
              <a:rPr lang="en" sz="1200" b="1">
                <a:solidFill>
                  <a:schemeClr val="dk2"/>
                </a:solidFill>
              </a:rPr>
              <a:t>emissions</a:t>
            </a:r>
            <a:r>
              <a:rPr lang="en" sz="1200">
                <a:solidFill>
                  <a:schemeClr val="dk2"/>
                </a:solidFill>
              </a:rPr>
              <a:t> and their spatial and temporal variations and trends</a:t>
            </a:r>
            <a:endParaRPr sz="1200">
              <a:solidFill>
                <a:schemeClr val="dk2"/>
              </a:solidFill>
            </a:endParaRPr>
          </a:p>
          <a:p>
            <a:pPr marL="457200" lvl="0" indent="-304800" algn="l" rtl="0">
              <a:lnSpc>
                <a:spcPct val="115000"/>
              </a:lnSpc>
              <a:spcBef>
                <a:spcPts val="0"/>
              </a:spcBef>
              <a:spcAft>
                <a:spcPts val="0"/>
              </a:spcAft>
              <a:buClr>
                <a:schemeClr val="dk2"/>
              </a:buClr>
              <a:buSzPts val="1200"/>
              <a:buChar char="❏"/>
            </a:pPr>
            <a:r>
              <a:rPr lang="en" sz="1200">
                <a:solidFill>
                  <a:schemeClr val="dk2"/>
                </a:solidFill>
              </a:rPr>
              <a:t>rates by which </a:t>
            </a:r>
            <a:r>
              <a:rPr lang="en" sz="1200" b="1">
                <a:solidFill>
                  <a:schemeClr val="dk2"/>
                </a:solidFill>
              </a:rPr>
              <a:t>wet and dry deposition</a:t>
            </a:r>
            <a:endParaRPr sz="1200">
              <a:solidFill>
                <a:schemeClr val="dk2"/>
              </a:solidFill>
            </a:endParaRPr>
          </a:p>
          <a:p>
            <a:pPr marL="457200" lvl="0" indent="-304800" algn="l" rtl="0">
              <a:lnSpc>
                <a:spcPct val="115000"/>
              </a:lnSpc>
              <a:spcBef>
                <a:spcPts val="0"/>
              </a:spcBef>
              <a:spcAft>
                <a:spcPts val="0"/>
              </a:spcAft>
              <a:buClr>
                <a:schemeClr val="dk2"/>
              </a:buClr>
              <a:buSzPts val="1200"/>
              <a:buChar char="❏"/>
            </a:pPr>
            <a:r>
              <a:rPr lang="en" sz="1200" b="1">
                <a:solidFill>
                  <a:schemeClr val="dk2"/>
                </a:solidFill>
              </a:rPr>
              <a:t>the role of meteorology</a:t>
            </a:r>
            <a:endParaRPr sz="1200">
              <a:solidFill>
                <a:schemeClr val="dk2"/>
              </a:solidFill>
            </a:endParaRPr>
          </a:p>
          <a:p>
            <a:pPr marL="457200" lvl="0" indent="-304800" algn="l" rtl="0">
              <a:lnSpc>
                <a:spcPct val="115000"/>
              </a:lnSpc>
              <a:spcBef>
                <a:spcPts val="0"/>
              </a:spcBef>
              <a:spcAft>
                <a:spcPts val="0"/>
              </a:spcAft>
              <a:buClr>
                <a:schemeClr val="dk2"/>
              </a:buClr>
              <a:buSzPts val="1200"/>
              <a:buChar char="❏"/>
            </a:pPr>
            <a:r>
              <a:rPr lang="en" sz="1200" b="1">
                <a:solidFill>
                  <a:schemeClr val="dk2"/>
                </a:solidFill>
              </a:rPr>
              <a:t>the role of global change </a:t>
            </a:r>
            <a:endParaRPr sz="1200">
              <a:solidFill>
                <a:schemeClr val="dk2"/>
              </a:solidFill>
            </a:endParaRPr>
          </a:p>
        </p:txBody>
      </p:sp>
      <p:sp>
        <p:nvSpPr>
          <p:cNvPr id="230" name="Google Shape;230;p32"/>
          <p:cNvSpPr txBox="1"/>
          <p:nvPr/>
        </p:nvSpPr>
        <p:spPr>
          <a:xfrm>
            <a:off x="905400" y="1914325"/>
            <a:ext cx="37269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0B5394"/>
                </a:solidFill>
              </a:rPr>
              <a:t>Actions to address key scientific gaps：</a:t>
            </a:r>
            <a:endParaRPr b="1">
              <a:solidFill>
                <a:srgbClr val="0B5394"/>
              </a:solidFill>
            </a:endParaRPr>
          </a:p>
        </p:txBody>
      </p:sp>
      <p:pic>
        <p:nvPicPr>
          <p:cNvPr id="231" name="Google Shape;231;p32"/>
          <p:cNvPicPr preferRelativeResize="0"/>
          <p:nvPr/>
        </p:nvPicPr>
        <p:blipFill>
          <a:blip r:embed="rId3">
            <a:alphaModFix/>
          </a:blip>
          <a:stretch>
            <a:fillRect/>
          </a:stretch>
        </p:blipFill>
        <p:spPr>
          <a:xfrm>
            <a:off x="5281425" y="1352400"/>
            <a:ext cx="3640617" cy="2724150"/>
          </a:xfrm>
          <a:prstGeom prst="rect">
            <a:avLst/>
          </a:prstGeom>
          <a:noFill/>
          <a:ln>
            <a:noFill/>
          </a:ln>
        </p:spPr>
      </p:pic>
      <p:sp>
        <p:nvSpPr>
          <p:cNvPr id="232" name="Google Shape;232;p32"/>
          <p:cNvSpPr txBox="1"/>
          <p:nvPr/>
        </p:nvSpPr>
        <p:spPr>
          <a:xfrm>
            <a:off x="5281425" y="4076550"/>
            <a:ext cx="1751400" cy="26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333333"/>
                </a:solidFill>
              </a:rPr>
              <a:t>Picture Source: </a:t>
            </a:r>
            <a:r>
              <a:rPr lang="en" sz="1000">
                <a:solidFill>
                  <a:srgbClr val="333333"/>
                </a:solidFill>
              </a:rPr>
              <a:t>NOAA</a:t>
            </a:r>
            <a:endParaRPr sz="1000">
              <a:solidFill>
                <a:srgbClr val="33333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Priority Science Area 3:</a:t>
            </a:r>
            <a:endParaRPr/>
          </a:p>
        </p:txBody>
      </p:sp>
      <p:sp>
        <p:nvSpPr>
          <p:cNvPr id="238" name="Google Shape;238;p33"/>
          <p:cNvSpPr txBox="1">
            <a:spLocks noGrp="1"/>
          </p:cNvSpPr>
          <p:nvPr>
            <p:ph type="body" idx="1"/>
          </p:nvPr>
        </p:nvSpPr>
        <p:spPr>
          <a:xfrm>
            <a:off x="311700" y="1152475"/>
            <a:ext cx="8520600" cy="735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Advance the integration in </a:t>
            </a:r>
            <a:r>
              <a:rPr lang="en" b="1"/>
              <a:t>climate models</a:t>
            </a:r>
            <a:endParaRPr b="1"/>
          </a:p>
        </p:txBody>
      </p:sp>
      <p:sp>
        <p:nvSpPr>
          <p:cNvPr id="239" name="Google Shape;239;p33"/>
          <p:cNvSpPr txBox="1"/>
          <p:nvPr/>
        </p:nvSpPr>
        <p:spPr>
          <a:xfrm>
            <a:off x="840075" y="2158375"/>
            <a:ext cx="3502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0B5394"/>
                </a:solidFill>
              </a:rPr>
              <a:t>Actions to address key scientific gaps</a:t>
            </a:r>
            <a:endParaRPr b="1">
              <a:solidFill>
                <a:srgbClr val="0B5394"/>
              </a:solidFill>
            </a:endParaRPr>
          </a:p>
        </p:txBody>
      </p:sp>
      <p:pic>
        <p:nvPicPr>
          <p:cNvPr id="240" name="Google Shape;240;p33"/>
          <p:cNvPicPr preferRelativeResize="0"/>
          <p:nvPr/>
        </p:nvPicPr>
        <p:blipFill>
          <a:blip r:embed="rId3">
            <a:alphaModFix/>
          </a:blip>
          <a:stretch>
            <a:fillRect/>
          </a:stretch>
        </p:blipFill>
        <p:spPr>
          <a:xfrm>
            <a:off x="4758574" y="1478500"/>
            <a:ext cx="4318926" cy="3314200"/>
          </a:xfrm>
          <a:prstGeom prst="rect">
            <a:avLst/>
          </a:prstGeom>
          <a:noFill/>
          <a:ln>
            <a:noFill/>
          </a:ln>
        </p:spPr>
      </p:pic>
      <p:sp>
        <p:nvSpPr>
          <p:cNvPr id="241" name="Google Shape;241;p33"/>
          <p:cNvSpPr txBox="1"/>
          <p:nvPr/>
        </p:nvSpPr>
        <p:spPr>
          <a:xfrm>
            <a:off x="311700" y="2701800"/>
            <a:ext cx="5003100" cy="1629600"/>
          </a:xfrm>
          <a:prstGeom prst="rect">
            <a:avLst/>
          </a:prstGeom>
          <a:noFill/>
          <a:ln>
            <a:noFill/>
          </a:ln>
        </p:spPr>
        <p:txBody>
          <a:bodyPr spcFirstLastPara="1" wrap="square" lIns="91425" tIns="91425" rIns="91425" bIns="91425" anchor="t" anchorCtr="0">
            <a:noAutofit/>
          </a:bodyPr>
          <a:lstStyle/>
          <a:p>
            <a:pPr marL="457200" lvl="0" indent="-304800" algn="l" rtl="0">
              <a:lnSpc>
                <a:spcPct val="90000"/>
              </a:lnSpc>
              <a:spcBef>
                <a:spcPts val="500"/>
              </a:spcBef>
              <a:spcAft>
                <a:spcPts val="0"/>
              </a:spcAft>
              <a:buClr>
                <a:schemeClr val="dk2"/>
              </a:buClr>
              <a:buSzPts val="1200"/>
              <a:buChar char="❏"/>
            </a:pPr>
            <a:r>
              <a:rPr lang="en" sz="1200" b="1">
                <a:solidFill>
                  <a:schemeClr val="dk2"/>
                </a:solidFill>
              </a:rPr>
              <a:t>distributions</a:t>
            </a:r>
            <a:r>
              <a:rPr lang="en" sz="1200">
                <a:solidFill>
                  <a:schemeClr val="dk2"/>
                </a:solidFill>
              </a:rPr>
              <a:t> and </a:t>
            </a:r>
            <a:r>
              <a:rPr lang="en" sz="1200" b="1">
                <a:solidFill>
                  <a:schemeClr val="dk2"/>
                </a:solidFill>
              </a:rPr>
              <a:t>variability</a:t>
            </a:r>
            <a:r>
              <a:rPr lang="en" sz="1200">
                <a:solidFill>
                  <a:schemeClr val="dk2"/>
                </a:solidFill>
              </a:rPr>
              <a:t> of trace gases and aerosol particles</a:t>
            </a:r>
            <a:endParaRPr sz="1200">
              <a:solidFill>
                <a:schemeClr val="dk2"/>
              </a:solidFill>
            </a:endParaRPr>
          </a:p>
          <a:p>
            <a:pPr marL="457200" lvl="0" indent="-304800" algn="l" rtl="0">
              <a:lnSpc>
                <a:spcPct val="90000"/>
              </a:lnSpc>
              <a:spcBef>
                <a:spcPts val="0"/>
              </a:spcBef>
              <a:spcAft>
                <a:spcPts val="0"/>
              </a:spcAft>
              <a:buClr>
                <a:schemeClr val="dk2"/>
              </a:buClr>
              <a:buSzPts val="1200"/>
              <a:buChar char="❏"/>
            </a:pPr>
            <a:r>
              <a:rPr lang="en" sz="1200">
                <a:solidFill>
                  <a:schemeClr val="dk2"/>
                </a:solidFill>
              </a:rPr>
              <a:t>the role of </a:t>
            </a:r>
            <a:r>
              <a:rPr lang="en" sz="1200" b="1">
                <a:solidFill>
                  <a:schemeClr val="dk2"/>
                </a:solidFill>
              </a:rPr>
              <a:t>aerosol particles</a:t>
            </a:r>
            <a:r>
              <a:rPr lang="en" sz="1200">
                <a:solidFill>
                  <a:schemeClr val="dk2"/>
                </a:solidFill>
              </a:rPr>
              <a:t> as a modulator of </a:t>
            </a:r>
            <a:r>
              <a:rPr lang="en" sz="1200" b="1">
                <a:solidFill>
                  <a:schemeClr val="dk2"/>
                </a:solidFill>
              </a:rPr>
              <a:t>cloud microphysics </a:t>
            </a:r>
            <a:r>
              <a:rPr lang="en" sz="1200">
                <a:solidFill>
                  <a:schemeClr val="dk2"/>
                </a:solidFill>
              </a:rPr>
              <a:t>and </a:t>
            </a:r>
            <a:r>
              <a:rPr lang="en" sz="1200" b="1">
                <a:solidFill>
                  <a:schemeClr val="dk2"/>
                </a:solidFill>
              </a:rPr>
              <a:t>precipitation efficiency</a:t>
            </a:r>
            <a:endParaRPr sz="1200">
              <a:solidFill>
                <a:schemeClr val="dk2"/>
              </a:solidFill>
            </a:endParaRPr>
          </a:p>
          <a:p>
            <a:pPr marL="457200" lvl="0" indent="-304800" algn="l" rtl="0">
              <a:lnSpc>
                <a:spcPct val="90000"/>
              </a:lnSpc>
              <a:spcBef>
                <a:spcPts val="0"/>
              </a:spcBef>
              <a:spcAft>
                <a:spcPts val="0"/>
              </a:spcAft>
              <a:buClr>
                <a:schemeClr val="dk2"/>
              </a:buClr>
              <a:buSzPts val="1200"/>
              <a:buChar char="❏"/>
            </a:pPr>
            <a:r>
              <a:rPr lang="en" sz="1200">
                <a:solidFill>
                  <a:schemeClr val="dk2"/>
                </a:solidFill>
              </a:rPr>
              <a:t>Develop </a:t>
            </a:r>
            <a:r>
              <a:rPr lang="en" sz="1200" b="1">
                <a:solidFill>
                  <a:schemeClr val="dk2"/>
                </a:solidFill>
              </a:rPr>
              <a:t>accurate </a:t>
            </a:r>
            <a:r>
              <a:rPr lang="en" sz="1200">
                <a:solidFill>
                  <a:schemeClr val="dk2"/>
                </a:solidFill>
              </a:rPr>
              <a:t>descriptions in models</a:t>
            </a:r>
            <a:r>
              <a:rPr lang="en" sz="1200" b="1">
                <a:solidFill>
                  <a:schemeClr val="dk2"/>
                </a:solidFill>
              </a:rPr>
              <a:t> </a:t>
            </a:r>
            <a:endParaRPr sz="1200">
              <a:solidFill>
                <a:schemeClr val="dk2"/>
              </a:solidFill>
            </a:endParaRPr>
          </a:p>
        </p:txBody>
      </p:sp>
      <p:sp>
        <p:nvSpPr>
          <p:cNvPr id="242" name="Google Shape;242;p33"/>
          <p:cNvSpPr txBox="1"/>
          <p:nvPr/>
        </p:nvSpPr>
        <p:spPr>
          <a:xfrm>
            <a:off x="4758575" y="4792700"/>
            <a:ext cx="3170400" cy="26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333333"/>
                </a:solidFill>
              </a:rPr>
              <a:t>Picture Source: </a:t>
            </a:r>
            <a:r>
              <a:rPr lang="en" sz="1000">
                <a:solidFill>
                  <a:srgbClr val="333333"/>
                </a:solidFill>
              </a:rPr>
              <a:t>IPCC AR5, 2013</a:t>
            </a:r>
            <a:endParaRPr sz="1000">
              <a:solidFill>
                <a:srgbClr val="33333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Priority Science Area 4:</a:t>
            </a:r>
            <a:endParaRPr/>
          </a:p>
        </p:txBody>
      </p:sp>
      <p:sp>
        <p:nvSpPr>
          <p:cNvPr id="248" name="Google Shape;248;p34"/>
          <p:cNvSpPr txBox="1">
            <a:spLocks noGrp="1"/>
          </p:cNvSpPr>
          <p:nvPr>
            <p:ph type="body" idx="1"/>
          </p:nvPr>
        </p:nvSpPr>
        <p:spPr>
          <a:xfrm>
            <a:off x="311700" y="1152475"/>
            <a:ext cx="8297700" cy="73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Understand the sources and processes related to species most deleterious to </a:t>
            </a:r>
            <a:r>
              <a:rPr lang="en" b="1"/>
              <a:t>human health</a:t>
            </a:r>
            <a:endParaRPr b="1"/>
          </a:p>
        </p:txBody>
      </p:sp>
      <p:pic>
        <p:nvPicPr>
          <p:cNvPr id="249" name="Google Shape;249;p34"/>
          <p:cNvPicPr preferRelativeResize="0"/>
          <p:nvPr/>
        </p:nvPicPr>
        <p:blipFill>
          <a:blip r:embed="rId3">
            <a:alphaModFix/>
          </a:blip>
          <a:stretch>
            <a:fillRect/>
          </a:stretch>
        </p:blipFill>
        <p:spPr>
          <a:xfrm>
            <a:off x="311700" y="2023427"/>
            <a:ext cx="3571350" cy="2313250"/>
          </a:xfrm>
          <a:prstGeom prst="rect">
            <a:avLst/>
          </a:prstGeom>
          <a:noFill/>
          <a:ln>
            <a:noFill/>
          </a:ln>
        </p:spPr>
      </p:pic>
      <p:sp>
        <p:nvSpPr>
          <p:cNvPr id="250" name="Google Shape;250;p34"/>
          <p:cNvSpPr txBox="1"/>
          <p:nvPr/>
        </p:nvSpPr>
        <p:spPr>
          <a:xfrm>
            <a:off x="311700" y="4628025"/>
            <a:ext cx="3170400" cy="26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333333"/>
                </a:solidFill>
              </a:rPr>
              <a:t>Picture Source: </a:t>
            </a:r>
            <a:r>
              <a:rPr lang="en" sz="1000">
                <a:solidFill>
                  <a:srgbClr val="333333"/>
                </a:solidFill>
              </a:rPr>
              <a:t>Health Policy Watch</a:t>
            </a:r>
            <a:endParaRPr sz="1000">
              <a:solidFill>
                <a:srgbClr val="333333"/>
              </a:solidFill>
            </a:endParaRPr>
          </a:p>
        </p:txBody>
      </p:sp>
      <p:sp>
        <p:nvSpPr>
          <p:cNvPr id="251" name="Google Shape;251;p34"/>
          <p:cNvSpPr txBox="1"/>
          <p:nvPr/>
        </p:nvSpPr>
        <p:spPr>
          <a:xfrm>
            <a:off x="4153175" y="2348200"/>
            <a:ext cx="4714800" cy="1738800"/>
          </a:xfrm>
          <a:prstGeom prst="rect">
            <a:avLst/>
          </a:prstGeom>
          <a:noFill/>
          <a:ln>
            <a:noFill/>
          </a:ln>
        </p:spPr>
        <p:txBody>
          <a:bodyPr spcFirstLastPara="1" wrap="square" lIns="91425" tIns="91425" rIns="91425" bIns="91425" anchor="t" anchorCtr="0">
            <a:noAutofit/>
          </a:bodyPr>
          <a:lstStyle/>
          <a:p>
            <a:pPr marL="457200" lvl="0" indent="-304800" algn="l" rtl="0">
              <a:lnSpc>
                <a:spcPct val="90000"/>
              </a:lnSpc>
              <a:spcBef>
                <a:spcPts val="500"/>
              </a:spcBef>
              <a:spcAft>
                <a:spcPts val="0"/>
              </a:spcAft>
              <a:buClr>
                <a:schemeClr val="dk2"/>
              </a:buClr>
              <a:buSzPts val="1200"/>
              <a:buChar char="❏"/>
            </a:pPr>
            <a:r>
              <a:rPr lang="en" sz="1200">
                <a:solidFill>
                  <a:schemeClr val="dk2"/>
                </a:solidFill>
              </a:rPr>
              <a:t>Develop mechanistic understanding to predict the </a:t>
            </a:r>
            <a:r>
              <a:rPr lang="en" sz="1200" b="1">
                <a:solidFill>
                  <a:schemeClr val="dk2"/>
                </a:solidFill>
              </a:rPr>
              <a:t>composition and transformations </a:t>
            </a:r>
            <a:r>
              <a:rPr lang="en" sz="1200">
                <a:solidFill>
                  <a:schemeClr val="dk2"/>
                </a:solidFill>
              </a:rPr>
              <a:t>of atmospheric trace species that contribute to impacts on human health.</a:t>
            </a:r>
            <a:endParaRPr sz="1200">
              <a:solidFill>
                <a:schemeClr val="dk2"/>
              </a:solidFill>
            </a:endParaRPr>
          </a:p>
          <a:p>
            <a:pPr marL="457200" lvl="0" indent="-304800" algn="l" rtl="0">
              <a:lnSpc>
                <a:spcPct val="90000"/>
              </a:lnSpc>
              <a:spcBef>
                <a:spcPts val="0"/>
              </a:spcBef>
              <a:spcAft>
                <a:spcPts val="0"/>
              </a:spcAft>
              <a:buClr>
                <a:schemeClr val="dk2"/>
              </a:buClr>
              <a:buSzPts val="1200"/>
              <a:buChar char="❏"/>
            </a:pPr>
            <a:r>
              <a:rPr lang="en" sz="1200">
                <a:solidFill>
                  <a:schemeClr val="dk2"/>
                </a:solidFill>
              </a:rPr>
              <a:t>Quantify the </a:t>
            </a:r>
            <a:r>
              <a:rPr lang="en" sz="1200" b="1">
                <a:solidFill>
                  <a:schemeClr val="dk2"/>
                </a:solidFill>
              </a:rPr>
              <a:t>distribution</a:t>
            </a:r>
            <a:r>
              <a:rPr lang="en" sz="1200">
                <a:solidFill>
                  <a:schemeClr val="dk2"/>
                </a:solidFill>
              </a:rPr>
              <a:t> of atmospheric constituents that impact human health.</a:t>
            </a:r>
            <a:endParaRPr sz="1200">
              <a:solidFill>
                <a:schemeClr val="dk2"/>
              </a:solidFill>
            </a:endParaRPr>
          </a:p>
          <a:p>
            <a:pPr marL="457200" lvl="0" indent="-304800" algn="l" rtl="0">
              <a:lnSpc>
                <a:spcPct val="90000"/>
              </a:lnSpc>
              <a:spcBef>
                <a:spcPts val="0"/>
              </a:spcBef>
              <a:spcAft>
                <a:spcPts val="0"/>
              </a:spcAft>
              <a:buClr>
                <a:schemeClr val="dk2"/>
              </a:buClr>
              <a:buSzPts val="1200"/>
              <a:buChar char="❏"/>
            </a:pPr>
            <a:r>
              <a:rPr lang="en" sz="1200">
                <a:solidFill>
                  <a:schemeClr val="dk2"/>
                </a:solidFill>
              </a:rPr>
              <a:t>Determine what unique sources and chemical reactions occur in </a:t>
            </a:r>
            <a:r>
              <a:rPr lang="en" sz="1200" b="1">
                <a:solidFill>
                  <a:schemeClr val="dk2"/>
                </a:solidFill>
              </a:rPr>
              <a:t>indoor environments </a:t>
            </a:r>
            <a:r>
              <a:rPr lang="en" sz="1200">
                <a:solidFill>
                  <a:schemeClr val="dk2"/>
                </a:solidFill>
              </a:rPr>
              <a:t>that have implications for atmospheric chemistry and human health.</a:t>
            </a:r>
            <a:endParaRPr sz="1200">
              <a:solidFill>
                <a:schemeClr val="dk2"/>
              </a:solidFill>
            </a:endParaRPr>
          </a:p>
        </p:txBody>
      </p:sp>
      <p:sp>
        <p:nvSpPr>
          <p:cNvPr id="252" name="Google Shape;252;p34"/>
          <p:cNvSpPr txBox="1"/>
          <p:nvPr/>
        </p:nvSpPr>
        <p:spPr>
          <a:xfrm>
            <a:off x="4759175" y="1775500"/>
            <a:ext cx="3502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0B5394"/>
                </a:solidFill>
              </a:rPr>
              <a:t>Actions to address key scientific gaps</a:t>
            </a:r>
            <a:endParaRPr b="1">
              <a:solidFill>
                <a:srgbClr val="0B5394"/>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Priority Science Area 5:</a:t>
            </a:r>
            <a:endParaRPr/>
          </a:p>
        </p:txBody>
      </p:sp>
      <p:sp>
        <p:nvSpPr>
          <p:cNvPr id="258" name="Google Shape;258;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Understand the </a:t>
            </a:r>
            <a:r>
              <a:rPr lang="en" b="1"/>
              <a:t>feedbacks</a:t>
            </a:r>
            <a:r>
              <a:rPr lang="en"/>
              <a:t> between atmospheric chemistry and the biogeochemistry of natural and managed ecosystems</a:t>
            </a:r>
            <a:endParaRPr/>
          </a:p>
        </p:txBody>
      </p:sp>
      <p:sp>
        <p:nvSpPr>
          <p:cNvPr id="259" name="Google Shape;259;p35"/>
          <p:cNvSpPr txBox="1"/>
          <p:nvPr/>
        </p:nvSpPr>
        <p:spPr>
          <a:xfrm>
            <a:off x="311700" y="2571750"/>
            <a:ext cx="4919400" cy="2142600"/>
          </a:xfrm>
          <a:prstGeom prst="rect">
            <a:avLst/>
          </a:prstGeom>
          <a:noFill/>
          <a:ln>
            <a:noFill/>
          </a:ln>
        </p:spPr>
        <p:txBody>
          <a:bodyPr spcFirstLastPara="1" wrap="square" lIns="91425" tIns="91425" rIns="91425" bIns="91425" anchor="t" anchorCtr="0">
            <a:noAutofit/>
          </a:bodyPr>
          <a:lstStyle/>
          <a:p>
            <a:pPr marL="457200" lvl="0" indent="-304800" algn="l" rtl="0">
              <a:lnSpc>
                <a:spcPct val="90000"/>
              </a:lnSpc>
              <a:spcBef>
                <a:spcPts val="500"/>
              </a:spcBef>
              <a:spcAft>
                <a:spcPts val="0"/>
              </a:spcAft>
              <a:buClr>
                <a:schemeClr val="dk2"/>
              </a:buClr>
              <a:buSzPts val="1200"/>
              <a:buChar char="❏"/>
            </a:pPr>
            <a:r>
              <a:rPr lang="en" sz="1200">
                <a:solidFill>
                  <a:schemeClr val="dk2"/>
                </a:solidFill>
              </a:rPr>
              <a:t>Quantify the full suite of trace gases and particles </a:t>
            </a:r>
            <a:r>
              <a:rPr lang="en" sz="1200" b="1">
                <a:solidFill>
                  <a:schemeClr val="dk2"/>
                </a:solidFill>
              </a:rPr>
              <a:t>deposited</a:t>
            </a:r>
            <a:r>
              <a:rPr lang="en" sz="1200">
                <a:solidFill>
                  <a:schemeClr val="dk2"/>
                </a:solidFill>
              </a:rPr>
              <a:t> from the atmosphere and connect these to ecosystem responses.</a:t>
            </a:r>
            <a:endParaRPr sz="1200">
              <a:solidFill>
                <a:schemeClr val="dk2"/>
              </a:solidFill>
            </a:endParaRPr>
          </a:p>
          <a:p>
            <a:pPr marL="457200" lvl="0" indent="-304800" algn="l" rtl="0">
              <a:lnSpc>
                <a:spcPct val="90000"/>
              </a:lnSpc>
              <a:spcBef>
                <a:spcPts val="0"/>
              </a:spcBef>
              <a:spcAft>
                <a:spcPts val="0"/>
              </a:spcAft>
              <a:buClr>
                <a:schemeClr val="dk2"/>
              </a:buClr>
              <a:buSzPts val="1200"/>
              <a:buChar char="❏"/>
            </a:pPr>
            <a:r>
              <a:rPr lang="en" sz="1200">
                <a:solidFill>
                  <a:schemeClr val="dk2"/>
                </a:solidFill>
              </a:rPr>
              <a:t>Identify and quantify the chemical composition, transformations, bioavailability, and transport of </a:t>
            </a:r>
            <a:r>
              <a:rPr lang="en" sz="1200" b="1">
                <a:solidFill>
                  <a:schemeClr val="dk2"/>
                </a:solidFill>
              </a:rPr>
              <a:t>nutrients and contaminants</a:t>
            </a:r>
            <a:r>
              <a:rPr lang="en" sz="1200">
                <a:solidFill>
                  <a:schemeClr val="dk2"/>
                </a:solidFill>
              </a:rPr>
              <a:t> in the global atmosphere and their interactions with the biosphere.</a:t>
            </a:r>
            <a:endParaRPr sz="1200">
              <a:solidFill>
                <a:schemeClr val="dk2"/>
              </a:solidFill>
            </a:endParaRPr>
          </a:p>
          <a:p>
            <a:pPr marL="457200" lvl="0" indent="-304800" algn="l" rtl="0">
              <a:lnSpc>
                <a:spcPct val="90000"/>
              </a:lnSpc>
              <a:spcBef>
                <a:spcPts val="0"/>
              </a:spcBef>
              <a:spcAft>
                <a:spcPts val="0"/>
              </a:spcAft>
              <a:buClr>
                <a:schemeClr val="dk2"/>
              </a:buClr>
              <a:buSzPts val="1200"/>
              <a:buChar char="❏"/>
            </a:pPr>
            <a:r>
              <a:rPr lang="en" sz="1200">
                <a:solidFill>
                  <a:schemeClr val="dk2"/>
                </a:solidFill>
              </a:rPr>
              <a:t>Identify important </a:t>
            </a:r>
            <a:r>
              <a:rPr lang="en" sz="1200" b="1">
                <a:solidFill>
                  <a:schemeClr val="dk2"/>
                </a:solidFill>
              </a:rPr>
              <a:t>feedbacks</a:t>
            </a:r>
            <a:r>
              <a:rPr lang="en" sz="1200">
                <a:solidFill>
                  <a:schemeClr val="dk2"/>
                </a:solidFill>
              </a:rPr>
              <a:t> between atmospheric chemistry and the biosphere under global change.</a:t>
            </a:r>
            <a:endParaRPr sz="1200">
              <a:solidFill>
                <a:schemeClr val="dk2"/>
              </a:solidFill>
            </a:endParaRPr>
          </a:p>
        </p:txBody>
      </p:sp>
      <p:sp>
        <p:nvSpPr>
          <p:cNvPr id="260" name="Google Shape;260;p35"/>
          <p:cNvSpPr txBox="1"/>
          <p:nvPr/>
        </p:nvSpPr>
        <p:spPr>
          <a:xfrm>
            <a:off x="840075" y="1999050"/>
            <a:ext cx="3502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0B5394"/>
                </a:solidFill>
              </a:rPr>
              <a:t>Actions to address key scientific gaps</a:t>
            </a:r>
            <a:endParaRPr b="1">
              <a:solidFill>
                <a:srgbClr val="0B5394"/>
              </a:solidFill>
            </a:endParaRPr>
          </a:p>
        </p:txBody>
      </p:sp>
      <p:pic>
        <p:nvPicPr>
          <p:cNvPr id="261" name="Google Shape;261;p35"/>
          <p:cNvPicPr preferRelativeResize="0"/>
          <p:nvPr/>
        </p:nvPicPr>
        <p:blipFill>
          <a:blip r:embed="rId3">
            <a:alphaModFix/>
          </a:blip>
          <a:stretch>
            <a:fillRect/>
          </a:stretch>
        </p:blipFill>
        <p:spPr>
          <a:xfrm>
            <a:off x="5437150" y="1893450"/>
            <a:ext cx="3434775" cy="2500525"/>
          </a:xfrm>
          <a:prstGeom prst="rect">
            <a:avLst/>
          </a:prstGeom>
          <a:noFill/>
          <a:ln>
            <a:noFill/>
          </a:ln>
        </p:spPr>
      </p:pic>
      <p:sp>
        <p:nvSpPr>
          <p:cNvPr id="262" name="Google Shape;262;p35"/>
          <p:cNvSpPr txBox="1"/>
          <p:nvPr/>
        </p:nvSpPr>
        <p:spPr>
          <a:xfrm>
            <a:off x="5437150" y="4513250"/>
            <a:ext cx="3706800" cy="51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333333"/>
                </a:solidFill>
              </a:rPr>
              <a:t>Picture Source: </a:t>
            </a:r>
            <a:r>
              <a:rPr lang="en" sz="1000">
                <a:solidFill>
                  <a:schemeClr val="dk1"/>
                </a:solidFill>
              </a:rPr>
              <a:t>Bingham, A., and E. Porter. 2015. Ozone effects on two ecosystem services at Great Smoky Mountains National Park, USA. Park Science 32(1):71-79</a:t>
            </a:r>
            <a:endParaRPr sz="1000">
              <a:solidFill>
                <a:srgbClr val="33333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Priority Science Areas (PSAs)</a:t>
            </a:r>
            <a:endParaRPr/>
          </a:p>
        </p:txBody>
      </p:sp>
      <p:cxnSp>
        <p:nvCxnSpPr>
          <p:cNvPr id="268" name="Google Shape;268;p36"/>
          <p:cNvCxnSpPr>
            <a:stCxn id="269" idx="0"/>
            <a:endCxn id="269" idx="0"/>
          </p:cNvCxnSpPr>
          <p:nvPr/>
        </p:nvCxnSpPr>
        <p:spPr>
          <a:xfrm>
            <a:off x="1560045" y="3468175"/>
            <a:ext cx="0" cy="0"/>
          </a:xfrm>
          <a:prstGeom prst="straightConnector1">
            <a:avLst/>
          </a:prstGeom>
          <a:noFill/>
          <a:ln w="9525" cap="flat" cmpd="sng">
            <a:solidFill>
              <a:schemeClr val="dk2"/>
            </a:solidFill>
            <a:prstDash val="solid"/>
            <a:round/>
            <a:headEnd type="none" w="med" len="med"/>
            <a:tailEnd type="none" w="med" len="med"/>
          </a:ln>
        </p:spPr>
      </p:cxnSp>
      <p:grpSp>
        <p:nvGrpSpPr>
          <p:cNvPr id="270" name="Google Shape;270;p36"/>
          <p:cNvGrpSpPr/>
          <p:nvPr/>
        </p:nvGrpSpPr>
        <p:grpSpPr>
          <a:xfrm>
            <a:off x="679175" y="1720436"/>
            <a:ext cx="7734706" cy="2389715"/>
            <a:chOff x="-399046" y="1518850"/>
            <a:chExt cx="9877035" cy="2632135"/>
          </a:xfrm>
        </p:grpSpPr>
        <p:sp>
          <p:nvSpPr>
            <p:cNvPr id="271" name="Google Shape;271;p36"/>
            <p:cNvSpPr txBox="1"/>
            <p:nvPr/>
          </p:nvSpPr>
          <p:spPr>
            <a:xfrm>
              <a:off x="3447150" y="1518850"/>
              <a:ext cx="2249700" cy="5727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PSAs</a:t>
              </a:r>
              <a:endParaRPr sz="1800"/>
            </a:p>
          </p:txBody>
        </p:sp>
        <p:sp>
          <p:nvSpPr>
            <p:cNvPr id="272" name="Google Shape;272;p36"/>
            <p:cNvSpPr txBox="1"/>
            <p:nvPr/>
          </p:nvSpPr>
          <p:spPr>
            <a:xfrm>
              <a:off x="1616175" y="2398763"/>
              <a:ext cx="2249700" cy="5727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Fundamental Atmospheric Chemistry</a:t>
              </a:r>
              <a:endParaRPr sz="1200"/>
            </a:p>
          </p:txBody>
        </p:sp>
        <p:sp>
          <p:nvSpPr>
            <p:cNvPr id="273" name="Google Shape;273;p36"/>
            <p:cNvSpPr txBox="1"/>
            <p:nvPr/>
          </p:nvSpPr>
          <p:spPr>
            <a:xfrm>
              <a:off x="5278125" y="2397175"/>
              <a:ext cx="2249700" cy="5727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Societal Challenges</a:t>
              </a:r>
              <a:endParaRPr sz="1200"/>
            </a:p>
          </p:txBody>
        </p:sp>
        <p:sp>
          <p:nvSpPr>
            <p:cNvPr id="269" name="Google Shape;269;p36"/>
            <p:cNvSpPr txBox="1"/>
            <p:nvPr/>
          </p:nvSpPr>
          <p:spPr>
            <a:xfrm>
              <a:off x="-399046" y="3443885"/>
              <a:ext cx="2249700" cy="7071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Develop a predictive capability for distributions, reactions, lifetimes</a:t>
              </a:r>
              <a:endParaRPr sz="1000"/>
            </a:p>
          </p:txBody>
        </p:sp>
        <p:sp>
          <p:nvSpPr>
            <p:cNvPr id="274" name="Google Shape;274;p36"/>
            <p:cNvSpPr txBox="1"/>
            <p:nvPr/>
          </p:nvSpPr>
          <p:spPr>
            <a:xfrm>
              <a:off x="1955998" y="3441794"/>
              <a:ext cx="1578000" cy="7071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Quantify emissions and removal</a:t>
              </a:r>
              <a:endParaRPr sz="1000"/>
            </a:p>
          </p:txBody>
        </p:sp>
        <p:sp>
          <p:nvSpPr>
            <p:cNvPr id="275" name="Google Shape;275;p36"/>
            <p:cNvSpPr txBox="1"/>
            <p:nvPr/>
          </p:nvSpPr>
          <p:spPr>
            <a:xfrm>
              <a:off x="3939974" y="3443879"/>
              <a:ext cx="1578000" cy="7071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Improve climate modeling and weather forecasting</a:t>
              </a:r>
              <a:endParaRPr sz="1000"/>
            </a:p>
          </p:txBody>
        </p:sp>
        <p:sp>
          <p:nvSpPr>
            <p:cNvPr id="276" name="Google Shape;276;p36"/>
            <p:cNvSpPr txBox="1"/>
            <p:nvPr/>
          </p:nvSpPr>
          <p:spPr>
            <a:xfrm>
              <a:off x="5529061" y="3443884"/>
              <a:ext cx="1797900" cy="7071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Elucidate role of atmospheric chemistry in human health impacts </a:t>
              </a:r>
              <a:endParaRPr sz="1000"/>
            </a:p>
          </p:txBody>
        </p:sp>
        <p:sp>
          <p:nvSpPr>
            <p:cNvPr id="277" name="Google Shape;277;p36"/>
            <p:cNvSpPr txBox="1"/>
            <p:nvPr/>
          </p:nvSpPr>
          <p:spPr>
            <a:xfrm>
              <a:off x="7327589" y="3443884"/>
              <a:ext cx="2150400" cy="7071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Understand feedbacks with natural and managed ecosystems</a:t>
              </a:r>
              <a:endParaRPr sz="1000"/>
            </a:p>
          </p:txBody>
        </p:sp>
        <p:cxnSp>
          <p:nvCxnSpPr>
            <p:cNvPr id="278" name="Google Shape;278;p36"/>
            <p:cNvCxnSpPr>
              <a:stCxn id="272" idx="2"/>
              <a:endCxn id="274" idx="0"/>
            </p:cNvCxnSpPr>
            <p:nvPr/>
          </p:nvCxnSpPr>
          <p:spPr>
            <a:xfrm>
              <a:off x="2741025" y="2971463"/>
              <a:ext cx="3900" cy="470100"/>
            </a:xfrm>
            <a:prstGeom prst="straightConnector1">
              <a:avLst/>
            </a:prstGeom>
            <a:noFill/>
            <a:ln w="28575" cap="flat" cmpd="sng">
              <a:solidFill>
                <a:srgbClr val="0B5394"/>
              </a:solidFill>
              <a:prstDash val="solid"/>
              <a:round/>
              <a:headEnd type="none" w="med" len="med"/>
              <a:tailEnd type="none" w="med" len="med"/>
            </a:ln>
          </p:spPr>
        </p:cxnSp>
        <p:cxnSp>
          <p:nvCxnSpPr>
            <p:cNvPr id="279" name="Google Shape;279;p36"/>
            <p:cNvCxnSpPr/>
            <p:nvPr/>
          </p:nvCxnSpPr>
          <p:spPr>
            <a:xfrm rot="10800000">
              <a:off x="1044525" y="3192650"/>
              <a:ext cx="1693200" cy="0"/>
            </a:xfrm>
            <a:prstGeom prst="straightConnector1">
              <a:avLst/>
            </a:prstGeom>
            <a:noFill/>
            <a:ln w="28575" cap="flat" cmpd="sng">
              <a:solidFill>
                <a:srgbClr val="0B5394"/>
              </a:solidFill>
              <a:prstDash val="solid"/>
              <a:round/>
              <a:headEnd type="none" w="med" len="med"/>
              <a:tailEnd type="none" w="med" len="med"/>
            </a:ln>
          </p:spPr>
        </p:cxnSp>
        <p:cxnSp>
          <p:nvCxnSpPr>
            <p:cNvPr id="280" name="Google Shape;280;p36"/>
            <p:cNvCxnSpPr/>
            <p:nvPr/>
          </p:nvCxnSpPr>
          <p:spPr>
            <a:xfrm rot="10800000">
              <a:off x="1044525" y="3180050"/>
              <a:ext cx="0" cy="264900"/>
            </a:xfrm>
            <a:prstGeom prst="straightConnector1">
              <a:avLst/>
            </a:prstGeom>
            <a:noFill/>
            <a:ln w="28575" cap="flat" cmpd="sng">
              <a:solidFill>
                <a:srgbClr val="0B5394"/>
              </a:solidFill>
              <a:prstDash val="solid"/>
              <a:round/>
              <a:headEnd type="none" w="med" len="med"/>
              <a:tailEnd type="none" w="med" len="med"/>
            </a:ln>
          </p:spPr>
        </p:cxnSp>
        <p:cxnSp>
          <p:nvCxnSpPr>
            <p:cNvPr id="281" name="Google Shape;281;p36"/>
            <p:cNvCxnSpPr/>
            <p:nvPr/>
          </p:nvCxnSpPr>
          <p:spPr>
            <a:xfrm flipH="1">
              <a:off x="6422825" y="2981175"/>
              <a:ext cx="600" cy="461700"/>
            </a:xfrm>
            <a:prstGeom prst="straightConnector1">
              <a:avLst/>
            </a:prstGeom>
            <a:noFill/>
            <a:ln w="28575" cap="flat" cmpd="sng">
              <a:solidFill>
                <a:srgbClr val="0B5394"/>
              </a:solidFill>
              <a:prstDash val="solid"/>
              <a:round/>
              <a:headEnd type="none" w="med" len="med"/>
              <a:tailEnd type="none" w="med" len="med"/>
            </a:ln>
          </p:spPr>
        </p:cxnSp>
        <p:cxnSp>
          <p:nvCxnSpPr>
            <p:cNvPr id="282" name="Google Shape;282;p36"/>
            <p:cNvCxnSpPr/>
            <p:nvPr/>
          </p:nvCxnSpPr>
          <p:spPr>
            <a:xfrm rot="10800000">
              <a:off x="4729575" y="3197150"/>
              <a:ext cx="1693200" cy="0"/>
            </a:xfrm>
            <a:prstGeom prst="straightConnector1">
              <a:avLst/>
            </a:prstGeom>
            <a:noFill/>
            <a:ln w="28575" cap="flat" cmpd="sng">
              <a:solidFill>
                <a:srgbClr val="0B5394"/>
              </a:solidFill>
              <a:prstDash val="solid"/>
              <a:round/>
              <a:headEnd type="none" w="med" len="med"/>
              <a:tailEnd type="none" w="med" len="med"/>
            </a:ln>
          </p:spPr>
        </p:cxnSp>
        <p:cxnSp>
          <p:nvCxnSpPr>
            <p:cNvPr id="283" name="Google Shape;283;p36"/>
            <p:cNvCxnSpPr/>
            <p:nvPr/>
          </p:nvCxnSpPr>
          <p:spPr>
            <a:xfrm rot="10800000">
              <a:off x="4728975" y="3180050"/>
              <a:ext cx="0" cy="264900"/>
            </a:xfrm>
            <a:prstGeom prst="straightConnector1">
              <a:avLst/>
            </a:prstGeom>
            <a:noFill/>
            <a:ln w="28575" cap="flat" cmpd="sng">
              <a:solidFill>
                <a:srgbClr val="0B5394"/>
              </a:solidFill>
              <a:prstDash val="solid"/>
              <a:round/>
              <a:headEnd type="none" w="med" len="med"/>
              <a:tailEnd type="none" w="med" len="med"/>
            </a:ln>
          </p:spPr>
        </p:cxnSp>
        <p:cxnSp>
          <p:nvCxnSpPr>
            <p:cNvPr id="284" name="Google Shape;284;p36"/>
            <p:cNvCxnSpPr/>
            <p:nvPr/>
          </p:nvCxnSpPr>
          <p:spPr>
            <a:xfrm flipH="1">
              <a:off x="6422775" y="3187850"/>
              <a:ext cx="1701900" cy="10500"/>
            </a:xfrm>
            <a:prstGeom prst="straightConnector1">
              <a:avLst/>
            </a:prstGeom>
            <a:noFill/>
            <a:ln w="28575" cap="flat" cmpd="sng">
              <a:solidFill>
                <a:srgbClr val="0B5394"/>
              </a:solidFill>
              <a:prstDash val="solid"/>
              <a:round/>
              <a:headEnd type="none" w="med" len="med"/>
              <a:tailEnd type="none" w="med" len="med"/>
            </a:ln>
          </p:spPr>
        </p:cxnSp>
        <p:cxnSp>
          <p:nvCxnSpPr>
            <p:cNvPr id="285" name="Google Shape;285;p36"/>
            <p:cNvCxnSpPr/>
            <p:nvPr/>
          </p:nvCxnSpPr>
          <p:spPr>
            <a:xfrm rot="10800000">
              <a:off x="8116575" y="3180050"/>
              <a:ext cx="0" cy="264900"/>
            </a:xfrm>
            <a:prstGeom prst="straightConnector1">
              <a:avLst/>
            </a:prstGeom>
            <a:noFill/>
            <a:ln w="28575" cap="flat" cmpd="sng">
              <a:solidFill>
                <a:srgbClr val="0B5394"/>
              </a:solidFill>
              <a:prstDash val="solid"/>
              <a:round/>
              <a:headEnd type="none" w="med" len="med"/>
              <a:tailEnd type="none" w="med" len="med"/>
            </a:ln>
          </p:spPr>
        </p:cxnSp>
        <p:cxnSp>
          <p:nvCxnSpPr>
            <p:cNvPr id="286" name="Google Shape;286;p36"/>
            <p:cNvCxnSpPr/>
            <p:nvPr/>
          </p:nvCxnSpPr>
          <p:spPr>
            <a:xfrm>
              <a:off x="4572000" y="2091550"/>
              <a:ext cx="0" cy="166200"/>
            </a:xfrm>
            <a:prstGeom prst="straightConnector1">
              <a:avLst/>
            </a:prstGeom>
            <a:noFill/>
            <a:ln w="28575" cap="flat" cmpd="sng">
              <a:solidFill>
                <a:srgbClr val="0B5394"/>
              </a:solidFill>
              <a:prstDash val="solid"/>
              <a:round/>
              <a:headEnd type="none" w="med" len="med"/>
              <a:tailEnd type="none" w="med" len="med"/>
            </a:ln>
          </p:spPr>
        </p:cxnSp>
        <p:cxnSp>
          <p:nvCxnSpPr>
            <p:cNvPr id="287" name="Google Shape;287;p36"/>
            <p:cNvCxnSpPr/>
            <p:nvPr/>
          </p:nvCxnSpPr>
          <p:spPr>
            <a:xfrm rot="10800000">
              <a:off x="4576200" y="2244262"/>
              <a:ext cx="1799400" cy="6900"/>
            </a:xfrm>
            <a:prstGeom prst="straightConnector1">
              <a:avLst/>
            </a:prstGeom>
            <a:noFill/>
            <a:ln w="28575" cap="flat" cmpd="sng">
              <a:solidFill>
                <a:srgbClr val="0B5394"/>
              </a:solidFill>
              <a:prstDash val="solid"/>
              <a:round/>
              <a:headEnd type="none" w="med" len="med"/>
              <a:tailEnd type="none" w="med" len="med"/>
            </a:ln>
          </p:spPr>
        </p:cxnSp>
        <p:cxnSp>
          <p:nvCxnSpPr>
            <p:cNvPr id="288" name="Google Shape;288;p36"/>
            <p:cNvCxnSpPr/>
            <p:nvPr/>
          </p:nvCxnSpPr>
          <p:spPr>
            <a:xfrm>
              <a:off x="6375600" y="2238350"/>
              <a:ext cx="0" cy="166200"/>
            </a:xfrm>
            <a:prstGeom prst="straightConnector1">
              <a:avLst/>
            </a:prstGeom>
            <a:noFill/>
            <a:ln w="28575" cap="flat" cmpd="sng">
              <a:solidFill>
                <a:srgbClr val="0B5394"/>
              </a:solidFill>
              <a:prstDash val="solid"/>
              <a:round/>
              <a:headEnd type="none" w="med" len="med"/>
              <a:tailEnd type="none" w="med" len="med"/>
            </a:ln>
          </p:spPr>
        </p:cxnSp>
        <p:cxnSp>
          <p:nvCxnSpPr>
            <p:cNvPr id="289" name="Google Shape;289;p36"/>
            <p:cNvCxnSpPr/>
            <p:nvPr/>
          </p:nvCxnSpPr>
          <p:spPr>
            <a:xfrm rot="10800000">
              <a:off x="2767325" y="2243063"/>
              <a:ext cx="1797900" cy="4200"/>
            </a:xfrm>
            <a:prstGeom prst="straightConnector1">
              <a:avLst/>
            </a:prstGeom>
            <a:noFill/>
            <a:ln w="28575" cap="flat" cmpd="sng">
              <a:solidFill>
                <a:srgbClr val="0B5394"/>
              </a:solidFill>
              <a:prstDash val="solid"/>
              <a:round/>
              <a:headEnd type="none" w="med" len="med"/>
              <a:tailEnd type="none" w="med" len="med"/>
            </a:ln>
          </p:spPr>
        </p:cxnSp>
        <p:cxnSp>
          <p:nvCxnSpPr>
            <p:cNvPr id="290" name="Google Shape;290;p36"/>
            <p:cNvCxnSpPr/>
            <p:nvPr/>
          </p:nvCxnSpPr>
          <p:spPr>
            <a:xfrm>
              <a:off x="2775275" y="2238350"/>
              <a:ext cx="0" cy="166200"/>
            </a:xfrm>
            <a:prstGeom prst="straightConnector1">
              <a:avLst/>
            </a:prstGeom>
            <a:noFill/>
            <a:ln w="28575" cap="flat" cmpd="sng">
              <a:solidFill>
                <a:srgbClr val="0B5394"/>
              </a:solidFill>
              <a:prstDash val="solid"/>
              <a:round/>
              <a:headEnd type="none" w="med" len="med"/>
              <a:tailEnd type="none" w="med" len="med"/>
            </a:ln>
          </p:spPr>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Trends in atmospheric chemistry</a:t>
            </a:r>
            <a:endParaRPr/>
          </a:p>
        </p:txBody>
      </p:sp>
      <p:sp>
        <p:nvSpPr>
          <p:cNvPr id="296" name="Google Shape;296;p37"/>
          <p:cNvSpPr txBox="1">
            <a:spLocks noGrp="1"/>
          </p:cNvSpPr>
          <p:nvPr>
            <p:ph type="body" idx="1"/>
          </p:nvPr>
        </p:nvSpPr>
        <p:spPr>
          <a:xfrm>
            <a:off x="448475" y="4305225"/>
            <a:ext cx="4123500" cy="7713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The appropriate balance will depend on the nature of the issues being addressed</a:t>
            </a:r>
            <a:endParaRPr sz="1200"/>
          </a:p>
        </p:txBody>
      </p:sp>
      <p:pic>
        <p:nvPicPr>
          <p:cNvPr id="297" name="Google Shape;297;p37"/>
          <p:cNvPicPr preferRelativeResize="0"/>
          <p:nvPr/>
        </p:nvPicPr>
        <p:blipFill>
          <a:blip r:embed="rId3">
            <a:alphaModFix/>
          </a:blip>
          <a:stretch>
            <a:fillRect/>
          </a:stretch>
        </p:blipFill>
        <p:spPr>
          <a:xfrm>
            <a:off x="4971225" y="2001725"/>
            <a:ext cx="3431675" cy="2650974"/>
          </a:xfrm>
          <a:prstGeom prst="rect">
            <a:avLst/>
          </a:prstGeom>
          <a:noFill/>
          <a:ln>
            <a:noFill/>
          </a:ln>
        </p:spPr>
      </p:pic>
      <p:pic>
        <p:nvPicPr>
          <p:cNvPr id="298" name="Google Shape;298;p37"/>
          <p:cNvPicPr preferRelativeResize="0"/>
          <p:nvPr/>
        </p:nvPicPr>
        <p:blipFill>
          <a:blip r:embed="rId4">
            <a:alphaModFix/>
          </a:blip>
          <a:stretch>
            <a:fillRect/>
          </a:stretch>
        </p:blipFill>
        <p:spPr>
          <a:xfrm>
            <a:off x="448475" y="1203575"/>
            <a:ext cx="4163677" cy="3025450"/>
          </a:xfrm>
          <a:prstGeom prst="rect">
            <a:avLst/>
          </a:prstGeom>
          <a:noFill/>
          <a:ln>
            <a:noFill/>
          </a:ln>
        </p:spPr>
      </p:pic>
      <p:sp>
        <p:nvSpPr>
          <p:cNvPr id="299" name="Google Shape;299;p37"/>
          <p:cNvSpPr txBox="1"/>
          <p:nvPr/>
        </p:nvSpPr>
        <p:spPr>
          <a:xfrm>
            <a:off x="4906675" y="1155875"/>
            <a:ext cx="3718800" cy="7077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2"/>
              </a:buClr>
              <a:buSzPts val="1200"/>
              <a:buChar char="❏"/>
            </a:pPr>
            <a:r>
              <a:rPr lang="en" sz="1200">
                <a:solidFill>
                  <a:schemeClr val="dk2"/>
                </a:solidFill>
              </a:rPr>
              <a:t>The field has been expanding</a:t>
            </a:r>
            <a:endParaRPr sz="1200">
              <a:solidFill>
                <a:schemeClr val="dk2"/>
              </a:solidFill>
            </a:endParaRPr>
          </a:p>
          <a:p>
            <a:pPr marL="457200" lvl="0" indent="-304800" algn="l" rtl="0">
              <a:lnSpc>
                <a:spcPct val="115000"/>
              </a:lnSpc>
              <a:spcBef>
                <a:spcPts val="0"/>
              </a:spcBef>
              <a:spcAft>
                <a:spcPts val="0"/>
              </a:spcAft>
              <a:buClr>
                <a:schemeClr val="dk2"/>
              </a:buClr>
              <a:buSzPts val="1200"/>
              <a:buChar char="❏"/>
            </a:pPr>
            <a:r>
              <a:rPr lang="en" sz="1200">
                <a:solidFill>
                  <a:schemeClr val="dk2"/>
                </a:solidFill>
              </a:rPr>
              <a:t>The amount of funding has not increased substantially</a:t>
            </a:r>
            <a:endParaRPr sz="12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38"/>
          <p:cNvPicPr preferRelativeResize="0"/>
          <p:nvPr/>
        </p:nvPicPr>
        <p:blipFill>
          <a:blip r:embed="rId3">
            <a:alphaModFix/>
          </a:blip>
          <a:stretch>
            <a:fillRect/>
          </a:stretch>
        </p:blipFill>
        <p:spPr>
          <a:xfrm>
            <a:off x="1057850" y="157000"/>
            <a:ext cx="7028301" cy="4829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Development of tools</a:t>
            </a:r>
            <a:endParaRPr/>
          </a:p>
        </p:txBody>
      </p:sp>
      <p:sp>
        <p:nvSpPr>
          <p:cNvPr id="310" name="Google Shape;310;p39"/>
          <p:cNvSpPr txBox="1">
            <a:spLocks noGrp="1"/>
          </p:cNvSpPr>
          <p:nvPr>
            <p:ph type="body" idx="1"/>
          </p:nvPr>
        </p:nvSpPr>
        <p:spPr>
          <a:xfrm>
            <a:off x="311700" y="1367100"/>
            <a:ext cx="8520600" cy="1419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Lab experiments and theoretical studies</a:t>
            </a:r>
            <a:endParaRPr/>
          </a:p>
          <a:p>
            <a:pPr marL="457200" lvl="0" indent="-342900" algn="l" rtl="0">
              <a:spcBef>
                <a:spcPts val="0"/>
              </a:spcBef>
              <a:spcAft>
                <a:spcPts val="0"/>
              </a:spcAft>
              <a:buSzPts val="1800"/>
              <a:buChar char="❏"/>
            </a:pPr>
            <a:r>
              <a:rPr lang="en"/>
              <a:t>Instrument and instrument platform development</a:t>
            </a:r>
            <a:endParaRPr/>
          </a:p>
          <a:p>
            <a:pPr marL="457200" lvl="0" indent="-342900" algn="l" rtl="0">
              <a:spcBef>
                <a:spcPts val="0"/>
              </a:spcBef>
              <a:spcAft>
                <a:spcPts val="0"/>
              </a:spcAft>
              <a:buSzPts val="1800"/>
              <a:buChar char="❏"/>
            </a:pPr>
            <a:r>
              <a:rPr lang="en"/>
              <a:t>Model development</a:t>
            </a:r>
            <a:endParaRPr/>
          </a:p>
        </p:txBody>
      </p:sp>
      <p:sp>
        <p:nvSpPr>
          <p:cNvPr id="311" name="Google Shape;311;p39"/>
          <p:cNvSpPr txBox="1"/>
          <p:nvPr/>
        </p:nvSpPr>
        <p:spPr>
          <a:xfrm>
            <a:off x="386175" y="3208350"/>
            <a:ext cx="8520600" cy="115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0B5394"/>
                </a:solidFill>
              </a:rPr>
              <a:t>Recommendation 1:</a:t>
            </a:r>
            <a:r>
              <a:rPr lang="en"/>
              <a:t> </a:t>
            </a:r>
            <a:r>
              <a:rPr lang="en">
                <a:solidFill>
                  <a:schemeClr val="dk2"/>
                </a:solidFill>
              </a:rPr>
              <a:t>NSF should ensure adequate support for the development of the tools necessary to accomplish the scientific goals for the atmospheric chemistry community, including the development of new laboratory and analytical instrumentation, measurement platforms, and modeling capabilities.</a:t>
            </a:r>
            <a:endParaRPr>
              <a:solidFill>
                <a:schemeClr val="dk2"/>
              </a:solidFill>
            </a:endParaRPr>
          </a:p>
        </p:txBody>
      </p:sp>
      <p:pic>
        <p:nvPicPr>
          <p:cNvPr id="312" name="Google Shape;312;p39"/>
          <p:cNvPicPr preferRelativeResize="0"/>
          <p:nvPr/>
        </p:nvPicPr>
        <p:blipFill rotWithShape="1">
          <a:blip r:embed="rId3">
            <a:alphaModFix/>
          </a:blip>
          <a:srcRect l="59688"/>
          <a:stretch/>
        </p:blipFill>
        <p:spPr>
          <a:xfrm>
            <a:off x="6396850" y="671838"/>
            <a:ext cx="1981250" cy="1457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Long-term research sites</a:t>
            </a:r>
            <a:endParaRPr/>
          </a:p>
        </p:txBody>
      </p:sp>
      <p:sp>
        <p:nvSpPr>
          <p:cNvPr id="318" name="Google Shape;318;p40"/>
          <p:cNvSpPr txBox="1"/>
          <p:nvPr/>
        </p:nvSpPr>
        <p:spPr>
          <a:xfrm>
            <a:off x="311700" y="1589950"/>
            <a:ext cx="3663300" cy="267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0B5394"/>
                </a:solidFill>
              </a:rPr>
              <a:t>Recommendation 2:</a:t>
            </a:r>
            <a:r>
              <a:rPr lang="en"/>
              <a:t> </a:t>
            </a:r>
            <a:r>
              <a:rPr lang="en">
                <a:solidFill>
                  <a:schemeClr val="dk2"/>
                </a:solidFill>
              </a:rPr>
              <a:t>NSF should take the lead in coordinating with other agencies to identify the scientific need for long-term measurements and to establish synergies with existing sites that could provide core support for long-term atmospheric chemistry measurements, including biosphere-atmosphere exchange of trace gases and aerosol particles.</a:t>
            </a:r>
            <a:endParaRPr>
              <a:solidFill>
                <a:schemeClr val="dk2"/>
              </a:solidFill>
            </a:endParaRPr>
          </a:p>
        </p:txBody>
      </p:sp>
      <p:pic>
        <p:nvPicPr>
          <p:cNvPr id="319" name="Google Shape;319;p40"/>
          <p:cNvPicPr preferRelativeResize="0"/>
          <p:nvPr/>
        </p:nvPicPr>
        <p:blipFill>
          <a:blip r:embed="rId3">
            <a:alphaModFix/>
          </a:blip>
          <a:stretch>
            <a:fillRect/>
          </a:stretch>
        </p:blipFill>
        <p:spPr>
          <a:xfrm>
            <a:off x="4192525" y="1145038"/>
            <a:ext cx="4639776" cy="35610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 for data analysis</a:t>
            </a:r>
            <a:endParaRPr/>
          </a:p>
        </p:txBody>
      </p:sp>
      <p:sp>
        <p:nvSpPr>
          <p:cNvPr id="325" name="Google Shape;325;p41"/>
          <p:cNvSpPr txBox="1">
            <a:spLocks noGrp="1"/>
          </p:cNvSpPr>
          <p:nvPr>
            <p:ph type="title"/>
          </p:nvPr>
        </p:nvSpPr>
        <p:spPr>
          <a:xfrm>
            <a:off x="367350" y="2804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management and big data</a:t>
            </a:r>
            <a:endParaRPr/>
          </a:p>
        </p:txBody>
      </p:sp>
      <p:sp>
        <p:nvSpPr>
          <p:cNvPr id="326" name="Google Shape;326;p41"/>
          <p:cNvSpPr txBox="1"/>
          <p:nvPr/>
        </p:nvSpPr>
        <p:spPr>
          <a:xfrm>
            <a:off x="311700" y="1211975"/>
            <a:ext cx="8254800" cy="124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0B5394"/>
                </a:solidFill>
              </a:rPr>
              <a:t>Recommendation 3:</a:t>
            </a:r>
            <a:r>
              <a:rPr lang="en">
                <a:solidFill>
                  <a:srgbClr val="0B5394"/>
                </a:solidFill>
              </a:rPr>
              <a:t> </a:t>
            </a:r>
            <a:r>
              <a:rPr lang="en">
                <a:solidFill>
                  <a:schemeClr val="dk2"/>
                </a:solidFill>
              </a:rPr>
              <a:t>NSF should encourage mining and integration of measurements and model results that can merge and exploit past datasets to provide insight into atmospheric processes, as well as guide planning for future studies.</a:t>
            </a:r>
            <a:endParaRPr>
              <a:solidFill>
                <a:schemeClr val="dk2"/>
              </a:solidFill>
            </a:endParaRPr>
          </a:p>
        </p:txBody>
      </p:sp>
      <p:sp>
        <p:nvSpPr>
          <p:cNvPr id="327" name="Google Shape;327;p41"/>
          <p:cNvSpPr txBox="1"/>
          <p:nvPr/>
        </p:nvSpPr>
        <p:spPr>
          <a:xfrm>
            <a:off x="311700" y="3548925"/>
            <a:ext cx="8520600" cy="124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0B5394"/>
                </a:solidFill>
              </a:rPr>
              <a:t>Recommendation 4:</a:t>
            </a:r>
            <a:r>
              <a:rPr lang="en" b="1">
                <a:solidFill>
                  <a:schemeClr val="dk2"/>
                </a:solidFill>
              </a:rPr>
              <a:t> </a:t>
            </a:r>
            <a:r>
              <a:rPr lang="en">
                <a:solidFill>
                  <a:schemeClr val="dk2"/>
                </a:solidFill>
              </a:rPr>
              <a:t>NSF should establish a data archiving system for NSF-supported atmospheric chemistry research and take the lead in coordinating with other federal and possibly state agencies to create a comprehensive, compatible, and accessible data archive system.</a:t>
            </a:r>
            <a:endParaRPr>
              <a:solidFill>
                <a:schemeClr val="dk2"/>
              </a:solidFill>
            </a:endParaRPr>
          </a:p>
        </p:txBody>
      </p:sp>
      <p:sp>
        <p:nvSpPr>
          <p:cNvPr id="328" name="Google Shape;328;p41"/>
          <p:cNvSpPr txBox="1"/>
          <p:nvPr/>
        </p:nvSpPr>
        <p:spPr>
          <a:xfrm>
            <a:off x="6130925" y="1934425"/>
            <a:ext cx="608700" cy="452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990000"/>
                </a:solidFill>
              </a:rPr>
              <a:t>.nc</a:t>
            </a:r>
            <a:endParaRPr sz="2400">
              <a:solidFill>
                <a:srgbClr val="990000"/>
              </a:solidFill>
            </a:endParaRPr>
          </a:p>
        </p:txBody>
      </p:sp>
      <p:sp>
        <p:nvSpPr>
          <p:cNvPr id="329" name="Google Shape;329;p41"/>
          <p:cNvSpPr txBox="1"/>
          <p:nvPr/>
        </p:nvSpPr>
        <p:spPr>
          <a:xfrm rot="-1321613">
            <a:off x="6678158" y="2231651"/>
            <a:ext cx="608733" cy="476537"/>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51C75"/>
                </a:solidFill>
              </a:rPr>
              <a:t>.grb</a:t>
            </a:r>
            <a:endParaRPr sz="1800">
              <a:solidFill>
                <a:srgbClr val="351C75"/>
              </a:solidFill>
            </a:endParaRPr>
          </a:p>
        </p:txBody>
      </p:sp>
      <p:sp>
        <p:nvSpPr>
          <p:cNvPr id="330" name="Google Shape;330;p41"/>
          <p:cNvSpPr txBox="1"/>
          <p:nvPr/>
        </p:nvSpPr>
        <p:spPr>
          <a:xfrm rot="794916">
            <a:off x="7113682" y="2666837"/>
            <a:ext cx="608701" cy="317483"/>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8761D"/>
                </a:solidFill>
              </a:rPr>
              <a:t>.hdf</a:t>
            </a:r>
            <a:endParaRPr sz="1800">
              <a:solidFill>
                <a:srgbClr val="38761D"/>
              </a:solidFill>
            </a:endParaRPr>
          </a:p>
        </p:txBody>
      </p:sp>
      <p:sp>
        <p:nvSpPr>
          <p:cNvPr id="331" name="Google Shape;331;p41"/>
          <p:cNvSpPr txBox="1"/>
          <p:nvPr/>
        </p:nvSpPr>
        <p:spPr>
          <a:xfrm rot="-755037">
            <a:off x="5202273" y="2507355"/>
            <a:ext cx="608620" cy="317847"/>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741B47"/>
                </a:solidFill>
              </a:rPr>
              <a:t>.txt</a:t>
            </a:r>
            <a:endParaRPr>
              <a:solidFill>
                <a:srgbClr val="741B47"/>
              </a:solidFill>
            </a:endParaRPr>
          </a:p>
        </p:txBody>
      </p:sp>
      <p:sp>
        <p:nvSpPr>
          <p:cNvPr id="332" name="Google Shape;332;p41"/>
          <p:cNvSpPr txBox="1"/>
          <p:nvPr/>
        </p:nvSpPr>
        <p:spPr>
          <a:xfrm rot="1591629">
            <a:off x="7697350" y="2507494"/>
            <a:ext cx="608568" cy="317566"/>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B45F06"/>
                </a:solidFill>
              </a:rPr>
              <a:t>.dat</a:t>
            </a:r>
            <a:endParaRPr>
              <a:solidFill>
                <a:srgbClr val="B45F06"/>
              </a:solidFill>
            </a:endParaRPr>
          </a:p>
        </p:txBody>
      </p:sp>
      <p:sp>
        <p:nvSpPr>
          <p:cNvPr id="333" name="Google Shape;333;p41"/>
          <p:cNvSpPr txBox="1"/>
          <p:nvPr/>
        </p:nvSpPr>
        <p:spPr>
          <a:xfrm rot="1973478">
            <a:off x="5875533" y="2486559"/>
            <a:ext cx="608787" cy="317713"/>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.csv</a:t>
            </a:r>
            <a:endParaRPr/>
          </a:p>
        </p:txBody>
      </p:sp>
      <p:sp>
        <p:nvSpPr>
          <p:cNvPr id="334" name="Google Shape;334;p41"/>
          <p:cNvSpPr txBox="1"/>
          <p:nvPr/>
        </p:nvSpPr>
        <p:spPr>
          <a:xfrm rot="-566904">
            <a:off x="5370272" y="2001861"/>
            <a:ext cx="608556" cy="317816"/>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D966"/>
                </a:solidFill>
              </a:rPr>
              <a:t>.shp</a:t>
            </a:r>
            <a:endParaRPr>
              <a:solidFill>
                <a:srgbClr val="FFD966"/>
              </a:solidFill>
            </a:endParaRPr>
          </a:p>
        </p:txBody>
      </p:sp>
      <p:sp>
        <p:nvSpPr>
          <p:cNvPr id="335" name="Google Shape;335;p41"/>
          <p:cNvSpPr txBox="1"/>
          <p:nvPr/>
        </p:nvSpPr>
        <p:spPr>
          <a:xfrm rot="-509826">
            <a:off x="7382553" y="2000951"/>
            <a:ext cx="933952" cy="452572"/>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B5394"/>
                </a:solidFill>
              </a:rPr>
              <a:t>.xlsx</a:t>
            </a:r>
            <a:endParaRPr sz="2400">
              <a:solidFill>
                <a:srgbClr val="0B539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328"/>
                                        </p:tgtEl>
                                        <p:attrNameLst>
                                          <p:attrName>r</p:attrName>
                                        </p:attrNameLst>
                                      </p:cBhvr>
                                    </p:animRot>
                                  </p:childTnLst>
                                </p:cTn>
                              </p:par>
                              <p:par>
                                <p:cTn id="7" presetID="2" presetClass="entr" presetSubtype="4" fill="hold" nodeType="withEffect">
                                  <p:stCondLst>
                                    <p:cond delay="0"/>
                                  </p:stCondLst>
                                  <p:childTnLst>
                                    <p:set>
                                      <p:cBhvr>
                                        <p:cTn id="8" dur="1" fill="hold">
                                          <p:stCondLst>
                                            <p:cond delay="0"/>
                                          </p:stCondLst>
                                        </p:cTn>
                                        <p:tgtEl>
                                          <p:spTgt spid="329"/>
                                        </p:tgtEl>
                                        <p:attrNameLst>
                                          <p:attrName>style.visibility</p:attrName>
                                        </p:attrNameLst>
                                      </p:cBhvr>
                                      <p:to>
                                        <p:strVal val="visible"/>
                                      </p:to>
                                    </p:set>
                                    <p:anim calcmode="lin" valueType="num">
                                      <p:cBhvr additive="base">
                                        <p:cTn id="9" dur="1000"/>
                                        <p:tgtEl>
                                          <p:spTgt spid="329"/>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30"/>
                                        </p:tgtEl>
                                        <p:attrNameLst>
                                          <p:attrName>style.visibility</p:attrName>
                                        </p:attrNameLst>
                                      </p:cBhvr>
                                      <p:to>
                                        <p:strVal val="visible"/>
                                      </p:to>
                                    </p:set>
                                    <p:anim calcmode="lin" valueType="num">
                                      <p:cBhvr additive="base">
                                        <p:cTn id="12" dur="1000"/>
                                        <p:tgtEl>
                                          <p:spTgt spid="330"/>
                                        </p:tgtEl>
                                        <p:attrNameLst>
                                          <p:attrName>ppt_x</p:attrName>
                                        </p:attrNameLst>
                                      </p:cBhvr>
                                      <p:tavLst>
                                        <p:tav tm="0">
                                          <p:val>
                                            <p:strVal val="#ppt_x+1"/>
                                          </p:val>
                                        </p:tav>
                                        <p:tav tm="100000">
                                          <p:val>
                                            <p:strVal val="#ppt_x"/>
                                          </p:val>
                                        </p:tav>
                                      </p:tavLst>
                                    </p:anim>
                                  </p:childTnLst>
                                </p:cTn>
                              </p:par>
                              <p:par>
                                <p:cTn id="13" presetID="10" presetClass="entr" presetSubtype="0" fill="hold" nodeType="withEffect">
                                  <p:stCondLst>
                                    <p:cond delay="0"/>
                                  </p:stCondLst>
                                  <p:childTnLst>
                                    <p:set>
                                      <p:cBhvr>
                                        <p:cTn id="14" dur="1" fill="hold">
                                          <p:stCondLst>
                                            <p:cond delay="0"/>
                                          </p:stCondLst>
                                        </p:cTn>
                                        <p:tgtEl>
                                          <p:spTgt spid="332"/>
                                        </p:tgtEl>
                                        <p:attrNameLst>
                                          <p:attrName>style.visibility</p:attrName>
                                        </p:attrNameLst>
                                      </p:cBhvr>
                                      <p:to>
                                        <p:strVal val="visible"/>
                                      </p:to>
                                    </p:set>
                                    <p:animEffect transition="in" filter="fade">
                                      <p:cBhvr>
                                        <p:cTn id="15" dur="1000"/>
                                        <p:tgtEl>
                                          <p:spTgt spid="332"/>
                                        </p:tgtEl>
                                      </p:cBhvr>
                                    </p:animEffect>
                                  </p:childTnLst>
                                </p:cTn>
                              </p:par>
                              <p:par>
                                <p:cTn id="16" presetID="2" presetClass="entr" presetSubtype="8" fill="hold" nodeType="withEffect">
                                  <p:stCondLst>
                                    <p:cond delay="0"/>
                                  </p:stCondLst>
                                  <p:childTnLst>
                                    <p:set>
                                      <p:cBhvr>
                                        <p:cTn id="17" dur="1" fill="hold">
                                          <p:stCondLst>
                                            <p:cond delay="0"/>
                                          </p:stCondLst>
                                        </p:cTn>
                                        <p:tgtEl>
                                          <p:spTgt spid="333"/>
                                        </p:tgtEl>
                                        <p:attrNameLst>
                                          <p:attrName>style.visibility</p:attrName>
                                        </p:attrNameLst>
                                      </p:cBhvr>
                                      <p:to>
                                        <p:strVal val="visible"/>
                                      </p:to>
                                    </p:set>
                                    <p:anim calcmode="lin" valueType="num">
                                      <p:cBhvr additive="base">
                                        <p:cTn id="18" dur="1000"/>
                                        <p:tgtEl>
                                          <p:spTgt spid="333"/>
                                        </p:tgtEl>
                                        <p:attrNameLst>
                                          <p:attrName>ppt_x</p:attrName>
                                        </p:attrNameLst>
                                      </p:cBhvr>
                                      <p:tavLst>
                                        <p:tav tm="0">
                                          <p:val>
                                            <p:strVal val="#ppt_x-1"/>
                                          </p:val>
                                        </p:tav>
                                        <p:tav tm="100000">
                                          <p:val>
                                            <p:strVal val="#ppt_x"/>
                                          </p:val>
                                        </p:tav>
                                      </p:tavLst>
                                    </p:anim>
                                  </p:childTnLst>
                                </p:cTn>
                              </p:par>
                              <p:par>
                                <p:cTn id="19" presetID="2" presetClass="entr" presetSubtype="2" fill="hold" nodeType="withEffect">
                                  <p:stCondLst>
                                    <p:cond delay="0"/>
                                  </p:stCondLst>
                                  <p:childTnLst>
                                    <p:set>
                                      <p:cBhvr>
                                        <p:cTn id="20" dur="1" fill="hold">
                                          <p:stCondLst>
                                            <p:cond delay="0"/>
                                          </p:stCondLst>
                                        </p:cTn>
                                        <p:tgtEl>
                                          <p:spTgt spid="334"/>
                                        </p:tgtEl>
                                        <p:attrNameLst>
                                          <p:attrName>style.visibility</p:attrName>
                                        </p:attrNameLst>
                                      </p:cBhvr>
                                      <p:to>
                                        <p:strVal val="visible"/>
                                      </p:to>
                                    </p:set>
                                    <p:anim calcmode="lin" valueType="num">
                                      <p:cBhvr additive="base">
                                        <p:cTn id="21" dur="1000"/>
                                        <p:tgtEl>
                                          <p:spTgt spid="334"/>
                                        </p:tgtEl>
                                        <p:attrNameLst>
                                          <p:attrName>ppt_x</p:attrName>
                                        </p:attrNameLst>
                                      </p:cBhvr>
                                      <p:tavLst>
                                        <p:tav tm="0">
                                          <p:val>
                                            <p:strVal val="#ppt_x+1"/>
                                          </p:val>
                                        </p:tav>
                                        <p:tav tm="100000">
                                          <p:val>
                                            <p:strVal val="#ppt_x"/>
                                          </p:val>
                                        </p:tav>
                                      </p:tavLst>
                                    </p:anim>
                                  </p:childTnLst>
                                </p:cTn>
                              </p:par>
                              <p:par>
                                <p:cTn id="22" presetID="2" presetClass="entr" presetSubtype="1" fill="hold" nodeType="withEffect">
                                  <p:stCondLst>
                                    <p:cond delay="0"/>
                                  </p:stCondLst>
                                  <p:childTnLst>
                                    <p:set>
                                      <p:cBhvr>
                                        <p:cTn id="23" dur="1" fill="hold">
                                          <p:stCondLst>
                                            <p:cond delay="0"/>
                                          </p:stCondLst>
                                        </p:cTn>
                                        <p:tgtEl>
                                          <p:spTgt spid="331"/>
                                        </p:tgtEl>
                                        <p:attrNameLst>
                                          <p:attrName>style.visibility</p:attrName>
                                        </p:attrNameLst>
                                      </p:cBhvr>
                                      <p:to>
                                        <p:strVal val="visible"/>
                                      </p:to>
                                    </p:set>
                                    <p:anim calcmode="lin" valueType="num">
                                      <p:cBhvr additive="base">
                                        <p:cTn id="24" dur="1000"/>
                                        <p:tgtEl>
                                          <p:spTgt spid="331"/>
                                        </p:tgtEl>
                                        <p:attrNameLst>
                                          <p:attrName>ppt_y</p:attrName>
                                        </p:attrNameLst>
                                      </p:cBhvr>
                                      <p:tavLst>
                                        <p:tav tm="0">
                                          <p:val>
                                            <p:strVal val="#ppt_y-1"/>
                                          </p:val>
                                        </p:tav>
                                        <p:tav tm="100000">
                                          <p:val>
                                            <p:strVal val="#ppt_y"/>
                                          </p:val>
                                        </p:tav>
                                      </p:tavLst>
                                    </p:anim>
                                  </p:childTnLst>
                                </p:cTn>
                              </p:par>
                              <p:par>
                                <p:cTn id="25" presetID="23" presetClass="entr" presetSubtype="16" fill="hold" nodeType="withEffect">
                                  <p:stCondLst>
                                    <p:cond delay="0"/>
                                  </p:stCondLst>
                                  <p:childTnLst>
                                    <p:set>
                                      <p:cBhvr>
                                        <p:cTn id="26" dur="1" fill="hold">
                                          <p:stCondLst>
                                            <p:cond delay="0"/>
                                          </p:stCondLst>
                                        </p:cTn>
                                        <p:tgtEl>
                                          <p:spTgt spid="335"/>
                                        </p:tgtEl>
                                        <p:attrNameLst>
                                          <p:attrName>style.visibility</p:attrName>
                                        </p:attrNameLst>
                                      </p:cBhvr>
                                      <p:to>
                                        <p:strVal val="visible"/>
                                      </p:to>
                                    </p:set>
                                    <p:anim calcmode="lin" valueType="num">
                                      <p:cBhvr additive="base">
                                        <p:cTn id="27" dur="1000"/>
                                        <p:tgtEl>
                                          <p:spTgt spid="335"/>
                                        </p:tgtEl>
                                        <p:attrNameLst>
                                          <p:attrName>ppt_w</p:attrName>
                                        </p:attrNameLst>
                                      </p:cBhvr>
                                      <p:tavLst>
                                        <p:tav tm="0">
                                          <p:val>
                                            <p:strVal val="0"/>
                                          </p:val>
                                        </p:tav>
                                        <p:tav tm="100000">
                                          <p:val>
                                            <p:strVal val="#ppt_w"/>
                                          </p:val>
                                        </p:tav>
                                      </p:tavLst>
                                    </p:anim>
                                    <p:anim calcmode="lin" valueType="num">
                                      <p:cBhvr additive="base">
                                        <p:cTn id="28" dur="1000"/>
                                        <p:tgtEl>
                                          <p:spTgt spid="33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311700" y="744575"/>
            <a:ext cx="8520600" cy="78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t>Presentation Outline</a:t>
            </a:r>
            <a:endParaRPr sz="4000"/>
          </a:p>
        </p:txBody>
      </p:sp>
      <p:sp>
        <p:nvSpPr>
          <p:cNvPr id="68" name="Google Shape;68;p15"/>
          <p:cNvSpPr txBox="1">
            <a:spLocks noGrp="1"/>
          </p:cNvSpPr>
          <p:nvPr>
            <p:ph type="subTitle" idx="1"/>
          </p:nvPr>
        </p:nvSpPr>
        <p:spPr>
          <a:xfrm>
            <a:off x="616500" y="2383575"/>
            <a:ext cx="8520600" cy="22902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AutoNum type="arabicPeriod"/>
            </a:pPr>
            <a:r>
              <a:rPr lang="en" sz="2500"/>
              <a:t>Remembering Yesterday</a:t>
            </a:r>
            <a:endParaRPr sz="2500"/>
          </a:p>
          <a:p>
            <a:pPr marL="457200" lvl="0" indent="-387350" algn="l" rtl="0">
              <a:spcBef>
                <a:spcPts val="0"/>
              </a:spcBef>
              <a:spcAft>
                <a:spcPts val="0"/>
              </a:spcAft>
              <a:buSzPts val="2500"/>
              <a:buAutoNum type="arabicPeriod"/>
            </a:pPr>
            <a:r>
              <a:rPr lang="en" sz="2500"/>
              <a:t>Understanding Today</a:t>
            </a:r>
            <a:endParaRPr sz="2500"/>
          </a:p>
          <a:p>
            <a:pPr marL="457200" lvl="0" indent="-387350" algn="l" rtl="0">
              <a:spcBef>
                <a:spcPts val="0"/>
              </a:spcBef>
              <a:spcAft>
                <a:spcPts val="0"/>
              </a:spcAft>
              <a:buSzPts val="2500"/>
              <a:buAutoNum type="arabicPeriod"/>
            </a:pPr>
            <a:r>
              <a:rPr lang="en" sz="2500"/>
              <a:t>Anticipating Tomorrow: Societal Challenges</a:t>
            </a:r>
            <a:endParaRPr sz="25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Interdisciplinary work</a:t>
            </a:r>
            <a:endParaRPr/>
          </a:p>
        </p:txBody>
      </p:sp>
      <p:sp>
        <p:nvSpPr>
          <p:cNvPr id="341" name="Google Shape;341;p42"/>
          <p:cNvSpPr txBox="1">
            <a:spLocks noGrp="1"/>
          </p:cNvSpPr>
          <p:nvPr>
            <p:ph type="title"/>
          </p:nvPr>
        </p:nvSpPr>
        <p:spPr>
          <a:xfrm>
            <a:off x="311700" y="2804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Capacity building &amp; international collaboration</a:t>
            </a:r>
            <a:endParaRPr/>
          </a:p>
        </p:txBody>
      </p:sp>
      <p:sp>
        <p:nvSpPr>
          <p:cNvPr id="342" name="Google Shape;342;p42"/>
          <p:cNvSpPr txBox="1"/>
          <p:nvPr/>
        </p:nvSpPr>
        <p:spPr>
          <a:xfrm>
            <a:off x="343500" y="1184650"/>
            <a:ext cx="8457000" cy="132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0B5394"/>
                </a:solidFill>
              </a:rPr>
              <a:t>Recommendation 5:</a:t>
            </a:r>
            <a:r>
              <a:rPr lang="en" b="1">
                <a:solidFill>
                  <a:schemeClr val="dk2"/>
                </a:solidFill>
              </a:rPr>
              <a:t> </a:t>
            </a:r>
            <a:r>
              <a:rPr lang="en">
                <a:solidFill>
                  <a:schemeClr val="dk2"/>
                </a:solidFill>
              </a:rPr>
              <a:t>NSF should improve opportunities that encourage interdisciplinary work in atmospheric chemistry and facilitate integration of expertise across disciplines and across academia, institutes, government, and industry. This improvement may include support of focused teams and virtual or physical centers of sizes appropriate to the problem at hand.</a:t>
            </a:r>
            <a:endParaRPr>
              <a:solidFill>
                <a:schemeClr val="dk2"/>
              </a:solidFill>
            </a:endParaRPr>
          </a:p>
        </p:txBody>
      </p:sp>
      <p:sp>
        <p:nvSpPr>
          <p:cNvPr id="343" name="Google Shape;343;p42"/>
          <p:cNvSpPr txBox="1"/>
          <p:nvPr/>
        </p:nvSpPr>
        <p:spPr>
          <a:xfrm>
            <a:off x="311700" y="3553550"/>
            <a:ext cx="8337600" cy="121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0B5394"/>
                </a:solidFill>
              </a:rPr>
              <a:t>Recommendation 6:</a:t>
            </a:r>
            <a:r>
              <a:rPr lang="en">
                <a:solidFill>
                  <a:srgbClr val="0B5394"/>
                </a:solidFill>
              </a:rPr>
              <a:t> </a:t>
            </a:r>
            <a:r>
              <a:rPr lang="en">
                <a:solidFill>
                  <a:schemeClr val="dk2"/>
                </a:solidFill>
              </a:rPr>
              <a:t>NSF, in coordination with other agencies, should continue to encourage and support U.S. scientists involved in atmospheric chemistry research to engage with underserved groups, in capacity building activities, and in international collaborations.</a:t>
            </a:r>
            <a:endParaRPr>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Role of a national center</a:t>
            </a:r>
            <a:endParaRPr/>
          </a:p>
        </p:txBody>
      </p:sp>
      <p:sp>
        <p:nvSpPr>
          <p:cNvPr id="349" name="Google Shape;349;p43"/>
          <p:cNvSpPr txBox="1"/>
          <p:nvPr/>
        </p:nvSpPr>
        <p:spPr>
          <a:xfrm>
            <a:off x="311700" y="1340125"/>
            <a:ext cx="8361600" cy="137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0B5394"/>
                </a:solidFill>
              </a:rPr>
              <a:t>Recommendation 7:</a:t>
            </a:r>
            <a:r>
              <a:rPr lang="en">
                <a:solidFill>
                  <a:schemeClr val="dk2"/>
                </a:solidFill>
              </a:rPr>
              <a:t> NCAR, in conjunction with NSF, should develop and implement a strategy to make NCAR a vibrant and complementary partner within the atmospheric chemistry community. This strategy should ensure that scientific leadership at NCAR has the latitude to set an energizing vision with appropriate personnel, infrastructure, and allocation of resources; and that the research capabilities and facilities at NCAR serve a unique and essential role to the NSF atmospheric chemistry community.</a:t>
            </a:r>
            <a:endParaRPr>
              <a:solidFill>
                <a:schemeClr val="dk2"/>
              </a:solidFill>
            </a:endParaRPr>
          </a:p>
        </p:txBody>
      </p:sp>
      <p:pic>
        <p:nvPicPr>
          <p:cNvPr id="350" name="Google Shape;350;p43"/>
          <p:cNvPicPr preferRelativeResize="0"/>
          <p:nvPr/>
        </p:nvPicPr>
        <p:blipFill>
          <a:blip r:embed="rId3">
            <a:alphaModFix/>
          </a:blip>
          <a:stretch>
            <a:fillRect/>
          </a:stretch>
        </p:blipFill>
        <p:spPr>
          <a:xfrm>
            <a:off x="415050" y="2996450"/>
            <a:ext cx="7315200" cy="663371"/>
          </a:xfrm>
          <a:prstGeom prst="rect">
            <a:avLst/>
          </a:prstGeom>
          <a:noFill/>
          <a:ln>
            <a:noFill/>
          </a:ln>
        </p:spPr>
      </p:pic>
      <p:pic>
        <p:nvPicPr>
          <p:cNvPr id="351" name="Google Shape;351;p43"/>
          <p:cNvPicPr preferRelativeResize="0"/>
          <p:nvPr/>
        </p:nvPicPr>
        <p:blipFill>
          <a:blip r:embed="rId4">
            <a:alphaModFix/>
          </a:blip>
          <a:stretch>
            <a:fillRect/>
          </a:stretch>
        </p:blipFill>
        <p:spPr>
          <a:xfrm>
            <a:off x="415050" y="3756546"/>
            <a:ext cx="7315201" cy="67869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357" name="Google Shape;357;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400"/>
              <a:t>National Academies of Sciences, Engineering, and Medicine. 2016. The Future of Atmospheric Chemistry Research: Remembering Yesterday, Understanding Today, Anticipating Tomorrow.  Washington, DC: The National Academies Press. DOI: 10.17226/235730</a:t>
            </a:r>
            <a:endParaRPr sz="1400"/>
          </a:p>
          <a:p>
            <a:pPr marL="457200" lvl="0" indent="-342900" algn="l" rtl="0">
              <a:spcBef>
                <a:spcPts val="0"/>
              </a:spcBef>
              <a:spcAft>
                <a:spcPts val="0"/>
              </a:spcAft>
              <a:buSzPts val="1800"/>
              <a:buChar char="❏"/>
            </a:pPr>
            <a:r>
              <a:rPr lang="en" sz="1400"/>
              <a:t>Franco, B., E. Mahieu, L. Emmons, Z. Tzompa-Sosa, E. Fischer, K. Sudo, B. Bovy, S. Conway, D. Griffin, J. Hannigan, K. Strong, and K. Walker. 2016. Evaluating ethane and methane emissions associated with the development of oil and natural gas extraction in North America Environmental Research Letters 11. DOI: 10.1088/1748-9326/11/4/044010. </a:t>
            </a:r>
            <a:endParaRPr sz="1400"/>
          </a:p>
          <a:p>
            <a:pPr marL="457200" lvl="0" indent="-342900" algn="l" rtl="0">
              <a:spcBef>
                <a:spcPts val="0"/>
              </a:spcBef>
              <a:spcAft>
                <a:spcPts val="0"/>
              </a:spcAft>
              <a:buSzPts val="1800"/>
              <a:buChar char="❏"/>
            </a:pPr>
            <a:r>
              <a:rPr lang="en" sz="1400"/>
              <a:t>Guenther, A., Kulmala, M., Turnipseed, A., Rinne, J., Suni, T., and Reissell, A.: Integrated land ecosystem-atmosphere processes study (iLEAPS) assessment of global observational networks, Boreal Environ. Res., 16, 321–336, 2011.</a:t>
            </a:r>
            <a:endParaRPr sz="1400"/>
          </a:p>
          <a:p>
            <a:pPr marL="0" lvl="0" indent="0" algn="l" rtl="0">
              <a:spcBef>
                <a:spcPts val="0"/>
              </a:spcBef>
              <a:spcAft>
                <a:spcPts val="0"/>
              </a:spcAft>
              <a:buNone/>
            </a:pPr>
            <a:endParaRPr/>
          </a:p>
        </p:txBody>
      </p:sp>
      <p:pic>
        <p:nvPicPr>
          <p:cNvPr id="358" name="Google Shape;358;p44"/>
          <p:cNvPicPr preferRelativeResize="0"/>
          <p:nvPr/>
        </p:nvPicPr>
        <p:blipFill>
          <a:blip r:embed="rId3">
            <a:alphaModFix/>
          </a:blip>
          <a:stretch>
            <a:fillRect/>
          </a:stretch>
        </p:blipFill>
        <p:spPr>
          <a:xfrm>
            <a:off x="7083250" y="0"/>
            <a:ext cx="2060750" cy="9694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Questions</a:t>
            </a:r>
            <a:endParaRPr/>
          </a:p>
        </p:txBody>
      </p:sp>
      <p:sp>
        <p:nvSpPr>
          <p:cNvPr id="364" name="Google Shape;364;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What are the similarities and differences for air pollution control strategies in U.S. and China?</a:t>
            </a:r>
            <a:endParaRPr/>
          </a:p>
          <a:p>
            <a:pPr marL="457200" lvl="0" indent="-342900" algn="l" rtl="0">
              <a:spcBef>
                <a:spcPts val="0"/>
              </a:spcBef>
              <a:spcAft>
                <a:spcPts val="0"/>
              </a:spcAft>
              <a:buSzPts val="1800"/>
              <a:buAutoNum type="arabicPeriod"/>
            </a:pPr>
            <a:r>
              <a:rPr lang="en"/>
              <a:t>How atmospheric chemistry is related to our daily life?</a:t>
            </a:r>
            <a:endParaRPr/>
          </a:p>
          <a:p>
            <a:pPr marL="457200" lvl="0" indent="-342900" algn="l" rtl="0">
              <a:spcBef>
                <a:spcPts val="0"/>
              </a:spcBef>
              <a:spcAft>
                <a:spcPts val="0"/>
              </a:spcAft>
              <a:buSzPts val="1800"/>
              <a:buAutoNum type="arabicPeriod"/>
            </a:pPr>
            <a:r>
              <a:rPr lang="en"/>
              <a:t>What can we do to make people know the importance of Atmospheric Chemistry?</a:t>
            </a:r>
            <a:endParaRPr/>
          </a:p>
          <a:p>
            <a:pPr marL="457200" lvl="0" indent="-342900" algn="l" rtl="0">
              <a:spcBef>
                <a:spcPts val="0"/>
              </a:spcBef>
              <a:spcAft>
                <a:spcPts val="0"/>
              </a:spcAft>
              <a:buSzPts val="1800"/>
              <a:buAutoNum type="arabicPeriod"/>
            </a:pPr>
            <a:r>
              <a:rPr lang="en"/>
              <a:t>In addition to predicting how much damage factories can do to environment, what else can we do for those companies?</a:t>
            </a:r>
            <a:endParaRPr/>
          </a:p>
          <a:p>
            <a:pPr marL="457200" lvl="0" indent="-342900" algn="l" rtl="0">
              <a:spcBef>
                <a:spcPts val="0"/>
              </a:spcBef>
              <a:spcAft>
                <a:spcPts val="0"/>
              </a:spcAft>
              <a:buSzPts val="1800"/>
              <a:buAutoNum type="arabicPeriod"/>
            </a:pPr>
            <a:r>
              <a:rPr lang="en"/>
              <a:t>What’s the integral impact of aerosol on climate and Earth’s energy budget?</a:t>
            </a:r>
            <a:endParaRPr/>
          </a:p>
          <a:p>
            <a:pPr marL="457200" lvl="0" indent="-342900" algn="l" rtl="0">
              <a:spcBef>
                <a:spcPts val="0"/>
              </a:spcBef>
              <a:spcAft>
                <a:spcPts val="0"/>
              </a:spcAft>
              <a:buSzPts val="1800"/>
              <a:buAutoNum type="arabicPeriod"/>
            </a:pPr>
            <a:r>
              <a:rPr lang="en"/>
              <a:t>Should ammonia emissions be regulated like the six criteria pollutants?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6"/>
          <p:cNvPicPr preferRelativeResize="0"/>
          <p:nvPr/>
        </p:nvPicPr>
        <p:blipFill rotWithShape="1">
          <a:blip r:embed="rId3">
            <a:alphaModFix/>
          </a:blip>
          <a:srcRect t="15799" b="4766"/>
          <a:stretch/>
        </p:blipFill>
        <p:spPr>
          <a:xfrm>
            <a:off x="1202287" y="0"/>
            <a:ext cx="6739424"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117775"/>
            <a:ext cx="8520600" cy="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a:t>Past Research in Atmospheric Chemistry (Case 1)</a:t>
            </a:r>
            <a:endParaRPr sz="2500"/>
          </a:p>
        </p:txBody>
      </p:sp>
      <p:sp>
        <p:nvSpPr>
          <p:cNvPr id="79" name="Google Shape;79;p17"/>
          <p:cNvSpPr txBox="1">
            <a:spLocks noGrp="1"/>
          </p:cNvSpPr>
          <p:nvPr>
            <p:ph type="body" idx="1"/>
          </p:nvPr>
        </p:nvSpPr>
        <p:spPr>
          <a:xfrm>
            <a:off x="311700" y="1152475"/>
            <a:ext cx="4190700" cy="3531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1940s air pollution and smog issue and crop damage.</a:t>
            </a:r>
            <a:endParaRPr/>
          </a:p>
          <a:p>
            <a:pPr marL="457200" lvl="0" indent="-342900" algn="l" rtl="0">
              <a:spcBef>
                <a:spcPts val="0"/>
              </a:spcBef>
              <a:spcAft>
                <a:spcPts val="0"/>
              </a:spcAft>
              <a:buSzPts val="1800"/>
              <a:buChar char="❏"/>
            </a:pPr>
            <a:r>
              <a:rPr lang="en"/>
              <a:t>Lab studies showed ozone formation from photolysis of hydrocarbons and nitrogen oxides (NOx)</a:t>
            </a:r>
            <a:endParaRPr/>
          </a:p>
          <a:p>
            <a:pPr marL="457200" lvl="0" indent="-342900" algn="l" rtl="0">
              <a:spcBef>
                <a:spcPts val="0"/>
              </a:spcBef>
              <a:spcAft>
                <a:spcPts val="0"/>
              </a:spcAft>
              <a:buSzPts val="1800"/>
              <a:buChar char="❏"/>
            </a:pPr>
            <a:r>
              <a:rPr lang="en"/>
              <a:t>Ozone and fine particles have adverse health effects on human health, welfare, agricultural damage, and reduced ecosystem productivity.</a:t>
            </a:r>
            <a:endParaRPr/>
          </a:p>
        </p:txBody>
      </p:sp>
      <p:pic>
        <p:nvPicPr>
          <p:cNvPr id="80" name="Google Shape;80;p17"/>
          <p:cNvPicPr preferRelativeResize="0"/>
          <p:nvPr/>
        </p:nvPicPr>
        <p:blipFill>
          <a:blip r:embed="rId3">
            <a:alphaModFix/>
          </a:blip>
          <a:stretch>
            <a:fillRect/>
          </a:stretch>
        </p:blipFill>
        <p:spPr>
          <a:xfrm>
            <a:off x="5820501" y="964750"/>
            <a:ext cx="2136373" cy="1607000"/>
          </a:xfrm>
          <a:prstGeom prst="rect">
            <a:avLst/>
          </a:prstGeom>
          <a:noFill/>
          <a:ln>
            <a:noFill/>
          </a:ln>
        </p:spPr>
      </p:pic>
      <p:pic>
        <p:nvPicPr>
          <p:cNvPr id="81" name="Google Shape;81;p17"/>
          <p:cNvPicPr preferRelativeResize="0"/>
          <p:nvPr/>
        </p:nvPicPr>
        <p:blipFill>
          <a:blip r:embed="rId4">
            <a:alphaModFix/>
          </a:blip>
          <a:stretch>
            <a:fillRect/>
          </a:stretch>
        </p:blipFill>
        <p:spPr>
          <a:xfrm>
            <a:off x="5689825" y="2817833"/>
            <a:ext cx="2713075" cy="1937141"/>
          </a:xfrm>
          <a:prstGeom prst="rect">
            <a:avLst/>
          </a:prstGeom>
          <a:noFill/>
          <a:ln>
            <a:noFill/>
          </a:ln>
        </p:spPr>
      </p:pic>
      <p:sp>
        <p:nvSpPr>
          <p:cNvPr id="82" name="Google Shape;82;p17"/>
          <p:cNvSpPr txBox="1"/>
          <p:nvPr/>
        </p:nvSpPr>
        <p:spPr>
          <a:xfrm>
            <a:off x="6897500" y="4754975"/>
            <a:ext cx="1505400" cy="3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Riverside, CA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155850" y="123550"/>
            <a:ext cx="8832300" cy="7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Past Research in Atmospheric Chemistry (Case 2)</a:t>
            </a:r>
            <a:endParaRPr sz="2500"/>
          </a:p>
        </p:txBody>
      </p:sp>
      <p:sp>
        <p:nvSpPr>
          <p:cNvPr id="88" name="Google Shape;88;p18"/>
          <p:cNvSpPr txBox="1">
            <a:spLocks noGrp="1"/>
          </p:cNvSpPr>
          <p:nvPr>
            <p:ph type="body" idx="1"/>
          </p:nvPr>
        </p:nvSpPr>
        <p:spPr>
          <a:xfrm>
            <a:off x="311700" y="830650"/>
            <a:ext cx="5179200" cy="37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Acid Rain Dilemma </a:t>
            </a:r>
            <a:endParaRPr/>
          </a:p>
          <a:p>
            <a:pPr marL="457200" lvl="0" indent="-342900" algn="l" rtl="0">
              <a:spcBef>
                <a:spcPts val="1600"/>
              </a:spcBef>
              <a:spcAft>
                <a:spcPts val="0"/>
              </a:spcAft>
              <a:buSzPts val="1800"/>
              <a:buChar char="❏"/>
            </a:pPr>
            <a:r>
              <a:rPr lang="en"/>
              <a:t>HNO3 and H2SO4 deposition causes acidification of ecosystems, and has negative effects on crops and building structures. </a:t>
            </a:r>
            <a:endParaRPr/>
          </a:p>
          <a:p>
            <a:pPr marL="457200" lvl="0" indent="-342900" algn="l" rtl="0">
              <a:spcBef>
                <a:spcPts val="0"/>
              </a:spcBef>
              <a:spcAft>
                <a:spcPts val="0"/>
              </a:spcAft>
              <a:buSzPts val="1800"/>
              <a:buChar char="❏"/>
            </a:pPr>
            <a:r>
              <a:rPr lang="en"/>
              <a:t>Power plant emissions from midwest could be transported to the northeast and damage ecosystems. </a:t>
            </a:r>
            <a:endParaRPr/>
          </a:p>
          <a:p>
            <a:pPr marL="457200" lvl="0" indent="-342900" algn="l" rtl="0">
              <a:spcBef>
                <a:spcPts val="0"/>
              </a:spcBef>
              <a:spcAft>
                <a:spcPts val="0"/>
              </a:spcAft>
              <a:buSzPts val="1800"/>
              <a:buChar char="❏"/>
            </a:pPr>
            <a:r>
              <a:rPr lang="en"/>
              <a:t>Issues regarding air pollution have long distance impacts, not just local. </a:t>
            </a:r>
            <a:endParaRPr/>
          </a:p>
        </p:txBody>
      </p:sp>
      <p:pic>
        <p:nvPicPr>
          <p:cNvPr id="89" name="Google Shape;89;p18"/>
          <p:cNvPicPr preferRelativeResize="0"/>
          <p:nvPr/>
        </p:nvPicPr>
        <p:blipFill>
          <a:blip r:embed="rId3">
            <a:alphaModFix/>
          </a:blip>
          <a:stretch>
            <a:fillRect/>
          </a:stretch>
        </p:blipFill>
        <p:spPr>
          <a:xfrm>
            <a:off x="5603500" y="1427075"/>
            <a:ext cx="3540500" cy="1890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5" name="Google Shape;95;p19"/>
          <p:cNvPicPr preferRelativeResize="0"/>
          <p:nvPr/>
        </p:nvPicPr>
        <p:blipFill>
          <a:blip r:embed="rId3">
            <a:alphaModFix/>
          </a:blip>
          <a:stretch>
            <a:fillRect/>
          </a:stretch>
        </p:blipFill>
        <p:spPr>
          <a:xfrm>
            <a:off x="0" y="948771"/>
            <a:ext cx="9143999" cy="3391508"/>
          </a:xfrm>
          <a:prstGeom prst="rect">
            <a:avLst/>
          </a:prstGeom>
          <a:noFill/>
          <a:ln>
            <a:noFill/>
          </a:ln>
        </p:spPr>
      </p:pic>
      <p:sp>
        <p:nvSpPr>
          <p:cNvPr id="96" name="Google Shape;96;p19"/>
          <p:cNvSpPr txBox="1">
            <a:spLocks noGrp="1"/>
          </p:cNvSpPr>
          <p:nvPr>
            <p:ph type="title"/>
          </p:nvPr>
        </p:nvSpPr>
        <p:spPr>
          <a:xfrm>
            <a:off x="155850" y="123550"/>
            <a:ext cx="8832300" cy="7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Past Research in Atmospheric Chemistry (Case 2)</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152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Past Research in Atmospheric Chemistry (Case 3)</a:t>
            </a:r>
            <a:endParaRPr sz="2500"/>
          </a:p>
        </p:txBody>
      </p:sp>
      <p:sp>
        <p:nvSpPr>
          <p:cNvPr id="102" name="Google Shape;102;p20"/>
          <p:cNvSpPr txBox="1">
            <a:spLocks noGrp="1"/>
          </p:cNvSpPr>
          <p:nvPr>
            <p:ph type="body" idx="1"/>
          </p:nvPr>
        </p:nvSpPr>
        <p:spPr>
          <a:xfrm>
            <a:off x="311700" y="117102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CFCs and stratospheric ozone</a:t>
            </a:r>
            <a:endParaRPr/>
          </a:p>
          <a:p>
            <a:pPr marL="457200" lvl="0" indent="-342900" algn="l" rtl="0">
              <a:spcBef>
                <a:spcPts val="0"/>
              </a:spcBef>
              <a:spcAft>
                <a:spcPts val="0"/>
              </a:spcAft>
              <a:buSzPts val="1800"/>
              <a:buChar char="❏"/>
            </a:pPr>
            <a:r>
              <a:rPr lang="en"/>
              <a:t>CFC’s banned in 1996</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03" name="Google Shape;103;p20"/>
          <p:cNvPicPr preferRelativeResize="0"/>
          <p:nvPr/>
        </p:nvPicPr>
        <p:blipFill rotWithShape="1">
          <a:blip r:embed="rId3">
            <a:alphaModFix/>
          </a:blip>
          <a:srcRect b="50000"/>
          <a:stretch/>
        </p:blipFill>
        <p:spPr>
          <a:xfrm>
            <a:off x="153325" y="2169000"/>
            <a:ext cx="4545473" cy="2418425"/>
          </a:xfrm>
          <a:prstGeom prst="rect">
            <a:avLst/>
          </a:prstGeom>
          <a:noFill/>
          <a:ln>
            <a:noFill/>
          </a:ln>
        </p:spPr>
      </p:pic>
      <p:pic>
        <p:nvPicPr>
          <p:cNvPr id="104" name="Google Shape;104;p20"/>
          <p:cNvPicPr preferRelativeResize="0"/>
          <p:nvPr/>
        </p:nvPicPr>
        <p:blipFill rotWithShape="1">
          <a:blip r:embed="rId3">
            <a:alphaModFix/>
          </a:blip>
          <a:srcRect t="50000"/>
          <a:stretch/>
        </p:blipFill>
        <p:spPr>
          <a:xfrm>
            <a:off x="4572000" y="2169000"/>
            <a:ext cx="4545475" cy="2418425"/>
          </a:xfrm>
          <a:prstGeom prst="rect">
            <a:avLst/>
          </a:prstGeom>
          <a:noFill/>
          <a:ln>
            <a:noFill/>
          </a:ln>
        </p:spPr>
      </p:pic>
      <p:sp>
        <p:nvSpPr>
          <p:cNvPr id="105" name="Google Shape;105;p20"/>
          <p:cNvSpPr txBox="1"/>
          <p:nvPr/>
        </p:nvSpPr>
        <p:spPr>
          <a:xfrm>
            <a:off x="2168600" y="4447950"/>
            <a:ext cx="1195500" cy="2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year</a:t>
            </a:r>
            <a:endParaRPr/>
          </a:p>
        </p:txBody>
      </p:sp>
      <p:sp>
        <p:nvSpPr>
          <p:cNvPr id="106" name="Google Shape;106;p20"/>
          <p:cNvSpPr txBox="1"/>
          <p:nvPr/>
        </p:nvSpPr>
        <p:spPr>
          <a:xfrm>
            <a:off x="6505300" y="4447950"/>
            <a:ext cx="1195500" cy="2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year</a:t>
            </a:r>
            <a:endParaRPr/>
          </a:p>
        </p:txBody>
      </p:sp>
      <p:sp>
        <p:nvSpPr>
          <p:cNvPr id="107" name="Google Shape;107;p20"/>
          <p:cNvSpPr txBox="1"/>
          <p:nvPr/>
        </p:nvSpPr>
        <p:spPr>
          <a:xfrm rot="-5400000">
            <a:off x="-673975" y="3005300"/>
            <a:ext cx="1946700" cy="2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Global Mean (ppt)</a:t>
            </a:r>
            <a:endParaRPr/>
          </a:p>
        </p:txBody>
      </p:sp>
      <p:sp>
        <p:nvSpPr>
          <p:cNvPr id="108" name="Google Shape;108;p20"/>
          <p:cNvSpPr txBox="1"/>
          <p:nvPr/>
        </p:nvSpPr>
        <p:spPr>
          <a:xfrm rot="-5400000">
            <a:off x="3745625" y="3005300"/>
            <a:ext cx="1946700" cy="2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Global Mean (ppt)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Atmospheric Chemistry Research and Policy</a:t>
            </a:r>
            <a:endParaRPr/>
          </a:p>
        </p:txBody>
      </p:sp>
      <p:sp>
        <p:nvSpPr>
          <p:cNvPr id="114" name="Google Shape;114;p21"/>
          <p:cNvSpPr txBox="1">
            <a:spLocks noGrp="1"/>
          </p:cNvSpPr>
          <p:nvPr>
            <p:ph type="body" idx="1"/>
          </p:nvPr>
        </p:nvSpPr>
        <p:spPr>
          <a:xfrm>
            <a:off x="83100" y="1152475"/>
            <a:ext cx="3738600" cy="38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Air Pollution Control Act (1955)</a:t>
            </a:r>
            <a:endParaRPr/>
          </a:p>
          <a:p>
            <a:pPr marL="914400" lvl="1" indent="-317500" algn="l" rtl="0">
              <a:spcBef>
                <a:spcPts val="0"/>
              </a:spcBef>
              <a:spcAft>
                <a:spcPts val="0"/>
              </a:spcAft>
              <a:buSzPts val="1400"/>
              <a:buChar char="❏"/>
            </a:pPr>
            <a:r>
              <a:rPr lang="en"/>
              <a:t>Provided research and technical assistance related to air pollution control</a:t>
            </a:r>
            <a:endParaRPr/>
          </a:p>
          <a:p>
            <a:pPr marL="914400" lvl="1" indent="-317500" algn="l" rtl="0">
              <a:spcBef>
                <a:spcPts val="0"/>
              </a:spcBef>
              <a:spcAft>
                <a:spcPts val="0"/>
              </a:spcAft>
              <a:buSzPts val="1400"/>
              <a:buChar char="❏"/>
            </a:pPr>
            <a:r>
              <a:rPr lang="en"/>
              <a:t>Air pollution is a danger to public health and welfare</a:t>
            </a:r>
            <a:endParaRPr/>
          </a:p>
          <a:p>
            <a:pPr marL="457200" lvl="0" indent="-342900" algn="l" rtl="0">
              <a:spcBef>
                <a:spcPts val="0"/>
              </a:spcBef>
              <a:spcAft>
                <a:spcPts val="0"/>
              </a:spcAft>
              <a:buSzPts val="1800"/>
              <a:buChar char="❏"/>
            </a:pPr>
            <a:r>
              <a:rPr lang="en"/>
              <a:t>Clean Air Act (1963)</a:t>
            </a:r>
            <a:endParaRPr/>
          </a:p>
          <a:p>
            <a:pPr marL="914400" lvl="1" indent="-317500" algn="l" rtl="0">
              <a:spcBef>
                <a:spcPts val="0"/>
              </a:spcBef>
              <a:spcAft>
                <a:spcPts val="0"/>
              </a:spcAft>
              <a:buSzPts val="1400"/>
              <a:buChar char="❏"/>
            </a:pPr>
            <a:r>
              <a:rPr lang="en"/>
              <a:t>Federal law mandating air pollution on a national level for both stationary and mobile sources. Start of National Ambient Air Quality Standards (NAAQS).</a:t>
            </a:r>
            <a:endParaRPr/>
          </a:p>
        </p:txBody>
      </p:sp>
      <p:pic>
        <p:nvPicPr>
          <p:cNvPr id="115" name="Google Shape;115;p21"/>
          <p:cNvPicPr preferRelativeResize="0"/>
          <p:nvPr/>
        </p:nvPicPr>
        <p:blipFill>
          <a:blip r:embed="rId3">
            <a:alphaModFix/>
          </a:blip>
          <a:stretch>
            <a:fillRect/>
          </a:stretch>
        </p:blipFill>
        <p:spPr>
          <a:xfrm>
            <a:off x="4050324" y="1336014"/>
            <a:ext cx="5093675" cy="2807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2791</Words>
  <Application>Microsoft Office PowerPoint</Application>
  <PresentationFormat>On-screen Show (16:9)</PresentationFormat>
  <Paragraphs>216</Paragraphs>
  <Slides>33</Slides>
  <Notes>33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33</vt:i4>
      </vt:variant>
    </vt:vector>
  </HeadingPairs>
  <TitlesOfParts>
    <vt:vector size="35" baseType="lpstr">
      <vt:lpstr>Arial</vt:lpstr>
      <vt:lpstr>Simple Light</vt:lpstr>
      <vt:lpstr>The Future of Atmospheric  Chemistry Research </vt:lpstr>
      <vt:lpstr>Why this report?</vt:lpstr>
      <vt:lpstr>Presentation Outline</vt:lpstr>
      <vt:lpstr>PowerPoint Presentation</vt:lpstr>
      <vt:lpstr>Past Research in Atmospheric Chemistry (Case 1)</vt:lpstr>
      <vt:lpstr>Past Research in Atmospheric Chemistry (Case 2)</vt:lpstr>
      <vt:lpstr>Past Research in Atmospheric Chemistry (Case 2)</vt:lpstr>
      <vt:lpstr>Past Research in Atmospheric Chemistry (Case 3)</vt:lpstr>
      <vt:lpstr>Atmospheric Chemistry Research and Policy</vt:lpstr>
      <vt:lpstr>PowerPoint Presentation</vt:lpstr>
      <vt:lpstr>Atmospheric Chemistry Research Important to Today’s Challenges</vt:lpstr>
      <vt:lpstr>Changing World, Changing Atmosphere</vt:lpstr>
      <vt:lpstr>Core Areas Related to Chemical Nature of Atmosphere</vt:lpstr>
      <vt:lpstr>Human and Natural Processes Govern Emissions  </vt:lpstr>
      <vt:lpstr>Fundamental Elements of Distribution, Transport, and Fate of Atmospheric Chemicals</vt:lpstr>
      <vt:lpstr>Particle Chemical and Physical Properties</vt:lpstr>
      <vt:lpstr>Impact of Gases and Particles on Global Biogeochemical Cycles</vt:lpstr>
      <vt:lpstr>Priority Science Areas (PSAs)</vt:lpstr>
      <vt:lpstr>Priority Science Area 1:</vt:lpstr>
      <vt:lpstr>Priority Science Area 2:</vt:lpstr>
      <vt:lpstr>Priority Science Area 3:</vt:lpstr>
      <vt:lpstr>Priority Science Area 4:</vt:lpstr>
      <vt:lpstr>Priority Science Area 5:</vt:lpstr>
      <vt:lpstr>Priority Science Areas (PSAs)</vt:lpstr>
      <vt:lpstr>Trends in atmospheric chemistry</vt:lpstr>
      <vt:lpstr>PowerPoint Presentation</vt:lpstr>
      <vt:lpstr>Development of tools</vt:lpstr>
      <vt:lpstr>Long-term research sites</vt:lpstr>
      <vt:lpstr>Resources for data analysis</vt:lpstr>
      <vt:lpstr>Interdisciplinary work</vt:lpstr>
      <vt:lpstr>Role of a national center</vt:lpstr>
      <vt:lpstr>References</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Atmospheric  Chemistry Research </dc:title>
  <dc:creator>Wang, Yuhang</dc:creator>
  <cp:lastModifiedBy>Wang, Yuhang</cp:lastModifiedBy>
  <cp:revision>1</cp:revision>
  <dcterms:modified xsi:type="dcterms:W3CDTF">2019-04-11T20:29:41Z</dcterms:modified>
</cp:coreProperties>
</file>