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64" r:id="rId5"/>
    <p:sldId id="261" r:id="rId6"/>
    <p:sldId id="268" r:id="rId7"/>
    <p:sldId id="258" r:id="rId8"/>
    <p:sldId id="260" r:id="rId9"/>
    <p:sldId id="262" r:id="rId10"/>
    <p:sldId id="270" r:id="rId11"/>
    <p:sldId id="259" r:id="rId12"/>
    <p:sldId id="269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C4F5-4C52-4A63-812A-DFA7FC966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15AF1-7C12-43BB-A765-636A80914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388F-EA7E-4343-8723-ECC2DDC9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D5F56-7CCF-41AB-B5B3-A10B8559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0F8F6-F453-4188-8C8E-E82EE473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0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8BBA-7870-4B66-B287-634482CE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09288-6460-40EC-8C0E-A4ABE743B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A73C4-3311-453A-BD89-DECFA0035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B081-F608-46AC-B12E-062D8D16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FF1E-E94D-4C9C-8312-57F6E232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F8179-1A8F-44B0-97C7-B2BA6E92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0DC19-74FB-4519-BCA7-C84688865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349F1-D965-4C02-ACCF-26D78571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97C39-9BCA-482C-AE1C-46991CE0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A3092-CD91-4846-A278-5E4E0FF0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78AE-66EE-4929-B58A-5A7773FF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8384-6EE3-4133-9F4B-878AAB117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C7D2-E61E-4277-85EA-8AB121DB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DD52B-086B-4255-BFA6-29C7B512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A430E-B51E-4BA0-9339-ABE46F79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C78D-D802-4F68-A40B-5788EA4D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D5620-4697-457D-9BA0-2E8739B6A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10FBB-AFBF-4EC9-B035-7F560CDD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00CDB-592C-4FCA-9D96-209E76BFB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511F3-3D41-464C-823D-5C39F433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FDAF-6C01-4201-9DF9-D91C977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84DB0-92DF-4B6F-B7DC-E0900A9FF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A58EF-C673-4082-BF4C-E060C34BA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94516-FC64-491E-BEF4-01079B7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474A4-DE1C-4190-8DB1-67311BE3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3CAC4-7754-4E33-A277-7EF243DF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8F19-6FC5-4BBB-A335-B4EBBCB4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F2BF3-9F0B-4886-916F-3E2BD2531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2680F-D712-40C7-AE20-A0370190D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30A6A-40CA-4A27-898F-AF10CFDB6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97EBC-FE09-4781-96AC-7CACED805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DD6EF-4E1B-4F70-9F97-CF72CB432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74349-19CB-43DA-B7F8-DB31138D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9214C-DC7F-4C2E-80DA-A42BC8F1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883A-B3FA-45CC-8B7C-70663904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BA1B4-9360-4DE1-BB32-2639CE30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E03B6-23B0-4E0E-9515-E16BE4B8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B55FB-5AE7-4676-9176-398CF364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3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78B18-2A76-4789-8B93-4C870E44A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70168-5A24-4180-B233-05B5746F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8B426-9543-4D70-ACF1-58E52BF0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5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7CED8-D840-495B-9141-50334C16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D1722-B107-4431-B4C2-3C5EE34AC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2C4DE-612B-4617-85D2-4CAC82C31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33F64-9F9E-4D16-B682-94229C4E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7860C-E7E0-4641-B4DD-D3E04571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5629D-F01D-41FC-9EE3-7142C353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2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246B-FC07-4316-8058-B67FC303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9B5E20-81AC-42F5-9542-E78AC1C4F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49FFB-9D44-47C7-86BB-D940B7D9A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A73A-DA40-48C0-9D88-D7653808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A60DF-A520-44A6-B4C5-CCF7D782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50BC-4C7A-4019-A3C9-9A1A802A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2C3F4-D14C-4490-B3A6-A7B07E61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97E3F-44ED-4CE2-AC78-20F2A59E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3CC57-AE2C-4429-811D-6C5590EA2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75916-A87D-4FCB-BAC1-B2DE9B6C2AF9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76843-9FE2-481B-81E9-6A991929F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47F13-A80B-46AD-B51A-A839D84FD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8AF2-EB51-4C90-B7AF-8B9FDF27F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0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9EB5-972C-442B-A8B4-364A7B2D5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</a:t>
            </a:r>
            <a:r>
              <a:rPr lang="en-US" altLang="zh-CN" sz="3600" b="1" dirty="0"/>
              <a:t>2</a:t>
            </a:r>
            <a:r>
              <a:rPr lang="en-US" altLang="zh-CN" dirty="0"/>
              <a:t>: comparison between simulations and observations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25B97-0BA1-43EA-9D5D-E19C900E72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Kezhen Chong</a:t>
            </a:r>
          </a:p>
          <a:p>
            <a:r>
              <a:rPr lang="en-US" dirty="0"/>
              <a:t>4/18/2019</a:t>
            </a:r>
          </a:p>
        </p:txBody>
      </p:sp>
    </p:spTree>
    <p:extLst>
      <p:ext uri="{BB962C8B-B14F-4D97-AF65-F5344CB8AC3E}">
        <p14:creationId xmlns:p14="http://schemas.microsoft.com/office/powerpoint/2010/main" val="27679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1DE-DBD6-4773-A884-A57F24D1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Spatial Distribution – 0308T04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6245B-7B91-489D-B578-F4BBB4DAC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76" y="1518407"/>
            <a:ext cx="4572000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3D3BC-22C0-4E6D-8B87-40F99E9B6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4" y="14093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8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BFFD64-C101-41C5-AD52-012781BF6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60" y="1156699"/>
            <a:ext cx="3657600" cy="3657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2A3AA8-4420-4A02-AD42-88CF4315C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723" y="1294328"/>
            <a:ext cx="3657917" cy="36579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ED3417-AD3B-4087-86BA-B6A0CF3B7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6" y="1294327"/>
            <a:ext cx="3657917" cy="3657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859CB-534B-42B6-809D-B710A889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iases of MAX-DOAS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F6DB31-893A-4575-AC7F-0EC1770AB1DE}"/>
              </a:ext>
            </a:extLst>
          </p:cNvPr>
          <p:cNvGrpSpPr/>
          <p:nvPr/>
        </p:nvGrpSpPr>
        <p:grpSpPr>
          <a:xfrm>
            <a:off x="2667000" y="4642087"/>
            <a:ext cx="6858000" cy="1993723"/>
            <a:chOff x="3254828" y="3638322"/>
            <a:chExt cx="6858000" cy="19937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C9936-607B-434E-A7F4-FB1C60F22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75" b="52653"/>
            <a:stretch/>
          </p:blipFill>
          <p:spPr>
            <a:xfrm>
              <a:off x="3254828" y="3638322"/>
              <a:ext cx="6858000" cy="1993723"/>
            </a:xfrm>
            <a:prstGeom prst="rect">
              <a:avLst/>
            </a:prstGeom>
          </p:spPr>
        </p:pic>
        <p:pic>
          <p:nvPicPr>
            <p:cNvPr id="8" name="Content Placeholder 12">
              <a:extLst>
                <a:ext uri="{FF2B5EF4-FFF2-40B4-BE49-F238E27FC236}">
                  <a16:creationId xmlns:a16="http://schemas.microsoft.com/office/drawing/2014/main" id="{4B42D997-C308-4D3D-98F7-BE73666F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84" t="12056" r="40017" b="81595"/>
            <a:stretch/>
          </p:blipFill>
          <p:spPr>
            <a:xfrm>
              <a:off x="6522098" y="3810534"/>
              <a:ext cx="839755" cy="27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59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9FAE-C743-4166-A74E-19C72EA5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F8A33-50A7-40BF-A30F-47EE456A077F}"/>
              </a:ext>
            </a:extLst>
          </p:cNvPr>
          <p:cNvSpPr txBox="1"/>
          <p:nvPr/>
        </p:nvSpPr>
        <p:spPr>
          <a:xfrm>
            <a:off x="838200" y="1703578"/>
            <a:ext cx="9413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REAM tends to overestimate nighttime NO</a:t>
            </a:r>
            <a:r>
              <a:rPr lang="en-US" sz="1400" b="1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Meteorological field: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Mixing layer height -&gt; diffusion coefficient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deposition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emission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Lack of nighttime O</a:t>
            </a:r>
            <a:r>
              <a:rPr lang="en-US" sz="1400" b="1" dirty="0"/>
              <a:t>3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9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E24B-EC7F-4AC2-B509-C8CC9C1F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027B3-C5B5-415E-A8E1-E120035340F0}"/>
              </a:ext>
            </a:extLst>
          </p:cNvPr>
          <p:cNvGrpSpPr/>
          <p:nvPr/>
        </p:nvGrpSpPr>
        <p:grpSpPr>
          <a:xfrm>
            <a:off x="1521554" y="1889661"/>
            <a:ext cx="2600148" cy="2039801"/>
            <a:chOff x="1521554" y="1889661"/>
            <a:chExt cx="2600148" cy="20398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A45238-1143-4693-B3F0-B00A4425F232}"/>
                </a:ext>
              </a:extLst>
            </p:cNvPr>
            <p:cNvSpPr txBox="1"/>
            <p:nvPr/>
          </p:nvSpPr>
          <p:spPr>
            <a:xfrm>
              <a:off x="1521554" y="2915798"/>
              <a:ext cx="713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119D45-CD94-493A-A6CF-B207F55AC747}"/>
                </a:ext>
              </a:extLst>
            </p:cNvPr>
            <p:cNvSpPr txBox="1"/>
            <p:nvPr/>
          </p:nvSpPr>
          <p:spPr>
            <a:xfrm>
              <a:off x="3456963" y="2915798"/>
              <a:ext cx="664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sp>
          <p:nvSpPr>
            <p:cNvPr id="7" name="Sun 6">
              <a:extLst>
                <a:ext uri="{FF2B5EF4-FFF2-40B4-BE49-F238E27FC236}">
                  <a16:creationId xmlns:a16="http://schemas.microsoft.com/office/drawing/2014/main" id="{295640EB-44B3-40FF-90D7-BEE5B4F2569A}"/>
                </a:ext>
              </a:extLst>
            </p:cNvPr>
            <p:cNvSpPr/>
            <p:nvPr/>
          </p:nvSpPr>
          <p:spPr>
            <a:xfrm>
              <a:off x="2025243" y="1889661"/>
              <a:ext cx="420148" cy="285640"/>
            </a:xfrm>
            <a:prstGeom prst="sun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4F5D7F1-024E-4492-A572-A7FCBCF855ED}"/>
                </a:ext>
              </a:extLst>
            </p:cNvPr>
            <p:cNvCxnSpPr>
              <a:cxnSpLocks/>
            </p:cNvCxnSpPr>
            <p:nvPr/>
          </p:nvCxnSpPr>
          <p:spPr>
            <a:xfrm>
              <a:off x="2382473" y="2184750"/>
              <a:ext cx="436927" cy="40933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8609E311-49C1-4415-9CD9-147901C1E5F3}"/>
                </a:ext>
              </a:extLst>
            </p:cNvPr>
            <p:cNvSpPr/>
            <p:nvPr/>
          </p:nvSpPr>
          <p:spPr>
            <a:xfrm>
              <a:off x="1996580" y="2611260"/>
              <a:ext cx="1719743" cy="369332"/>
            </a:xfrm>
            <a:prstGeom prst="curved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D842FA10-1833-4A7D-92DE-024ABDDA490E}"/>
                </a:ext>
              </a:extLst>
            </p:cNvPr>
            <p:cNvSpPr/>
            <p:nvPr/>
          </p:nvSpPr>
          <p:spPr>
            <a:xfrm rot="10800000">
              <a:off x="1926934" y="3252602"/>
              <a:ext cx="1719743" cy="369332"/>
            </a:xfrm>
            <a:prstGeom prst="curved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DEDBCE92-39DC-484A-9F6B-BD7A7AE1B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3613" y="2352065"/>
              <a:ext cx="523351" cy="259195"/>
            </a:xfrm>
            <a:prstGeom prst="curved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6B68D8-1445-4C1C-B909-4B346BD608BC}"/>
                </a:ext>
              </a:extLst>
            </p:cNvPr>
            <p:cNvSpPr txBox="1"/>
            <p:nvPr/>
          </p:nvSpPr>
          <p:spPr>
            <a:xfrm>
              <a:off x="3434504" y="2167399"/>
              <a:ext cx="664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8D7F65-CDFE-43FE-AE36-DDEA1E63AC93}"/>
                </a:ext>
              </a:extLst>
            </p:cNvPr>
            <p:cNvSpPr txBox="1"/>
            <p:nvPr/>
          </p:nvSpPr>
          <p:spPr>
            <a:xfrm>
              <a:off x="2600936" y="2795926"/>
              <a:ext cx="664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O3</a:t>
              </a:r>
            </a:p>
          </p:txBody>
        </p:sp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id="{80D2E4E8-9995-437F-A4B9-64F214DE937E}"/>
                </a:ext>
              </a:extLst>
            </p:cNvPr>
            <p:cNvSpPr/>
            <p:nvPr/>
          </p:nvSpPr>
          <p:spPr>
            <a:xfrm>
              <a:off x="2105637" y="3067355"/>
              <a:ext cx="1351326" cy="97644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46C896-F709-4CAD-83F6-6F7C830718AA}"/>
                </a:ext>
              </a:extLst>
            </p:cNvPr>
            <p:cNvSpPr txBox="1"/>
            <p:nvPr/>
          </p:nvSpPr>
          <p:spPr>
            <a:xfrm>
              <a:off x="2600936" y="3560130"/>
              <a:ext cx="664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5362F-9460-4FB0-9391-C53B27CBCBA3}"/>
              </a:ext>
            </a:extLst>
          </p:cNvPr>
          <p:cNvGrpSpPr/>
          <p:nvPr/>
        </p:nvGrpSpPr>
        <p:grpSpPr>
          <a:xfrm>
            <a:off x="7957239" y="606399"/>
            <a:ext cx="3267650" cy="3015536"/>
            <a:chOff x="6126560" y="2214162"/>
            <a:chExt cx="3267650" cy="3015536"/>
          </a:xfrm>
        </p:grpSpPr>
        <p:pic>
          <p:nvPicPr>
            <p:cNvPr id="16" name="Content Placeholder 14">
              <a:extLst>
                <a:ext uri="{FF2B5EF4-FFF2-40B4-BE49-F238E27FC236}">
                  <a16:creationId xmlns:a16="http://schemas.microsoft.com/office/drawing/2014/main" id="{6EF30A69-B904-498D-9B1E-B3CAA9318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9" t="8724" r="2732" b="8830"/>
            <a:stretch/>
          </p:blipFill>
          <p:spPr>
            <a:xfrm>
              <a:off x="6126560" y="2214162"/>
              <a:ext cx="3267650" cy="3015536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E4CBDE7-C504-4845-991F-A36059525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7120" y="2621428"/>
              <a:ext cx="2193583" cy="219332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77693F-52A6-46E5-9938-33EAEBEA430E}"/>
              </a:ext>
            </a:extLst>
          </p:cNvPr>
          <p:cNvGrpSpPr/>
          <p:nvPr/>
        </p:nvGrpSpPr>
        <p:grpSpPr>
          <a:xfrm>
            <a:off x="5186264" y="2888981"/>
            <a:ext cx="4572000" cy="4572000"/>
            <a:chOff x="604934" y="1690688"/>
            <a:chExt cx="4572000" cy="4572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08606E-5EB2-4AAF-83C4-A8484455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34" y="1690688"/>
              <a:ext cx="4572000" cy="457200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33AD6B-A106-42D5-B40E-5211C44FE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185" y="2603241"/>
              <a:ext cx="2745905" cy="2722949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Content Placeholder 18">
            <a:extLst>
              <a:ext uri="{FF2B5EF4-FFF2-40B4-BE49-F238E27FC236}">
                <a16:creationId xmlns:a16="http://schemas.microsoft.com/office/drawing/2014/main" id="{C4B41FA8-44B5-4A91-BF63-AEAEC3278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08" y="3251762"/>
            <a:ext cx="3657600" cy="36576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52C9E9-20B1-46C4-B4A7-0B57E180F306}"/>
              </a:ext>
            </a:extLst>
          </p:cNvPr>
          <p:cNvCxnSpPr>
            <a:cxnSpLocks/>
          </p:cNvCxnSpPr>
          <p:nvPr/>
        </p:nvCxnSpPr>
        <p:spPr>
          <a:xfrm flipV="1">
            <a:off x="1740364" y="3903578"/>
            <a:ext cx="2204429" cy="217715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403264-1FC3-4D94-AE94-9692C8100778}"/>
                  </a:ext>
                </a:extLst>
              </p:cNvPr>
              <p:cNvSpPr txBox="1"/>
              <p:nvPr/>
            </p:nvSpPr>
            <p:spPr>
              <a:xfrm>
                <a:off x="2887780" y="3928283"/>
                <a:ext cx="1057013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=0.16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403264-1FC3-4D94-AE94-9692C8100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780" y="3928283"/>
                <a:ext cx="1057013" cy="188834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1B5C99A9-29E4-4227-AEA9-68F555B4B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194" y="3673314"/>
            <a:ext cx="3267739" cy="3017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C9AEAD-2328-4F27-AA5A-4C30EFCB00BB}"/>
                  </a:ext>
                </a:extLst>
              </p:cNvPr>
              <p:cNvSpPr txBox="1"/>
              <p:nvPr/>
            </p:nvSpPr>
            <p:spPr>
              <a:xfrm>
                <a:off x="9281466" y="4203183"/>
                <a:ext cx="1057013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=0.46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C9AEAD-2328-4F27-AA5A-4C30EFCB0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466" y="4203183"/>
                <a:ext cx="1057013" cy="188834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DCB8CBDC-C0D3-456D-8419-51A308698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83" y="1394471"/>
            <a:ext cx="4572396" cy="4572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B55E96-C6AB-44E0-8C9A-267A2F989FB4}"/>
                  </a:ext>
                </a:extLst>
              </p:cNvPr>
              <p:cNvSpPr txBox="1"/>
              <p:nvPr/>
            </p:nvSpPr>
            <p:spPr>
              <a:xfrm>
                <a:off x="2921336" y="2451820"/>
                <a:ext cx="1057013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200" dirty="0"/>
                  <a:t>20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B55E96-C6AB-44E0-8C9A-267A2F989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336" y="2451820"/>
                <a:ext cx="1057013" cy="188834"/>
              </a:xfrm>
              <a:prstGeom prst="rect">
                <a:avLst/>
              </a:prstGeom>
              <a:blipFill>
                <a:blip r:embed="rId9"/>
                <a:stretch>
                  <a:fillRect l="-3448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01B9D80-527D-4382-B4A8-1CBCF240F539}"/>
              </a:ext>
            </a:extLst>
          </p:cNvPr>
          <p:cNvGrpSpPr/>
          <p:nvPr/>
        </p:nvGrpSpPr>
        <p:grpSpPr>
          <a:xfrm>
            <a:off x="7075379" y="355950"/>
            <a:ext cx="3657600" cy="3657600"/>
            <a:chOff x="7075379" y="355950"/>
            <a:chExt cx="3657600" cy="36576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756A87-3EDB-4957-975B-D9021171F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379" y="355950"/>
              <a:ext cx="3657600" cy="3657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D9F1BBA-0B38-49E0-A9A2-CABE3D183B9B}"/>
                    </a:ext>
                  </a:extLst>
                </p:cNvPr>
                <p:cNvSpPr txBox="1"/>
                <p:nvPr/>
              </p:nvSpPr>
              <p:spPr>
                <a:xfrm>
                  <a:off x="9168002" y="1192282"/>
                  <a:ext cx="758121" cy="1888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=0.</m:t>
                      </m:r>
                    </m:oMath>
                  </a14:m>
                  <a:r>
                    <a:rPr lang="en-US" sz="1200" dirty="0"/>
                    <a:t>50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D9F1BBA-0B38-49E0-A9A2-CABE3D183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8002" y="1192282"/>
                  <a:ext cx="758121" cy="188834"/>
                </a:xfrm>
                <a:prstGeom prst="rect">
                  <a:avLst/>
                </a:prstGeom>
                <a:blipFill>
                  <a:blip r:embed="rId11"/>
                  <a:stretch>
                    <a:fillRect l="-5645" t="-22581" b="-483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AAC8CC-EB58-493D-B35A-657B405D31E2}"/>
              </a:ext>
            </a:extLst>
          </p:cNvPr>
          <p:cNvGrpSpPr/>
          <p:nvPr/>
        </p:nvGrpSpPr>
        <p:grpSpPr>
          <a:xfrm>
            <a:off x="664370" y="523265"/>
            <a:ext cx="3657600" cy="3657600"/>
            <a:chOff x="2817000" y="150000"/>
            <a:chExt cx="3657600" cy="36576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E511143-6235-4BFD-ABBD-67F893E0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000" y="150000"/>
              <a:ext cx="3657600" cy="3657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377B69A-9798-4457-87B7-79EF3B00CEC4}"/>
                    </a:ext>
                  </a:extLst>
                </p:cNvPr>
                <p:cNvSpPr txBox="1"/>
                <p:nvPr/>
              </p:nvSpPr>
              <p:spPr>
                <a:xfrm>
                  <a:off x="4588818" y="942747"/>
                  <a:ext cx="758121" cy="1888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=0.</m:t>
                      </m:r>
                    </m:oMath>
                  </a14:m>
                  <a:r>
                    <a:rPr lang="en-US" sz="1200" dirty="0"/>
                    <a:t>55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377B69A-9798-4457-87B7-79EF3B00CE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8818" y="942747"/>
                  <a:ext cx="758121" cy="188834"/>
                </a:xfrm>
                <a:prstGeom prst="rect">
                  <a:avLst/>
                </a:prstGeom>
                <a:blipFill>
                  <a:blip r:embed="rId13"/>
                  <a:stretch>
                    <a:fillRect l="-5645" t="-22581" b="-483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DD2082F7-1060-424A-B21C-A2991972F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79" y="1209065"/>
            <a:ext cx="3657600" cy="36576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58257DE-E812-4B3A-855D-F9F3C8840D5D}"/>
                  </a:ext>
                </a:extLst>
              </p:cNvPr>
              <p:cNvSpPr txBox="1"/>
              <p:nvPr/>
            </p:nvSpPr>
            <p:spPr>
              <a:xfrm>
                <a:off x="5423085" y="2014769"/>
                <a:ext cx="758121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200" dirty="0"/>
                  <a:t>50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58257DE-E812-4B3A-855D-F9F3C8840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085" y="2014769"/>
                <a:ext cx="758121" cy="188834"/>
              </a:xfrm>
              <a:prstGeom prst="rect">
                <a:avLst/>
              </a:prstGeom>
              <a:blipFill>
                <a:blip r:embed="rId11"/>
                <a:stretch>
                  <a:fillRect l="-5645" t="-2333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3D4AFC69-DFFE-45C1-8623-1D0E7D185E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70" y="1208826"/>
            <a:ext cx="3657600" cy="36576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70C5302-A7FB-4CE5-8153-43877B202A5C}"/>
              </a:ext>
            </a:extLst>
          </p:cNvPr>
          <p:cNvCxnSpPr>
            <a:cxnSpLocks/>
          </p:cNvCxnSpPr>
          <p:nvPr/>
        </p:nvCxnSpPr>
        <p:spPr>
          <a:xfrm flipV="1">
            <a:off x="8508907" y="1950056"/>
            <a:ext cx="2165925" cy="217513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B45636B-54EC-44A9-B44C-59AA163704F7}"/>
                  </a:ext>
                </a:extLst>
              </p:cNvPr>
              <p:cNvSpPr txBox="1"/>
              <p:nvPr/>
            </p:nvSpPr>
            <p:spPr>
              <a:xfrm>
                <a:off x="9666961" y="1993451"/>
                <a:ext cx="758121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200" dirty="0"/>
                  <a:t>22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B45636B-54EC-44A9-B44C-59AA16370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961" y="1993451"/>
                <a:ext cx="758121" cy="188834"/>
              </a:xfrm>
              <a:prstGeom prst="rect">
                <a:avLst/>
              </a:prstGeom>
              <a:blipFill>
                <a:blip r:embed="rId16"/>
                <a:stretch>
                  <a:fillRect l="-5645" t="-22581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E194FAA8-DD8B-4AF5-B7B7-ACA948710A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16" y="1070593"/>
            <a:ext cx="3657600" cy="36576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544B61-616C-4DF4-9DC6-7261118D7546}"/>
              </a:ext>
            </a:extLst>
          </p:cNvPr>
          <p:cNvCxnSpPr>
            <a:cxnSpLocks/>
          </p:cNvCxnSpPr>
          <p:nvPr/>
        </p:nvCxnSpPr>
        <p:spPr>
          <a:xfrm flipV="1">
            <a:off x="4608100" y="1804913"/>
            <a:ext cx="2165925" cy="217513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4F2F89-9983-4D03-A687-E8008A223C2A}"/>
                  </a:ext>
                </a:extLst>
              </p:cNvPr>
              <p:cNvSpPr txBox="1"/>
              <p:nvPr/>
            </p:nvSpPr>
            <p:spPr>
              <a:xfrm>
                <a:off x="5641887" y="1899034"/>
                <a:ext cx="758121" cy="188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200" dirty="0"/>
                  <a:t>16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4F2F89-9983-4D03-A687-E8008A223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887" y="1899034"/>
                <a:ext cx="758121" cy="188834"/>
              </a:xfrm>
              <a:prstGeom prst="rect">
                <a:avLst/>
              </a:prstGeom>
              <a:blipFill>
                <a:blip r:embed="rId18"/>
                <a:stretch>
                  <a:fillRect l="-5645" t="-2333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360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A55FE-734D-492E-B658-CC4CB6BA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basics: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448D8-9C1D-4041-B5AF-FA3858093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58" y="3234175"/>
            <a:ext cx="4572000" cy="2477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D65092-3C4D-43DB-A26A-630EB5AC6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74" y="3589690"/>
            <a:ext cx="4572000" cy="17669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D15D6F7-5ADA-466B-B13F-56FAB5092949}"/>
                  </a:ext>
                </a:extLst>
              </p:cNvPr>
              <p:cNvSpPr txBox="1"/>
              <p:nvPr/>
            </p:nvSpPr>
            <p:spPr>
              <a:xfrm>
                <a:off x="2196878" y="2361438"/>
                <a:ext cx="23997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𝑁𝑂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D15D6F7-5ADA-466B-B13F-56FAB5092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878" y="2361438"/>
                <a:ext cx="2399760" cy="369332"/>
              </a:xfrm>
              <a:prstGeom prst="rect">
                <a:avLst/>
              </a:prstGeom>
              <a:blipFill>
                <a:blip r:embed="rId4"/>
                <a:stretch>
                  <a:fillRect l="-2538" r="-76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872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8AAFD-2FBD-4D49-AFF9-90BBEF58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Project outline: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93D33-0C39-42B3-8AB3-3528FCB97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Evaluate the model simulation of NO</a:t>
            </a:r>
            <a:r>
              <a:rPr lang="en-US" sz="1800" b="1" dirty="0"/>
              <a:t>2</a:t>
            </a:r>
            <a:r>
              <a:rPr lang="en-US" dirty="0"/>
              <a:t> 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Surface concentration</a:t>
            </a:r>
          </a:p>
          <a:p>
            <a:pPr lvl="2">
              <a:buClr>
                <a:schemeClr val="accent1">
                  <a:lumMod val="75000"/>
                </a:schemeClr>
              </a:buClr>
            </a:pPr>
            <a:r>
              <a:rPr lang="en-US" dirty="0"/>
              <a:t>Time series</a:t>
            </a:r>
          </a:p>
          <a:p>
            <a:pPr lvl="2">
              <a:buClr>
                <a:schemeClr val="accent1">
                  <a:lumMod val="75000"/>
                </a:schemeClr>
              </a:buClr>
            </a:pPr>
            <a:r>
              <a:rPr lang="en-US" dirty="0"/>
              <a:t>Diurnal cycle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Vertical profile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Tropospheric column</a:t>
            </a:r>
          </a:p>
          <a:p>
            <a:pPr lvl="2">
              <a:buClr>
                <a:schemeClr val="accent1">
                  <a:lumMod val="75000"/>
                </a:schemeClr>
              </a:buClr>
            </a:pPr>
            <a:r>
              <a:rPr lang="en-US" dirty="0"/>
              <a:t>Time series</a:t>
            </a:r>
          </a:p>
          <a:p>
            <a:pPr lvl="2">
              <a:buClr>
                <a:schemeClr val="accent1">
                  <a:lumMod val="75000"/>
                </a:schemeClr>
              </a:buClr>
            </a:pPr>
            <a:r>
              <a:rPr lang="en-US" dirty="0"/>
              <a:t>Spatial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4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1A6B-519D-4068-B244-5F5709D2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and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6EF30-6F58-48A2-AC1F-9326647D7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04839" cy="466725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/>
              <a:t>Ground-based: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NO</a:t>
            </a:r>
            <a:r>
              <a:rPr lang="en-US" sz="1600" b="1" dirty="0"/>
              <a:t>2</a:t>
            </a:r>
            <a:r>
              <a:rPr lang="en-US" dirty="0"/>
              <a:t> surface concentration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NO</a:t>
            </a:r>
            <a:r>
              <a:rPr lang="en-US" sz="1600" b="1" dirty="0"/>
              <a:t>2</a:t>
            </a:r>
            <a:r>
              <a:rPr lang="en-US" dirty="0"/>
              <a:t> vertical profile from Multi-Axis Differential Optical Absorption Spectroscopy (MAX-DOAS)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/>
              <a:t>Satellite-based: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 err="1"/>
              <a:t>TROPOspheric</a:t>
            </a:r>
            <a:r>
              <a:rPr lang="en-US" dirty="0"/>
              <a:t> Monitoring Instrument (TROPOMI) tropospheric column NO</a:t>
            </a:r>
            <a:r>
              <a:rPr lang="en-US" sz="1600" b="1" dirty="0"/>
              <a:t>2</a:t>
            </a:r>
            <a:r>
              <a:rPr lang="en-US" dirty="0"/>
              <a:t> L2 product (local time ~ 1pm)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b="1" dirty="0"/>
              <a:t>Model simulation: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dirty="0"/>
              <a:t>Regional </a:t>
            </a:r>
            <a:r>
              <a:rPr lang="en-US" dirty="0" err="1"/>
              <a:t>chEmical</a:t>
            </a:r>
            <a:r>
              <a:rPr lang="en-US" dirty="0"/>
              <a:t> </a:t>
            </a:r>
            <a:r>
              <a:rPr lang="en-US" dirty="0" err="1"/>
              <a:t>trAnsport</a:t>
            </a:r>
            <a:r>
              <a:rPr lang="en-US" dirty="0"/>
              <a:t> Model (REAM)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8FCD24-1021-43FC-8482-C75BEA81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11" y="2136018"/>
            <a:ext cx="2830914" cy="3459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51D037-FB23-4E17-99FD-9374CA5D37E8}"/>
              </a:ext>
            </a:extLst>
          </p:cNvPr>
          <p:cNvSpPr/>
          <p:nvPr/>
        </p:nvSpPr>
        <p:spPr>
          <a:xfrm>
            <a:off x="8668507" y="1690688"/>
            <a:ext cx="21355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37.76N 118.98E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0292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BFDAB8-815E-4E93-8C80-6C17C34CF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42" y="852088"/>
            <a:ext cx="4114800" cy="41148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37102D2-7C65-4FDE-96E3-FDD9B5E75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5" b="52723"/>
          <a:stretch/>
        </p:blipFill>
        <p:spPr>
          <a:xfrm>
            <a:off x="2667000" y="4428475"/>
            <a:ext cx="6858000" cy="206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9ABD1-2A25-4BD1-A06C-715408ED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Surface concentration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BD724-700D-41C5-8731-04B66484716C}"/>
              </a:ext>
            </a:extLst>
          </p:cNvPr>
          <p:cNvSpPr/>
          <p:nvPr/>
        </p:nvSpPr>
        <p:spPr>
          <a:xfrm>
            <a:off x="3816991" y="4563611"/>
            <a:ext cx="1870745" cy="6037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DB1B6-FC90-440C-AB73-AF814941B8FE}"/>
              </a:ext>
            </a:extLst>
          </p:cNvPr>
          <p:cNvSpPr/>
          <p:nvPr/>
        </p:nvSpPr>
        <p:spPr>
          <a:xfrm>
            <a:off x="4106410" y="5302448"/>
            <a:ext cx="1291906" cy="60370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FA8502-30D0-40AD-A8E3-D57D2022A831}"/>
              </a:ext>
            </a:extLst>
          </p:cNvPr>
          <p:cNvSpPr/>
          <p:nvPr/>
        </p:nvSpPr>
        <p:spPr>
          <a:xfrm>
            <a:off x="8296712" y="5092118"/>
            <a:ext cx="894826" cy="89675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B093-5CF7-4B18-AE5A-917631E0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Surface concentration</a:t>
            </a:r>
            <a:endParaRPr lang="en-US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4154241E-03CB-4A2C-B120-FD446710E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0" y="1966956"/>
            <a:ext cx="3267739" cy="3017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3987A1-9BEF-4A00-A06B-72316B3F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966" y="1646888"/>
            <a:ext cx="3657917" cy="3657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53C394-740A-4657-925B-0E162F70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850" y="1596993"/>
            <a:ext cx="3657917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2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B41E-BD84-40A8-BC47-356F7050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Vertical Profiles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B1DA-B970-4D89-9EF7-D79250AA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84928"/>
            <a:ext cx="41148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B545F-2BE1-4A87-81B8-1C54A559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10544"/>
            <a:ext cx="41148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6213C3-33FB-432C-ACB1-3CF6FC74FF7B}"/>
              </a:ext>
            </a:extLst>
          </p:cNvPr>
          <p:cNvSpPr txBox="1"/>
          <p:nvPr/>
        </p:nvSpPr>
        <p:spPr>
          <a:xfrm>
            <a:off x="1641620" y="1870325"/>
            <a:ext cx="128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MAX-DOAS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B0019-2B92-4F7A-8780-1721DFA7BE41}"/>
              </a:ext>
            </a:extLst>
          </p:cNvPr>
          <p:cNvSpPr txBox="1"/>
          <p:nvPr/>
        </p:nvSpPr>
        <p:spPr>
          <a:xfrm>
            <a:off x="5604021" y="1903569"/>
            <a:ext cx="128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1E4433-954C-4E48-9D75-9051FA22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2" y="2088235"/>
            <a:ext cx="36576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4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ACA67-2DB5-47D5-A086-0DFA6667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Tropospheric Column NO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D9702-C571-408A-8AFE-70570968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85" y="1587419"/>
            <a:ext cx="4572396" cy="457239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FC483FA-D905-4A5D-8663-F87C6B9F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46704"/>
          <a:stretch/>
        </p:blipFill>
        <p:spPr>
          <a:xfrm>
            <a:off x="5817965" y="3006256"/>
            <a:ext cx="5029200" cy="2007043"/>
          </a:xfrm>
        </p:spPr>
      </p:pic>
    </p:spTree>
    <p:extLst>
      <p:ext uri="{BB962C8B-B14F-4D97-AF65-F5344CB8AC3E}">
        <p14:creationId xmlns:p14="http://schemas.microsoft.com/office/powerpoint/2010/main" val="244763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1DE-DBD6-4773-A884-A57F24D1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Spatial Distribution – 0308T04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8C0ADF-AA1C-46E0-BD1E-ECB97AF5B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4"/>
          <a:stretch/>
        </p:blipFill>
        <p:spPr>
          <a:xfrm>
            <a:off x="838200" y="2345634"/>
            <a:ext cx="5029200" cy="39170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9A367-4EB5-4025-809B-63423BFBE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/>
          <a:stretch/>
        </p:blipFill>
        <p:spPr>
          <a:xfrm>
            <a:off x="6325423" y="1976302"/>
            <a:ext cx="4572000" cy="428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BF948-6CF7-452B-A78E-F9781E46DFE2}"/>
              </a:ext>
            </a:extLst>
          </p:cNvPr>
          <p:cNvSpPr txBox="1"/>
          <p:nvPr/>
        </p:nvSpPr>
        <p:spPr>
          <a:xfrm>
            <a:off x="2080591" y="1791637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80E56-46AB-4060-A57A-B8063E6D39E5}"/>
              </a:ext>
            </a:extLst>
          </p:cNvPr>
          <p:cNvSpPr txBox="1"/>
          <p:nvPr/>
        </p:nvSpPr>
        <p:spPr>
          <a:xfrm>
            <a:off x="7339214" y="1612530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TROPOMI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350B52-30F4-48A9-8B23-701BF07AE2FD}"/>
              </a:ext>
            </a:extLst>
          </p:cNvPr>
          <p:cNvSpPr/>
          <p:nvPr/>
        </p:nvSpPr>
        <p:spPr>
          <a:xfrm>
            <a:off x="3775046" y="3523375"/>
            <a:ext cx="268447" cy="1929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2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174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NO2: comparison between simulations and observations</vt:lpstr>
      <vt:lpstr>NO2 basics:</vt:lpstr>
      <vt:lpstr>Project outline:</vt:lpstr>
      <vt:lpstr>Data and methods</vt:lpstr>
      <vt:lpstr>Surface concentration</vt:lpstr>
      <vt:lpstr>Surface concentration</vt:lpstr>
      <vt:lpstr>Vertical Profiles</vt:lpstr>
      <vt:lpstr>Tropospheric Column NO2</vt:lpstr>
      <vt:lpstr>Spatial Distribution – 0308T04</vt:lpstr>
      <vt:lpstr>Spatial Distribution – 0308T04</vt:lpstr>
      <vt:lpstr>Biases of MAX-DOAS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NO2: comparison between simulations and observations</dc:title>
  <dc:creator>Chong, Kezhen</dc:creator>
  <cp:lastModifiedBy>Chong, Kezhen</cp:lastModifiedBy>
  <cp:revision>59</cp:revision>
  <dcterms:created xsi:type="dcterms:W3CDTF">2019-04-14T14:04:12Z</dcterms:created>
  <dcterms:modified xsi:type="dcterms:W3CDTF">2019-04-18T20:17:11Z</dcterms:modified>
</cp:coreProperties>
</file>