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3" r:id="rId4"/>
    <p:sldId id="257" r:id="rId5"/>
    <p:sldId id="258" r:id="rId6"/>
    <p:sldId id="264" r:id="rId7"/>
    <p:sldId id="259" r:id="rId8"/>
    <p:sldId id="261" r:id="rId9"/>
    <p:sldId id="265" r:id="rId10"/>
    <p:sldId id="266" r:id="rId11"/>
    <p:sldId id="26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DC8E02D-E23C-483F-B8FF-43E9AB2FFE13}">
          <p14:sldIdLst>
            <p14:sldId id="256"/>
            <p14:sldId id="262"/>
            <p14:sldId id="263"/>
            <p14:sldId id="257"/>
            <p14:sldId id="258"/>
            <p14:sldId id="264"/>
            <p14:sldId id="259"/>
            <p14:sldId id="261"/>
            <p14:sldId id="265"/>
            <p14:sldId id="266"/>
            <p14:sldId id="26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9" autoAdjust="0"/>
    <p:restoredTop sz="94660"/>
  </p:normalViewPr>
  <p:slideViewPr>
    <p:cSldViewPr snapToGrid="0">
      <p:cViewPr varScale="1">
        <p:scale>
          <a:sx n="67" d="100"/>
          <a:sy n="67" d="100"/>
        </p:scale>
        <p:origin x="45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722AF-FEAC-41F0-A183-AF9F527E4A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83972D-7FB5-477E-A371-3242DF0BDC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68C3FBA-8A62-4787-B4B9-838938965C1E}"/>
              </a:ext>
            </a:extLst>
          </p:cNvPr>
          <p:cNvSpPr>
            <a:spLocks noGrp="1"/>
          </p:cNvSpPr>
          <p:nvPr>
            <p:ph type="dt" sz="half" idx="10"/>
          </p:nvPr>
        </p:nvSpPr>
        <p:spPr/>
        <p:txBody>
          <a:bodyPr/>
          <a:lstStyle/>
          <a:p>
            <a:fld id="{E8C15AA1-38B9-44F1-B8E8-76BB248F84EC}" type="datetimeFigureOut">
              <a:rPr lang="en-US" smtClean="0"/>
              <a:t>2019-04-18</a:t>
            </a:fld>
            <a:endParaRPr lang="en-US"/>
          </a:p>
        </p:txBody>
      </p:sp>
      <p:sp>
        <p:nvSpPr>
          <p:cNvPr id="5" name="Footer Placeholder 4">
            <a:extLst>
              <a:ext uri="{FF2B5EF4-FFF2-40B4-BE49-F238E27FC236}">
                <a16:creationId xmlns:a16="http://schemas.microsoft.com/office/drawing/2014/main" id="{74EB99B5-0CC5-456E-9155-3F29C1FAC7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87F182-FB54-4867-B54D-D71C5926698E}"/>
              </a:ext>
            </a:extLst>
          </p:cNvPr>
          <p:cNvSpPr>
            <a:spLocks noGrp="1"/>
          </p:cNvSpPr>
          <p:nvPr>
            <p:ph type="sldNum" sz="quarter" idx="12"/>
          </p:nvPr>
        </p:nvSpPr>
        <p:spPr/>
        <p:txBody>
          <a:bodyPr/>
          <a:lstStyle/>
          <a:p>
            <a:fld id="{2882CCFD-568B-48F1-961D-6B12DD1894FD}" type="slidenum">
              <a:rPr lang="en-US" smtClean="0"/>
              <a:t>‹#›</a:t>
            </a:fld>
            <a:endParaRPr lang="en-US"/>
          </a:p>
        </p:txBody>
      </p:sp>
    </p:spTree>
    <p:extLst>
      <p:ext uri="{BB962C8B-B14F-4D97-AF65-F5344CB8AC3E}">
        <p14:creationId xmlns:p14="http://schemas.microsoft.com/office/powerpoint/2010/main" val="2883526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FF729-1BED-4E45-AA42-8AFB5273C14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BD937A-9AA6-42A2-871D-0F4D547028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4B8C96-6F46-42ED-B6DC-86CD57D73DC3}"/>
              </a:ext>
            </a:extLst>
          </p:cNvPr>
          <p:cNvSpPr>
            <a:spLocks noGrp="1"/>
          </p:cNvSpPr>
          <p:nvPr>
            <p:ph type="dt" sz="half" idx="10"/>
          </p:nvPr>
        </p:nvSpPr>
        <p:spPr/>
        <p:txBody>
          <a:bodyPr/>
          <a:lstStyle/>
          <a:p>
            <a:fld id="{E8C15AA1-38B9-44F1-B8E8-76BB248F84EC}" type="datetimeFigureOut">
              <a:rPr lang="en-US" smtClean="0"/>
              <a:t>2019-04-18</a:t>
            </a:fld>
            <a:endParaRPr lang="en-US"/>
          </a:p>
        </p:txBody>
      </p:sp>
      <p:sp>
        <p:nvSpPr>
          <p:cNvPr id="5" name="Footer Placeholder 4">
            <a:extLst>
              <a:ext uri="{FF2B5EF4-FFF2-40B4-BE49-F238E27FC236}">
                <a16:creationId xmlns:a16="http://schemas.microsoft.com/office/drawing/2014/main" id="{04F449E1-5E3C-4E75-A36D-56AD8DB6B3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2F833D-EC39-43D1-8868-65F6D1D84F4F}"/>
              </a:ext>
            </a:extLst>
          </p:cNvPr>
          <p:cNvSpPr>
            <a:spLocks noGrp="1"/>
          </p:cNvSpPr>
          <p:nvPr>
            <p:ph type="sldNum" sz="quarter" idx="12"/>
          </p:nvPr>
        </p:nvSpPr>
        <p:spPr/>
        <p:txBody>
          <a:bodyPr/>
          <a:lstStyle/>
          <a:p>
            <a:fld id="{2882CCFD-568B-48F1-961D-6B12DD1894FD}" type="slidenum">
              <a:rPr lang="en-US" smtClean="0"/>
              <a:t>‹#›</a:t>
            </a:fld>
            <a:endParaRPr lang="en-US"/>
          </a:p>
        </p:txBody>
      </p:sp>
    </p:spTree>
    <p:extLst>
      <p:ext uri="{BB962C8B-B14F-4D97-AF65-F5344CB8AC3E}">
        <p14:creationId xmlns:p14="http://schemas.microsoft.com/office/powerpoint/2010/main" val="3290384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943062-1150-4775-B6A2-AED54A86D2A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E788912-71E5-4733-9D86-CAB859CE72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FCA482-0462-47D1-B13A-DF6837C31971}"/>
              </a:ext>
            </a:extLst>
          </p:cNvPr>
          <p:cNvSpPr>
            <a:spLocks noGrp="1"/>
          </p:cNvSpPr>
          <p:nvPr>
            <p:ph type="dt" sz="half" idx="10"/>
          </p:nvPr>
        </p:nvSpPr>
        <p:spPr/>
        <p:txBody>
          <a:bodyPr/>
          <a:lstStyle/>
          <a:p>
            <a:fld id="{E8C15AA1-38B9-44F1-B8E8-76BB248F84EC}" type="datetimeFigureOut">
              <a:rPr lang="en-US" smtClean="0"/>
              <a:t>2019-04-18</a:t>
            </a:fld>
            <a:endParaRPr lang="en-US"/>
          </a:p>
        </p:txBody>
      </p:sp>
      <p:sp>
        <p:nvSpPr>
          <p:cNvPr id="5" name="Footer Placeholder 4">
            <a:extLst>
              <a:ext uri="{FF2B5EF4-FFF2-40B4-BE49-F238E27FC236}">
                <a16:creationId xmlns:a16="http://schemas.microsoft.com/office/drawing/2014/main" id="{D0F68A8E-3805-4B44-A5D8-9D2DD36BE2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E0B126-3539-4C17-92C9-92790A558F19}"/>
              </a:ext>
            </a:extLst>
          </p:cNvPr>
          <p:cNvSpPr>
            <a:spLocks noGrp="1"/>
          </p:cNvSpPr>
          <p:nvPr>
            <p:ph type="sldNum" sz="quarter" idx="12"/>
          </p:nvPr>
        </p:nvSpPr>
        <p:spPr/>
        <p:txBody>
          <a:bodyPr/>
          <a:lstStyle/>
          <a:p>
            <a:fld id="{2882CCFD-568B-48F1-961D-6B12DD1894FD}" type="slidenum">
              <a:rPr lang="en-US" smtClean="0"/>
              <a:t>‹#›</a:t>
            </a:fld>
            <a:endParaRPr lang="en-US"/>
          </a:p>
        </p:txBody>
      </p:sp>
    </p:spTree>
    <p:extLst>
      <p:ext uri="{BB962C8B-B14F-4D97-AF65-F5344CB8AC3E}">
        <p14:creationId xmlns:p14="http://schemas.microsoft.com/office/powerpoint/2010/main" val="3866665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50818-75E4-489B-A8C3-E10B72EEFD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DF3EF7-C18F-499A-81FB-AF97E2A48A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CB883B-EA15-41E3-90A9-ACEE2407D7C9}"/>
              </a:ext>
            </a:extLst>
          </p:cNvPr>
          <p:cNvSpPr>
            <a:spLocks noGrp="1"/>
          </p:cNvSpPr>
          <p:nvPr>
            <p:ph type="dt" sz="half" idx="10"/>
          </p:nvPr>
        </p:nvSpPr>
        <p:spPr/>
        <p:txBody>
          <a:bodyPr/>
          <a:lstStyle/>
          <a:p>
            <a:fld id="{E8C15AA1-38B9-44F1-B8E8-76BB248F84EC}" type="datetimeFigureOut">
              <a:rPr lang="en-US" smtClean="0"/>
              <a:t>2019-04-18</a:t>
            </a:fld>
            <a:endParaRPr lang="en-US"/>
          </a:p>
        </p:txBody>
      </p:sp>
      <p:sp>
        <p:nvSpPr>
          <p:cNvPr id="5" name="Footer Placeholder 4">
            <a:extLst>
              <a:ext uri="{FF2B5EF4-FFF2-40B4-BE49-F238E27FC236}">
                <a16:creationId xmlns:a16="http://schemas.microsoft.com/office/drawing/2014/main" id="{F8C12F76-1492-4B64-AC69-9A83389B79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E67642-CFE9-4A42-B6F4-3CEAC78AE3A0}"/>
              </a:ext>
            </a:extLst>
          </p:cNvPr>
          <p:cNvSpPr>
            <a:spLocks noGrp="1"/>
          </p:cNvSpPr>
          <p:nvPr>
            <p:ph type="sldNum" sz="quarter" idx="12"/>
          </p:nvPr>
        </p:nvSpPr>
        <p:spPr/>
        <p:txBody>
          <a:bodyPr/>
          <a:lstStyle/>
          <a:p>
            <a:fld id="{2882CCFD-568B-48F1-961D-6B12DD1894FD}" type="slidenum">
              <a:rPr lang="en-US" smtClean="0"/>
              <a:t>‹#›</a:t>
            </a:fld>
            <a:endParaRPr lang="en-US"/>
          </a:p>
        </p:txBody>
      </p:sp>
    </p:spTree>
    <p:extLst>
      <p:ext uri="{BB962C8B-B14F-4D97-AF65-F5344CB8AC3E}">
        <p14:creationId xmlns:p14="http://schemas.microsoft.com/office/powerpoint/2010/main" val="3183297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55E38-7681-4BAF-8420-E2A76F1A89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7B9FC3-B570-41A1-A53B-1FD77E65AF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DE1242-05A7-472D-B85F-E30333126E93}"/>
              </a:ext>
            </a:extLst>
          </p:cNvPr>
          <p:cNvSpPr>
            <a:spLocks noGrp="1"/>
          </p:cNvSpPr>
          <p:nvPr>
            <p:ph type="dt" sz="half" idx="10"/>
          </p:nvPr>
        </p:nvSpPr>
        <p:spPr/>
        <p:txBody>
          <a:bodyPr/>
          <a:lstStyle/>
          <a:p>
            <a:fld id="{E8C15AA1-38B9-44F1-B8E8-76BB248F84EC}" type="datetimeFigureOut">
              <a:rPr lang="en-US" smtClean="0"/>
              <a:t>2019-04-18</a:t>
            </a:fld>
            <a:endParaRPr lang="en-US"/>
          </a:p>
        </p:txBody>
      </p:sp>
      <p:sp>
        <p:nvSpPr>
          <p:cNvPr id="5" name="Footer Placeholder 4">
            <a:extLst>
              <a:ext uri="{FF2B5EF4-FFF2-40B4-BE49-F238E27FC236}">
                <a16:creationId xmlns:a16="http://schemas.microsoft.com/office/drawing/2014/main" id="{FD6057DE-CB88-48BD-8181-A24F8FD1E3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4B80C3-33EB-405D-904E-FBF5ACE5C1F9}"/>
              </a:ext>
            </a:extLst>
          </p:cNvPr>
          <p:cNvSpPr>
            <a:spLocks noGrp="1"/>
          </p:cNvSpPr>
          <p:nvPr>
            <p:ph type="sldNum" sz="quarter" idx="12"/>
          </p:nvPr>
        </p:nvSpPr>
        <p:spPr/>
        <p:txBody>
          <a:bodyPr/>
          <a:lstStyle/>
          <a:p>
            <a:fld id="{2882CCFD-568B-48F1-961D-6B12DD1894FD}" type="slidenum">
              <a:rPr lang="en-US" smtClean="0"/>
              <a:t>‹#›</a:t>
            </a:fld>
            <a:endParaRPr lang="en-US"/>
          </a:p>
        </p:txBody>
      </p:sp>
    </p:spTree>
    <p:extLst>
      <p:ext uri="{BB962C8B-B14F-4D97-AF65-F5344CB8AC3E}">
        <p14:creationId xmlns:p14="http://schemas.microsoft.com/office/powerpoint/2010/main" val="3613123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924DD-2F99-4130-AD52-21473B0457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8018DA-D32F-4B4A-85E1-93031D1A6B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CFED08F-CE35-41CF-8F99-B2DF06D545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F4D4B2-34D3-47E6-A6E2-A1B8DBF539EC}"/>
              </a:ext>
            </a:extLst>
          </p:cNvPr>
          <p:cNvSpPr>
            <a:spLocks noGrp="1"/>
          </p:cNvSpPr>
          <p:nvPr>
            <p:ph type="dt" sz="half" idx="10"/>
          </p:nvPr>
        </p:nvSpPr>
        <p:spPr/>
        <p:txBody>
          <a:bodyPr/>
          <a:lstStyle/>
          <a:p>
            <a:fld id="{E8C15AA1-38B9-44F1-B8E8-76BB248F84EC}" type="datetimeFigureOut">
              <a:rPr lang="en-US" smtClean="0"/>
              <a:t>2019-04-18</a:t>
            </a:fld>
            <a:endParaRPr lang="en-US"/>
          </a:p>
        </p:txBody>
      </p:sp>
      <p:sp>
        <p:nvSpPr>
          <p:cNvPr id="6" name="Footer Placeholder 5">
            <a:extLst>
              <a:ext uri="{FF2B5EF4-FFF2-40B4-BE49-F238E27FC236}">
                <a16:creationId xmlns:a16="http://schemas.microsoft.com/office/drawing/2014/main" id="{BB8C686F-30F6-4680-BC15-589B10A6C9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94FAC0-6E03-4414-9A6A-42F80086EE1D}"/>
              </a:ext>
            </a:extLst>
          </p:cNvPr>
          <p:cNvSpPr>
            <a:spLocks noGrp="1"/>
          </p:cNvSpPr>
          <p:nvPr>
            <p:ph type="sldNum" sz="quarter" idx="12"/>
          </p:nvPr>
        </p:nvSpPr>
        <p:spPr/>
        <p:txBody>
          <a:bodyPr/>
          <a:lstStyle/>
          <a:p>
            <a:fld id="{2882CCFD-568B-48F1-961D-6B12DD1894FD}" type="slidenum">
              <a:rPr lang="en-US" smtClean="0"/>
              <a:t>‹#›</a:t>
            </a:fld>
            <a:endParaRPr lang="en-US"/>
          </a:p>
        </p:txBody>
      </p:sp>
    </p:spTree>
    <p:extLst>
      <p:ext uri="{BB962C8B-B14F-4D97-AF65-F5344CB8AC3E}">
        <p14:creationId xmlns:p14="http://schemas.microsoft.com/office/powerpoint/2010/main" val="2384689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4CCC9-0C2B-4A65-A8A3-7A518AFC16D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B3F1732-D82B-4616-9447-B8C2BDDBE5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7D0369-BA3E-435F-B188-78DE79A27D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5C66B9-1DC4-41B4-8F33-8DF6E437A5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6568CF-19FD-466B-A95E-6276268116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5F8F21-A0C0-4613-BA9F-0D46A8F7AB40}"/>
              </a:ext>
            </a:extLst>
          </p:cNvPr>
          <p:cNvSpPr>
            <a:spLocks noGrp="1"/>
          </p:cNvSpPr>
          <p:nvPr>
            <p:ph type="dt" sz="half" idx="10"/>
          </p:nvPr>
        </p:nvSpPr>
        <p:spPr/>
        <p:txBody>
          <a:bodyPr/>
          <a:lstStyle/>
          <a:p>
            <a:fld id="{E8C15AA1-38B9-44F1-B8E8-76BB248F84EC}" type="datetimeFigureOut">
              <a:rPr lang="en-US" smtClean="0"/>
              <a:t>2019-04-18</a:t>
            </a:fld>
            <a:endParaRPr lang="en-US"/>
          </a:p>
        </p:txBody>
      </p:sp>
      <p:sp>
        <p:nvSpPr>
          <p:cNvPr id="8" name="Footer Placeholder 7">
            <a:extLst>
              <a:ext uri="{FF2B5EF4-FFF2-40B4-BE49-F238E27FC236}">
                <a16:creationId xmlns:a16="http://schemas.microsoft.com/office/drawing/2014/main" id="{B5AB4159-7BD2-4E1F-822E-F8B2FBED3D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7321A1-592D-454E-8AB6-D2A019030AAD}"/>
              </a:ext>
            </a:extLst>
          </p:cNvPr>
          <p:cNvSpPr>
            <a:spLocks noGrp="1"/>
          </p:cNvSpPr>
          <p:nvPr>
            <p:ph type="sldNum" sz="quarter" idx="12"/>
          </p:nvPr>
        </p:nvSpPr>
        <p:spPr/>
        <p:txBody>
          <a:bodyPr/>
          <a:lstStyle/>
          <a:p>
            <a:fld id="{2882CCFD-568B-48F1-961D-6B12DD1894FD}" type="slidenum">
              <a:rPr lang="en-US" smtClean="0"/>
              <a:t>‹#›</a:t>
            </a:fld>
            <a:endParaRPr lang="en-US"/>
          </a:p>
        </p:txBody>
      </p:sp>
    </p:spTree>
    <p:extLst>
      <p:ext uri="{BB962C8B-B14F-4D97-AF65-F5344CB8AC3E}">
        <p14:creationId xmlns:p14="http://schemas.microsoft.com/office/powerpoint/2010/main" val="2621184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F69B8-1869-41DA-82CD-D6B313FE32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6FEED26-52F5-4480-A629-64DBC5F00BFC}"/>
              </a:ext>
            </a:extLst>
          </p:cNvPr>
          <p:cNvSpPr>
            <a:spLocks noGrp="1"/>
          </p:cNvSpPr>
          <p:nvPr>
            <p:ph type="dt" sz="half" idx="10"/>
          </p:nvPr>
        </p:nvSpPr>
        <p:spPr/>
        <p:txBody>
          <a:bodyPr/>
          <a:lstStyle/>
          <a:p>
            <a:fld id="{E8C15AA1-38B9-44F1-B8E8-76BB248F84EC}" type="datetimeFigureOut">
              <a:rPr lang="en-US" smtClean="0"/>
              <a:t>2019-04-18</a:t>
            </a:fld>
            <a:endParaRPr lang="en-US"/>
          </a:p>
        </p:txBody>
      </p:sp>
      <p:sp>
        <p:nvSpPr>
          <p:cNvPr id="4" name="Footer Placeholder 3">
            <a:extLst>
              <a:ext uri="{FF2B5EF4-FFF2-40B4-BE49-F238E27FC236}">
                <a16:creationId xmlns:a16="http://schemas.microsoft.com/office/drawing/2014/main" id="{28B570E1-4F8A-42CC-8085-F758F1C6FB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CF9263-8078-470B-9FDD-76EC21659D18}"/>
              </a:ext>
            </a:extLst>
          </p:cNvPr>
          <p:cNvSpPr>
            <a:spLocks noGrp="1"/>
          </p:cNvSpPr>
          <p:nvPr>
            <p:ph type="sldNum" sz="quarter" idx="12"/>
          </p:nvPr>
        </p:nvSpPr>
        <p:spPr/>
        <p:txBody>
          <a:bodyPr/>
          <a:lstStyle/>
          <a:p>
            <a:fld id="{2882CCFD-568B-48F1-961D-6B12DD1894FD}" type="slidenum">
              <a:rPr lang="en-US" smtClean="0"/>
              <a:t>‹#›</a:t>
            </a:fld>
            <a:endParaRPr lang="en-US"/>
          </a:p>
        </p:txBody>
      </p:sp>
    </p:spTree>
    <p:extLst>
      <p:ext uri="{BB962C8B-B14F-4D97-AF65-F5344CB8AC3E}">
        <p14:creationId xmlns:p14="http://schemas.microsoft.com/office/powerpoint/2010/main" val="3957595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EFE2C1-4DB3-4684-8B0B-7827C6A43F99}"/>
              </a:ext>
            </a:extLst>
          </p:cNvPr>
          <p:cNvSpPr>
            <a:spLocks noGrp="1"/>
          </p:cNvSpPr>
          <p:nvPr>
            <p:ph type="dt" sz="half" idx="10"/>
          </p:nvPr>
        </p:nvSpPr>
        <p:spPr/>
        <p:txBody>
          <a:bodyPr/>
          <a:lstStyle/>
          <a:p>
            <a:fld id="{E8C15AA1-38B9-44F1-B8E8-76BB248F84EC}" type="datetimeFigureOut">
              <a:rPr lang="en-US" smtClean="0"/>
              <a:t>2019-04-18</a:t>
            </a:fld>
            <a:endParaRPr lang="en-US"/>
          </a:p>
        </p:txBody>
      </p:sp>
      <p:sp>
        <p:nvSpPr>
          <p:cNvPr id="3" name="Footer Placeholder 2">
            <a:extLst>
              <a:ext uri="{FF2B5EF4-FFF2-40B4-BE49-F238E27FC236}">
                <a16:creationId xmlns:a16="http://schemas.microsoft.com/office/drawing/2014/main" id="{EAB253FA-8B91-400D-9CC7-3D9D012A2DD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973DD2-A81C-4E32-A5EE-2FD7C8CBB443}"/>
              </a:ext>
            </a:extLst>
          </p:cNvPr>
          <p:cNvSpPr>
            <a:spLocks noGrp="1"/>
          </p:cNvSpPr>
          <p:nvPr>
            <p:ph type="sldNum" sz="quarter" idx="12"/>
          </p:nvPr>
        </p:nvSpPr>
        <p:spPr/>
        <p:txBody>
          <a:bodyPr/>
          <a:lstStyle/>
          <a:p>
            <a:fld id="{2882CCFD-568B-48F1-961D-6B12DD1894FD}" type="slidenum">
              <a:rPr lang="en-US" smtClean="0"/>
              <a:t>‹#›</a:t>
            </a:fld>
            <a:endParaRPr lang="en-US"/>
          </a:p>
        </p:txBody>
      </p:sp>
    </p:spTree>
    <p:extLst>
      <p:ext uri="{BB962C8B-B14F-4D97-AF65-F5344CB8AC3E}">
        <p14:creationId xmlns:p14="http://schemas.microsoft.com/office/powerpoint/2010/main" val="2947703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0739B-15D9-44B5-B7D9-5B56FF2683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4233B7-90EC-4AD1-ACCD-4C159E2350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FF9F05-C1FB-4B66-A8CD-B4FF1F579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AFF2C3-4872-48E5-9DF4-5C309C3377DE}"/>
              </a:ext>
            </a:extLst>
          </p:cNvPr>
          <p:cNvSpPr>
            <a:spLocks noGrp="1"/>
          </p:cNvSpPr>
          <p:nvPr>
            <p:ph type="dt" sz="half" idx="10"/>
          </p:nvPr>
        </p:nvSpPr>
        <p:spPr/>
        <p:txBody>
          <a:bodyPr/>
          <a:lstStyle/>
          <a:p>
            <a:fld id="{E8C15AA1-38B9-44F1-B8E8-76BB248F84EC}" type="datetimeFigureOut">
              <a:rPr lang="en-US" smtClean="0"/>
              <a:t>2019-04-18</a:t>
            </a:fld>
            <a:endParaRPr lang="en-US"/>
          </a:p>
        </p:txBody>
      </p:sp>
      <p:sp>
        <p:nvSpPr>
          <p:cNvPr id="6" name="Footer Placeholder 5">
            <a:extLst>
              <a:ext uri="{FF2B5EF4-FFF2-40B4-BE49-F238E27FC236}">
                <a16:creationId xmlns:a16="http://schemas.microsoft.com/office/drawing/2014/main" id="{AF0B0FB3-DCD4-4B1A-8FE8-A83CDD3730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43A4CE-B286-45FA-B02A-4B88063ECDC1}"/>
              </a:ext>
            </a:extLst>
          </p:cNvPr>
          <p:cNvSpPr>
            <a:spLocks noGrp="1"/>
          </p:cNvSpPr>
          <p:nvPr>
            <p:ph type="sldNum" sz="quarter" idx="12"/>
          </p:nvPr>
        </p:nvSpPr>
        <p:spPr/>
        <p:txBody>
          <a:bodyPr/>
          <a:lstStyle/>
          <a:p>
            <a:fld id="{2882CCFD-568B-48F1-961D-6B12DD1894FD}" type="slidenum">
              <a:rPr lang="en-US" smtClean="0"/>
              <a:t>‹#›</a:t>
            </a:fld>
            <a:endParaRPr lang="en-US"/>
          </a:p>
        </p:txBody>
      </p:sp>
    </p:spTree>
    <p:extLst>
      <p:ext uri="{BB962C8B-B14F-4D97-AF65-F5344CB8AC3E}">
        <p14:creationId xmlns:p14="http://schemas.microsoft.com/office/powerpoint/2010/main" val="808821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0DB79-7F5B-4A9E-9F73-DA6B5F5864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87F265-CD4F-472B-A3C1-B3B23C367F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835FBAC-889A-46D1-8BAB-41A01C75E7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7C7D76-95D9-40B7-B4C5-AA20A24860BD}"/>
              </a:ext>
            </a:extLst>
          </p:cNvPr>
          <p:cNvSpPr>
            <a:spLocks noGrp="1"/>
          </p:cNvSpPr>
          <p:nvPr>
            <p:ph type="dt" sz="half" idx="10"/>
          </p:nvPr>
        </p:nvSpPr>
        <p:spPr/>
        <p:txBody>
          <a:bodyPr/>
          <a:lstStyle/>
          <a:p>
            <a:fld id="{E8C15AA1-38B9-44F1-B8E8-76BB248F84EC}" type="datetimeFigureOut">
              <a:rPr lang="en-US" smtClean="0"/>
              <a:t>2019-04-18</a:t>
            </a:fld>
            <a:endParaRPr lang="en-US"/>
          </a:p>
        </p:txBody>
      </p:sp>
      <p:sp>
        <p:nvSpPr>
          <p:cNvPr id="6" name="Footer Placeholder 5">
            <a:extLst>
              <a:ext uri="{FF2B5EF4-FFF2-40B4-BE49-F238E27FC236}">
                <a16:creationId xmlns:a16="http://schemas.microsoft.com/office/drawing/2014/main" id="{B548C33B-D6DF-4913-8AF2-1C3FCF58BC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B3DBCE-7F89-474D-B70C-F61E6E4D7A50}"/>
              </a:ext>
            </a:extLst>
          </p:cNvPr>
          <p:cNvSpPr>
            <a:spLocks noGrp="1"/>
          </p:cNvSpPr>
          <p:nvPr>
            <p:ph type="sldNum" sz="quarter" idx="12"/>
          </p:nvPr>
        </p:nvSpPr>
        <p:spPr/>
        <p:txBody>
          <a:bodyPr/>
          <a:lstStyle/>
          <a:p>
            <a:fld id="{2882CCFD-568B-48F1-961D-6B12DD1894FD}" type="slidenum">
              <a:rPr lang="en-US" smtClean="0"/>
              <a:t>‹#›</a:t>
            </a:fld>
            <a:endParaRPr lang="en-US"/>
          </a:p>
        </p:txBody>
      </p:sp>
    </p:spTree>
    <p:extLst>
      <p:ext uri="{BB962C8B-B14F-4D97-AF65-F5344CB8AC3E}">
        <p14:creationId xmlns:p14="http://schemas.microsoft.com/office/powerpoint/2010/main" val="3082362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6C8F8A-529D-4E42-BD42-24B4B47527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1F6A84-70F6-48B9-9AD2-397180920B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33FE85-0E91-4068-99FB-4DB3EC72CB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C15AA1-38B9-44F1-B8E8-76BB248F84EC}" type="datetimeFigureOut">
              <a:rPr lang="en-US" smtClean="0"/>
              <a:t>2019-04-18</a:t>
            </a:fld>
            <a:endParaRPr lang="en-US"/>
          </a:p>
        </p:txBody>
      </p:sp>
      <p:sp>
        <p:nvSpPr>
          <p:cNvPr id="5" name="Footer Placeholder 4">
            <a:extLst>
              <a:ext uri="{FF2B5EF4-FFF2-40B4-BE49-F238E27FC236}">
                <a16:creationId xmlns:a16="http://schemas.microsoft.com/office/drawing/2014/main" id="{4DE653FD-4A8B-4ABA-9CEA-A219B9502C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6B5A524-1E9A-4B99-9CEA-4E7538ED18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82CCFD-568B-48F1-961D-6B12DD1894FD}" type="slidenum">
              <a:rPr lang="en-US" smtClean="0"/>
              <a:t>‹#›</a:t>
            </a:fld>
            <a:endParaRPr lang="en-US"/>
          </a:p>
        </p:txBody>
      </p:sp>
    </p:spTree>
    <p:extLst>
      <p:ext uri="{BB962C8B-B14F-4D97-AF65-F5344CB8AC3E}">
        <p14:creationId xmlns:p14="http://schemas.microsoft.com/office/powerpoint/2010/main" val="4998682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8FA63-A32B-4FF8-A3D6-1C50A7BFB849}"/>
              </a:ext>
            </a:extLst>
          </p:cNvPr>
          <p:cNvSpPr>
            <a:spLocks noGrp="1"/>
          </p:cNvSpPr>
          <p:nvPr>
            <p:ph type="ctrTitle"/>
          </p:nvPr>
        </p:nvSpPr>
        <p:spPr>
          <a:xfrm>
            <a:off x="1524000" y="1122363"/>
            <a:ext cx="9144000" cy="1545423"/>
          </a:xfrm>
        </p:spPr>
        <p:txBody>
          <a:bodyPr>
            <a:noAutofit/>
          </a:bodyPr>
          <a:lstStyle/>
          <a:p>
            <a:r>
              <a:rPr lang="en-US" sz="4000" b="1" dirty="0"/>
              <a:t>New Particle Formation in Southern Great Plains during HISCALE 2016 with Model and Observed Measurements  </a:t>
            </a:r>
          </a:p>
        </p:txBody>
      </p:sp>
      <p:sp>
        <p:nvSpPr>
          <p:cNvPr id="3" name="Subtitle 2">
            <a:extLst>
              <a:ext uri="{FF2B5EF4-FFF2-40B4-BE49-F238E27FC236}">
                <a16:creationId xmlns:a16="http://schemas.microsoft.com/office/drawing/2014/main" id="{4FBDD122-4FFE-4E8A-A7D4-D1C475F2201B}"/>
              </a:ext>
            </a:extLst>
          </p:cNvPr>
          <p:cNvSpPr>
            <a:spLocks noGrp="1"/>
          </p:cNvSpPr>
          <p:nvPr>
            <p:ph type="subTitle" idx="1"/>
          </p:nvPr>
        </p:nvSpPr>
        <p:spPr/>
        <p:txBody>
          <a:bodyPr>
            <a:normAutofit/>
          </a:bodyPr>
          <a:lstStyle/>
          <a:p>
            <a:r>
              <a:rPr lang="en-US" sz="2500" dirty="0"/>
              <a:t> EAS 6792 (Spring 2019)</a:t>
            </a:r>
          </a:p>
          <a:p>
            <a:r>
              <a:rPr lang="en-US" sz="2500" dirty="0"/>
              <a:t>Justin Min </a:t>
            </a:r>
          </a:p>
          <a:p>
            <a:r>
              <a:rPr lang="en-US" sz="2500" dirty="0"/>
              <a:t>2019-04-18</a:t>
            </a:r>
          </a:p>
        </p:txBody>
      </p:sp>
    </p:spTree>
    <p:extLst>
      <p:ext uri="{BB962C8B-B14F-4D97-AF65-F5344CB8AC3E}">
        <p14:creationId xmlns:p14="http://schemas.microsoft.com/office/powerpoint/2010/main" val="4291921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C619C-3E7E-49F9-B8B9-B8FC46C19CD5}"/>
              </a:ext>
            </a:extLst>
          </p:cNvPr>
          <p:cNvSpPr>
            <a:spLocks noGrp="1"/>
          </p:cNvSpPr>
          <p:nvPr>
            <p:ph type="title"/>
          </p:nvPr>
        </p:nvSpPr>
        <p:spPr/>
        <p:txBody>
          <a:bodyPr>
            <a:normAutofit/>
          </a:bodyPr>
          <a:lstStyle/>
          <a:p>
            <a:r>
              <a:rPr lang="en-US" sz="4000" b="1" dirty="0"/>
              <a:t>References </a:t>
            </a:r>
          </a:p>
        </p:txBody>
      </p:sp>
      <p:sp>
        <p:nvSpPr>
          <p:cNvPr id="3" name="Content Placeholder 2">
            <a:extLst>
              <a:ext uri="{FF2B5EF4-FFF2-40B4-BE49-F238E27FC236}">
                <a16:creationId xmlns:a16="http://schemas.microsoft.com/office/drawing/2014/main" id="{08B69335-A58D-404B-AE93-F255897733B9}"/>
              </a:ext>
            </a:extLst>
          </p:cNvPr>
          <p:cNvSpPr>
            <a:spLocks noGrp="1"/>
          </p:cNvSpPr>
          <p:nvPr>
            <p:ph idx="1"/>
          </p:nvPr>
        </p:nvSpPr>
        <p:spPr/>
        <p:txBody>
          <a:bodyPr>
            <a:normAutofit/>
          </a:bodyPr>
          <a:lstStyle/>
          <a:p>
            <a:r>
              <a:rPr lang="en-US" dirty="0" err="1">
                <a:effectLst/>
              </a:rPr>
              <a:t>Merikanto</a:t>
            </a:r>
            <a:r>
              <a:rPr lang="en-US" dirty="0">
                <a:effectLst/>
              </a:rPr>
              <a:t>, J., </a:t>
            </a:r>
            <a:r>
              <a:rPr lang="en-US" dirty="0" err="1">
                <a:effectLst/>
              </a:rPr>
              <a:t>Napari</a:t>
            </a:r>
            <a:r>
              <a:rPr lang="en-US" dirty="0">
                <a:effectLst/>
              </a:rPr>
              <a:t>, I., </a:t>
            </a:r>
            <a:r>
              <a:rPr lang="en-US" dirty="0" err="1">
                <a:effectLst/>
              </a:rPr>
              <a:t>Vehkamäki</a:t>
            </a:r>
            <a:r>
              <a:rPr lang="en-US" dirty="0">
                <a:effectLst/>
              </a:rPr>
              <a:t>, H., </a:t>
            </a:r>
            <a:r>
              <a:rPr lang="en-US" dirty="0" err="1">
                <a:effectLst/>
              </a:rPr>
              <a:t>Anttila</a:t>
            </a:r>
            <a:r>
              <a:rPr lang="en-US" dirty="0">
                <a:effectLst/>
              </a:rPr>
              <a:t>, T., </a:t>
            </a:r>
            <a:r>
              <a:rPr lang="en-US" dirty="0" err="1">
                <a:effectLst/>
              </a:rPr>
              <a:t>Kulmala</a:t>
            </a:r>
            <a:r>
              <a:rPr lang="en-US" dirty="0">
                <a:effectLst/>
              </a:rPr>
              <a:t>, M., 2007. New parameterization of sulfuric acid-ammonia-water ternary nucleation rates at tropospheric conditions. Journal of Geophysical Research 112.</a:t>
            </a:r>
          </a:p>
          <a:p>
            <a:r>
              <a:rPr lang="en-US" dirty="0" err="1">
                <a:effectLst/>
              </a:rPr>
              <a:t>Riipinen</a:t>
            </a:r>
            <a:r>
              <a:rPr lang="en-US" dirty="0">
                <a:effectLst/>
              </a:rPr>
              <a:t>, I., 2007. Connections between atmospheric </a:t>
            </a:r>
            <a:r>
              <a:rPr lang="en-US" dirty="0" err="1">
                <a:effectLst/>
              </a:rPr>
              <a:t>sulphuric</a:t>
            </a:r>
            <a:r>
              <a:rPr lang="en-US" dirty="0">
                <a:effectLst/>
              </a:rPr>
              <a:t> acid and new particle formation during QUEST III–IV campaigns in Heidelberg and </a:t>
            </a:r>
            <a:r>
              <a:rPr lang="en-US" dirty="0" err="1">
                <a:effectLst/>
              </a:rPr>
              <a:t>Hyytiala</a:t>
            </a:r>
            <a:r>
              <a:rPr lang="en-US" dirty="0">
                <a:effectLst/>
              </a:rPr>
              <a:t>. Atmos. Chem. Phys. 16.</a:t>
            </a:r>
          </a:p>
          <a:p>
            <a:r>
              <a:rPr lang="en-US" dirty="0" err="1">
                <a:effectLst/>
              </a:rPr>
              <a:t>Vehkamäki</a:t>
            </a:r>
            <a:r>
              <a:rPr lang="en-US" dirty="0">
                <a:effectLst/>
              </a:rPr>
              <a:t>, H., 2002. An improved parameterization for sulfuric acid–water nucleation rates for tropospheric and stratospheric conditions. Journal of Geophysical Research 107.</a:t>
            </a:r>
          </a:p>
          <a:p>
            <a:endParaRPr lang="en-US" dirty="0">
              <a:effectLst/>
            </a:endParaRPr>
          </a:p>
          <a:p>
            <a:endParaRPr lang="en-US" dirty="0">
              <a:effectLst/>
            </a:endParaRPr>
          </a:p>
          <a:p>
            <a:endParaRPr lang="en-US" dirty="0"/>
          </a:p>
        </p:txBody>
      </p:sp>
    </p:spTree>
    <p:extLst>
      <p:ext uri="{BB962C8B-B14F-4D97-AF65-F5344CB8AC3E}">
        <p14:creationId xmlns:p14="http://schemas.microsoft.com/office/powerpoint/2010/main" val="442447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AE700-E84D-4CB4-96B0-B0F51041318A}"/>
              </a:ext>
            </a:extLst>
          </p:cNvPr>
          <p:cNvSpPr>
            <a:spLocks noGrp="1"/>
          </p:cNvSpPr>
          <p:nvPr>
            <p:ph type="title"/>
          </p:nvPr>
        </p:nvSpPr>
        <p:spPr/>
        <p:txBody>
          <a:bodyPr/>
          <a:lstStyle/>
          <a:p>
            <a:r>
              <a:rPr lang="en-US" dirty="0"/>
              <a:t>Extra slide</a:t>
            </a:r>
          </a:p>
        </p:txBody>
      </p:sp>
      <p:sp>
        <p:nvSpPr>
          <p:cNvPr id="3" name="Content Placeholder 2">
            <a:extLst>
              <a:ext uri="{FF2B5EF4-FFF2-40B4-BE49-F238E27FC236}">
                <a16:creationId xmlns:a16="http://schemas.microsoft.com/office/drawing/2014/main" id="{B0709725-CF6B-4C8D-AB8A-F03A849CD39C}"/>
              </a:ext>
            </a:extLst>
          </p:cNvPr>
          <p:cNvSpPr>
            <a:spLocks noGrp="1"/>
          </p:cNvSpPr>
          <p:nvPr>
            <p:ph idx="1"/>
          </p:nvPr>
        </p:nvSpPr>
        <p:spPr>
          <a:xfrm>
            <a:off x="6488348" y="2219241"/>
            <a:ext cx="4865451" cy="3957722"/>
          </a:xfrm>
        </p:spPr>
        <p:txBody>
          <a:bodyPr/>
          <a:lstStyle/>
          <a:p>
            <a:r>
              <a:rPr lang="en-US" dirty="0"/>
              <a:t>The theoretical nucleation rates as functions of sulfuric acid concentration at various ambient temperatures and fixed relative humidity. The shaded region of the plot is the range of ambient concentrations for gas-phase sulfuric acid observed at SGP.  </a:t>
            </a:r>
          </a:p>
        </p:txBody>
      </p:sp>
      <p:pic>
        <p:nvPicPr>
          <p:cNvPr id="5" name="Picture 4">
            <a:extLst>
              <a:ext uri="{FF2B5EF4-FFF2-40B4-BE49-F238E27FC236}">
                <a16:creationId xmlns:a16="http://schemas.microsoft.com/office/drawing/2014/main" id="{E1FA9D31-BD62-4A69-93A5-157A06B7FA16}"/>
              </a:ext>
            </a:extLst>
          </p:cNvPr>
          <p:cNvPicPr/>
          <p:nvPr/>
        </p:nvPicPr>
        <p:blipFill>
          <a:blip r:embed="rId2"/>
          <a:stretch>
            <a:fillRect/>
          </a:stretch>
        </p:blipFill>
        <p:spPr>
          <a:xfrm>
            <a:off x="1030380" y="2487452"/>
            <a:ext cx="4258945" cy="3175000"/>
          </a:xfrm>
          <a:prstGeom prst="rect">
            <a:avLst/>
          </a:prstGeom>
        </p:spPr>
      </p:pic>
      <p:sp>
        <p:nvSpPr>
          <p:cNvPr id="6" name="Rectangle 5">
            <a:extLst>
              <a:ext uri="{FF2B5EF4-FFF2-40B4-BE49-F238E27FC236}">
                <a16:creationId xmlns:a16="http://schemas.microsoft.com/office/drawing/2014/main" id="{B50F558C-D58E-4AED-B93D-6F7E3382957B}"/>
              </a:ext>
            </a:extLst>
          </p:cNvPr>
          <p:cNvSpPr/>
          <p:nvPr/>
        </p:nvSpPr>
        <p:spPr>
          <a:xfrm>
            <a:off x="2334035" y="2724942"/>
            <a:ext cx="682625" cy="236347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Tree>
    <p:extLst>
      <p:ext uri="{BB962C8B-B14F-4D97-AF65-F5344CB8AC3E}">
        <p14:creationId xmlns:p14="http://schemas.microsoft.com/office/powerpoint/2010/main" val="2566826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F48B3-42C0-49C4-A124-7BF0D2318DDB}"/>
              </a:ext>
            </a:extLst>
          </p:cNvPr>
          <p:cNvSpPr>
            <a:spLocks noGrp="1"/>
          </p:cNvSpPr>
          <p:nvPr>
            <p:ph type="title"/>
          </p:nvPr>
        </p:nvSpPr>
        <p:spPr>
          <a:xfrm>
            <a:off x="648929" y="629266"/>
            <a:ext cx="3651467" cy="1155991"/>
          </a:xfrm>
        </p:spPr>
        <p:txBody>
          <a:bodyPr>
            <a:normAutofit/>
          </a:bodyPr>
          <a:lstStyle/>
          <a:p>
            <a:r>
              <a:rPr lang="en-US" sz="4000" b="1" dirty="0"/>
              <a:t>Outline </a:t>
            </a:r>
          </a:p>
        </p:txBody>
      </p:sp>
      <p:sp>
        <p:nvSpPr>
          <p:cNvPr id="3" name="Content Placeholder 2">
            <a:extLst>
              <a:ext uri="{FF2B5EF4-FFF2-40B4-BE49-F238E27FC236}">
                <a16:creationId xmlns:a16="http://schemas.microsoft.com/office/drawing/2014/main" id="{F824E4F2-BA24-45AD-8965-7AFA35284F5B}"/>
              </a:ext>
            </a:extLst>
          </p:cNvPr>
          <p:cNvSpPr>
            <a:spLocks noGrp="1"/>
          </p:cNvSpPr>
          <p:nvPr>
            <p:ph idx="1"/>
          </p:nvPr>
        </p:nvSpPr>
        <p:spPr>
          <a:xfrm>
            <a:off x="648931" y="2438400"/>
            <a:ext cx="3651466" cy="3785419"/>
          </a:xfrm>
        </p:spPr>
        <p:txBody>
          <a:bodyPr>
            <a:normAutofit/>
          </a:bodyPr>
          <a:lstStyle/>
          <a:p>
            <a:r>
              <a:rPr lang="en-US" sz="2500" dirty="0"/>
              <a:t>Introduction</a:t>
            </a:r>
          </a:p>
          <a:p>
            <a:r>
              <a:rPr lang="en-US" sz="2500" dirty="0"/>
              <a:t>Methods/Observations</a:t>
            </a:r>
          </a:p>
          <a:p>
            <a:r>
              <a:rPr lang="en-US" sz="2500" dirty="0"/>
              <a:t>Results</a:t>
            </a:r>
          </a:p>
          <a:p>
            <a:r>
              <a:rPr lang="en-US" sz="2500" dirty="0"/>
              <a:t>Conclusion</a:t>
            </a:r>
          </a:p>
          <a:p>
            <a:endParaRPr lang="en-US" sz="1800" dirty="0"/>
          </a:p>
        </p:txBody>
      </p:sp>
      <p:pic>
        <p:nvPicPr>
          <p:cNvPr id="4" name="Picture 3">
            <a:extLst>
              <a:ext uri="{FF2B5EF4-FFF2-40B4-BE49-F238E27FC236}">
                <a16:creationId xmlns:a16="http://schemas.microsoft.com/office/drawing/2014/main" id="{DA8522E5-DC43-4896-B658-ADAE91F272B1}"/>
              </a:ext>
            </a:extLst>
          </p:cNvPr>
          <p:cNvPicPr>
            <a:picLocks noChangeAspect="1"/>
          </p:cNvPicPr>
          <p:nvPr/>
        </p:nvPicPr>
        <p:blipFill rotWithShape="1">
          <a:blip r:embed="rId2">
            <a:extLst>
              <a:ext uri="{28A0092B-C50C-407E-A947-70E740481C1C}">
                <a14:useLocalDpi xmlns:a14="http://schemas.microsoft.com/office/drawing/2010/main" val="0"/>
              </a:ext>
            </a:extLst>
          </a:blip>
          <a:srcRect l="8700" r="8700"/>
          <a:stretch/>
        </p:blipFill>
        <p:spPr>
          <a:xfrm>
            <a:off x="4639056" y="10"/>
            <a:ext cx="7552944" cy="6857990"/>
          </a:xfrm>
          <a:prstGeom prst="rect">
            <a:avLst/>
          </a:prstGeom>
          <a:effectLst/>
        </p:spPr>
      </p:pic>
    </p:spTree>
    <p:extLst>
      <p:ext uri="{BB962C8B-B14F-4D97-AF65-F5344CB8AC3E}">
        <p14:creationId xmlns:p14="http://schemas.microsoft.com/office/powerpoint/2010/main" val="2789147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1B769-6C70-4801-8F16-693018630384}"/>
              </a:ext>
            </a:extLst>
          </p:cNvPr>
          <p:cNvSpPr>
            <a:spLocks noGrp="1"/>
          </p:cNvSpPr>
          <p:nvPr>
            <p:ph type="title"/>
          </p:nvPr>
        </p:nvSpPr>
        <p:spPr/>
        <p:txBody>
          <a:bodyPr/>
          <a:lstStyle/>
          <a:p>
            <a:r>
              <a:rPr lang="en-US" b="1" dirty="0"/>
              <a:t>Introduction</a:t>
            </a:r>
          </a:p>
        </p:txBody>
      </p:sp>
      <p:sp>
        <p:nvSpPr>
          <p:cNvPr id="3" name="Content Placeholder 2">
            <a:extLst>
              <a:ext uri="{FF2B5EF4-FFF2-40B4-BE49-F238E27FC236}">
                <a16:creationId xmlns:a16="http://schemas.microsoft.com/office/drawing/2014/main" id="{823CF9DF-EB87-4B20-814B-1FE67599AD63}"/>
              </a:ext>
            </a:extLst>
          </p:cNvPr>
          <p:cNvSpPr>
            <a:spLocks noGrp="1"/>
          </p:cNvSpPr>
          <p:nvPr>
            <p:ph idx="1"/>
          </p:nvPr>
        </p:nvSpPr>
        <p:spPr/>
        <p:txBody>
          <a:bodyPr/>
          <a:lstStyle/>
          <a:p>
            <a:r>
              <a:rPr lang="en-US" dirty="0"/>
              <a:t>Purpose was to investigate the similarities and differences of the multicomponent nucleation theories and compare them with observed nucleation rates during a field study.  </a:t>
            </a:r>
          </a:p>
          <a:p>
            <a:endParaRPr lang="en-US" dirty="0"/>
          </a:p>
          <a:p>
            <a:pPr lvl="1"/>
            <a:r>
              <a:rPr lang="en-US" dirty="0"/>
              <a:t>Multicomponent Nucleation Theories (most common):</a:t>
            </a:r>
          </a:p>
          <a:p>
            <a:pPr lvl="2"/>
            <a:r>
              <a:rPr lang="en-US" dirty="0"/>
              <a:t>Binary</a:t>
            </a:r>
          </a:p>
          <a:p>
            <a:pPr lvl="2"/>
            <a:r>
              <a:rPr lang="en-US" dirty="0"/>
              <a:t>Ternary</a:t>
            </a:r>
          </a:p>
          <a:p>
            <a:pPr lvl="2"/>
            <a:r>
              <a:rPr lang="en-US" dirty="0"/>
              <a:t>Ion-Induced </a:t>
            </a:r>
          </a:p>
        </p:txBody>
      </p:sp>
    </p:spTree>
    <p:extLst>
      <p:ext uri="{BB962C8B-B14F-4D97-AF65-F5344CB8AC3E}">
        <p14:creationId xmlns:p14="http://schemas.microsoft.com/office/powerpoint/2010/main" val="245134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6927F-1F4A-4ED8-92B9-889BB6652EDD}"/>
              </a:ext>
            </a:extLst>
          </p:cNvPr>
          <p:cNvSpPr>
            <a:spLocks noGrp="1"/>
          </p:cNvSpPr>
          <p:nvPr>
            <p:ph type="title"/>
          </p:nvPr>
        </p:nvSpPr>
        <p:spPr>
          <a:xfrm>
            <a:off x="838200" y="365125"/>
            <a:ext cx="10515600" cy="455027"/>
          </a:xfrm>
        </p:spPr>
        <p:txBody>
          <a:bodyPr>
            <a:normAutofit/>
          </a:bodyPr>
          <a:lstStyle/>
          <a:p>
            <a:r>
              <a:rPr lang="en-US" sz="2500" b="1" dirty="0"/>
              <a:t>What is new particle Formation (NPF)? And why is it important?</a:t>
            </a:r>
          </a:p>
        </p:txBody>
      </p:sp>
      <p:grpSp>
        <p:nvGrpSpPr>
          <p:cNvPr id="4" name="Group 3">
            <a:extLst>
              <a:ext uri="{FF2B5EF4-FFF2-40B4-BE49-F238E27FC236}">
                <a16:creationId xmlns:a16="http://schemas.microsoft.com/office/drawing/2014/main" id="{E7FF3259-1E8B-4035-B268-3A8A7A80B888}"/>
              </a:ext>
            </a:extLst>
          </p:cNvPr>
          <p:cNvGrpSpPr>
            <a:grpSpLocks noChangeAspect="1"/>
          </p:cNvGrpSpPr>
          <p:nvPr/>
        </p:nvGrpSpPr>
        <p:grpSpPr>
          <a:xfrm>
            <a:off x="8307268" y="4438436"/>
            <a:ext cx="7315201" cy="7784057"/>
            <a:chOff x="6489940" y="4699030"/>
            <a:chExt cx="9144000" cy="9689831"/>
          </a:xfrm>
        </p:grpSpPr>
        <p:sp>
          <p:nvSpPr>
            <p:cNvPr id="5" name="Oval 4">
              <a:extLst>
                <a:ext uri="{FF2B5EF4-FFF2-40B4-BE49-F238E27FC236}">
                  <a16:creationId xmlns:a16="http://schemas.microsoft.com/office/drawing/2014/main" id="{E677E964-8BAE-4EA2-B827-726FF2A1A8A9}"/>
                </a:ext>
              </a:extLst>
            </p:cNvPr>
            <p:cNvSpPr>
              <a:spLocks noChangeAspect="1"/>
            </p:cNvSpPr>
            <p:nvPr/>
          </p:nvSpPr>
          <p:spPr>
            <a:xfrm>
              <a:off x="6489940" y="5244861"/>
              <a:ext cx="9144000" cy="9144000"/>
            </a:xfrm>
            <a:prstGeom prst="ellipse">
              <a:avLst/>
            </a:prstGeom>
            <a:solidFill>
              <a:srgbClr val="92D050">
                <a:alpha val="25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w="4572000" h="4572000"/>
              <a:bevelB w="4572000" h="45720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58E4766-2748-448F-9859-2A97167485AA}"/>
                </a:ext>
              </a:extLst>
            </p:cNvPr>
            <p:cNvSpPr txBox="1"/>
            <p:nvPr/>
          </p:nvSpPr>
          <p:spPr>
            <a:xfrm>
              <a:off x="6588050" y="6094771"/>
              <a:ext cx="1322162"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&gt; 1 µm</a:t>
              </a:r>
            </a:p>
          </p:txBody>
        </p:sp>
        <p:sp>
          <p:nvSpPr>
            <p:cNvPr id="7" name="TextBox 6">
              <a:extLst>
                <a:ext uri="{FF2B5EF4-FFF2-40B4-BE49-F238E27FC236}">
                  <a16:creationId xmlns:a16="http://schemas.microsoft.com/office/drawing/2014/main" id="{81A2F8AF-93C8-4465-B5A0-8759EA479088}"/>
                </a:ext>
              </a:extLst>
            </p:cNvPr>
            <p:cNvSpPr txBox="1"/>
            <p:nvPr/>
          </p:nvSpPr>
          <p:spPr>
            <a:xfrm>
              <a:off x="7469831" y="4699030"/>
              <a:ext cx="1505540"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1" kern="0" dirty="0">
                  <a:solidFill>
                    <a:sysClr val="windowText" lastClr="000000"/>
                  </a:solidFill>
                  <a:latin typeface="Arial" panose="020B0604020202020204" pitchFamily="34" charset="0"/>
                  <a:cs typeface="Arial" panose="020B0604020202020204" pitchFamily="34" charset="0"/>
                </a:rPr>
                <a:t>Activation:  </a:t>
              </a:r>
            </a:p>
            <a:p>
              <a:pPr marL="0" marR="0" lvl="0" indent="0" defTabSz="914400" eaLnBrk="1" fontAlgn="auto" latinLnBrk="0" hangingPunct="1">
                <a:lnSpc>
                  <a:spcPct val="100000"/>
                </a:lnSpc>
                <a:spcBef>
                  <a:spcPts val="0"/>
                </a:spcBef>
                <a:spcAft>
                  <a:spcPts val="0"/>
                </a:spcAft>
                <a:buClrTx/>
                <a:buSzTx/>
                <a:buFontTx/>
                <a:buNone/>
                <a:tabLst/>
                <a:defRPr/>
              </a:pPr>
              <a:r>
                <a:rPr lang="en-US" sz="1800" b="1" kern="0" dirty="0">
                  <a:solidFill>
                    <a:srgbClr val="FF0000"/>
                  </a:solidFill>
                  <a:latin typeface="Arial" panose="020B0604020202020204" pitchFamily="34" charset="0"/>
                  <a:cs typeface="Arial" panose="020B0604020202020204" pitchFamily="34" charset="0"/>
                </a:rPr>
                <a:t>Fraction</a:t>
              </a:r>
              <a:endParaRPr kumimoji="0" lang="en-US" sz="18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
          <p:nvSpPr>
            <p:cNvPr id="8" name="Right Arrow 87">
              <a:extLst>
                <a:ext uri="{FF2B5EF4-FFF2-40B4-BE49-F238E27FC236}">
                  <a16:creationId xmlns:a16="http://schemas.microsoft.com/office/drawing/2014/main" id="{ADB1D2EB-7344-45D4-8C40-9814D5F5F7DD}"/>
                </a:ext>
              </a:extLst>
            </p:cNvPr>
            <p:cNvSpPr>
              <a:spLocks/>
            </p:cNvSpPr>
            <p:nvPr/>
          </p:nvSpPr>
          <p:spPr>
            <a:xfrm rot="1980000">
              <a:off x="7104071" y="5599763"/>
              <a:ext cx="731520" cy="263588"/>
            </a:xfrm>
            <a:prstGeom prst="rightArrow">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cs typeface="Arial" panose="020B0604020202020204" pitchFamily="34" charset="0"/>
              </a:endParaRPr>
            </a:p>
          </p:txBody>
        </p:sp>
      </p:grpSp>
      <p:grpSp>
        <p:nvGrpSpPr>
          <p:cNvPr id="14" name="Group 173">
            <a:extLst>
              <a:ext uri="{FF2B5EF4-FFF2-40B4-BE49-F238E27FC236}">
                <a16:creationId xmlns:a16="http://schemas.microsoft.com/office/drawing/2014/main" id="{084AA8A0-10DE-4CC4-A490-7A2EC8D7F23A}"/>
              </a:ext>
            </a:extLst>
          </p:cNvPr>
          <p:cNvGrpSpPr>
            <a:grpSpLocks noChangeAspect="1"/>
          </p:cNvGrpSpPr>
          <p:nvPr/>
        </p:nvGrpSpPr>
        <p:grpSpPr>
          <a:xfrm>
            <a:off x="1804026" y="967582"/>
            <a:ext cx="448634" cy="499627"/>
            <a:chOff x="212038" y="1046765"/>
            <a:chExt cx="560792" cy="624535"/>
          </a:xfrm>
        </p:grpSpPr>
        <p:sp>
          <p:nvSpPr>
            <p:cNvPr id="15" name="Oval 14">
              <a:extLst>
                <a:ext uri="{FF2B5EF4-FFF2-40B4-BE49-F238E27FC236}">
                  <a16:creationId xmlns:a16="http://schemas.microsoft.com/office/drawing/2014/main" id="{5109F631-A922-443A-B286-EE835336AB4E}"/>
                </a:ext>
              </a:extLst>
            </p:cNvPr>
            <p:cNvSpPr>
              <a:spLocks noChangeAspect="1"/>
            </p:cNvSpPr>
            <p:nvPr/>
          </p:nvSpPr>
          <p:spPr>
            <a:xfrm>
              <a:off x="393928" y="1085780"/>
              <a:ext cx="91440" cy="91440"/>
            </a:xfrm>
            <a:prstGeom prst="ellipse">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w="45720" h="45720"/>
              <a:bevelB w="45720" h="4572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cs typeface="Arial" panose="020B0604020202020204" pitchFamily="34" charset="0"/>
              </a:endParaRPr>
            </a:p>
          </p:txBody>
        </p:sp>
        <p:sp>
          <p:nvSpPr>
            <p:cNvPr id="16" name="Oval 15">
              <a:extLst>
                <a:ext uri="{FF2B5EF4-FFF2-40B4-BE49-F238E27FC236}">
                  <a16:creationId xmlns:a16="http://schemas.microsoft.com/office/drawing/2014/main" id="{387346FC-43CF-45BD-9235-026197493D49}"/>
                </a:ext>
              </a:extLst>
            </p:cNvPr>
            <p:cNvSpPr>
              <a:spLocks noChangeAspect="1"/>
            </p:cNvSpPr>
            <p:nvPr/>
          </p:nvSpPr>
          <p:spPr>
            <a:xfrm>
              <a:off x="473365" y="1305465"/>
              <a:ext cx="91440" cy="91440"/>
            </a:xfrm>
            <a:prstGeom prst="ellipse">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w="45720" h="45720"/>
              <a:bevelB w="45720" h="4572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cs typeface="Arial" panose="020B0604020202020204" pitchFamily="34" charset="0"/>
              </a:endParaRPr>
            </a:p>
          </p:txBody>
        </p:sp>
        <p:sp>
          <p:nvSpPr>
            <p:cNvPr id="17" name="Oval 16">
              <a:extLst>
                <a:ext uri="{FF2B5EF4-FFF2-40B4-BE49-F238E27FC236}">
                  <a16:creationId xmlns:a16="http://schemas.microsoft.com/office/drawing/2014/main" id="{328A099C-349B-438E-8E0B-1410825CB582}"/>
                </a:ext>
              </a:extLst>
            </p:cNvPr>
            <p:cNvSpPr>
              <a:spLocks noChangeAspect="1"/>
            </p:cNvSpPr>
            <p:nvPr/>
          </p:nvSpPr>
          <p:spPr>
            <a:xfrm>
              <a:off x="212038" y="1294415"/>
              <a:ext cx="91440" cy="91440"/>
            </a:xfrm>
            <a:prstGeom prst="ellipse">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w="45720" h="45720"/>
              <a:bevelB w="45720" h="4572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cs typeface="Arial" panose="020B0604020202020204" pitchFamily="34" charset="0"/>
              </a:endParaRPr>
            </a:p>
          </p:txBody>
        </p:sp>
        <p:sp>
          <p:nvSpPr>
            <p:cNvPr id="18" name="Oval 17">
              <a:extLst>
                <a:ext uri="{FF2B5EF4-FFF2-40B4-BE49-F238E27FC236}">
                  <a16:creationId xmlns:a16="http://schemas.microsoft.com/office/drawing/2014/main" id="{21569233-8825-4CA0-B352-A397C8886B86}"/>
                </a:ext>
              </a:extLst>
            </p:cNvPr>
            <p:cNvSpPr>
              <a:spLocks noChangeAspect="1"/>
            </p:cNvSpPr>
            <p:nvPr/>
          </p:nvSpPr>
          <p:spPr>
            <a:xfrm>
              <a:off x="681390" y="1046765"/>
              <a:ext cx="91440" cy="91440"/>
            </a:xfrm>
            <a:prstGeom prst="ellipse">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w="45720" h="45720"/>
              <a:bevelB w="45720" h="4572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cs typeface="Arial" panose="020B0604020202020204" pitchFamily="34" charset="0"/>
              </a:endParaRPr>
            </a:p>
          </p:txBody>
        </p:sp>
        <p:sp>
          <p:nvSpPr>
            <p:cNvPr id="19" name="Oval 18">
              <a:extLst>
                <a:ext uri="{FF2B5EF4-FFF2-40B4-BE49-F238E27FC236}">
                  <a16:creationId xmlns:a16="http://schemas.microsoft.com/office/drawing/2014/main" id="{BD8CB1CB-6227-47AB-A4D3-839EFA22FE99}"/>
                </a:ext>
              </a:extLst>
            </p:cNvPr>
            <p:cNvSpPr>
              <a:spLocks noChangeAspect="1"/>
            </p:cNvSpPr>
            <p:nvPr/>
          </p:nvSpPr>
          <p:spPr>
            <a:xfrm>
              <a:off x="625460" y="1228045"/>
              <a:ext cx="91440" cy="91440"/>
            </a:xfrm>
            <a:prstGeom prst="ellipse">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w="45720" h="45720"/>
              <a:bevelB w="45720" h="4572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cs typeface="Arial" panose="020B0604020202020204" pitchFamily="34" charset="0"/>
              </a:endParaRPr>
            </a:p>
          </p:txBody>
        </p:sp>
        <p:sp>
          <p:nvSpPr>
            <p:cNvPr id="20" name="Oval 19">
              <a:extLst>
                <a:ext uri="{FF2B5EF4-FFF2-40B4-BE49-F238E27FC236}">
                  <a16:creationId xmlns:a16="http://schemas.microsoft.com/office/drawing/2014/main" id="{4EC70DAF-6B04-4E25-ABA0-CDF96A99F65F}"/>
                </a:ext>
              </a:extLst>
            </p:cNvPr>
            <p:cNvSpPr>
              <a:spLocks noChangeAspect="1"/>
            </p:cNvSpPr>
            <p:nvPr/>
          </p:nvSpPr>
          <p:spPr>
            <a:xfrm>
              <a:off x="360285" y="1579860"/>
              <a:ext cx="91440" cy="91440"/>
            </a:xfrm>
            <a:prstGeom prst="ellipse">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w="45720" h="45720"/>
              <a:bevelB w="45720" h="4572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cs typeface="Arial" panose="020B0604020202020204" pitchFamily="34" charset="0"/>
              </a:endParaRPr>
            </a:p>
          </p:txBody>
        </p:sp>
        <p:sp>
          <p:nvSpPr>
            <p:cNvPr id="21" name="Oval 20">
              <a:extLst>
                <a:ext uri="{FF2B5EF4-FFF2-40B4-BE49-F238E27FC236}">
                  <a16:creationId xmlns:a16="http://schemas.microsoft.com/office/drawing/2014/main" id="{C0707E7F-A12D-4AE1-9290-D0D965FE1D68}"/>
                </a:ext>
              </a:extLst>
            </p:cNvPr>
            <p:cNvSpPr>
              <a:spLocks noChangeAspect="1"/>
            </p:cNvSpPr>
            <p:nvPr/>
          </p:nvSpPr>
          <p:spPr>
            <a:xfrm>
              <a:off x="625460" y="1455730"/>
              <a:ext cx="91440" cy="91440"/>
            </a:xfrm>
            <a:prstGeom prst="ellipse">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w="45720" h="45720"/>
              <a:bevelB w="45720" h="4572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cs typeface="Arial" panose="020B0604020202020204" pitchFamily="34" charset="0"/>
              </a:endParaRPr>
            </a:p>
          </p:txBody>
        </p:sp>
      </p:grpSp>
      <p:grpSp>
        <p:nvGrpSpPr>
          <p:cNvPr id="22" name="Group 172">
            <a:extLst>
              <a:ext uri="{FF2B5EF4-FFF2-40B4-BE49-F238E27FC236}">
                <a16:creationId xmlns:a16="http://schemas.microsoft.com/office/drawing/2014/main" id="{F5043BF5-A6F1-40B7-978D-694F0A7E15FF}"/>
              </a:ext>
            </a:extLst>
          </p:cNvPr>
          <p:cNvGrpSpPr>
            <a:grpSpLocks noChangeAspect="1"/>
          </p:cNvGrpSpPr>
          <p:nvPr/>
        </p:nvGrpSpPr>
        <p:grpSpPr>
          <a:xfrm>
            <a:off x="3580641" y="1782918"/>
            <a:ext cx="647977" cy="630397"/>
            <a:chOff x="1206180" y="1190438"/>
            <a:chExt cx="809968" cy="787996"/>
          </a:xfrm>
        </p:grpSpPr>
        <p:grpSp>
          <p:nvGrpSpPr>
            <p:cNvPr id="23" name="Group 64">
              <a:extLst>
                <a:ext uri="{FF2B5EF4-FFF2-40B4-BE49-F238E27FC236}">
                  <a16:creationId xmlns:a16="http://schemas.microsoft.com/office/drawing/2014/main" id="{75FEBCE0-999D-4672-95A6-DC5EF3CB4F43}"/>
                </a:ext>
              </a:extLst>
            </p:cNvPr>
            <p:cNvGrpSpPr/>
            <p:nvPr/>
          </p:nvGrpSpPr>
          <p:grpSpPr>
            <a:xfrm>
              <a:off x="1772307" y="1771463"/>
              <a:ext cx="170865" cy="206971"/>
              <a:chOff x="646779" y="2738897"/>
              <a:chExt cx="170865" cy="206971"/>
            </a:xfrm>
          </p:grpSpPr>
          <p:sp>
            <p:nvSpPr>
              <p:cNvPr id="73" name="Oval 20">
                <a:extLst>
                  <a:ext uri="{FF2B5EF4-FFF2-40B4-BE49-F238E27FC236}">
                    <a16:creationId xmlns:a16="http://schemas.microsoft.com/office/drawing/2014/main" id="{1E491F50-A3A6-41C0-9098-1F9F18838B3E}"/>
                  </a:ext>
                </a:extLst>
              </p:cNvPr>
              <p:cNvSpPr>
                <a:spLocks noChangeAspect="1"/>
              </p:cNvSpPr>
              <p:nvPr/>
            </p:nvSpPr>
            <p:spPr>
              <a:xfrm>
                <a:off x="680116" y="2854428"/>
                <a:ext cx="91440" cy="91440"/>
              </a:xfrm>
              <a:prstGeom prst="ellipse">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w="45720" h="45720"/>
                <a:bevelB w="45720" h="4572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cs typeface="Arial" panose="020B0604020202020204" pitchFamily="34" charset="0"/>
                </a:endParaRPr>
              </a:p>
            </p:txBody>
          </p:sp>
          <p:sp>
            <p:nvSpPr>
              <p:cNvPr id="74" name="Oval 73">
                <a:extLst>
                  <a:ext uri="{FF2B5EF4-FFF2-40B4-BE49-F238E27FC236}">
                    <a16:creationId xmlns:a16="http://schemas.microsoft.com/office/drawing/2014/main" id="{99193FCE-37D9-4974-A1CC-6CD316253FCF}"/>
                  </a:ext>
                </a:extLst>
              </p:cNvPr>
              <p:cNvSpPr>
                <a:spLocks noChangeAspect="1"/>
              </p:cNvSpPr>
              <p:nvPr/>
            </p:nvSpPr>
            <p:spPr>
              <a:xfrm>
                <a:off x="646779" y="2787754"/>
                <a:ext cx="91440" cy="91440"/>
              </a:xfrm>
              <a:prstGeom prst="ellipse">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w="45720" h="45720"/>
                <a:bevelB w="45720" h="4572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cs typeface="Arial" panose="020B0604020202020204" pitchFamily="34" charset="0"/>
                </a:endParaRPr>
              </a:p>
            </p:txBody>
          </p:sp>
          <p:sp>
            <p:nvSpPr>
              <p:cNvPr id="75" name="Oval 74">
                <a:extLst>
                  <a:ext uri="{FF2B5EF4-FFF2-40B4-BE49-F238E27FC236}">
                    <a16:creationId xmlns:a16="http://schemas.microsoft.com/office/drawing/2014/main" id="{3FCCFF72-8D88-49DA-A150-63621E1E2250}"/>
                  </a:ext>
                </a:extLst>
              </p:cNvPr>
              <p:cNvSpPr>
                <a:spLocks noChangeAspect="1"/>
              </p:cNvSpPr>
              <p:nvPr/>
            </p:nvSpPr>
            <p:spPr>
              <a:xfrm>
                <a:off x="691022" y="2738897"/>
                <a:ext cx="91440" cy="91440"/>
              </a:xfrm>
              <a:prstGeom prst="ellipse">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w="45720" h="45720"/>
                <a:bevelB w="45720" h="4572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cs typeface="Arial" panose="020B0604020202020204" pitchFamily="34" charset="0"/>
                </a:endParaRPr>
              </a:p>
            </p:txBody>
          </p:sp>
          <p:sp>
            <p:nvSpPr>
              <p:cNvPr id="76" name="Oval 75">
                <a:extLst>
                  <a:ext uri="{FF2B5EF4-FFF2-40B4-BE49-F238E27FC236}">
                    <a16:creationId xmlns:a16="http://schemas.microsoft.com/office/drawing/2014/main" id="{2FE5F1EA-4845-4784-96E6-5AAAE42E6F99}"/>
                  </a:ext>
                </a:extLst>
              </p:cNvPr>
              <p:cNvSpPr>
                <a:spLocks noChangeAspect="1"/>
              </p:cNvSpPr>
              <p:nvPr/>
            </p:nvSpPr>
            <p:spPr>
              <a:xfrm>
                <a:off x="726204" y="2792976"/>
                <a:ext cx="91440" cy="91440"/>
              </a:xfrm>
              <a:prstGeom prst="ellipse">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w="45720" h="45720"/>
                <a:bevelB w="45720" h="4572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cs typeface="Arial" panose="020B0604020202020204" pitchFamily="34" charset="0"/>
                </a:endParaRPr>
              </a:p>
            </p:txBody>
          </p:sp>
        </p:grpSp>
        <p:grpSp>
          <p:nvGrpSpPr>
            <p:cNvPr id="24" name="Group 53">
              <a:extLst>
                <a:ext uri="{FF2B5EF4-FFF2-40B4-BE49-F238E27FC236}">
                  <a16:creationId xmlns:a16="http://schemas.microsoft.com/office/drawing/2014/main" id="{499FA45A-DC9C-4161-B97F-B3B6F41CB664}"/>
                </a:ext>
              </a:extLst>
            </p:cNvPr>
            <p:cNvGrpSpPr/>
            <p:nvPr/>
          </p:nvGrpSpPr>
          <p:grpSpPr>
            <a:xfrm>
              <a:off x="1362732" y="1190438"/>
              <a:ext cx="215265" cy="215265"/>
              <a:chOff x="833898" y="3278290"/>
              <a:chExt cx="215265" cy="215265"/>
            </a:xfrm>
          </p:grpSpPr>
          <p:sp>
            <p:nvSpPr>
              <p:cNvPr id="66" name="Oval 65">
                <a:extLst>
                  <a:ext uri="{FF2B5EF4-FFF2-40B4-BE49-F238E27FC236}">
                    <a16:creationId xmlns:a16="http://schemas.microsoft.com/office/drawing/2014/main" id="{C910B777-6CA0-4B6F-B9FC-A5D6E873BD35}"/>
                  </a:ext>
                </a:extLst>
              </p:cNvPr>
              <p:cNvSpPr>
                <a:spLocks noChangeAspect="1"/>
              </p:cNvSpPr>
              <p:nvPr/>
            </p:nvSpPr>
            <p:spPr>
              <a:xfrm>
                <a:off x="884904" y="3278290"/>
                <a:ext cx="91440" cy="91440"/>
              </a:xfrm>
              <a:prstGeom prst="ellipse">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w="45720" h="45720"/>
                <a:bevelB w="45720" h="4572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cs typeface="Arial" panose="020B0604020202020204" pitchFamily="34" charset="0"/>
                </a:endParaRPr>
              </a:p>
            </p:txBody>
          </p:sp>
          <p:sp>
            <p:nvSpPr>
              <p:cNvPr id="67" name="Oval 18">
                <a:extLst>
                  <a:ext uri="{FF2B5EF4-FFF2-40B4-BE49-F238E27FC236}">
                    <a16:creationId xmlns:a16="http://schemas.microsoft.com/office/drawing/2014/main" id="{91916B45-1E5F-445C-B082-F42CE9FD1477}"/>
                  </a:ext>
                </a:extLst>
              </p:cNvPr>
              <p:cNvSpPr>
                <a:spLocks noChangeAspect="1"/>
              </p:cNvSpPr>
              <p:nvPr/>
            </p:nvSpPr>
            <p:spPr>
              <a:xfrm>
                <a:off x="957723" y="3291347"/>
                <a:ext cx="91440" cy="91440"/>
              </a:xfrm>
              <a:prstGeom prst="ellipse">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w="45720" h="45720"/>
                <a:bevelB w="45720" h="4572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cs typeface="Arial" panose="020B0604020202020204" pitchFamily="34" charset="0"/>
                </a:endParaRPr>
              </a:p>
            </p:txBody>
          </p:sp>
          <p:sp>
            <p:nvSpPr>
              <p:cNvPr id="68" name="Oval 19">
                <a:extLst>
                  <a:ext uri="{FF2B5EF4-FFF2-40B4-BE49-F238E27FC236}">
                    <a16:creationId xmlns:a16="http://schemas.microsoft.com/office/drawing/2014/main" id="{4E9D3A7F-9833-453F-8109-CA9FF3960FC2}"/>
                  </a:ext>
                </a:extLst>
              </p:cNvPr>
              <p:cNvSpPr>
                <a:spLocks noChangeAspect="1"/>
              </p:cNvSpPr>
              <p:nvPr/>
            </p:nvSpPr>
            <p:spPr>
              <a:xfrm>
                <a:off x="940517" y="3388288"/>
                <a:ext cx="91440" cy="91440"/>
              </a:xfrm>
              <a:prstGeom prst="ellipse">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w="45720" h="45720"/>
                <a:bevelB w="45720" h="4572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cs typeface="Arial" panose="020B0604020202020204" pitchFamily="34" charset="0"/>
                </a:endParaRPr>
              </a:p>
            </p:txBody>
          </p:sp>
          <p:sp>
            <p:nvSpPr>
              <p:cNvPr id="69" name="Oval 21">
                <a:extLst>
                  <a:ext uri="{FF2B5EF4-FFF2-40B4-BE49-F238E27FC236}">
                    <a16:creationId xmlns:a16="http://schemas.microsoft.com/office/drawing/2014/main" id="{38DD73D7-4845-48DC-994A-67E3328E4788}"/>
                  </a:ext>
                </a:extLst>
              </p:cNvPr>
              <p:cNvSpPr>
                <a:spLocks noChangeAspect="1"/>
              </p:cNvSpPr>
              <p:nvPr/>
            </p:nvSpPr>
            <p:spPr>
              <a:xfrm>
                <a:off x="833898" y="3343735"/>
                <a:ext cx="91440" cy="91440"/>
              </a:xfrm>
              <a:prstGeom prst="ellipse">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w="45720" h="45720"/>
                <a:bevelB w="45720" h="4572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cs typeface="Arial" panose="020B0604020202020204" pitchFamily="34" charset="0"/>
                </a:endParaRPr>
              </a:p>
            </p:txBody>
          </p:sp>
          <p:sp>
            <p:nvSpPr>
              <p:cNvPr id="70" name="Oval 22">
                <a:extLst>
                  <a:ext uri="{FF2B5EF4-FFF2-40B4-BE49-F238E27FC236}">
                    <a16:creationId xmlns:a16="http://schemas.microsoft.com/office/drawing/2014/main" id="{D32484B5-1530-4B27-A7DF-2F8073866993}"/>
                  </a:ext>
                </a:extLst>
              </p:cNvPr>
              <p:cNvSpPr>
                <a:spLocks noChangeAspect="1"/>
              </p:cNvSpPr>
              <p:nvPr/>
            </p:nvSpPr>
            <p:spPr>
              <a:xfrm>
                <a:off x="840504" y="3297800"/>
                <a:ext cx="91440" cy="91440"/>
              </a:xfrm>
              <a:prstGeom prst="ellipse">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w="45720" h="45720"/>
                <a:bevelB w="45720" h="4572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cs typeface="Arial" panose="020B0604020202020204" pitchFamily="34" charset="0"/>
                </a:endParaRPr>
              </a:p>
            </p:txBody>
          </p:sp>
          <p:sp>
            <p:nvSpPr>
              <p:cNvPr id="71" name="Oval 70">
                <a:extLst>
                  <a:ext uri="{FF2B5EF4-FFF2-40B4-BE49-F238E27FC236}">
                    <a16:creationId xmlns:a16="http://schemas.microsoft.com/office/drawing/2014/main" id="{D29BDD92-10CD-43C5-B149-468988E2DB1A}"/>
                  </a:ext>
                </a:extLst>
              </p:cNvPr>
              <p:cNvSpPr>
                <a:spLocks noChangeAspect="1"/>
              </p:cNvSpPr>
              <p:nvPr/>
            </p:nvSpPr>
            <p:spPr>
              <a:xfrm>
                <a:off x="899191" y="3344965"/>
                <a:ext cx="91440" cy="91440"/>
              </a:xfrm>
              <a:prstGeom prst="ellipse">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w="45720" h="45720"/>
                <a:bevelB w="45720" h="4572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cs typeface="Arial" panose="020B0604020202020204" pitchFamily="34" charset="0"/>
                </a:endParaRPr>
              </a:p>
            </p:txBody>
          </p:sp>
          <p:sp>
            <p:nvSpPr>
              <p:cNvPr id="72" name="Oval 71">
                <a:extLst>
                  <a:ext uri="{FF2B5EF4-FFF2-40B4-BE49-F238E27FC236}">
                    <a16:creationId xmlns:a16="http://schemas.microsoft.com/office/drawing/2014/main" id="{C06C8015-E43A-49EA-BB49-D8A127E25922}"/>
                  </a:ext>
                </a:extLst>
              </p:cNvPr>
              <p:cNvSpPr>
                <a:spLocks noChangeAspect="1"/>
              </p:cNvSpPr>
              <p:nvPr/>
            </p:nvSpPr>
            <p:spPr>
              <a:xfrm>
                <a:off x="865854" y="3402115"/>
                <a:ext cx="91440" cy="91440"/>
              </a:xfrm>
              <a:prstGeom prst="ellipse">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w="45720" h="45720"/>
                <a:bevelB w="45720" h="4572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cs typeface="Arial" panose="020B0604020202020204" pitchFamily="34" charset="0"/>
                </a:endParaRPr>
              </a:p>
            </p:txBody>
          </p:sp>
        </p:grpSp>
        <p:grpSp>
          <p:nvGrpSpPr>
            <p:cNvPr id="25" name="Group 170">
              <a:extLst>
                <a:ext uri="{FF2B5EF4-FFF2-40B4-BE49-F238E27FC236}">
                  <a16:creationId xmlns:a16="http://schemas.microsoft.com/office/drawing/2014/main" id="{921CB134-50A6-4009-9D21-9F06F5B83B72}"/>
                </a:ext>
              </a:extLst>
            </p:cNvPr>
            <p:cNvGrpSpPr/>
            <p:nvPr/>
          </p:nvGrpSpPr>
          <p:grpSpPr>
            <a:xfrm>
              <a:off x="1206180" y="1582980"/>
              <a:ext cx="386715" cy="358140"/>
              <a:chOff x="577530" y="3640380"/>
              <a:chExt cx="386715" cy="358140"/>
            </a:xfrm>
          </p:grpSpPr>
          <p:grpSp>
            <p:nvGrpSpPr>
              <p:cNvPr id="42" name="Group 117">
                <a:extLst>
                  <a:ext uri="{FF2B5EF4-FFF2-40B4-BE49-F238E27FC236}">
                    <a16:creationId xmlns:a16="http://schemas.microsoft.com/office/drawing/2014/main" id="{D392E052-F3E5-4F7D-9B4B-CFCBC6859B16}"/>
                  </a:ext>
                </a:extLst>
              </p:cNvPr>
              <p:cNvGrpSpPr/>
              <p:nvPr/>
            </p:nvGrpSpPr>
            <p:grpSpPr>
              <a:xfrm>
                <a:off x="577530" y="3640380"/>
                <a:ext cx="215265" cy="215265"/>
                <a:chOff x="833898" y="3278290"/>
                <a:chExt cx="215265" cy="215265"/>
              </a:xfrm>
            </p:grpSpPr>
            <p:sp>
              <p:nvSpPr>
                <p:cNvPr id="59" name="Oval 58">
                  <a:extLst>
                    <a:ext uri="{FF2B5EF4-FFF2-40B4-BE49-F238E27FC236}">
                      <a16:creationId xmlns:a16="http://schemas.microsoft.com/office/drawing/2014/main" id="{DE9483D8-4229-4CFE-A6D2-8F0840999350}"/>
                    </a:ext>
                  </a:extLst>
                </p:cNvPr>
                <p:cNvSpPr>
                  <a:spLocks noChangeAspect="1"/>
                </p:cNvSpPr>
                <p:nvPr/>
              </p:nvSpPr>
              <p:spPr>
                <a:xfrm>
                  <a:off x="884904" y="3278290"/>
                  <a:ext cx="91440" cy="91440"/>
                </a:xfrm>
                <a:prstGeom prst="ellipse">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w="45720" h="45720"/>
                  <a:bevelB w="45720" h="4572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cs typeface="Arial" panose="020B0604020202020204" pitchFamily="34" charset="0"/>
                  </a:endParaRPr>
                </a:p>
              </p:txBody>
            </p:sp>
            <p:sp>
              <p:nvSpPr>
                <p:cNvPr id="60" name="Oval 59">
                  <a:extLst>
                    <a:ext uri="{FF2B5EF4-FFF2-40B4-BE49-F238E27FC236}">
                      <a16:creationId xmlns:a16="http://schemas.microsoft.com/office/drawing/2014/main" id="{159EBC63-56A7-464E-B8CA-7EE3CE82F84E}"/>
                    </a:ext>
                  </a:extLst>
                </p:cNvPr>
                <p:cNvSpPr>
                  <a:spLocks noChangeAspect="1"/>
                </p:cNvSpPr>
                <p:nvPr/>
              </p:nvSpPr>
              <p:spPr>
                <a:xfrm>
                  <a:off x="957723" y="3291347"/>
                  <a:ext cx="91440" cy="91440"/>
                </a:xfrm>
                <a:prstGeom prst="ellipse">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w="45720" h="45720"/>
                  <a:bevelB w="45720" h="4572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cs typeface="Arial" panose="020B0604020202020204" pitchFamily="34" charset="0"/>
                  </a:endParaRPr>
                </a:p>
              </p:txBody>
            </p:sp>
            <p:sp>
              <p:nvSpPr>
                <p:cNvPr id="61" name="Oval 60">
                  <a:extLst>
                    <a:ext uri="{FF2B5EF4-FFF2-40B4-BE49-F238E27FC236}">
                      <a16:creationId xmlns:a16="http://schemas.microsoft.com/office/drawing/2014/main" id="{B6AE37AE-06FD-4BE6-9A9E-80C719A91A4B}"/>
                    </a:ext>
                  </a:extLst>
                </p:cNvPr>
                <p:cNvSpPr>
                  <a:spLocks noChangeAspect="1"/>
                </p:cNvSpPr>
                <p:nvPr/>
              </p:nvSpPr>
              <p:spPr>
                <a:xfrm>
                  <a:off x="940517" y="3388288"/>
                  <a:ext cx="91440" cy="91440"/>
                </a:xfrm>
                <a:prstGeom prst="ellipse">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w="45720" h="45720"/>
                  <a:bevelB w="45720" h="4572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cs typeface="Arial" panose="020B0604020202020204" pitchFamily="34" charset="0"/>
                  </a:endParaRPr>
                </a:p>
              </p:txBody>
            </p:sp>
            <p:sp>
              <p:nvSpPr>
                <p:cNvPr id="62" name="Oval 61">
                  <a:extLst>
                    <a:ext uri="{FF2B5EF4-FFF2-40B4-BE49-F238E27FC236}">
                      <a16:creationId xmlns:a16="http://schemas.microsoft.com/office/drawing/2014/main" id="{8BBE6402-240E-4992-BC30-8C00CD55201D}"/>
                    </a:ext>
                  </a:extLst>
                </p:cNvPr>
                <p:cNvSpPr>
                  <a:spLocks noChangeAspect="1"/>
                </p:cNvSpPr>
                <p:nvPr/>
              </p:nvSpPr>
              <p:spPr>
                <a:xfrm>
                  <a:off x="833898" y="3343735"/>
                  <a:ext cx="91440" cy="91440"/>
                </a:xfrm>
                <a:prstGeom prst="ellipse">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w="45720" h="45720"/>
                  <a:bevelB w="45720" h="4572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cs typeface="Arial" panose="020B0604020202020204" pitchFamily="34" charset="0"/>
                  </a:endParaRPr>
                </a:p>
              </p:txBody>
            </p:sp>
            <p:sp>
              <p:nvSpPr>
                <p:cNvPr id="63" name="Oval 62">
                  <a:extLst>
                    <a:ext uri="{FF2B5EF4-FFF2-40B4-BE49-F238E27FC236}">
                      <a16:creationId xmlns:a16="http://schemas.microsoft.com/office/drawing/2014/main" id="{8030CFBA-4CB5-48A1-AF14-013389BD5334}"/>
                    </a:ext>
                  </a:extLst>
                </p:cNvPr>
                <p:cNvSpPr>
                  <a:spLocks noChangeAspect="1"/>
                </p:cNvSpPr>
                <p:nvPr/>
              </p:nvSpPr>
              <p:spPr>
                <a:xfrm>
                  <a:off x="840504" y="3297800"/>
                  <a:ext cx="91440" cy="91440"/>
                </a:xfrm>
                <a:prstGeom prst="ellipse">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w="45720" h="45720"/>
                  <a:bevelB w="45720" h="4572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cs typeface="Arial" panose="020B0604020202020204" pitchFamily="34" charset="0"/>
                  </a:endParaRPr>
                </a:p>
              </p:txBody>
            </p:sp>
            <p:sp>
              <p:nvSpPr>
                <p:cNvPr id="64" name="Oval 63">
                  <a:extLst>
                    <a:ext uri="{FF2B5EF4-FFF2-40B4-BE49-F238E27FC236}">
                      <a16:creationId xmlns:a16="http://schemas.microsoft.com/office/drawing/2014/main" id="{800776C0-27FC-490D-89E6-68701C3742B3}"/>
                    </a:ext>
                  </a:extLst>
                </p:cNvPr>
                <p:cNvSpPr>
                  <a:spLocks noChangeAspect="1"/>
                </p:cNvSpPr>
                <p:nvPr/>
              </p:nvSpPr>
              <p:spPr>
                <a:xfrm>
                  <a:off x="899191" y="3344965"/>
                  <a:ext cx="91440" cy="91440"/>
                </a:xfrm>
                <a:prstGeom prst="ellipse">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w="45720" h="45720"/>
                  <a:bevelB w="45720" h="4572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cs typeface="Arial" panose="020B0604020202020204" pitchFamily="34" charset="0"/>
                  </a:endParaRPr>
                </a:p>
              </p:txBody>
            </p:sp>
            <p:sp>
              <p:nvSpPr>
                <p:cNvPr id="65" name="Oval 64">
                  <a:extLst>
                    <a:ext uri="{FF2B5EF4-FFF2-40B4-BE49-F238E27FC236}">
                      <a16:creationId xmlns:a16="http://schemas.microsoft.com/office/drawing/2014/main" id="{D1271EC4-6931-478D-9AC2-039E4891B770}"/>
                    </a:ext>
                  </a:extLst>
                </p:cNvPr>
                <p:cNvSpPr>
                  <a:spLocks noChangeAspect="1"/>
                </p:cNvSpPr>
                <p:nvPr/>
              </p:nvSpPr>
              <p:spPr>
                <a:xfrm>
                  <a:off x="865854" y="3402115"/>
                  <a:ext cx="91440" cy="91440"/>
                </a:xfrm>
                <a:prstGeom prst="ellipse">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w="45720" h="45720"/>
                  <a:bevelB w="45720" h="4572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cs typeface="Arial" panose="020B0604020202020204" pitchFamily="34" charset="0"/>
                  </a:endParaRPr>
                </a:p>
              </p:txBody>
            </p:sp>
          </p:grpSp>
          <p:grpSp>
            <p:nvGrpSpPr>
              <p:cNvPr id="43" name="Group 144">
                <a:extLst>
                  <a:ext uri="{FF2B5EF4-FFF2-40B4-BE49-F238E27FC236}">
                    <a16:creationId xmlns:a16="http://schemas.microsoft.com/office/drawing/2014/main" id="{30888EF2-CAA1-4CE3-B1EB-A536C16CC18B}"/>
                  </a:ext>
                </a:extLst>
              </p:cNvPr>
              <p:cNvGrpSpPr/>
              <p:nvPr/>
            </p:nvGrpSpPr>
            <p:grpSpPr>
              <a:xfrm>
                <a:off x="748980" y="3673717"/>
                <a:ext cx="215265" cy="215265"/>
                <a:chOff x="833898" y="3278290"/>
                <a:chExt cx="215265" cy="215265"/>
              </a:xfrm>
            </p:grpSpPr>
            <p:sp>
              <p:nvSpPr>
                <p:cNvPr id="52" name="Oval 51">
                  <a:extLst>
                    <a:ext uri="{FF2B5EF4-FFF2-40B4-BE49-F238E27FC236}">
                      <a16:creationId xmlns:a16="http://schemas.microsoft.com/office/drawing/2014/main" id="{0CBE02DA-99AC-4658-BCC1-6A19FC533DA1}"/>
                    </a:ext>
                  </a:extLst>
                </p:cNvPr>
                <p:cNvSpPr>
                  <a:spLocks noChangeAspect="1"/>
                </p:cNvSpPr>
                <p:nvPr/>
              </p:nvSpPr>
              <p:spPr>
                <a:xfrm>
                  <a:off x="884904" y="3278290"/>
                  <a:ext cx="91440" cy="91440"/>
                </a:xfrm>
                <a:prstGeom prst="ellipse">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w="45720" h="45720"/>
                  <a:bevelB w="45720" h="4572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cs typeface="Arial" panose="020B0604020202020204" pitchFamily="34" charset="0"/>
                  </a:endParaRPr>
                </a:p>
              </p:txBody>
            </p:sp>
            <p:sp>
              <p:nvSpPr>
                <p:cNvPr id="53" name="Oval 52">
                  <a:extLst>
                    <a:ext uri="{FF2B5EF4-FFF2-40B4-BE49-F238E27FC236}">
                      <a16:creationId xmlns:a16="http://schemas.microsoft.com/office/drawing/2014/main" id="{DAB485E8-18DA-46BE-B29B-8C8C15463AEC}"/>
                    </a:ext>
                  </a:extLst>
                </p:cNvPr>
                <p:cNvSpPr>
                  <a:spLocks noChangeAspect="1"/>
                </p:cNvSpPr>
                <p:nvPr/>
              </p:nvSpPr>
              <p:spPr>
                <a:xfrm>
                  <a:off x="957723" y="3291347"/>
                  <a:ext cx="91440" cy="91440"/>
                </a:xfrm>
                <a:prstGeom prst="ellipse">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w="45720" h="45720"/>
                  <a:bevelB w="45720" h="4572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cs typeface="Arial" panose="020B0604020202020204" pitchFamily="34" charset="0"/>
                  </a:endParaRPr>
                </a:p>
              </p:txBody>
            </p:sp>
            <p:sp>
              <p:nvSpPr>
                <p:cNvPr id="54" name="Oval 53">
                  <a:extLst>
                    <a:ext uri="{FF2B5EF4-FFF2-40B4-BE49-F238E27FC236}">
                      <a16:creationId xmlns:a16="http://schemas.microsoft.com/office/drawing/2014/main" id="{793A7720-559C-4CCC-A0F3-7091B334D6AB}"/>
                    </a:ext>
                  </a:extLst>
                </p:cNvPr>
                <p:cNvSpPr>
                  <a:spLocks noChangeAspect="1"/>
                </p:cNvSpPr>
                <p:nvPr/>
              </p:nvSpPr>
              <p:spPr>
                <a:xfrm>
                  <a:off x="940517" y="3388288"/>
                  <a:ext cx="91440" cy="91440"/>
                </a:xfrm>
                <a:prstGeom prst="ellipse">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w="45720" h="45720"/>
                  <a:bevelB w="45720" h="4572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cs typeface="Arial" panose="020B0604020202020204" pitchFamily="34" charset="0"/>
                  </a:endParaRPr>
                </a:p>
              </p:txBody>
            </p:sp>
            <p:sp>
              <p:nvSpPr>
                <p:cNvPr id="55" name="Oval 54">
                  <a:extLst>
                    <a:ext uri="{FF2B5EF4-FFF2-40B4-BE49-F238E27FC236}">
                      <a16:creationId xmlns:a16="http://schemas.microsoft.com/office/drawing/2014/main" id="{0FD5ED4C-A439-4041-BBC0-0C6EF4512B0F}"/>
                    </a:ext>
                  </a:extLst>
                </p:cNvPr>
                <p:cNvSpPr>
                  <a:spLocks noChangeAspect="1"/>
                </p:cNvSpPr>
                <p:nvPr/>
              </p:nvSpPr>
              <p:spPr>
                <a:xfrm>
                  <a:off x="833898" y="3343735"/>
                  <a:ext cx="91440" cy="91440"/>
                </a:xfrm>
                <a:prstGeom prst="ellipse">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w="45720" h="45720"/>
                  <a:bevelB w="45720" h="4572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cs typeface="Arial" panose="020B0604020202020204" pitchFamily="34" charset="0"/>
                  </a:endParaRPr>
                </a:p>
              </p:txBody>
            </p:sp>
            <p:sp>
              <p:nvSpPr>
                <p:cNvPr id="56" name="Oval 55">
                  <a:extLst>
                    <a:ext uri="{FF2B5EF4-FFF2-40B4-BE49-F238E27FC236}">
                      <a16:creationId xmlns:a16="http://schemas.microsoft.com/office/drawing/2014/main" id="{C261F660-0A1F-47D6-94B9-92F7ABB44FAE}"/>
                    </a:ext>
                  </a:extLst>
                </p:cNvPr>
                <p:cNvSpPr>
                  <a:spLocks noChangeAspect="1"/>
                </p:cNvSpPr>
                <p:nvPr/>
              </p:nvSpPr>
              <p:spPr>
                <a:xfrm>
                  <a:off x="840504" y="3297800"/>
                  <a:ext cx="91440" cy="91440"/>
                </a:xfrm>
                <a:prstGeom prst="ellipse">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w="45720" h="45720"/>
                  <a:bevelB w="45720" h="4572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cs typeface="Arial" panose="020B0604020202020204" pitchFamily="34" charset="0"/>
                  </a:endParaRPr>
                </a:p>
              </p:txBody>
            </p:sp>
            <p:sp>
              <p:nvSpPr>
                <p:cNvPr id="57" name="Oval 56">
                  <a:extLst>
                    <a:ext uri="{FF2B5EF4-FFF2-40B4-BE49-F238E27FC236}">
                      <a16:creationId xmlns:a16="http://schemas.microsoft.com/office/drawing/2014/main" id="{83E9C518-1CB6-4132-914C-A156A6A235DE}"/>
                    </a:ext>
                  </a:extLst>
                </p:cNvPr>
                <p:cNvSpPr>
                  <a:spLocks noChangeAspect="1"/>
                </p:cNvSpPr>
                <p:nvPr/>
              </p:nvSpPr>
              <p:spPr>
                <a:xfrm>
                  <a:off x="899191" y="3344965"/>
                  <a:ext cx="91440" cy="91440"/>
                </a:xfrm>
                <a:prstGeom prst="ellipse">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w="45720" h="45720"/>
                  <a:bevelB w="45720" h="4572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cs typeface="Arial" panose="020B0604020202020204" pitchFamily="34" charset="0"/>
                  </a:endParaRPr>
                </a:p>
              </p:txBody>
            </p:sp>
            <p:sp>
              <p:nvSpPr>
                <p:cNvPr id="58" name="Oval 57">
                  <a:extLst>
                    <a:ext uri="{FF2B5EF4-FFF2-40B4-BE49-F238E27FC236}">
                      <a16:creationId xmlns:a16="http://schemas.microsoft.com/office/drawing/2014/main" id="{D9EA04CF-F076-4B8E-A032-EB631C70C59F}"/>
                    </a:ext>
                  </a:extLst>
                </p:cNvPr>
                <p:cNvSpPr>
                  <a:spLocks noChangeAspect="1"/>
                </p:cNvSpPr>
                <p:nvPr/>
              </p:nvSpPr>
              <p:spPr>
                <a:xfrm>
                  <a:off x="865854" y="3402115"/>
                  <a:ext cx="91440" cy="91440"/>
                </a:xfrm>
                <a:prstGeom prst="ellipse">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w="45720" h="45720"/>
                  <a:bevelB w="45720" h="4572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cs typeface="Arial" panose="020B0604020202020204" pitchFamily="34" charset="0"/>
                  </a:endParaRPr>
                </a:p>
              </p:txBody>
            </p:sp>
          </p:grpSp>
          <p:grpSp>
            <p:nvGrpSpPr>
              <p:cNvPr id="44" name="Group 43">
                <a:extLst>
                  <a:ext uri="{FF2B5EF4-FFF2-40B4-BE49-F238E27FC236}">
                    <a16:creationId xmlns:a16="http://schemas.microsoft.com/office/drawing/2014/main" id="{2E38DF21-B5DB-4C27-9935-1B499C6AF702}"/>
                  </a:ext>
                </a:extLst>
              </p:cNvPr>
              <p:cNvGrpSpPr/>
              <p:nvPr/>
            </p:nvGrpSpPr>
            <p:grpSpPr>
              <a:xfrm>
                <a:off x="653730" y="3783255"/>
                <a:ext cx="215265" cy="215265"/>
                <a:chOff x="833898" y="3278290"/>
                <a:chExt cx="215265" cy="215265"/>
              </a:xfrm>
            </p:grpSpPr>
            <p:sp>
              <p:nvSpPr>
                <p:cNvPr id="45" name="Oval 44">
                  <a:extLst>
                    <a:ext uri="{FF2B5EF4-FFF2-40B4-BE49-F238E27FC236}">
                      <a16:creationId xmlns:a16="http://schemas.microsoft.com/office/drawing/2014/main" id="{F3E126E2-2F21-4124-94E1-A4FF98BC2B80}"/>
                    </a:ext>
                  </a:extLst>
                </p:cNvPr>
                <p:cNvSpPr>
                  <a:spLocks noChangeAspect="1"/>
                </p:cNvSpPr>
                <p:nvPr/>
              </p:nvSpPr>
              <p:spPr>
                <a:xfrm>
                  <a:off x="884904" y="3278290"/>
                  <a:ext cx="91440" cy="91440"/>
                </a:xfrm>
                <a:prstGeom prst="ellipse">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w="45720" h="45720"/>
                  <a:bevelB w="45720" h="4572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cs typeface="Arial" panose="020B0604020202020204" pitchFamily="34" charset="0"/>
                  </a:endParaRPr>
                </a:p>
              </p:txBody>
            </p:sp>
            <p:sp>
              <p:nvSpPr>
                <p:cNvPr id="46" name="Oval 45">
                  <a:extLst>
                    <a:ext uri="{FF2B5EF4-FFF2-40B4-BE49-F238E27FC236}">
                      <a16:creationId xmlns:a16="http://schemas.microsoft.com/office/drawing/2014/main" id="{4D47F937-47D2-4FC8-8BE8-7D1B17FEBF8C}"/>
                    </a:ext>
                  </a:extLst>
                </p:cNvPr>
                <p:cNvSpPr>
                  <a:spLocks noChangeAspect="1"/>
                </p:cNvSpPr>
                <p:nvPr/>
              </p:nvSpPr>
              <p:spPr>
                <a:xfrm>
                  <a:off x="957723" y="3291347"/>
                  <a:ext cx="91440" cy="91440"/>
                </a:xfrm>
                <a:prstGeom prst="ellipse">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w="45720" h="45720"/>
                  <a:bevelB w="45720" h="4572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cs typeface="Arial" panose="020B0604020202020204" pitchFamily="34" charset="0"/>
                  </a:endParaRPr>
                </a:p>
              </p:txBody>
            </p:sp>
            <p:sp>
              <p:nvSpPr>
                <p:cNvPr id="47" name="Oval 46">
                  <a:extLst>
                    <a:ext uri="{FF2B5EF4-FFF2-40B4-BE49-F238E27FC236}">
                      <a16:creationId xmlns:a16="http://schemas.microsoft.com/office/drawing/2014/main" id="{6C43DDAA-2D3E-4AA8-B0ED-3EE3EAC1DE75}"/>
                    </a:ext>
                  </a:extLst>
                </p:cNvPr>
                <p:cNvSpPr>
                  <a:spLocks noChangeAspect="1"/>
                </p:cNvSpPr>
                <p:nvPr/>
              </p:nvSpPr>
              <p:spPr>
                <a:xfrm>
                  <a:off x="940517" y="3388288"/>
                  <a:ext cx="91440" cy="91440"/>
                </a:xfrm>
                <a:prstGeom prst="ellipse">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w="45720" h="45720"/>
                  <a:bevelB w="45720" h="4572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cs typeface="Arial" panose="020B0604020202020204" pitchFamily="34" charset="0"/>
                  </a:endParaRPr>
                </a:p>
              </p:txBody>
            </p:sp>
            <p:sp>
              <p:nvSpPr>
                <p:cNvPr id="48" name="Oval 47">
                  <a:extLst>
                    <a:ext uri="{FF2B5EF4-FFF2-40B4-BE49-F238E27FC236}">
                      <a16:creationId xmlns:a16="http://schemas.microsoft.com/office/drawing/2014/main" id="{48AABE7F-1A79-4C27-8594-29C6834A695F}"/>
                    </a:ext>
                  </a:extLst>
                </p:cNvPr>
                <p:cNvSpPr>
                  <a:spLocks noChangeAspect="1"/>
                </p:cNvSpPr>
                <p:nvPr/>
              </p:nvSpPr>
              <p:spPr>
                <a:xfrm>
                  <a:off x="833898" y="3343735"/>
                  <a:ext cx="91440" cy="91440"/>
                </a:xfrm>
                <a:prstGeom prst="ellipse">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w="45720" h="45720"/>
                  <a:bevelB w="45720" h="4572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cs typeface="Arial" panose="020B0604020202020204" pitchFamily="34" charset="0"/>
                  </a:endParaRPr>
                </a:p>
              </p:txBody>
            </p:sp>
            <p:sp>
              <p:nvSpPr>
                <p:cNvPr id="49" name="Oval 48">
                  <a:extLst>
                    <a:ext uri="{FF2B5EF4-FFF2-40B4-BE49-F238E27FC236}">
                      <a16:creationId xmlns:a16="http://schemas.microsoft.com/office/drawing/2014/main" id="{F3A8E7FB-DC59-4768-B976-824D093F9808}"/>
                    </a:ext>
                  </a:extLst>
                </p:cNvPr>
                <p:cNvSpPr>
                  <a:spLocks noChangeAspect="1"/>
                </p:cNvSpPr>
                <p:nvPr/>
              </p:nvSpPr>
              <p:spPr>
                <a:xfrm>
                  <a:off x="840504" y="3297800"/>
                  <a:ext cx="91440" cy="91440"/>
                </a:xfrm>
                <a:prstGeom prst="ellipse">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w="45720" h="45720"/>
                  <a:bevelB w="45720" h="4572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CE915BDC-D832-471C-BFCB-20899939621E}"/>
                    </a:ext>
                  </a:extLst>
                </p:cNvPr>
                <p:cNvSpPr>
                  <a:spLocks noChangeAspect="1"/>
                </p:cNvSpPr>
                <p:nvPr/>
              </p:nvSpPr>
              <p:spPr>
                <a:xfrm>
                  <a:off x="899191" y="3344965"/>
                  <a:ext cx="91440" cy="91440"/>
                </a:xfrm>
                <a:prstGeom prst="ellipse">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w="45720" h="45720"/>
                  <a:bevelB w="45720" h="4572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cs typeface="Arial" panose="020B0604020202020204" pitchFamily="34" charset="0"/>
                  </a:endParaRPr>
                </a:p>
              </p:txBody>
            </p:sp>
            <p:sp>
              <p:nvSpPr>
                <p:cNvPr id="51" name="Oval 50">
                  <a:extLst>
                    <a:ext uri="{FF2B5EF4-FFF2-40B4-BE49-F238E27FC236}">
                      <a16:creationId xmlns:a16="http://schemas.microsoft.com/office/drawing/2014/main" id="{C853EA8F-9371-4107-BEC3-7F3D9E544D1C}"/>
                    </a:ext>
                  </a:extLst>
                </p:cNvPr>
                <p:cNvSpPr>
                  <a:spLocks noChangeAspect="1"/>
                </p:cNvSpPr>
                <p:nvPr/>
              </p:nvSpPr>
              <p:spPr>
                <a:xfrm>
                  <a:off x="865854" y="3402115"/>
                  <a:ext cx="91440" cy="91440"/>
                </a:xfrm>
                <a:prstGeom prst="ellipse">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w="45720" h="45720"/>
                  <a:bevelB w="45720" h="4572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cs typeface="Arial" panose="020B0604020202020204" pitchFamily="34" charset="0"/>
                  </a:endParaRPr>
                </a:p>
              </p:txBody>
            </p:sp>
          </p:grpSp>
        </p:grpSp>
        <p:grpSp>
          <p:nvGrpSpPr>
            <p:cNvPr id="26" name="Group 171">
              <a:extLst>
                <a:ext uri="{FF2B5EF4-FFF2-40B4-BE49-F238E27FC236}">
                  <a16:creationId xmlns:a16="http://schemas.microsoft.com/office/drawing/2014/main" id="{C6287C15-7C78-4FE2-BD59-2CF6CB6935EA}"/>
                </a:ext>
              </a:extLst>
            </p:cNvPr>
            <p:cNvGrpSpPr/>
            <p:nvPr/>
          </p:nvGrpSpPr>
          <p:grpSpPr>
            <a:xfrm>
              <a:off x="1734208" y="1295212"/>
              <a:ext cx="281940" cy="347384"/>
              <a:chOff x="1305582" y="3576450"/>
              <a:chExt cx="281940" cy="347384"/>
            </a:xfrm>
          </p:grpSpPr>
          <p:grpSp>
            <p:nvGrpSpPr>
              <p:cNvPr id="27" name="Group 33">
                <a:extLst>
                  <a:ext uri="{FF2B5EF4-FFF2-40B4-BE49-F238E27FC236}">
                    <a16:creationId xmlns:a16="http://schemas.microsoft.com/office/drawing/2014/main" id="{397C4F14-6A10-4729-BDAC-9FE429B8B743}"/>
                  </a:ext>
                </a:extLst>
              </p:cNvPr>
              <p:cNvGrpSpPr/>
              <p:nvPr/>
            </p:nvGrpSpPr>
            <p:grpSpPr>
              <a:xfrm>
                <a:off x="1305582" y="3662175"/>
                <a:ext cx="167640" cy="180697"/>
                <a:chOff x="1088155" y="2416278"/>
                <a:chExt cx="167640" cy="180697"/>
              </a:xfrm>
            </p:grpSpPr>
            <p:sp>
              <p:nvSpPr>
                <p:cNvPr id="38" name="Oval 37">
                  <a:extLst>
                    <a:ext uri="{FF2B5EF4-FFF2-40B4-BE49-F238E27FC236}">
                      <a16:creationId xmlns:a16="http://schemas.microsoft.com/office/drawing/2014/main" id="{622F6789-93E7-41FA-B537-ABDEC2F80C5D}"/>
                    </a:ext>
                  </a:extLst>
                </p:cNvPr>
                <p:cNvSpPr>
                  <a:spLocks noChangeAspect="1"/>
                </p:cNvSpPr>
                <p:nvPr/>
              </p:nvSpPr>
              <p:spPr>
                <a:xfrm>
                  <a:off x="1123029" y="2416278"/>
                  <a:ext cx="91440" cy="91440"/>
                </a:xfrm>
                <a:prstGeom prst="ellipse">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w="45720" h="45720"/>
                  <a:bevelB w="45720" h="4572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cs typeface="Arial" panose="020B0604020202020204" pitchFamily="34" charset="0"/>
                  </a:endParaRPr>
                </a:p>
              </p:txBody>
            </p:sp>
            <p:sp>
              <p:nvSpPr>
                <p:cNvPr id="39" name="Oval 38">
                  <a:extLst>
                    <a:ext uri="{FF2B5EF4-FFF2-40B4-BE49-F238E27FC236}">
                      <a16:creationId xmlns:a16="http://schemas.microsoft.com/office/drawing/2014/main" id="{9E5ADDF2-1099-4E62-AB8B-4E6F83633121}"/>
                    </a:ext>
                  </a:extLst>
                </p:cNvPr>
                <p:cNvSpPr>
                  <a:spLocks noChangeAspect="1"/>
                </p:cNvSpPr>
                <p:nvPr/>
              </p:nvSpPr>
              <p:spPr>
                <a:xfrm>
                  <a:off x="1124410" y="2505535"/>
                  <a:ext cx="91440" cy="91440"/>
                </a:xfrm>
                <a:prstGeom prst="ellipse">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w="45720" h="45720"/>
                  <a:bevelB w="45720" h="4572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cs typeface="Arial" panose="020B0604020202020204" pitchFamily="34" charset="0"/>
                  </a:endParaRPr>
                </a:p>
              </p:txBody>
            </p:sp>
            <p:sp>
              <p:nvSpPr>
                <p:cNvPr id="40" name="Oval 39">
                  <a:extLst>
                    <a:ext uri="{FF2B5EF4-FFF2-40B4-BE49-F238E27FC236}">
                      <a16:creationId xmlns:a16="http://schemas.microsoft.com/office/drawing/2014/main" id="{DFDA7E52-344D-4F0C-8A2D-8E6FC4E0F7C4}"/>
                    </a:ext>
                  </a:extLst>
                </p:cNvPr>
                <p:cNvSpPr>
                  <a:spLocks noChangeAspect="1"/>
                </p:cNvSpPr>
                <p:nvPr/>
              </p:nvSpPr>
              <p:spPr>
                <a:xfrm>
                  <a:off x="1088155" y="2464363"/>
                  <a:ext cx="91440" cy="91440"/>
                </a:xfrm>
                <a:prstGeom prst="ellipse">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w="45720" h="45720"/>
                  <a:bevelB w="45720" h="4572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cs typeface="Arial" panose="020B0604020202020204" pitchFamily="34" charset="0"/>
                  </a:endParaRPr>
                </a:p>
              </p:txBody>
            </p:sp>
            <p:sp>
              <p:nvSpPr>
                <p:cNvPr id="41" name="Oval 40">
                  <a:extLst>
                    <a:ext uri="{FF2B5EF4-FFF2-40B4-BE49-F238E27FC236}">
                      <a16:creationId xmlns:a16="http://schemas.microsoft.com/office/drawing/2014/main" id="{D340651B-F6EB-4B4E-B4B0-BCAF2A4630D3}"/>
                    </a:ext>
                  </a:extLst>
                </p:cNvPr>
                <p:cNvSpPr>
                  <a:spLocks noChangeAspect="1"/>
                </p:cNvSpPr>
                <p:nvPr/>
              </p:nvSpPr>
              <p:spPr>
                <a:xfrm>
                  <a:off x="1164355" y="2464363"/>
                  <a:ext cx="91440" cy="91440"/>
                </a:xfrm>
                <a:prstGeom prst="ellipse">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w="45720" h="45720"/>
                  <a:bevelB w="45720" h="4572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cs typeface="Arial" panose="020B0604020202020204" pitchFamily="34" charset="0"/>
                  </a:endParaRPr>
                </a:p>
              </p:txBody>
            </p:sp>
          </p:grpSp>
          <p:grpSp>
            <p:nvGrpSpPr>
              <p:cNvPr id="28" name="Group 160">
                <a:extLst>
                  <a:ext uri="{FF2B5EF4-FFF2-40B4-BE49-F238E27FC236}">
                    <a16:creationId xmlns:a16="http://schemas.microsoft.com/office/drawing/2014/main" id="{0FE2A6FD-1CA6-4524-8A4D-8AB3F94FE717}"/>
                  </a:ext>
                </a:extLst>
              </p:cNvPr>
              <p:cNvGrpSpPr/>
              <p:nvPr/>
            </p:nvGrpSpPr>
            <p:grpSpPr>
              <a:xfrm>
                <a:off x="1410357" y="3576450"/>
                <a:ext cx="167640" cy="180697"/>
                <a:chOff x="1088155" y="2416278"/>
                <a:chExt cx="167640" cy="180697"/>
              </a:xfrm>
            </p:grpSpPr>
            <p:sp>
              <p:nvSpPr>
                <p:cNvPr id="34" name="Oval 33">
                  <a:extLst>
                    <a:ext uri="{FF2B5EF4-FFF2-40B4-BE49-F238E27FC236}">
                      <a16:creationId xmlns:a16="http://schemas.microsoft.com/office/drawing/2014/main" id="{A140E1F1-1E3D-4BAF-B514-C2C6E8DE137E}"/>
                    </a:ext>
                  </a:extLst>
                </p:cNvPr>
                <p:cNvSpPr>
                  <a:spLocks noChangeAspect="1"/>
                </p:cNvSpPr>
                <p:nvPr/>
              </p:nvSpPr>
              <p:spPr>
                <a:xfrm>
                  <a:off x="1123029" y="2416278"/>
                  <a:ext cx="91440" cy="91440"/>
                </a:xfrm>
                <a:prstGeom prst="ellipse">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w="45720" h="45720"/>
                  <a:bevelB w="45720" h="4572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cs typeface="Arial" panose="020B0604020202020204" pitchFamily="34" charset="0"/>
                  </a:endParaRPr>
                </a:p>
              </p:txBody>
            </p:sp>
            <p:sp>
              <p:nvSpPr>
                <p:cNvPr id="35" name="Oval 34">
                  <a:extLst>
                    <a:ext uri="{FF2B5EF4-FFF2-40B4-BE49-F238E27FC236}">
                      <a16:creationId xmlns:a16="http://schemas.microsoft.com/office/drawing/2014/main" id="{771F001E-A0A3-42B6-ADE2-20EBB11379E0}"/>
                    </a:ext>
                  </a:extLst>
                </p:cNvPr>
                <p:cNvSpPr>
                  <a:spLocks noChangeAspect="1"/>
                </p:cNvSpPr>
                <p:nvPr/>
              </p:nvSpPr>
              <p:spPr>
                <a:xfrm>
                  <a:off x="1124410" y="2505535"/>
                  <a:ext cx="91440" cy="91440"/>
                </a:xfrm>
                <a:prstGeom prst="ellipse">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w="45720" h="45720"/>
                  <a:bevelB w="45720" h="4572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7F82D4B2-D0AD-4FAC-ADCE-2D88BD5916DC}"/>
                    </a:ext>
                  </a:extLst>
                </p:cNvPr>
                <p:cNvSpPr>
                  <a:spLocks noChangeAspect="1"/>
                </p:cNvSpPr>
                <p:nvPr/>
              </p:nvSpPr>
              <p:spPr>
                <a:xfrm>
                  <a:off x="1088155" y="2464363"/>
                  <a:ext cx="91440" cy="91440"/>
                </a:xfrm>
                <a:prstGeom prst="ellipse">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w="45720" h="45720"/>
                  <a:bevelB w="45720" h="4572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cs typeface="Arial" panose="020B0604020202020204" pitchFamily="34" charset="0"/>
                  </a:endParaRPr>
                </a:p>
              </p:txBody>
            </p:sp>
            <p:sp>
              <p:nvSpPr>
                <p:cNvPr id="37" name="Oval 36">
                  <a:extLst>
                    <a:ext uri="{FF2B5EF4-FFF2-40B4-BE49-F238E27FC236}">
                      <a16:creationId xmlns:a16="http://schemas.microsoft.com/office/drawing/2014/main" id="{5E308A2E-7BCB-4717-A896-468B5416BFFC}"/>
                    </a:ext>
                  </a:extLst>
                </p:cNvPr>
                <p:cNvSpPr>
                  <a:spLocks noChangeAspect="1"/>
                </p:cNvSpPr>
                <p:nvPr/>
              </p:nvSpPr>
              <p:spPr>
                <a:xfrm>
                  <a:off x="1164355" y="2464363"/>
                  <a:ext cx="91440" cy="91440"/>
                </a:xfrm>
                <a:prstGeom prst="ellipse">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w="45720" h="45720"/>
                  <a:bevelB w="45720" h="4572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cs typeface="Arial" panose="020B0604020202020204" pitchFamily="34" charset="0"/>
                  </a:endParaRPr>
                </a:p>
              </p:txBody>
            </p:sp>
          </p:grpSp>
          <p:grpSp>
            <p:nvGrpSpPr>
              <p:cNvPr id="29" name="Group 165">
                <a:extLst>
                  <a:ext uri="{FF2B5EF4-FFF2-40B4-BE49-F238E27FC236}">
                    <a16:creationId xmlns:a16="http://schemas.microsoft.com/office/drawing/2014/main" id="{F2B441A2-7138-4241-8CA5-8B0012CC30F0}"/>
                  </a:ext>
                </a:extLst>
              </p:cNvPr>
              <p:cNvGrpSpPr/>
              <p:nvPr/>
            </p:nvGrpSpPr>
            <p:grpSpPr>
              <a:xfrm>
                <a:off x="1419882" y="3743137"/>
                <a:ext cx="167640" cy="180697"/>
                <a:chOff x="1088155" y="2416278"/>
                <a:chExt cx="167640" cy="180697"/>
              </a:xfrm>
            </p:grpSpPr>
            <p:sp>
              <p:nvSpPr>
                <p:cNvPr id="30" name="Oval 29">
                  <a:extLst>
                    <a:ext uri="{FF2B5EF4-FFF2-40B4-BE49-F238E27FC236}">
                      <a16:creationId xmlns:a16="http://schemas.microsoft.com/office/drawing/2014/main" id="{CFCF43A7-C4C0-4027-AC62-9668ED2B6011}"/>
                    </a:ext>
                  </a:extLst>
                </p:cNvPr>
                <p:cNvSpPr>
                  <a:spLocks noChangeAspect="1"/>
                </p:cNvSpPr>
                <p:nvPr/>
              </p:nvSpPr>
              <p:spPr>
                <a:xfrm>
                  <a:off x="1123029" y="2416278"/>
                  <a:ext cx="91440" cy="91440"/>
                </a:xfrm>
                <a:prstGeom prst="ellipse">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w="45720" h="45720"/>
                  <a:bevelB w="45720" h="4572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cs typeface="Arial" panose="020B0604020202020204" pitchFamily="34" charset="0"/>
                  </a:endParaRPr>
                </a:p>
              </p:txBody>
            </p:sp>
            <p:sp>
              <p:nvSpPr>
                <p:cNvPr id="31" name="Oval 30">
                  <a:extLst>
                    <a:ext uri="{FF2B5EF4-FFF2-40B4-BE49-F238E27FC236}">
                      <a16:creationId xmlns:a16="http://schemas.microsoft.com/office/drawing/2014/main" id="{ECC1EFE6-457C-4D34-BAC3-3ADD5F34FC3B}"/>
                    </a:ext>
                  </a:extLst>
                </p:cNvPr>
                <p:cNvSpPr>
                  <a:spLocks noChangeAspect="1"/>
                </p:cNvSpPr>
                <p:nvPr/>
              </p:nvSpPr>
              <p:spPr>
                <a:xfrm>
                  <a:off x="1124410" y="2505535"/>
                  <a:ext cx="91440" cy="91440"/>
                </a:xfrm>
                <a:prstGeom prst="ellipse">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w="45720" h="45720"/>
                  <a:bevelB w="45720" h="4572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FB78A622-D5A6-4C8F-B097-B4631157EFD1}"/>
                    </a:ext>
                  </a:extLst>
                </p:cNvPr>
                <p:cNvSpPr>
                  <a:spLocks noChangeAspect="1"/>
                </p:cNvSpPr>
                <p:nvPr/>
              </p:nvSpPr>
              <p:spPr>
                <a:xfrm>
                  <a:off x="1088155" y="2464363"/>
                  <a:ext cx="91440" cy="91440"/>
                </a:xfrm>
                <a:prstGeom prst="ellipse">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w="45720" h="45720"/>
                  <a:bevelB w="45720" h="4572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cs typeface="Arial" panose="020B0604020202020204" pitchFamily="34" charset="0"/>
                  </a:endParaRPr>
                </a:p>
              </p:txBody>
            </p:sp>
            <p:sp>
              <p:nvSpPr>
                <p:cNvPr id="33" name="Oval 32">
                  <a:extLst>
                    <a:ext uri="{FF2B5EF4-FFF2-40B4-BE49-F238E27FC236}">
                      <a16:creationId xmlns:a16="http://schemas.microsoft.com/office/drawing/2014/main" id="{E7059B3C-9293-49E3-910C-E4D677E6D856}"/>
                    </a:ext>
                  </a:extLst>
                </p:cNvPr>
                <p:cNvSpPr>
                  <a:spLocks noChangeAspect="1"/>
                </p:cNvSpPr>
                <p:nvPr/>
              </p:nvSpPr>
              <p:spPr>
                <a:xfrm>
                  <a:off x="1164355" y="2464363"/>
                  <a:ext cx="91440" cy="91440"/>
                </a:xfrm>
                <a:prstGeom prst="ellipse">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w="45720" h="45720"/>
                  <a:bevelB w="45720" h="4572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cs typeface="Arial" panose="020B0604020202020204" pitchFamily="34" charset="0"/>
                  </a:endParaRPr>
                </a:p>
              </p:txBody>
            </p:sp>
          </p:grpSp>
        </p:grpSp>
      </p:grpSp>
      <p:sp>
        <p:nvSpPr>
          <p:cNvPr id="77" name="TextBox 76">
            <a:extLst>
              <a:ext uri="{FF2B5EF4-FFF2-40B4-BE49-F238E27FC236}">
                <a16:creationId xmlns:a16="http://schemas.microsoft.com/office/drawing/2014/main" id="{A664FE96-0534-4D85-8BA4-FDBD9FD8A7C3}"/>
              </a:ext>
            </a:extLst>
          </p:cNvPr>
          <p:cNvSpPr txBox="1">
            <a:spLocks noChangeAspect="1"/>
          </p:cNvSpPr>
          <p:nvPr/>
        </p:nvSpPr>
        <p:spPr>
          <a:xfrm>
            <a:off x="3153709" y="2717952"/>
            <a:ext cx="1339083" cy="5170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1 – 1.5 nm</a:t>
            </a:r>
          </a:p>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6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critical clusters</a:t>
            </a:r>
          </a:p>
        </p:txBody>
      </p:sp>
      <p:sp>
        <p:nvSpPr>
          <p:cNvPr id="78" name="TextBox 77">
            <a:extLst>
              <a:ext uri="{FF2B5EF4-FFF2-40B4-BE49-F238E27FC236}">
                <a16:creationId xmlns:a16="http://schemas.microsoft.com/office/drawing/2014/main" id="{FE6C7FD2-7282-4AB6-8535-D46DC664CBBE}"/>
              </a:ext>
            </a:extLst>
          </p:cNvPr>
          <p:cNvSpPr txBox="1">
            <a:spLocks noChangeAspect="1"/>
          </p:cNvSpPr>
          <p:nvPr/>
        </p:nvSpPr>
        <p:spPr>
          <a:xfrm>
            <a:off x="1325368" y="1571345"/>
            <a:ext cx="1916898" cy="113877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&lt; 1 nm</a:t>
            </a:r>
          </a:p>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6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sulfuric acid</a:t>
            </a:r>
          </a:p>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6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organics</a:t>
            </a:r>
          </a:p>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6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ammonia/amines</a:t>
            </a:r>
          </a:p>
        </p:txBody>
      </p:sp>
      <p:sp>
        <p:nvSpPr>
          <p:cNvPr id="79" name="Right Arrow 71">
            <a:extLst>
              <a:ext uri="{FF2B5EF4-FFF2-40B4-BE49-F238E27FC236}">
                <a16:creationId xmlns:a16="http://schemas.microsoft.com/office/drawing/2014/main" id="{65C264B6-B79E-4972-A654-C2BB467ABBE7}"/>
              </a:ext>
            </a:extLst>
          </p:cNvPr>
          <p:cNvSpPr>
            <a:spLocks noChangeAspect="1"/>
          </p:cNvSpPr>
          <p:nvPr/>
        </p:nvSpPr>
        <p:spPr>
          <a:xfrm rot="1980000">
            <a:off x="2640296" y="1493012"/>
            <a:ext cx="585214" cy="210873"/>
          </a:xfrm>
          <a:prstGeom prst="rightArrow">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cs typeface="Arial" panose="020B0604020202020204" pitchFamily="34" charset="0"/>
            </a:endParaRPr>
          </a:p>
        </p:txBody>
      </p:sp>
      <p:sp>
        <p:nvSpPr>
          <p:cNvPr id="80" name="TextBox 79">
            <a:extLst>
              <a:ext uri="{FF2B5EF4-FFF2-40B4-BE49-F238E27FC236}">
                <a16:creationId xmlns:a16="http://schemas.microsoft.com/office/drawing/2014/main" id="{167F0906-6B15-4888-AB90-9C62D4BDB312}"/>
              </a:ext>
            </a:extLst>
          </p:cNvPr>
          <p:cNvSpPr txBox="1">
            <a:spLocks noChangeAspect="1"/>
          </p:cNvSpPr>
          <p:nvPr/>
        </p:nvSpPr>
        <p:spPr>
          <a:xfrm>
            <a:off x="2723422" y="1010879"/>
            <a:ext cx="2548389" cy="29546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Cluster formation:  </a:t>
            </a:r>
            <a:r>
              <a:rPr kumimoji="0" lang="en-US" sz="18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Number</a:t>
            </a:r>
          </a:p>
        </p:txBody>
      </p:sp>
      <p:grpSp>
        <p:nvGrpSpPr>
          <p:cNvPr id="81" name="Group 80">
            <a:extLst>
              <a:ext uri="{FF2B5EF4-FFF2-40B4-BE49-F238E27FC236}">
                <a16:creationId xmlns:a16="http://schemas.microsoft.com/office/drawing/2014/main" id="{A838F760-A012-4E2F-946C-86C28BFC65F8}"/>
              </a:ext>
            </a:extLst>
          </p:cNvPr>
          <p:cNvGrpSpPr>
            <a:grpSpLocks noChangeAspect="1"/>
          </p:cNvGrpSpPr>
          <p:nvPr/>
        </p:nvGrpSpPr>
        <p:grpSpPr>
          <a:xfrm>
            <a:off x="4546881" y="2126779"/>
            <a:ext cx="4137411" cy="1781307"/>
            <a:chOff x="2809243" y="2271883"/>
            <a:chExt cx="5171765" cy="2226626"/>
          </a:xfrm>
        </p:grpSpPr>
        <p:sp>
          <p:nvSpPr>
            <p:cNvPr id="82" name="Oval 81">
              <a:extLst>
                <a:ext uri="{FF2B5EF4-FFF2-40B4-BE49-F238E27FC236}">
                  <a16:creationId xmlns:a16="http://schemas.microsoft.com/office/drawing/2014/main" id="{CB629499-DC07-4754-B416-2306D8A64D38}"/>
                </a:ext>
              </a:extLst>
            </p:cNvPr>
            <p:cNvSpPr>
              <a:spLocks noChangeAspect="1"/>
            </p:cNvSpPr>
            <p:nvPr/>
          </p:nvSpPr>
          <p:spPr>
            <a:xfrm>
              <a:off x="3501014" y="3018382"/>
              <a:ext cx="1097280" cy="1097280"/>
            </a:xfrm>
            <a:prstGeom prst="ellipse">
              <a:avLst/>
            </a:prstGeom>
            <a:solidFill>
              <a:srgbClr val="92D050"/>
            </a:solidFill>
            <a:scene3d>
              <a:camera prst="orthographicFront"/>
              <a:lightRig rig="threePt" dir="t"/>
            </a:scene3d>
            <a:sp3d>
              <a:bevelT w="548640" h="548640"/>
              <a:bevelB w="548640" h="54864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3" name="TextBox 82">
              <a:extLst>
                <a:ext uri="{FF2B5EF4-FFF2-40B4-BE49-F238E27FC236}">
                  <a16:creationId xmlns:a16="http://schemas.microsoft.com/office/drawing/2014/main" id="{1D21DE78-1F0E-4FC4-9AA4-60B900694077}"/>
                </a:ext>
              </a:extLst>
            </p:cNvPr>
            <p:cNvSpPr txBox="1"/>
            <p:nvPr/>
          </p:nvSpPr>
          <p:spPr>
            <a:xfrm>
              <a:off x="2897566" y="2271883"/>
              <a:ext cx="5083442" cy="369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dirty="0">
                  <a:solidFill>
                    <a:sysClr val="windowText" lastClr="000000"/>
                  </a:solidFill>
                  <a:latin typeface="Arial" panose="020B0604020202020204" pitchFamily="34" charset="0"/>
                  <a:cs typeface="Arial" panose="020B0604020202020204" pitchFamily="34" charset="0"/>
                </a:rPr>
                <a:t>Heterogeneous Nucleation/Growth</a:t>
              </a:r>
              <a:r>
                <a:rPr kumimoji="0" lang="en-US" sz="18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8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Survival</a:t>
              </a:r>
            </a:p>
          </p:txBody>
        </p:sp>
        <p:sp>
          <p:nvSpPr>
            <p:cNvPr id="84" name="TextBox 83">
              <a:extLst>
                <a:ext uri="{FF2B5EF4-FFF2-40B4-BE49-F238E27FC236}">
                  <a16:creationId xmlns:a16="http://schemas.microsoft.com/office/drawing/2014/main" id="{BFF6700E-63B7-4D3A-8406-1B850C871906}"/>
                </a:ext>
              </a:extLst>
            </p:cNvPr>
            <p:cNvSpPr txBox="1"/>
            <p:nvPr/>
          </p:nvSpPr>
          <p:spPr>
            <a:xfrm>
              <a:off x="3494088" y="4129177"/>
              <a:ext cx="723275"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1" kern="0" dirty="0">
                  <a:solidFill>
                    <a:sysClr val="windowText" lastClr="000000"/>
                  </a:solidFill>
                  <a:latin typeface="Arial" panose="020B0604020202020204" pitchFamily="34" charset="0"/>
                  <a:cs typeface="Arial" panose="020B0604020202020204" pitchFamily="34" charset="0"/>
                </a:rPr>
                <a:t>3</a:t>
              </a:r>
              <a:r>
                <a:rPr kumimoji="0" lang="en-US" sz="18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nm</a:t>
              </a:r>
            </a:p>
          </p:txBody>
        </p:sp>
        <p:sp>
          <p:nvSpPr>
            <p:cNvPr id="85" name="Right Arrow 77">
              <a:extLst>
                <a:ext uri="{FF2B5EF4-FFF2-40B4-BE49-F238E27FC236}">
                  <a16:creationId xmlns:a16="http://schemas.microsoft.com/office/drawing/2014/main" id="{CCABF6A2-3F4C-4BC9-8C02-BCBA26D79CAE}"/>
                </a:ext>
              </a:extLst>
            </p:cNvPr>
            <p:cNvSpPr>
              <a:spLocks/>
            </p:cNvSpPr>
            <p:nvPr/>
          </p:nvSpPr>
          <p:spPr>
            <a:xfrm rot="1980000">
              <a:off x="2809243" y="2879450"/>
              <a:ext cx="731520" cy="263588"/>
            </a:xfrm>
            <a:prstGeom prst="rightArrow">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cs typeface="Arial" panose="020B0604020202020204" pitchFamily="34" charset="0"/>
              </a:endParaRPr>
            </a:p>
          </p:txBody>
        </p:sp>
      </p:grpSp>
      <p:grpSp>
        <p:nvGrpSpPr>
          <p:cNvPr id="86" name="Group 85">
            <a:extLst>
              <a:ext uri="{FF2B5EF4-FFF2-40B4-BE49-F238E27FC236}">
                <a16:creationId xmlns:a16="http://schemas.microsoft.com/office/drawing/2014/main" id="{A4280F3B-DEFF-4575-AF3F-94F009E21888}"/>
              </a:ext>
            </a:extLst>
          </p:cNvPr>
          <p:cNvGrpSpPr>
            <a:grpSpLocks noChangeAspect="1"/>
          </p:cNvGrpSpPr>
          <p:nvPr/>
        </p:nvGrpSpPr>
        <p:grpSpPr>
          <a:xfrm>
            <a:off x="6126611" y="3398467"/>
            <a:ext cx="2551679" cy="2338302"/>
            <a:chOff x="4333893" y="3566690"/>
            <a:chExt cx="3189600" cy="2922877"/>
          </a:xfrm>
        </p:grpSpPr>
        <p:sp>
          <p:nvSpPr>
            <p:cNvPr id="87" name="Oval 86">
              <a:extLst>
                <a:ext uri="{FF2B5EF4-FFF2-40B4-BE49-F238E27FC236}">
                  <a16:creationId xmlns:a16="http://schemas.microsoft.com/office/drawing/2014/main" id="{56FD3D2B-1C35-4A49-A675-0F8F8663B3F8}"/>
                </a:ext>
              </a:extLst>
            </p:cNvPr>
            <p:cNvSpPr>
              <a:spLocks noChangeAspect="1"/>
            </p:cNvSpPr>
            <p:nvPr/>
          </p:nvSpPr>
          <p:spPr>
            <a:xfrm>
              <a:off x="5328933" y="3835109"/>
              <a:ext cx="2194560" cy="2194560"/>
            </a:xfrm>
            <a:prstGeom prst="ellipse">
              <a:avLst/>
            </a:prstGeom>
            <a:solidFill>
              <a:srgbClr val="92D050"/>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w="1097280" h="1097280"/>
              <a:bevelB w="1097280" h="109728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cs typeface="Arial" panose="020B0604020202020204" pitchFamily="34" charset="0"/>
              </a:endParaRPr>
            </a:p>
          </p:txBody>
        </p:sp>
        <p:sp>
          <p:nvSpPr>
            <p:cNvPr id="88" name="TextBox 87">
              <a:extLst>
                <a:ext uri="{FF2B5EF4-FFF2-40B4-BE49-F238E27FC236}">
                  <a16:creationId xmlns:a16="http://schemas.microsoft.com/office/drawing/2014/main" id="{BC1925FC-29D8-47BB-97F1-FC5BFEFD9DE7}"/>
                </a:ext>
              </a:extLst>
            </p:cNvPr>
            <p:cNvSpPr txBox="1"/>
            <p:nvPr/>
          </p:nvSpPr>
          <p:spPr>
            <a:xfrm>
              <a:off x="4333893" y="5720126"/>
              <a:ext cx="1754232"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100 nm</a:t>
              </a:r>
            </a:p>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lang="en-US" sz="1600" kern="0" noProof="0" dirty="0">
                  <a:solidFill>
                    <a:sysClr val="windowText" lastClr="000000"/>
                  </a:solidFill>
                  <a:latin typeface="Arial" panose="020B0604020202020204" pitchFamily="34" charset="0"/>
                  <a:cs typeface="Arial" panose="020B0604020202020204" pitchFamily="34" charset="0"/>
                </a:rPr>
                <a:t>  CCN active</a:t>
              </a:r>
              <a:endParaRPr kumimoji="0" lang="en-US" sz="160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89" name="TextBox 88">
              <a:extLst>
                <a:ext uri="{FF2B5EF4-FFF2-40B4-BE49-F238E27FC236}">
                  <a16:creationId xmlns:a16="http://schemas.microsoft.com/office/drawing/2014/main" id="{2DD2AD77-1139-44AB-AB7D-9FCD68822972}"/>
                </a:ext>
              </a:extLst>
            </p:cNvPr>
            <p:cNvSpPr txBox="1"/>
            <p:nvPr/>
          </p:nvSpPr>
          <p:spPr>
            <a:xfrm>
              <a:off x="4694494" y="3566690"/>
              <a:ext cx="992579"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1" kern="0" dirty="0">
                  <a:solidFill>
                    <a:sysClr val="windowText" lastClr="000000"/>
                  </a:solidFill>
                  <a:latin typeface="Arial" panose="020B0604020202020204" pitchFamily="34" charset="0"/>
                  <a:cs typeface="Arial" panose="020B0604020202020204" pitchFamily="34" charset="0"/>
                </a:rPr>
                <a:t>Growth</a:t>
              </a:r>
              <a:endParaRPr kumimoji="0" lang="en-US" sz="18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90" name="Right Arrow 82">
              <a:extLst>
                <a:ext uri="{FF2B5EF4-FFF2-40B4-BE49-F238E27FC236}">
                  <a16:creationId xmlns:a16="http://schemas.microsoft.com/office/drawing/2014/main" id="{1229C78A-632D-4AAC-8846-8D31CB150042}"/>
                </a:ext>
              </a:extLst>
            </p:cNvPr>
            <p:cNvSpPr>
              <a:spLocks/>
            </p:cNvSpPr>
            <p:nvPr/>
          </p:nvSpPr>
          <p:spPr>
            <a:xfrm rot="1980000">
              <a:off x="4609288" y="4054080"/>
              <a:ext cx="731520" cy="263588"/>
            </a:xfrm>
            <a:prstGeom prst="rightArrow">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cs typeface="Arial" panose="020B0604020202020204" pitchFamily="34" charset="0"/>
              </a:endParaRPr>
            </a:p>
          </p:txBody>
        </p:sp>
      </p:grpSp>
      <p:sp>
        <p:nvSpPr>
          <p:cNvPr id="91" name="TextBox 90">
            <a:extLst>
              <a:ext uri="{FF2B5EF4-FFF2-40B4-BE49-F238E27FC236}">
                <a16:creationId xmlns:a16="http://schemas.microsoft.com/office/drawing/2014/main" id="{882EB04C-D0B6-496B-BFCF-D10C8705D066}"/>
              </a:ext>
            </a:extLst>
          </p:cNvPr>
          <p:cNvSpPr txBox="1"/>
          <p:nvPr/>
        </p:nvSpPr>
        <p:spPr>
          <a:xfrm>
            <a:off x="480500" y="4580679"/>
            <a:ext cx="3568448" cy="400110"/>
          </a:xfrm>
          <a:prstGeom prst="rect">
            <a:avLst/>
          </a:prstGeom>
          <a:noFill/>
        </p:spPr>
        <p:txBody>
          <a:bodyPr wrap="square" rtlCol="0">
            <a:spAutoFit/>
          </a:bodyPr>
          <a:lstStyle/>
          <a:p>
            <a:pPr marL="342900" indent="-342900" algn="ctr">
              <a:buFont typeface="Arial" panose="020B0604020202020204" pitchFamily="34" charset="0"/>
              <a:buChar char="•"/>
            </a:pPr>
            <a:r>
              <a:rPr lang="en-US" sz="2000" b="1" dirty="0"/>
              <a:t>NPF is a large source for CCN</a:t>
            </a:r>
          </a:p>
        </p:txBody>
      </p:sp>
    </p:spTree>
    <p:extLst>
      <p:ext uri="{BB962C8B-B14F-4D97-AF65-F5344CB8AC3E}">
        <p14:creationId xmlns:p14="http://schemas.microsoft.com/office/powerpoint/2010/main" val="1076878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500"/>
                                        <p:tgtEl>
                                          <p:spTgt spid="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6"/>
                                        </p:tgtEl>
                                        <p:attrNameLst>
                                          <p:attrName>style.visibility</p:attrName>
                                        </p:attrNameLst>
                                      </p:cBhvr>
                                      <p:to>
                                        <p:strVal val="visible"/>
                                      </p:to>
                                    </p:set>
                                    <p:animEffect transition="in" filter="fade">
                                      <p:cBhvr>
                                        <p:cTn id="12" dur="500"/>
                                        <p:tgtEl>
                                          <p:spTgt spid="8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AA914-A0D0-4B24-9025-74B805B87CDE}"/>
              </a:ext>
            </a:extLst>
          </p:cNvPr>
          <p:cNvSpPr>
            <a:spLocks noGrp="1"/>
          </p:cNvSpPr>
          <p:nvPr>
            <p:ph type="title"/>
          </p:nvPr>
        </p:nvSpPr>
        <p:spPr>
          <a:xfrm>
            <a:off x="838200" y="365125"/>
            <a:ext cx="10515600" cy="221785"/>
          </a:xfrm>
        </p:spPr>
        <p:txBody>
          <a:bodyPr>
            <a:noAutofit/>
          </a:bodyPr>
          <a:lstStyle/>
          <a:p>
            <a:r>
              <a:rPr lang="en-US" sz="4000" b="1" dirty="0"/>
              <a:t>Methods:</a:t>
            </a:r>
          </a:p>
        </p:txBody>
      </p:sp>
      <p:sp>
        <p:nvSpPr>
          <p:cNvPr id="4" name="Content Placeholder 8">
            <a:extLst>
              <a:ext uri="{FF2B5EF4-FFF2-40B4-BE49-F238E27FC236}">
                <a16:creationId xmlns:a16="http://schemas.microsoft.com/office/drawing/2014/main" id="{9C7B7211-C4F8-4CDB-933D-F601F6DD5D24}"/>
              </a:ext>
            </a:extLst>
          </p:cNvPr>
          <p:cNvSpPr txBox="1">
            <a:spLocks noGrp="1"/>
          </p:cNvSpPr>
          <p:nvPr>
            <p:ph idx="1"/>
          </p:nvPr>
        </p:nvSpPr>
        <p:spPr>
          <a:xfrm>
            <a:off x="787811" y="1184265"/>
            <a:ext cx="10609006" cy="4701800"/>
          </a:xfrm>
          <a:prstGeom prst="rect">
            <a:avLst/>
          </a:prstGeom>
          <a:noFill/>
        </p:spPr>
        <p:txBody>
          <a:bodyPr wrap="square" rtlCol="0">
            <a:spAutoFit/>
          </a:bodyPr>
          <a:lstStyle/>
          <a:p>
            <a:r>
              <a:rPr lang="fr-FR" sz="2500" b="1" dirty="0"/>
              <a:t>Atmospheric Radiation </a:t>
            </a:r>
            <a:r>
              <a:rPr lang="fr-FR" sz="2500" b="1" dirty="0" err="1"/>
              <a:t>Measurement</a:t>
            </a:r>
            <a:r>
              <a:rPr lang="fr-FR" sz="2500" b="1" dirty="0"/>
              <a:t> (ARM) Site </a:t>
            </a:r>
          </a:p>
          <a:p>
            <a:pPr marL="0" indent="0">
              <a:buNone/>
            </a:pPr>
            <a:r>
              <a:rPr lang="fr-FR" sz="2500" b="1" dirty="0"/>
              <a:t>   in </a:t>
            </a:r>
            <a:r>
              <a:rPr lang="fr-FR" sz="2500" b="1" dirty="0" err="1"/>
              <a:t>Lamont</a:t>
            </a:r>
            <a:r>
              <a:rPr lang="fr-FR" sz="2500" b="1" dirty="0"/>
              <a:t>, Oklahoma, USA</a:t>
            </a:r>
          </a:p>
          <a:p>
            <a:pPr marL="0" indent="0">
              <a:buNone/>
            </a:pPr>
            <a:endParaRPr lang="fr-FR" sz="2500" b="1" dirty="0"/>
          </a:p>
          <a:p>
            <a:r>
              <a:rPr lang="fr-FR" sz="2500" b="1" dirty="0"/>
              <a:t>Instruments:</a:t>
            </a:r>
          </a:p>
          <a:p>
            <a:pPr marL="1143000" lvl="1" indent="-685800">
              <a:buFont typeface="Arial" panose="020B0604020202020204" pitchFamily="34" charset="0"/>
              <a:buChar char="•"/>
            </a:pPr>
            <a:r>
              <a:rPr lang="en-US" sz="2500" dirty="0"/>
              <a:t>Nano Scanning Mobility Particle Sizer (</a:t>
            </a:r>
            <a:r>
              <a:rPr lang="en-US" sz="2500" dirty="0" err="1"/>
              <a:t>nano</a:t>
            </a:r>
            <a:r>
              <a:rPr lang="en-US" sz="2500" dirty="0"/>
              <a:t>-SMPS)</a:t>
            </a:r>
          </a:p>
          <a:p>
            <a:pPr lvl="3">
              <a:buFont typeface="Wingdings" panose="05000000000000000000" pitchFamily="2" charset="2"/>
              <a:buChar char="v"/>
            </a:pPr>
            <a:r>
              <a:rPr lang="en-US" sz="1700" dirty="0"/>
              <a:t>Outputs: Particle diameters </a:t>
            </a:r>
            <a:r>
              <a:rPr lang="en-US" sz="1700" b="1" dirty="0"/>
              <a:t>(3-50 nm) </a:t>
            </a:r>
            <a:r>
              <a:rPr lang="en-US" sz="1700" dirty="0"/>
              <a:t>+ number counts = size distribution</a:t>
            </a:r>
          </a:p>
          <a:p>
            <a:pPr marL="1143000" lvl="1" indent="-685800">
              <a:buFont typeface="Arial" panose="020B0604020202020204" pitchFamily="34" charset="0"/>
              <a:buChar char="•"/>
            </a:pPr>
            <a:r>
              <a:rPr lang="en-US" sz="2500" dirty="0"/>
              <a:t>Scanning Mobility Particle Sizer (SMPS)</a:t>
            </a:r>
          </a:p>
          <a:p>
            <a:pPr lvl="3">
              <a:buFont typeface="Wingdings" panose="05000000000000000000" pitchFamily="2" charset="2"/>
              <a:buChar char="v"/>
            </a:pPr>
            <a:r>
              <a:rPr lang="en-US" sz="1700" dirty="0"/>
              <a:t>Outputs: Particle diameters </a:t>
            </a:r>
            <a:r>
              <a:rPr lang="en-US" sz="1700" b="1" dirty="0"/>
              <a:t>(10-500 nm) </a:t>
            </a:r>
            <a:r>
              <a:rPr lang="en-US" sz="1700" dirty="0"/>
              <a:t>+ number counts =  size distribution</a:t>
            </a:r>
            <a:endParaRPr lang="en-US" sz="2500" dirty="0"/>
          </a:p>
          <a:p>
            <a:pPr marL="1143000" lvl="1" indent="-685800">
              <a:buFont typeface="Arial" panose="020B0604020202020204" pitchFamily="34" charset="0"/>
              <a:buChar char="•"/>
            </a:pPr>
            <a:r>
              <a:rPr lang="en-US" sz="2500" dirty="0"/>
              <a:t>SO</a:t>
            </a:r>
            <a:r>
              <a:rPr lang="en-US" sz="2500" baseline="-25000" dirty="0"/>
              <a:t>2</a:t>
            </a:r>
            <a:r>
              <a:rPr lang="en-US" sz="2500" dirty="0"/>
              <a:t> Monitor</a:t>
            </a:r>
          </a:p>
          <a:p>
            <a:pPr lvl="3">
              <a:buFont typeface="Wingdings" panose="05000000000000000000" pitchFamily="2" charset="2"/>
              <a:buChar char="v"/>
            </a:pPr>
            <a:r>
              <a:rPr lang="en-US" sz="1700" dirty="0"/>
              <a:t>Outputs: SO</a:t>
            </a:r>
            <a:r>
              <a:rPr lang="en-US" sz="1700" baseline="-25000" dirty="0"/>
              <a:t>2</a:t>
            </a:r>
            <a:r>
              <a:rPr lang="en-US" sz="1700" dirty="0"/>
              <a:t> concentration in ppb </a:t>
            </a:r>
          </a:p>
          <a:p>
            <a:pPr marL="1143000" lvl="1" indent="-685800">
              <a:buFont typeface="Arial" panose="020B0604020202020204" pitchFamily="34" charset="0"/>
              <a:buChar char="•"/>
            </a:pPr>
            <a:r>
              <a:rPr lang="en-US" sz="2500" dirty="0"/>
              <a:t>Nitrate Chemical Ionization Mass Spectrometer</a:t>
            </a:r>
          </a:p>
          <a:p>
            <a:pPr lvl="3">
              <a:buFont typeface="Wingdings" panose="05000000000000000000" pitchFamily="2" charset="2"/>
              <a:buChar char="v"/>
            </a:pPr>
            <a:r>
              <a:rPr lang="en-US" sz="1700" dirty="0"/>
              <a:t>Outputs: number concentration (#/cm</a:t>
            </a:r>
            <a:r>
              <a:rPr lang="en-US" sz="1700" baseline="30000" dirty="0"/>
              <a:t>3</a:t>
            </a:r>
            <a:r>
              <a:rPr lang="en-US" sz="1700" dirty="0"/>
              <a:t>) of gas-phase sulfuric acid</a:t>
            </a:r>
            <a:endParaRPr lang="fr-FR" sz="1700" dirty="0"/>
          </a:p>
        </p:txBody>
      </p:sp>
      <p:sp>
        <p:nvSpPr>
          <p:cNvPr id="5" name="Rectangle 4">
            <a:extLst>
              <a:ext uri="{FF2B5EF4-FFF2-40B4-BE49-F238E27FC236}">
                <a16:creationId xmlns:a16="http://schemas.microsoft.com/office/drawing/2014/main" id="{3F59C5AB-8DDB-48B4-95AC-E6917357A430}"/>
              </a:ext>
            </a:extLst>
          </p:cNvPr>
          <p:cNvSpPr/>
          <p:nvPr/>
        </p:nvSpPr>
        <p:spPr>
          <a:xfrm>
            <a:off x="1101248" y="2969077"/>
            <a:ext cx="8341316" cy="141491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918A558-F149-40D7-B453-305B4F947740}"/>
              </a:ext>
            </a:extLst>
          </p:cNvPr>
          <p:cNvSpPr/>
          <p:nvPr/>
        </p:nvSpPr>
        <p:spPr>
          <a:xfrm>
            <a:off x="1101248" y="4451685"/>
            <a:ext cx="8341316" cy="1417320"/>
          </a:xfrm>
          <a:prstGeom prst="rect">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D3153AC-0348-4336-90B1-D7D7CE8F7C13}"/>
              </a:ext>
            </a:extLst>
          </p:cNvPr>
          <p:cNvPicPr>
            <a:picLocks noChangeAspect="1"/>
          </p:cNvPicPr>
          <p:nvPr/>
        </p:nvPicPr>
        <p:blipFill rotWithShape="1">
          <a:blip r:embed="rId2">
            <a:extLst>
              <a:ext uri="{28A0092B-C50C-407E-A947-70E740481C1C}">
                <a14:useLocalDpi xmlns:a14="http://schemas.microsoft.com/office/drawing/2010/main" val="0"/>
              </a:ext>
            </a:extLst>
          </a:blip>
          <a:srcRect l="52128" t="37579" r="27743" b="35415"/>
          <a:stretch/>
        </p:blipFill>
        <p:spPr>
          <a:xfrm>
            <a:off x="7796377" y="915803"/>
            <a:ext cx="2454219" cy="1852052"/>
          </a:xfrm>
          <a:prstGeom prst="rect">
            <a:avLst/>
          </a:prstGeom>
        </p:spPr>
      </p:pic>
      <p:pic>
        <p:nvPicPr>
          <p:cNvPr id="8" name="Picture 4" descr="Image result for SO2">
            <a:extLst>
              <a:ext uri="{FF2B5EF4-FFF2-40B4-BE49-F238E27FC236}">
                <a16:creationId xmlns:a16="http://schemas.microsoft.com/office/drawing/2014/main" id="{CD171A3E-1B56-4D0E-B832-562210CE73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3871" y="4971886"/>
            <a:ext cx="1086378" cy="58528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Image result for sulfuric acid">
            <a:extLst>
              <a:ext uri="{FF2B5EF4-FFF2-40B4-BE49-F238E27FC236}">
                <a16:creationId xmlns:a16="http://schemas.microsoft.com/office/drawing/2014/main" id="{014064D4-B384-4B87-B298-7F69165C456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434" r="21059"/>
          <a:stretch/>
        </p:blipFill>
        <p:spPr bwMode="auto">
          <a:xfrm>
            <a:off x="11121704" y="4677195"/>
            <a:ext cx="877606" cy="103459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2D91E6AD-22D0-4444-BF44-AB922B91ED67}"/>
              </a:ext>
            </a:extLst>
          </p:cNvPr>
          <p:cNvGrpSpPr/>
          <p:nvPr/>
        </p:nvGrpSpPr>
        <p:grpSpPr>
          <a:xfrm>
            <a:off x="10379060" y="3140890"/>
            <a:ext cx="1156915" cy="1071287"/>
            <a:chOff x="10028844" y="2969077"/>
            <a:chExt cx="1156915" cy="1071287"/>
          </a:xfrm>
        </p:grpSpPr>
        <p:sp>
          <p:nvSpPr>
            <p:cNvPr id="11" name="Oval 10">
              <a:extLst>
                <a:ext uri="{FF2B5EF4-FFF2-40B4-BE49-F238E27FC236}">
                  <a16:creationId xmlns:a16="http://schemas.microsoft.com/office/drawing/2014/main" id="{6D770094-E0EE-4FDC-8D52-223CBB1B8E5C}"/>
                </a:ext>
              </a:extLst>
            </p:cNvPr>
            <p:cNvSpPr>
              <a:spLocks noChangeAspect="1"/>
            </p:cNvSpPr>
            <p:nvPr/>
          </p:nvSpPr>
          <p:spPr>
            <a:xfrm>
              <a:off x="10028844" y="2969077"/>
              <a:ext cx="1066857" cy="1071287"/>
            </a:xfrm>
            <a:prstGeom prst="ellipse">
              <a:avLst/>
            </a:prstGeom>
            <a:solidFill>
              <a:srgbClr val="92D050">
                <a:alpha val="25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w="4572000" h="4572000"/>
              <a:bevelB w="4572000" h="45720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EF623094-F377-4803-B377-31CA2DC4BAD7}"/>
                </a:ext>
              </a:extLst>
            </p:cNvPr>
            <p:cNvSpPr txBox="1"/>
            <p:nvPr/>
          </p:nvSpPr>
          <p:spPr>
            <a:xfrm rot="1276649">
              <a:off x="10374740" y="3070952"/>
              <a:ext cx="811019" cy="276999"/>
            </a:xfrm>
            <a:prstGeom prst="rect">
              <a:avLst/>
            </a:prstGeom>
            <a:noFill/>
          </p:spPr>
          <p:txBody>
            <a:bodyPr wrap="square" rtlCol="0">
              <a:spAutoFit/>
            </a:bodyPr>
            <a:lstStyle/>
            <a:p>
              <a:r>
                <a:rPr lang="en-US" sz="1200" dirty="0"/>
                <a:t>Organics</a:t>
              </a:r>
            </a:p>
          </p:txBody>
        </p:sp>
        <p:sp>
          <p:nvSpPr>
            <p:cNvPr id="13" name="TextBox 12">
              <a:extLst>
                <a:ext uri="{FF2B5EF4-FFF2-40B4-BE49-F238E27FC236}">
                  <a16:creationId xmlns:a16="http://schemas.microsoft.com/office/drawing/2014/main" id="{3CFA2B0F-85CE-47BA-A5FA-77A35718BC02}"/>
                </a:ext>
              </a:extLst>
            </p:cNvPr>
            <p:cNvSpPr txBox="1"/>
            <p:nvPr/>
          </p:nvSpPr>
          <p:spPr>
            <a:xfrm rot="18234887">
              <a:off x="9950473" y="3125577"/>
              <a:ext cx="709450" cy="461665"/>
            </a:xfrm>
            <a:prstGeom prst="rect">
              <a:avLst/>
            </a:prstGeom>
            <a:noFill/>
          </p:spPr>
          <p:txBody>
            <a:bodyPr wrap="square" rtlCol="0">
              <a:spAutoFit/>
            </a:bodyPr>
            <a:lstStyle/>
            <a:p>
              <a:pPr algn="ctr"/>
              <a:r>
                <a:rPr lang="en-US" sz="1200" dirty="0"/>
                <a:t>Sulfuric Acid</a:t>
              </a:r>
            </a:p>
          </p:txBody>
        </p:sp>
        <p:sp>
          <p:nvSpPr>
            <p:cNvPr id="14" name="TextBox 13">
              <a:extLst>
                <a:ext uri="{FF2B5EF4-FFF2-40B4-BE49-F238E27FC236}">
                  <a16:creationId xmlns:a16="http://schemas.microsoft.com/office/drawing/2014/main" id="{68143817-3A9F-4045-8071-91509364090B}"/>
                </a:ext>
              </a:extLst>
            </p:cNvPr>
            <p:cNvSpPr txBox="1"/>
            <p:nvPr/>
          </p:nvSpPr>
          <p:spPr>
            <a:xfrm rot="20754912">
              <a:off x="10289171" y="3545922"/>
              <a:ext cx="811019" cy="276999"/>
            </a:xfrm>
            <a:prstGeom prst="rect">
              <a:avLst/>
            </a:prstGeom>
            <a:noFill/>
          </p:spPr>
          <p:txBody>
            <a:bodyPr wrap="square" rtlCol="0">
              <a:spAutoFit/>
            </a:bodyPr>
            <a:lstStyle/>
            <a:p>
              <a:r>
                <a:rPr lang="en-US" sz="1200" dirty="0"/>
                <a:t>Ammonia</a:t>
              </a:r>
            </a:p>
          </p:txBody>
        </p:sp>
      </p:grpSp>
      <p:pic>
        <p:nvPicPr>
          <p:cNvPr id="15" name="Picture 14">
            <a:extLst>
              <a:ext uri="{FF2B5EF4-FFF2-40B4-BE49-F238E27FC236}">
                <a16:creationId xmlns:a16="http://schemas.microsoft.com/office/drawing/2014/main" id="{B8EFDE22-D796-4BF6-9D1B-E52FDF6514AA}"/>
              </a:ext>
            </a:extLst>
          </p:cNvPr>
          <p:cNvPicPr>
            <a:picLocks noChangeAspect="1"/>
          </p:cNvPicPr>
          <p:nvPr/>
        </p:nvPicPr>
        <p:blipFill rotWithShape="1">
          <a:blip r:embed="rId5"/>
          <a:srcRect r="13120"/>
          <a:stretch/>
        </p:blipFill>
        <p:spPr>
          <a:xfrm rot="5400000">
            <a:off x="10157667" y="2905318"/>
            <a:ext cx="1627833" cy="1577993"/>
          </a:xfrm>
          <a:prstGeom prst="rect">
            <a:avLst/>
          </a:prstGeom>
        </p:spPr>
      </p:pic>
    </p:spTree>
    <p:extLst>
      <p:ext uri="{BB962C8B-B14F-4D97-AF65-F5344CB8AC3E}">
        <p14:creationId xmlns:p14="http://schemas.microsoft.com/office/powerpoint/2010/main" val="261508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27CAC-3076-40CA-9EBF-8D337020EA1A}"/>
              </a:ext>
            </a:extLst>
          </p:cNvPr>
          <p:cNvSpPr>
            <a:spLocks noGrp="1"/>
          </p:cNvSpPr>
          <p:nvPr>
            <p:ph type="title"/>
          </p:nvPr>
        </p:nvSpPr>
        <p:spPr>
          <a:xfrm>
            <a:off x="838200" y="109093"/>
            <a:ext cx="10515600" cy="874459"/>
          </a:xfrm>
        </p:spPr>
        <p:txBody>
          <a:bodyPr>
            <a:normAutofit/>
          </a:bodyPr>
          <a:lstStyle/>
          <a:p>
            <a:r>
              <a:rPr lang="en-US" sz="4000" b="1" dirty="0"/>
              <a:t>Nucleation Rate Calculations: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50E74FC-48D6-4695-B675-7CA45EBE0E8F}"/>
                  </a:ext>
                </a:extLst>
              </p:cNvPr>
              <p:cNvSpPr>
                <a:spLocks noGrp="1"/>
              </p:cNvSpPr>
              <p:nvPr>
                <p:ph idx="1"/>
              </p:nvPr>
            </p:nvSpPr>
            <p:spPr>
              <a:xfrm>
                <a:off x="838200" y="976868"/>
                <a:ext cx="10515600" cy="4602687"/>
              </a:xfrm>
            </p:spPr>
            <p:txBody>
              <a:bodyPr>
                <a:normAutofit/>
              </a:bodyPr>
              <a:lstStyle/>
              <a:p>
                <a:r>
                  <a:rPr lang="en-US" sz="2000" dirty="0">
                    <a:latin typeface="Cambria Math" panose="02040503050406030204" pitchFamily="18" charset="0"/>
                  </a:rPr>
                  <a:t>Classical Nucleation Theory</a:t>
                </a:r>
                <a:endParaRPr lang="en-US" sz="2000" b="0" dirty="0">
                  <a:latin typeface="Cambria Math" panose="02040503050406030204" pitchFamily="18" charset="0"/>
                </a:endParaRPr>
              </a:p>
              <a:p>
                <a14:m>
                  <m:oMath xmlns:m="http://schemas.openxmlformats.org/officeDocument/2006/math">
                    <m:r>
                      <a:rPr lang="en-US" sz="2000" b="0" i="1" smtClean="0">
                        <a:latin typeface="Cambria Math" panose="02040503050406030204" pitchFamily="18" charset="0"/>
                      </a:rPr>
                      <m:t>𝐽</m:t>
                    </m:r>
                    <m:r>
                      <a:rPr lang="en-US" sz="2000" b="0" i="1" smtClean="0">
                        <a:latin typeface="Cambria Math" panose="02040503050406030204" pitchFamily="18" charset="0"/>
                      </a:rPr>
                      <m:t>=</m:t>
                    </m:r>
                    <m:r>
                      <a:rPr lang="en-US" sz="2000" b="0" i="1" smtClean="0">
                        <a:latin typeface="Cambria Math" panose="02040503050406030204" pitchFamily="18" charset="0"/>
                      </a:rPr>
                      <m:t>𝐶</m:t>
                    </m:r>
                    <m:r>
                      <a:rPr lang="en-US" sz="2000" b="0" i="1" smtClean="0">
                        <a:latin typeface="Cambria Math" panose="02040503050406030204" pitchFamily="18" charset="0"/>
                      </a:rPr>
                      <m:t>∗</m:t>
                    </m:r>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exp</m:t>
                        </m:r>
                      </m:fName>
                      <m:e>
                        <m:d>
                          <m:dPr>
                            <m:ctrlPr>
                              <a:rPr lang="en-US" sz="2000" b="0" i="1" smtClean="0">
                                <a:latin typeface="Cambria Math" panose="02040503050406030204" pitchFamily="18" charset="0"/>
                              </a:rPr>
                            </m:ctrlPr>
                          </m:dPr>
                          <m:e>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𝐺</m:t>
                                    </m:r>
                                  </m:e>
                                  <m:sup>
                                    <m:r>
                                      <a:rPr lang="en-US" sz="2000" b="0" i="1" smtClean="0">
                                        <a:latin typeface="Cambria Math" panose="02040503050406030204" pitchFamily="18" charset="0"/>
                                        <a:ea typeface="Cambria Math" panose="02040503050406030204" pitchFamily="18" charset="0"/>
                                      </a:rPr>
                                      <m:t>∗</m:t>
                                    </m:r>
                                  </m:sup>
                                </m:sSup>
                              </m:num>
                              <m:den>
                                <m:r>
                                  <a:rPr lang="en-US" sz="2000" b="0" i="1" smtClean="0">
                                    <a:latin typeface="Cambria Math" panose="02040503050406030204" pitchFamily="18" charset="0"/>
                                  </a:rPr>
                                  <m:t>𝑘</m:t>
                                </m:r>
                                <m:r>
                                  <a:rPr lang="en-US" sz="2000" b="0" i="1" smtClean="0">
                                    <a:latin typeface="Cambria Math" panose="02040503050406030204" pitchFamily="18" charset="0"/>
                                    <a:ea typeface="Cambria Math" panose="02040503050406030204" pitchFamily="18" charset="0"/>
                                  </a:rPr>
                                  <m:t>𝑇</m:t>
                                </m:r>
                              </m:den>
                            </m:f>
                          </m:e>
                        </m:d>
                      </m:e>
                    </m:func>
                  </m:oMath>
                </a14:m>
                <a:endParaRPr lang="en-US" sz="2000" b="0" dirty="0"/>
              </a:p>
              <a:p>
                <a:pPr marL="0" indent="0">
                  <a:buNone/>
                </a:pPr>
                <a:endParaRPr lang="en-US" sz="2000" dirty="0"/>
              </a:p>
              <a:p>
                <a:r>
                  <a:rPr lang="en-US" sz="2000" dirty="0">
                    <a:latin typeface="Cambria Math" panose="02040503050406030204" pitchFamily="18" charset="0"/>
                    <a:ea typeface="Cambria Math" panose="02040503050406030204" pitchFamily="18" charset="0"/>
                  </a:rPr>
                  <a:t>Nucleation Rate from (</a:t>
                </a:r>
                <a:r>
                  <a:rPr lang="en-US" sz="2000" dirty="0" err="1">
                    <a:latin typeface="Cambria Math" panose="02040503050406030204" pitchFamily="18" charset="0"/>
                    <a:ea typeface="Cambria Math" panose="02040503050406030204" pitchFamily="18" charset="0"/>
                  </a:rPr>
                  <a:t>Riipinen</a:t>
                </a:r>
                <a:r>
                  <a:rPr lang="en-US" sz="2000" dirty="0">
                    <a:latin typeface="Cambria Math" panose="02040503050406030204" pitchFamily="18" charset="0"/>
                    <a:ea typeface="Cambria Math" panose="02040503050406030204" pitchFamily="18" charset="0"/>
                  </a:rPr>
                  <a:t> et al., ACP 2007)</a:t>
                </a:r>
                <a:endParaRPr lang="en-US" sz="2000" b="0" dirty="0">
                  <a:latin typeface="Cambria Math" panose="02040503050406030204" pitchFamily="18" charset="0"/>
                  <a:ea typeface="Cambria Math" panose="02040503050406030204" pitchFamily="18" charset="0"/>
                </a:endParaRPr>
              </a:p>
              <a:p>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ea typeface="Arial" panose="020B0604020202020204" pitchFamily="34" charset="0"/>
                            <a:cs typeface="Times New Roman" panose="02020603050405020304" pitchFamily="18" charset="0"/>
                          </a:rPr>
                          <m:t>𝐽</m:t>
                        </m:r>
                      </m:e>
                      <m:sub>
                        <m:r>
                          <a:rPr lang="en-US" sz="2000" i="1">
                            <a:latin typeface="Cambria Math" panose="02040503050406030204" pitchFamily="18" charset="0"/>
                            <a:ea typeface="Arial" panose="020B0604020202020204" pitchFamily="34" charset="0"/>
                            <a:cs typeface="Times New Roman" panose="02020603050405020304" pitchFamily="18" charset="0"/>
                          </a:rPr>
                          <m:t>1</m:t>
                        </m:r>
                      </m:sub>
                    </m:sSub>
                    <m:d>
                      <m:dPr>
                        <m:ctrlPr>
                          <a:rPr lang="en-US" sz="2000" i="1">
                            <a:latin typeface="Cambria Math" panose="02040503050406030204" pitchFamily="18" charset="0"/>
                          </a:rPr>
                        </m:ctrlPr>
                      </m:dPr>
                      <m:e>
                        <m:r>
                          <a:rPr lang="en-US" sz="2000" i="1">
                            <a:latin typeface="Cambria Math" panose="02040503050406030204" pitchFamily="18" charset="0"/>
                            <a:ea typeface="Arial" panose="020B0604020202020204" pitchFamily="34" charset="0"/>
                            <a:cs typeface="Times New Roman" panose="02020603050405020304" pitchFamily="18" charset="0"/>
                          </a:rPr>
                          <m:t>𝑡</m:t>
                        </m:r>
                      </m:e>
                    </m:d>
                    <m:r>
                      <a:rPr lang="en-US" sz="2000" i="1">
                        <a:latin typeface="Cambria Math" panose="02040503050406030204" pitchFamily="18" charset="0"/>
                        <a:ea typeface="Arial" panose="020B0604020202020204" pitchFamily="34" charset="0"/>
                        <a:cs typeface="Times New Roman" panose="020206030504050203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ea typeface="Arial" panose="020B0604020202020204" pitchFamily="34" charset="0"/>
                            <a:cs typeface="Times New Roman" panose="02020603050405020304" pitchFamily="18" charset="0"/>
                          </a:rPr>
                          <m:t>𝐽</m:t>
                        </m:r>
                      </m:e>
                      <m:sub>
                        <m:r>
                          <a:rPr lang="en-US" sz="2000" i="1">
                            <a:latin typeface="Cambria Math" panose="02040503050406030204" pitchFamily="18" charset="0"/>
                            <a:ea typeface="Arial" panose="020B0604020202020204" pitchFamily="34" charset="0"/>
                            <a:cs typeface="Times New Roman" panose="02020603050405020304" pitchFamily="18" charset="0"/>
                          </a:rPr>
                          <m:t>3</m:t>
                        </m:r>
                      </m:sub>
                    </m:sSub>
                    <m:d>
                      <m:dPr>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i="1">
                                <a:latin typeface="Cambria Math" panose="02040503050406030204" pitchFamily="18" charset="0"/>
                                <a:ea typeface="Arial" panose="020B0604020202020204" pitchFamily="34" charset="0"/>
                                <a:cs typeface="Times New Roman" panose="02020603050405020304" pitchFamily="18" charset="0"/>
                              </a:rPr>
                              <m:t>𝑡</m:t>
                            </m:r>
                          </m:e>
                          <m:sup>
                            <m:r>
                              <a:rPr lang="en-US" sz="2000" i="1">
                                <a:latin typeface="Cambria Math" panose="02040503050406030204" pitchFamily="18" charset="0"/>
                                <a:ea typeface="Arial" panose="020B0604020202020204" pitchFamily="34" charset="0"/>
                                <a:cs typeface="Times New Roman" panose="02020603050405020304" pitchFamily="18" charset="0"/>
                              </a:rPr>
                              <m:t>′</m:t>
                            </m:r>
                          </m:sup>
                        </m:sSup>
                      </m:e>
                    </m:d>
                    <m:r>
                      <m:rPr>
                        <m:sty m:val="p"/>
                      </m:rPr>
                      <a:rPr lang="en-US" sz="2000">
                        <a:latin typeface="Cambria Math" panose="02040503050406030204" pitchFamily="18" charset="0"/>
                        <a:ea typeface="Arial" panose="020B0604020202020204" pitchFamily="34" charset="0"/>
                        <a:cs typeface="Times New Roman" panose="02020603050405020304" pitchFamily="18" charset="0"/>
                      </a:rPr>
                      <m:t>exp</m:t>
                    </m:r>
                    <m:d>
                      <m:dPr>
                        <m:begChr m:val="["/>
                        <m:endChr m:val="]"/>
                        <m:ctrlPr>
                          <a:rPr lang="en-US" sz="2000" i="1">
                            <a:latin typeface="Cambria Math" panose="02040503050406030204" pitchFamily="18" charset="0"/>
                          </a:rPr>
                        </m:ctrlPr>
                      </m:dPr>
                      <m:e>
                        <m:r>
                          <a:rPr lang="en-US" sz="2000" i="1">
                            <a:latin typeface="Cambria Math" panose="02040503050406030204" pitchFamily="18" charset="0"/>
                            <a:ea typeface="Arial" panose="020B0604020202020204" pitchFamily="34" charset="0"/>
                            <a:cs typeface="Times New Roman" panose="02020603050405020304" pitchFamily="18" charset="0"/>
                          </a:rPr>
                          <m:t>𝛾</m:t>
                        </m:r>
                        <m:r>
                          <a:rPr lang="en-US" sz="2000" i="1">
                            <a:latin typeface="Cambria Math" panose="02040503050406030204" pitchFamily="18" charset="0"/>
                            <a:ea typeface="Arial" panose="020B0604020202020204" pitchFamily="34" charset="0"/>
                            <a:cs typeface="Times New Roman" panose="020206030504050203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ea typeface="Arial" panose="020B0604020202020204" pitchFamily="34" charset="0"/>
                                <a:cs typeface="Times New Roman" panose="02020603050405020304" pitchFamily="18" charset="0"/>
                              </a:rPr>
                              <m:t>𝐶</m:t>
                            </m:r>
                            <m:sSup>
                              <m:sSupPr>
                                <m:ctrlPr>
                                  <a:rPr lang="en-US" sz="2000" i="1">
                                    <a:latin typeface="Cambria Math" panose="02040503050406030204" pitchFamily="18" charset="0"/>
                                  </a:rPr>
                                </m:ctrlPr>
                              </m:sSupPr>
                              <m:e>
                                <m:r>
                                  <a:rPr lang="en-US" sz="2000" i="1">
                                    <a:latin typeface="Cambria Math" panose="02040503050406030204" pitchFamily="18" charset="0"/>
                                    <a:ea typeface="Arial" panose="020B0604020202020204" pitchFamily="34" charset="0"/>
                                    <a:cs typeface="Times New Roman" panose="02020603050405020304" pitchFamily="18" charset="0"/>
                                  </a:rPr>
                                  <m:t>𝑆</m:t>
                                </m:r>
                              </m:e>
                              <m:sup>
                                <m:r>
                                  <a:rPr lang="en-US" sz="2000" i="1">
                                    <a:latin typeface="Cambria Math" panose="02040503050406030204" pitchFamily="18" charset="0"/>
                                    <a:ea typeface="Arial" panose="020B0604020202020204" pitchFamily="34" charset="0"/>
                                    <a:cs typeface="Times New Roman" panose="02020603050405020304" pitchFamily="18" charset="0"/>
                                  </a:rPr>
                                  <m:t>′</m:t>
                                </m:r>
                              </m:sup>
                            </m:sSup>
                          </m:num>
                          <m:den>
                            <m:r>
                              <a:rPr lang="en-US" sz="2000" i="1">
                                <a:latin typeface="Cambria Math" panose="02040503050406030204" pitchFamily="18" charset="0"/>
                                <a:ea typeface="Arial" panose="020B0604020202020204" pitchFamily="34" charset="0"/>
                                <a:cs typeface="Times New Roman" panose="02020603050405020304" pitchFamily="18" charset="0"/>
                              </a:rPr>
                              <m:t>𝐺</m:t>
                            </m:r>
                            <m:sSub>
                              <m:sSubPr>
                                <m:ctrlPr>
                                  <a:rPr lang="en-US" sz="2000" i="1">
                                    <a:latin typeface="Cambria Math" panose="02040503050406030204" pitchFamily="18" charset="0"/>
                                  </a:rPr>
                                </m:ctrlPr>
                              </m:sSubPr>
                              <m:e>
                                <m:r>
                                  <a:rPr lang="en-US" sz="2000" i="1">
                                    <a:latin typeface="Cambria Math" panose="02040503050406030204" pitchFamily="18" charset="0"/>
                                    <a:ea typeface="Arial" panose="020B0604020202020204" pitchFamily="34" charset="0"/>
                                    <a:cs typeface="Times New Roman" panose="02020603050405020304" pitchFamily="18" charset="0"/>
                                  </a:rPr>
                                  <m:t>𝑅</m:t>
                                </m:r>
                              </m:e>
                              <m:sub>
                                <m:r>
                                  <a:rPr lang="en-US" sz="2000" i="1">
                                    <a:latin typeface="Cambria Math" panose="02040503050406030204" pitchFamily="18" charset="0"/>
                                    <a:ea typeface="Arial" panose="020B0604020202020204" pitchFamily="34" charset="0"/>
                                    <a:cs typeface="Times New Roman" panose="02020603050405020304" pitchFamily="18" charset="0"/>
                                  </a:rPr>
                                  <m:t>1−3</m:t>
                                </m:r>
                              </m:sub>
                            </m:sSub>
                          </m:den>
                        </m:f>
                        <m:r>
                          <a:rPr lang="en-US" sz="2000" i="1">
                            <a:latin typeface="Cambria Math" panose="02040503050406030204" pitchFamily="18" charset="0"/>
                            <a:ea typeface="Arial" panose="020B0604020202020204" pitchFamily="34" charset="0"/>
                            <a:cs typeface="Times New Roman" panose="02020603050405020304" pitchFamily="18" charset="0"/>
                          </a:rPr>
                          <m:t>∙</m:t>
                        </m:r>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panose="02040503050406030204" pitchFamily="18" charset="0"/>
                                    <a:ea typeface="Arial" panose="020B0604020202020204" pitchFamily="34" charset="0"/>
                                    <a:cs typeface="Times New Roman" panose="02020603050405020304" pitchFamily="18" charset="0"/>
                                  </a:rPr>
                                  <m:t>1</m:t>
                                </m:r>
                              </m:num>
                              <m:den>
                                <m:r>
                                  <a:rPr lang="en-US" sz="2000" i="1">
                                    <a:latin typeface="Cambria Math" panose="02040503050406030204" pitchFamily="18" charset="0"/>
                                    <a:ea typeface="Arial" panose="020B0604020202020204" pitchFamily="34" charset="0"/>
                                    <a:cs typeface="Times New Roman" panose="02020603050405020304" pitchFamily="18" charset="0"/>
                                  </a:rPr>
                                  <m:t>1 </m:t>
                                </m:r>
                                <m:r>
                                  <a:rPr lang="en-US" sz="2000" i="1">
                                    <a:latin typeface="Cambria Math" panose="02040503050406030204" pitchFamily="18" charset="0"/>
                                    <a:ea typeface="Arial" panose="020B0604020202020204" pitchFamily="34" charset="0"/>
                                    <a:cs typeface="Times New Roman" panose="02020603050405020304" pitchFamily="18" charset="0"/>
                                  </a:rPr>
                                  <m:t>𝑛𝑚</m:t>
                                </m:r>
                              </m:den>
                            </m:f>
                            <m:r>
                              <a:rPr lang="en-US" sz="2000" i="1">
                                <a:latin typeface="Cambria Math" panose="02040503050406030204" pitchFamily="18" charset="0"/>
                                <a:ea typeface="Arial" panose="020B0604020202020204" pitchFamily="34" charset="0"/>
                                <a:cs typeface="Times New Roman" panose="020206030504050203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ea typeface="Arial" panose="020B0604020202020204" pitchFamily="34" charset="0"/>
                                    <a:cs typeface="Times New Roman" panose="02020603050405020304" pitchFamily="18" charset="0"/>
                                  </a:rPr>
                                  <m:t>1</m:t>
                                </m:r>
                              </m:num>
                              <m:den>
                                <m:r>
                                  <a:rPr lang="en-US" sz="2000" i="1">
                                    <a:latin typeface="Cambria Math" panose="02040503050406030204" pitchFamily="18" charset="0"/>
                                    <a:ea typeface="Arial" panose="020B0604020202020204" pitchFamily="34" charset="0"/>
                                    <a:cs typeface="Times New Roman" panose="02020603050405020304" pitchFamily="18" charset="0"/>
                                  </a:rPr>
                                  <m:t>3 </m:t>
                                </m:r>
                                <m:r>
                                  <a:rPr lang="en-US" sz="2000" i="1">
                                    <a:latin typeface="Cambria Math" panose="02040503050406030204" pitchFamily="18" charset="0"/>
                                    <a:ea typeface="Arial" panose="020B0604020202020204" pitchFamily="34" charset="0"/>
                                    <a:cs typeface="Times New Roman" panose="02020603050405020304" pitchFamily="18" charset="0"/>
                                  </a:rPr>
                                  <m:t>𝑛𝑚</m:t>
                                </m:r>
                              </m:den>
                            </m:f>
                          </m:e>
                        </m:d>
                      </m:e>
                    </m:d>
                    <m:r>
                      <a:rPr lang="en-US" sz="2000" i="1">
                        <a:latin typeface="Cambria Math" panose="02040503050406030204" pitchFamily="18" charset="0"/>
                        <a:ea typeface="Arial" panose="020B0604020202020204" pitchFamily="34" charset="0"/>
                        <a:cs typeface="Times New Roman" panose="02020603050405020304" pitchFamily="18" charset="0"/>
                      </a:rPr>
                      <m:t> </m:t>
                    </m:r>
                  </m:oMath>
                </a14:m>
                <a:endParaRPr lang="en-US" sz="2000" dirty="0"/>
              </a:p>
              <a:p>
                <a:endParaRPr lang="en-US" sz="2000" dirty="0"/>
              </a:p>
              <a:p>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E50E74FC-48D6-4695-B675-7CA45EBE0E8F}"/>
                  </a:ext>
                </a:extLst>
              </p:cNvPr>
              <p:cNvSpPr>
                <a:spLocks noGrp="1" noRot="1" noChangeAspect="1" noMove="1" noResize="1" noEditPoints="1" noAdjustHandles="1" noChangeArrowheads="1" noChangeShapeType="1" noTextEdit="1"/>
              </p:cNvSpPr>
              <p:nvPr>
                <p:ph idx="1"/>
              </p:nvPr>
            </p:nvSpPr>
            <p:spPr>
              <a:xfrm>
                <a:off x="838200" y="976868"/>
                <a:ext cx="10515600" cy="4602687"/>
              </a:xfrm>
              <a:blipFill>
                <a:blip r:embed="rId2"/>
                <a:stretch>
                  <a:fillRect l="-522" t="-1325"/>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64B8F9B5-39F8-4545-B069-306518E1084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574536" y="4314952"/>
            <a:ext cx="4977384" cy="2432939"/>
          </a:xfrm>
          <a:prstGeom prst="rect">
            <a:avLst/>
          </a:prstGeom>
          <a:noFill/>
          <a:ln>
            <a:noFill/>
          </a:ln>
        </p:spPr>
      </p:pic>
      <p:pic>
        <p:nvPicPr>
          <p:cNvPr id="8" name="Picture 7">
            <a:extLst>
              <a:ext uri="{FF2B5EF4-FFF2-40B4-BE49-F238E27FC236}">
                <a16:creationId xmlns:a16="http://schemas.microsoft.com/office/drawing/2014/main" id="{88338488-A6FD-4BFD-B322-6B57F6CB012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38784" y="4314952"/>
            <a:ext cx="4767072" cy="1926335"/>
          </a:xfrm>
          <a:prstGeom prst="rect">
            <a:avLst/>
          </a:prstGeom>
          <a:noFill/>
          <a:ln>
            <a:noFill/>
          </a:ln>
        </p:spPr>
      </p:pic>
      <p:sp>
        <p:nvSpPr>
          <p:cNvPr id="9" name="TextBox 8">
            <a:extLst>
              <a:ext uri="{FF2B5EF4-FFF2-40B4-BE49-F238E27FC236}">
                <a16:creationId xmlns:a16="http://schemas.microsoft.com/office/drawing/2014/main" id="{7422A93D-27A8-4123-B4A6-20B106476F4F}"/>
              </a:ext>
            </a:extLst>
          </p:cNvPr>
          <p:cNvSpPr txBox="1"/>
          <p:nvPr/>
        </p:nvSpPr>
        <p:spPr>
          <a:xfrm>
            <a:off x="6784848" y="3675305"/>
            <a:ext cx="4977384" cy="646331"/>
          </a:xfrm>
          <a:prstGeom prst="rect">
            <a:avLst/>
          </a:prstGeom>
          <a:noFill/>
        </p:spPr>
        <p:txBody>
          <a:bodyPr wrap="square" rtlCol="0">
            <a:spAutoFit/>
          </a:bodyPr>
          <a:lstStyle/>
          <a:p>
            <a:r>
              <a:rPr lang="en-US" dirty="0"/>
              <a:t>Parameterized Equations for Ternary Nucleation (</a:t>
            </a:r>
            <a:r>
              <a:rPr lang="en-US" dirty="0" err="1"/>
              <a:t>Merikanto</a:t>
            </a:r>
            <a:r>
              <a:rPr lang="en-US" dirty="0"/>
              <a:t> et al., JGR 2007)</a:t>
            </a:r>
          </a:p>
        </p:txBody>
      </p:sp>
      <p:sp>
        <p:nvSpPr>
          <p:cNvPr id="10" name="TextBox 9">
            <a:extLst>
              <a:ext uri="{FF2B5EF4-FFF2-40B4-BE49-F238E27FC236}">
                <a16:creationId xmlns:a16="http://schemas.microsoft.com/office/drawing/2014/main" id="{4DE2AD7C-6A03-482B-B2E4-8D57FB6DDED4}"/>
              </a:ext>
            </a:extLst>
          </p:cNvPr>
          <p:cNvSpPr txBox="1"/>
          <p:nvPr/>
        </p:nvSpPr>
        <p:spPr>
          <a:xfrm>
            <a:off x="938784" y="3672063"/>
            <a:ext cx="4977384" cy="646331"/>
          </a:xfrm>
          <a:prstGeom prst="rect">
            <a:avLst/>
          </a:prstGeom>
          <a:noFill/>
        </p:spPr>
        <p:txBody>
          <a:bodyPr wrap="square" rtlCol="0">
            <a:spAutoFit/>
          </a:bodyPr>
          <a:lstStyle/>
          <a:p>
            <a:r>
              <a:rPr lang="en-US" dirty="0"/>
              <a:t>Parameterized Equations for Binary Nucleation (</a:t>
            </a:r>
            <a:r>
              <a:rPr lang="en-US" dirty="0" err="1"/>
              <a:t>Vehkamaki</a:t>
            </a:r>
            <a:r>
              <a:rPr lang="en-US" dirty="0"/>
              <a:t> et al., JGR 2002)</a:t>
            </a:r>
          </a:p>
        </p:txBody>
      </p:sp>
    </p:spTree>
    <p:extLst>
      <p:ext uri="{BB962C8B-B14F-4D97-AF65-F5344CB8AC3E}">
        <p14:creationId xmlns:p14="http://schemas.microsoft.com/office/powerpoint/2010/main" val="1335708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2AED9DA-053B-481F-9451-065C46A125F1}"/>
              </a:ext>
            </a:extLst>
          </p:cNvPr>
          <p:cNvPicPr>
            <a:picLocks noChangeAspect="1"/>
          </p:cNvPicPr>
          <p:nvPr/>
        </p:nvPicPr>
        <p:blipFill>
          <a:blip r:embed="rId2"/>
          <a:stretch>
            <a:fillRect/>
          </a:stretch>
        </p:blipFill>
        <p:spPr>
          <a:xfrm>
            <a:off x="209790" y="1455751"/>
            <a:ext cx="6180124" cy="4585766"/>
          </a:xfrm>
          <a:prstGeom prst="rect">
            <a:avLst/>
          </a:prstGeom>
        </p:spPr>
      </p:pic>
      <p:sp>
        <p:nvSpPr>
          <p:cNvPr id="2" name="Title 1">
            <a:extLst>
              <a:ext uri="{FF2B5EF4-FFF2-40B4-BE49-F238E27FC236}">
                <a16:creationId xmlns:a16="http://schemas.microsoft.com/office/drawing/2014/main" id="{27733540-F47A-41F4-9430-B56C9DCDE1E2}"/>
              </a:ext>
            </a:extLst>
          </p:cNvPr>
          <p:cNvSpPr>
            <a:spLocks noGrp="1"/>
          </p:cNvSpPr>
          <p:nvPr>
            <p:ph type="title"/>
          </p:nvPr>
        </p:nvSpPr>
        <p:spPr>
          <a:xfrm>
            <a:off x="838200" y="327025"/>
            <a:ext cx="10515600" cy="431829"/>
          </a:xfrm>
        </p:spPr>
        <p:txBody>
          <a:bodyPr>
            <a:normAutofit fontScale="90000"/>
          </a:bodyPr>
          <a:lstStyle/>
          <a:p>
            <a:r>
              <a:rPr lang="en-US" b="1" dirty="0"/>
              <a:t>Results: New Particle Formation Event </a:t>
            </a:r>
          </a:p>
        </p:txBody>
      </p:sp>
      <p:sp>
        <p:nvSpPr>
          <p:cNvPr id="4" name="TextBox 3">
            <a:extLst>
              <a:ext uri="{FF2B5EF4-FFF2-40B4-BE49-F238E27FC236}">
                <a16:creationId xmlns:a16="http://schemas.microsoft.com/office/drawing/2014/main" id="{9F944065-90D8-4E27-BE5A-0D6E426B0BE6}"/>
              </a:ext>
            </a:extLst>
          </p:cNvPr>
          <p:cNvSpPr txBox="1"/>
          <p:nvPr/>
        </p:nvSpPr>
        <p:spPr>
          <a:xfrm>
            <a:off x="6715985" y="3049832"/>
            <a:ext cx="4379716" cy="1200329"/>
          </a:xfrm>
          <a:prstGeom prst="rect">
            <a:avLst/>
          </a:prstGeom>
          <a:noFill/>
        </p:spPr>
        <p:txBody>
          <a:bodyPr wrap="square" rtlCol="0">
            <a:spAutoFit/>
          </a:bodyPr>
          <a:lstStyle/>
          <a:p>
            <a:r>
              <a:rPr lang="en-US" b="1" dirty="0"/>
              <a:t>NPF is identified in the aerosol size distribution. The plot shows the particle size and number evolving as a function of time. “Banana Plot” is visible. </a:t>
            </a:r>
          </a:p>
        </p:txBody>
      </p:sp>
      <p:sp>
        <p:nvSpPr>
          <p:cNvPr id="6" name="TextBox 5">
            <a:extLst>
              <a:ext uri="{FF2B5EF4-FFF2-40B4-BE49-F238E27FC236}">
                <a16:creationId xmlns:a16="http://schemas.microsoft.com/office/drawing/2014/main" id="{9DD59DA7-0F00-465E-806F-7ACF3CBF64E4}"/>
              </a:ext>
            </a:extLst>
          </p:cNvPr>
          <p:cNvSpPr txBox="1"/>
          <p:nvPr/>
        </p:nvSpPr>
        <p:spPr>
          <a:xfrm>
            <a:off x="3127577" y="5999134"/>
            <a:ext cx="633392" cy="307777"/>
          </a:xfrm>
          <a:prstGeom prst="rect">
            <a:avLst/>
          </a:prstGeom>
          <a:noFill/>
        </p:spPr>
        <p:txBody>
          <a:bodyPr wrap="square" rtlCol="0">
            <a:spAutoFit/>
          </a:bodyPr>
          <a:lstStyle/>
          <a:p>
            <a:pPr algn="ctr"/>
            <a:r>
              <a:rPr lang="en-US" sz="1400" b="1" dirty="0"/>
              <a:t>UTC</a:t>
            </a:r>
          </a:p>
        </p:txBody>
      </p:sp>
    </p:spTree>
    <p:extLst>
      <p:ext uri="{BB962C8B-B14F-4D97-AF65-F5344CB8AC3E}">
        <p14:creationId xmlns:p14="http://schemas.microsoft.com/office/powerpoint/2010/main" val="2620517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5FB554D-82A3-4F0D-AC86-4A4DFAE9365F}"/>
              </a:ext>
            </a:extLst>
          </p:cNvPr>
          <p:cNvPicPr>
            <a:picLocks noChangeAspect="1"/>
          </p:cNvPicPr>
          <p:nvPr/>
        </p:nvPicPr>
        <p:blipFill>
          <a:blip r:embed="rId2"/>
          <a:stretch>
            <a:fillRect/>
          </a:stretch>
        </p:blipFill>
        <p:spPr>
          <a:xfrm>
            <a:off x="406567" y="1916360"/>
            <a:ext cx="5575027" cy="3025279"/>
          </a:xfrm>
          <a:prstGeom prst="rect">
            <a:avLst/>
          </a:prstGeom>
        </p:spPr>
      </p:pic>
      <p:sp>
        <p:nvSpPr>
          <p:cNvPr id="16" name="Title 1">
            <a:extLst>
              <a:ext uri="{FF2B5EF4-FFF2-40B4-BE49-F238E27FC236}">
                <a16:creationId xmlns:a16="http://schemas.microsoft.com/office/drawing/2014/main" id="{BCBE99F6-EFFF-43A3-9170-89B6E8103739}"/>
              </a:ext>
            </a:extLst>
          </p:cNvPr>
          <p:cNvSpPr>
            <a:spLocks noGrp="1"/>
          </p:cNvSpPr>
          <p:nvPr>
            <p:ph type="title"/>
          </p:nvPr>
        </p:nvSpPr>
        <p:spPr>
          <a:xfrm>
            <a:off x="838200" y="365126"/>
            <a:ext cx="10515600" cy="869786"/>
          </a:xfrm>
        </p:spPr>
        <p:txBody>
          <a:bodyPr>
            <a:normAutofit/>
          </a:bodyPr>
          <a:lstStyle/>
          <a:p>
            <a:r>
              <a:rPr lang="en-US" sz="4000" b="1" dirty="0"/>
              <a:t>Preliminary Results </a:t>
            </a:r>
          </a:p>
        </p:txBody>
      </p:sp>
      <p:sp>
        <p:nvSpPr>
          <p:cNvPr id="2" name="TextBox 1">
            <a:extLst>
              <a:ext uri="{FF2B5EF4-FFF2-40B4-BE49-F238E27FC236}">
                <a16:creationId xmlns:a16="http://schemas.microsoft.com/office/drawing/2014/main" id="{C31D2746-8FA6-4E54-9923-665447CF704F}"/>
              </a:ext>
            </a:extLst>
          </p:cNvPr>
          <p:cNvSpPr txBox="1"/>
          <p:nvPr/>
        </p:nvSpPr>
        <p:spPr>
          <a:xfrm>
            <a:off x="1323975" y="5381625"/>
            <a:ext cx="4067175" cy="1015663"/>
          </a:xfrm>
          <a:prstGeom prst="rect">
            <a:avLst/>
          </a:prstGeom>
          <a:noFill/>
        </p:spPr>
        <p:txBody>
          <a:bodyPr wrap="square" rtlCol="0">
            <a:spAutoFit/>
          </a:bodyPr>
          <a:lstStyle/>
          <a:p>
            <a:r>
              <a:rPr lang="en-US" sz="2000" dirty="0"/>
              <a:t>Binary nucleation model predictions severely underestimate the observed nucleation rates. </a:t>
            </a:r>
          </a:p>
        </p:txBody>
      </p:sp>
      <p:sp>
        <p:nvSpPr>
          <p:cNvPr id="4" name="TextBox 3">
            <a:extLst>
              <a:ext uri="{FF2B5EF4-FFF2-40B4-BE49-F238E27FC236}">
                <a16:creationId xmlns:a16="http://schemas.microsoft.com/office/drawing/2014/main" id="{CF401D06-AEA9-4609-8BF6-6CD7E2BFB247}"/>
              </a:ext>
            </a:extLst>
          </p:cNvPr>
          <p:cNvSpPr txBox="1"/>
          <p:nvPr/>
        </p:nvSpPr>
        <p:spPr>
          <a:xfrm>
            <a:off x="6762750" y="5305425"/>
            <a:ext cx="4914900" cy="1323439"/>
          </a:xfrm>
          <a:prstGeom prst="rect">
            <a:avLst/>
          </a:prstGeom>
          <a:noFill/>
        </p:spPr>
        <p:txBody>
          <a:bodyPr wrap="square" rtlCol="0">
            <a:spAutoFit/>
          </a:bodyPr>
          <a:lstStyle/>
          <a:p>
            <a:r>
              <a:rPr lang="en-US" sz="2000" dirty="0"/>
              <a:t>Both models are sensitive to small temperature changes, but ternary nucleation model is most sensitive to temperature changes. </a:t>
            </a:r>
          </a:p>
        </p:txBody>
      </p:sp>
      <p:pic>
        <p:nvPicPr>
          <p:cNvPr id="5" name="Picture 4">
            <a:extLst>
              <a:ext uri="{FF2B5EF4-FFF2-40B4-BE49-F238E27FC236}">
                <a16:creationId xmlns:a16="http://schemas.microsoft.com/office/drawing/2014/main" id="{ADEE019A-DDE5-4AEF-A85E-FA0F2280F9B1}"/>
              </a:ext>
            </a:extLst>
          </p:cNvPr>
          <p:cNvPicPr>
            <a:picLocks noChangeAspect="1"/>
          </p:cNvPicPr>
          <p:nvPr/>
        </p:nvPicPr>
        <p:blipFill>
          <a:blip r:embed="rId3"/>
          <a:stretch>
            <a:fillRect/>
          </a:stretch>
        </p:blipFill>
        <p:spPr>
          <a:xfrm>
            <a:off x="6008221" y="1882775"/>
            <a:ext cx="5777212" cy="3240825"/>
          </a:xfrm>
          <a:prstGeom prst="rect">
            <a:avLst/>
          </a:prstGeom>
        </p:spPr>
      </p:pic>
    </p:spTree>
    <p:extLst>
      <p:ext uri="{BB962C8B-B14F-4D97-AF65-F5344CB8AC3E}">
        <p14:creationId xmlns:p14="http://schemas.microsoft.com/office/powerpoint/2010/main" val="2174566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59E76-4F3D-4529-A29F-BACF33F2FF23}"/>
              </a:ext>
            </a:extLst>
          </p:cNvPr>
          <p:cNvSpPr>
            <a:spLocks noGrp="1"/>
          </p:cNvSpPr>
          <p:nvPr>
            <p:ph type="title"/>
          </p:nvPr>
        </p:nvSpPr>
        <p:spPr/>
        <p:txBody>
          <a:bodyPr/>
          <a:lstStyle/>
          <a:p>
            <a:r>
              <a:rPr lang="en-US" sz="4000" b="1" dirty="0"/>
              <a:t>Conclusion</a:t>
            </a:r>
            <a:r>
              <a:rPr lang="en-US" dirty="0"/>
              <a:t> </a:t>
            </a:r>
          </a:p>
        </p:txBody>
      </p:sp>
      <p:sp>
        <p:nvSpPr>
          <p:cNvPr id="3" name="Content Placeholder 2">
            <a:extLst>
              <a:ext uri="{FF2B5EF4-FFF2-40B4-BE49-F238E27FC236}">
                <a16:creationId xmlns:a16="http://schemas.microsoft.com/office/drawing/2014/main" id="{96285898-7065-4AE1-AF25-A127401C76BF}"/>
              </a:ext>
            </a:extLst>
          </p:cNvPr>
          <p:cNvSpPr>
            <a:spLocks noGrp="1"/>
          </p:cNvSpPr>
          <p:nvPr>
            <p:ph idx="1"/>
          </p:nvPr>
        </p:nvSpPr>
        <p:spPr/>
        <p:txBody>
          <a:bodyPr/>
          <a:lstStyle/>
          <a:p>
            <a:r>
              <a:rPr lang="en-US" dirty="0"/>
              <a:t>Binary Nucleation does not capture what is happening at southern great plains site.  </a:t>
            </a:r>
          </a:p>
          <a:p>
            <a:r>
              <a:rPr lang="en-US" dirty="0"/>
              <a:t>Ternary Nucleation appears to capture atmospherically relevant conditions of J</a:t>
            </a:r>
            <a:r>
              <a:rPr lang="en-US" baseline="-25000" dirty="0"/>
              <a:t>1</a:t>
            </a:r>
            <a:r>
              <a:rPr lang="en-US" dirty="0"/>
              <a:t> only at low temperatures.  </a:t>
            </a:r>
          </a:p>
          <a:p>
            <a:r>
              <a:rPr lang="en-US" dirty="0"/>
              <a:t>There are still unaccounted species that may be contributing to the overall nucleation rate. </a:t>
            </a:r>
          </a:p>
        </p:txBody>
      </p:sp>
    </p:spTree>
    <p:extLst>
      <p:ext uri="{BB962C8B-B14F-4D97-AF65-F5344CB8AC3E}">
        <p14:creationId xmlns:p14="http://schemas.microsoft.com/office/powerpoint/2010/main" val="19233480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536</Words>
  <Application>Microsoft Office PowerPoint</Application>
  <PresentationFormat>Widescreen</PresentationFormat>
  <Paragraphs>76</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Cambria Math</vt:lpstr>
      <vt:lpstr>Wingdings</vt:lpstr>
      <vt:lpstr>Office Theme</vt:lpstr>
      <vt:lpstr>New Particle Formation in Southern Great Plains during HISCALE 2016 with Model and Observed Measurements  </vt:lpstr>
      <vt:lpstr>Outline </vt:lpstr>
      <vt:lpstr>Introduction</vt:lpstr>
      <vt:lpstr>What is new particle Formation (NPF)? And why is it important?</vt:lpstr>
      <vt:lpstr>Methods:</vt:lpstr>
      <vt:lpstr>Nucleation Rate Calculations:</vt:lpstr>
      <vt:lpstr>Results: New Particle Formation Event </vt:lpstr>
      <vt:lpstr>Preliminary Results </vt:lpstr>
      <vt:lpstr>Conclusion </vt:lpstr>
      <vt:lpstr>References </vt:lpstr>
      <vt:lpstr>Extra slide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Particle Formation in Southern Great Plains during HISCALE 2016 with Model and Observed Measurements  </dc:title>
  <dc:creator>Min, Justin B</dc:creator>
  <cp:lastModifiedBy>Min, Justin B</cp:lastModifiedBy>
  <cp:revision>3</cp:revision>
  <dcterms:created xsi:type="dcterms:W3CDTF">2019-04-18T19:45:38Z</dcterms:created>
  <dcterms:modified xsi:type="dcterms:W3CDTF">2019-04-18T20:21:29Z</dcterms:modified>
</cp:coreProperties>
</file>