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74" r:id="rId4"/>
  </p:sldMasterIdLst>
  <p:notesMasterIdLst>
    <p:notesMasterId r:id="rId14"/>
  </p:notesMasterIdLst>
  <p:sldIdLst>
    <p:sldId id="256" r:id="rId5"/>
    <p:sldId id="269" r:id="rId6"/>
    <p:sldId id="272" r:id="rId7"/>
    <p:sldId id="271" r:id="rId8"/>
    <p:sldId id="262" r:id="rId9"/>
    <p:sldId id="273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0"/>
  </p:normalViewPr>
  <p:slideViewPr>
    <p:cSldViewPr snapToGrid="0">
      <p:cViewPr>
        <p:scale>
          <a:sx n="66" d="100"/>
          <a:sy n="66" d="100"/>
        </p:scale>
        <p:origin x="2256" y="10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EC847-FD27-4ACC-85CD-F1B2D38B034A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DEF12-081B-495B-AF2A-D3795FC7C2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4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10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79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5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1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DEF12-081B-495B-AF2A-D3795FC7C2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0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112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0" y="4275669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88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667" y="1371600"/>
            <a:ext cx="5621868" cy="225304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08889" y="1371600"/>
            <a:ext cx="5610579" cy="225304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38667" y="3784603"/>
            <a:ext cx="5621868" cy="2459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08889" y="3784600"/>
            <a:ext cx="5610579" cy="2459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5022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9956" y="1329267"/>
            <a:ext cx="3668888" cy="14002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23702" y="1329267"/>
            <a:ext cx="3740924" cy="14002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6891" y="1329267"/>
            <a:ext cx="3826933" cy="14002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49956" y="2946400"/>
            <a:ext cx="3668888" cy="15145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3702" y="2946400"/>
            <a:ext cx="3740924" cy="15145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176891" y="2946400"/>
            <a:ext cx="3826933" cy="151452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9956" y="4677839"/>
            <a:ext cx="3668888" cy="15076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23701" y="4677839"/>
            <a:ext cx="3740923" cy="15076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76891" y="4677839"/>
            <a:ext cx="3826933" cy="150768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5000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/>
          <p:cNvSpPr/>
          <p:nvPr/>
        </p:nvSpPr>
        <p:spPr>
          <a:xfrm>
            <a:off x="4389120" y="4389120"/>
            <a:ext cx="7802880" cy="2468880"/>
          </a:xfrm>
          <a:prstGeom prst="rect">
            <a:avLst/>
          </a:prstGeom>
          <a:solidFill>
            <a:srgbClr val="E0A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Rectangle 14"/>
          <p:cNvSpPr/>
          <p:nvPr/>
        </p:nvSpPr>
        <p:spPr>
          <a:xfrm>
            <a:off x="-1" y="0"/>
            <a:ext cx="4389120" cy="6858000"/>
          </a:xfrm>
          <a:prstGeom prst="rect">
            <a:avLst/>
          </a:prstGeom>
          <a:solidFill>
            <a:srgbClr val="00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481901" y="4495800"/>
            <a:ext cx="7596999" cy="2286000"/>
          </a:xfrm>
        </p:spPr>
        <p:txBody>
          <a:bodyPr wrap="square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24604" y="2214111"/>
            <a:ext cx="4064001" cy="44914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8" name="Picture 12" descr="http://www.bredators.gatech.edu/images/GTShor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6" y="60958"/>
            <a:ext cx="2670371" cy="162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/>
          <p:cNvCxnSpPr/>
          <p:nvPr/>
        </p:nvCxnSpPr>
        <p:spPr>
          <a:xfrm>
            <a:off x="173195" y="2057400"/>
            <a:ext cx="3997739" cy="0"/>
          </a:xfrm>
          <a:prstGeom prst="line">
            <a:avLst/>
          </a:prstGeom>
          <a:ln w="63500">
            <a:solidFill>
              <a:srgbClr val="E0A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1" y="60958"/>
            <a:ext cx="1606612" cy="162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87200" cy="76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1"/>
            <a:ext cx="11887200" cy="4830763"/>
          </a:xfrm>
          <a:prstGeom prst="rect">
            <a:avLst/>
          </a:prstGeom>
        </p:spPr>
        <p:txBody>
          <a:bodyPr/>
          <a:lstStyle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Date Placeholder 3"/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fld id="{038B4E08-45E6-4767-871C-E2E8D0A42973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59353"/>
                </a:solidFill>
              </a:defRPr>
            </a:lvl1pPr>
          </a:lstStyle>
          <a:p>
            <a:fld id="{05F7304A-E9A6-4144-AA50-4B4FCE96F2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9985" y="6393708"/>
            <a:ext cx="5561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872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en-US"/>
              <a:t>Morris Cohen</a:t>
            </a:r>
            <a:endParaRPr lang="en-US" dirty="0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59353"/>
                </a:solidFill>
              </a:defRPr>
            </a:lvl1pPr>
          </a:lstStyle>
          <a:p>
            <a:fld id="{C8BDEF16-1253-4D9D-8D8E-9A0CFE89C7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9985" y="6393708"/>
            <a:ext cx="5561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it-IT"/>
              <a:t>LF Radio Lab                                                     http://lf.gatech.edu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en-US"/>
              <a:t>Morris Cohen</a:t>
            </a:r>
            <a:endParaRPr lang="en-US" dirty="0"/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59353"/>
                </a:solidFill>
              </a:defRPr>
            </a:lvl1pPr>
          </a:lstStyle>
          <a:p>
            <a:fld id="{C8BDEF16-1253-4D9D-8D8E-9A0CFE89C7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9985" y="6393708"/>
            <a:ext cx="5561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it-IT"/>
              <a:t>LF Radio Lab                                                     http://lf.gatech.edu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4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2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3600"/>
              </a:lnSpc>
              <a:defRPr b="1" cap="all" spc="1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10" y="4275669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100"/>
              </a:lnSpc>
              <a:buNone/>
              <a:defRPr sz="1800" cap="all" spc="3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49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B4E08-45E6-4767-871C-E2E8D0A42973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304A-E9A6-4144-AA50-4B4FCE96F2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490133"/>
            <a:ext cx="11774311" cy="46736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68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2224" y="1456270"/>
            <a:ext cx="5633155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3067" y="1456270"/>
            <a:ext cx="5475111" cy="4765611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50000"/>
                    <a:lumOff val="50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6141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17692" y="1278466"/>
            <a:ext cx="5508977" cy="23461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7602" y="1278469"/>
            <a:ext cx="5565423" cy="234617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17692" y="3793066"/>
            <a:ext cx="5508977" cy="245133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197602" y="3793069"/>
            <a:ext cx="5565423" cy="245133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9028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93512" y="1303867"/>
            <a:ext cx="3725333" cy="14256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23702" y="1303867"/>
            <a:ext cx="3763500" cy="14256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6889" y="1303867"/>
            <a:ext cx="3804355" cy="142561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293512" y="2878670"/>
            <a:ext cx="3725333" cy="15822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3702" y="2878670"/>
            <a:ext cx="3763500" cy="15822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161300" y="2878670"/>
            <a:ext cx="3819944" cy="158225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93512" y="4610109"/>
            <a:ext cx="3725333" cy="15754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23702" y="4610109"/>
            <a:ext cx="3763500" cy="15754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61300" y="4610109"/>
            <a:ext cx="3819944" cy="15754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255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413933"/>
            <a:ext cx="11830756" cy="4749800"/>
          </a:xfrm>
        </p:spPr>
        <p:txBody>
          <a:bodyPr>
            <a:noAutofit/>
          </a:bodyPr>
          <a:lstStyle>
            <a:lvl1pPr marL="0" indent="0">
              <a:spcAft>
                <a:spcPts val="450"/>
              </a:spcAft>
              <a:buFontTx/>
              <a:buNone/>
              <a:defRPr sz="1800"/>
            </a:lvl1pPr>
            <a:lvl2pPr marL="349758" indent="-214313">
              <a:spcAft>
                <a:spcPts val="450"/>
              </a:spcAft>
              <a:buFont typeface="Lucida Grande"/>
              <a:buChar char="•"/>
              <a:defRPr sz="1575"/>
            </a:lvl2pPr>
            <a:lvl3pPr>
              <a:spcAft>
                <a:spcPts val="450"/>
              </a:spcAft>
              <a:defRPr sz="1575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5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5588000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715" y="1600200"/>
            <a:ext cx="5802487" cy="4621678"/>
          </a:xfrm>
        </p:spPr>
        <p:txBody>
          <a:bodyPr lIns="274320" rIns="274320"/>
          <a:lstStyle>
            <a:lvl1pPr>
              <a:spcAft>
                <a:spcPts val="45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450"/>
              </a:spcAft>
              <a:defRPr sz="135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37825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1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8184444" cy="991352"/>
          </a:xfrm>
          <a:prstGeom prst="rect">
            <a:avLst/>
          </a:prstGeom>
          <a:noFill/>
        </p:spPr>
        <p:txBody>
          <a:bodyPr vert="horz" lIns="27432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" y="1490133"/>
            <a:ext cx="11796889" cy="4707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1909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" y="1363133"/>
            <a:ext cx="11899345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700061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342900" rtl="0" eaLnBrk="1" latinLnBrk="0" hangingPunct="1">
        <a:spcBef>
          <a:spcPct val="0"/>
        </a:spcBef>
        <a:buNone/>
        <a:defRPr sz="1800" kern="1200" cap="all" spc="15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349758" indent="-214313" algn="l" defTabSz="342900" rtl="0" eaLnBrk="1" latinLnBrk="0" hangingPunct="1">
        <a:spcBef>
          <a:spcPct val="20000"/>
        </a:spcBef>
        <a:buFont typeface="Arial"/>
        <a:buChar char="•"/>
        <a:defRPr sz="2100" kern="1200">
          <a:solidFill>
            <a:srgbClr val="262626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en-US"/>
              <a:t>Morris Cohen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9985" y="6393708"/>
            <a:ext cx="5561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C59353"/>
                </a:solidFill>
              </a:defRPr>
            </a:lvl1pPr>
          </a:lstStyle>
          <a:p>
            <a:r>
              <a:rPr lang="it-IT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C59353"/>
                </a:solidFill>
              </a:defRPr>
            </a:lvl1pPr>
          </a:lstStyle>
          <a:p>
            <a:fld id="{C8BDEF16-1253-4D9D-8D8E-9A0CFE89C7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34" name="Picture 10" descr="http://grandchallenges.gatech.edu/images/uploads/0000000720_College_of_Engineering_outline_blackand124_r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0" y="6307793"/>
            <a:ext cx="2668385" cy="53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12192000" cy="1103244"/>
          </a:xfrm>
          <a:prstGeom prst="rect">
            <a:avLst/>
          </a:prstGeom>
          <a:solidFill>
            <a:srgbClr val="002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11887200" cy="7620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95401"/>
            <a:ext cx="11887200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1103244"/>
            <a:ext cx="12192000" cy="0"/>
          </a:xfrm>
          <a:prstGeom prst="line">
            <a:avLst/>
          </a:prstGeom>
          <a:ln w="63500">
            <a:solidFill>
              <a:srgbClr val="E0A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248400"/>
            <a:ext cx="12192000" cy="0"/>
          </a:xfrm>
          <a:prstGeom prst="line">
            <a:avLst/>
          </a:prstGeom>
          <a:ln w="63500">
            <a:solidFill>
              <a:srgbClr val="E0A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7346" y="6293929"/>
            <a:ext cx="565404" cy="56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0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hyperlink" Target="https://phys.org/news/2018-09-nasa-space-lasers-reveal-depths.html" TargetMode="External"/><Relationship Id="rId4" Type="http://schemas.openxmlformats.org/officeDocument/2006/relationships/hyperlink" Target="https://earthobservatory.nasa.gov/features/SeaI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nasa.gov/centers/goddard/news/topstory/2004/0621lightning.html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Estimate </a:t>
            </a:r>
            <a:r>
              <a:rPr lang="en-US" sz="4000" dirty="0" smtClean="0"/>
              <a:t>Arctic Sea Ice Coverage Using VLF Radio Waves</a:t>
            </a:r>
            <a:endParaRPr lang="en-US" sz="4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B42F8FA-7C92-4885-BCD5-FDFFE19B16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604" y="2214111"/>
            <a:ext cx="4064001" cy="4491489"/>
          </a:xfrm>
        </p:spPr>
        <p:txBody>
          <a:bodyPr>
            <a:normAutofit/>
          </a:bodyPr>
          <a:lstStyle/>
          <a:p>
            <a:r>
              <a:rPr lang="en-US" dirty="0" smtClean="0"/>
              <a:t>Kevin Whitmore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4/18/2019</a:t>
            </a:r>
          </a:p>
          <a:p>
            <a:r>
              <a:rPr lang="en-US" dirty="0" smtClean="0"/>
              <a:t>EAS 6792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Term Project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2" descr="C:\GT\atlanta-lightening-strike.jpg">
            <a:extLst>
              <a:ext uri="{FF2B5EF4-FFF2-40B4-BE49-F238E27FC236}">
                <a16:creationId xmlns:a16="http://schemas.microsoft.com/office/drawing/2014/main" id="{26F6901F-C7EF-4EEF-BC0E-8F604BC3B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4386714" y="0"/>
            <a:ext cx="7805285" cy="439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22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578" y="1295401"/>
            <a:ext cx="11782022" cy="48307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Background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Motivation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Algorithm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Results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1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Background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5039"/>
            <a:ext cx="7813155" cy="4016384"/>
          </a:xfrm>
        </p:spPr>
        <p:txBody>
          <a:bodyPr>
            <a:normAutofit/>
          </a:bodyPr>
          <a:lstStyle/>
          <a:p>
            <a:r>
              <a:rPr lang="en-US" dirty="0" smtClean="0"/>
              <a:t>Arctic sea ice coverage varies widely between the summer and winter months</a:t>
            </a:r>
          </a:p>
          <a:p>
            <a:pPr lvl="1"/>
            <a:r>
              <a:rPr lang="en-US" dirty="0" smtClean="0"/>
              <a:t>Maximum in March</a:t>
            </a:r>
          </a:p>
          <a:p>
            <a:pPr lvl="1"/>
            <a:r>
              <a:rPr lang="en-US" dirty="0" smtClean="0"/>
              <a:t>Minimum in September</a:t>
            </a:r>
            <a:endParaRPr lang="en-US" dirty="0"/>
          </a:p>
          <a:p>
            <a:r>
              <a:rPr lang="en-US" dirty="0" smtClean="0"/>
              <a:t>Currently satellite networks measure sea ice coverage</a:t>
            </a:r>
          </a:p>
          <a:p>
            <a:pPr lvl="1"/>
            <a:r>
              <a:rPr lang="en-US" dirty="0" smtClean="0"/>
              <a:t>NASA’s ICESat-2 Launched in 2018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85" y="1215039"/>
            <a:ext cx="4541715" cy="25334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898971"/>
            <a:ext cx="5035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/>
              </a:rPr>
              <a:t>https://</a:t>
            </a:r>
            <a:r>
              <a:rPr lang="en-US" sz="800" dirty="0" smtClean="0">
                <a:hlinkClick r:id="rId4"/>
              </a:rPr>
              <a:t>earthobservatory.nasa.gov/features/SeaIce</a:t>
            </a:r>
            <a:endParaRPr lang="en-US" sz="800" dirty="0" smtClean="0"/>
          </a:p>
          <a:p>
            <a:r>
              <a:rPr lang="en-US" sz="800" dirty="0">
                <a:hlinkClick r:id="rId5"/>
              </a:rPr>
              <a:t>https://phys.org/news/2018-09-nasa-space-lasers-reveal-depths.html</a:t>
            </a:r>
            <a:endParaRPr lang="en-US" sz="800" dirty="0"/>
          </a:p>
        </p:txBody>
      </p:sp>
      <p:pic>
        <p:nvPicPr>
          <p:cNvPr id="1028" name="Picture 4" descr="As global average temperatures continue to climb, NASA's ICESat-2 will help scientists understand how much melting the ice she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3813998"/>
            <a:ext cx="360680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7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Background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92320" y="1247130"/>
            <a:ext cx="8947280" cy="3447962"/>
          </a:xfrm>
        </p:spPr>
        <p:txBody>
          <a:bodyPr>
            <a:normAutofit/>
          </a:bodyPr>
          <a:lstStyle/>
          <a:p>
            <a:r>
              <a:rPr lang="en-US" dirty="0" smtClean="0"/>
              <a:t>ELF/VLF </a:t>
            </a:r>
            <a:r>
              <a:rPr lang="en-US" dirty="0"/>
              <a:t>waves in the atmosphere:</a:t>
            </a:r>
          </a:p>
          <a:p>
            <a:pPr lvl="1"/>
            <a:r>
              <a:rPr lang="en-US" dirty="0"/>
              <a:t>Lightning strike bursts (</a:t>
            </a:r>
            <a:r>
              <a:rPr lang="en-US" dirty="0" err="1"/>
              <a:t>sferics</a:t>
            </a:r>
            <a:r>
              <a:rPr lang="en-US" dirty="0"/>
              <a:t>)</a:t>
            </a:r>
          </a:p>
          <a:p>
            <a:pPr lvl="1"/>
            <a:r>
              <a:rPr lang="en-US" dirty="0" smtClean="0"/>
              <a:t>Majority of energy emitted in the 10-100 kHz band</a:t>
            </a:r>
            <a:endParaRPr lang="en-US" dirty="0"/>
          </a:p>
          <a:p>
            <a:pPr lvl="1"/>
            <a:r>
              <a:rPr lang="en-US" dirty="0" smtClean="0"/>
              <a:t>Travel multiple times around the globe in the Earth-Ionosphere wave guide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52400" y="2840281"/>
            <a:ext cx="6239608" cy="3252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228600" y="2904393"/>
            <a:ext cx="6163408" cy="3188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6" name="Arc 45"/>
          <p:cNvSpPr/>
          <p:nvPr/>
        </p:nvSpPr>
        <p:spPr bwMode="auto">
          <a:xfrm>
            <a:off x="-4396740" y="1830720"/>
            <a:ext cx="8778240" cy="8778240"/>
          </a:xfrm>
          <a:prstGeom prst="arc">
            <a:avLst/>
          </a:prstGeom>
          <a:gradFill flip="none" rotWithShape="1">
            <a:gsLst>
              <a:gs pos="66000">
                <a:schemeClr val="bg1"/>
              </a:gs>
              <a:gs pos="56000">
                <a:srgbClr val="FF3F3F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Times" pitchFamily="18" charset="0"/>
            </a:endParaRPr>
          </a:p>
        </p:txBody>
      </p:sp>
      <p:sp>
        <p:nvSpPr>
          <p:cNvPr id="47" name="Arc 46"/>
          <p:cNvSpPr/>
          <p:nvPr/>
        </p:nvSpPr>
        <p:spPr bwMode="auto">
          <a:xfrm>
            <a:off x="-3672728" y="2554732"/>
            <a:ext cx="7315200" cy="7315200"/>
          </a:xfrm>
          <a:prstGeom prst="arc">
            <a:avLst/>
          </a:prstGeom>
          <a:gradFill flip="none" rotWithShape="1">
            <a:gsLst>
              <a:gs pos="84500">
                <a:srgbClr val="F98D92"/>
              </a:gs>
              <a:gs pos="75000">
                <a:srgbClr val="FF3F3F"/>
              </a:gs>
              <a:gs pos="6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Times" pitchFamily="18" charset="0"/>
            </a:endParaRPr>
          </a:p>
        </p:txBody>
      </p:sp>
      <p:sp>
        <p:nvSpPr>
          <p:cNvPr id="48" name="Arc 4"/>
          <p:cNvSpPr>
            <a:spLocks/>
          </p:cNvSpPr>
          <p:nvPr/>
        </p:nvSpPr>
        <p:spPr bwMode="auto">
          <a:xfrm>
            <a:off x="-2750820" y="3469132"/>
            <a:ext cx="5486400" cy="5486400"/>
          </a:xfrm>
          <a:custGeom>
            <a:avLst/>
            <a:gdLst>
              <a:gd name="T0" fmla="*/ 3429000 w 6858000"/>
              <a:gd name="T1" fmla="*/ 0 h 6858000"/>
              <a:gd name="T2" fmla="*/ 6858000 w 6858000"/>
              <a:gd name="T3" fmla="*/ 3429000 h 68580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6858000" h="6858000" stroke="0">
                <a:moveTo>
                  <a:pt x="3429000" y="0"/>
                </a:moveTo>
                <a:cubicBezTo>
                  <a:pt x="5322784" y="0"/>
                  <a:pt x="6858000" y="1535216"/>
                  <a:pt x="6858000" y="3429000"/>
                </a:cubicBezTo>
                <a:lnTo>
                  <a:pt x="3429000" y="3429000"/>
                </a:lnTo>
                <a:lnTo>
                  <a:pt x="3429000" y="0"/>
                </a:lnTo>
                <a:close/>
              </a:path>
              <a:path w="6858000" h="6858000" fill="none">
                <a:moveTo>
                  <a:pt x="3429000" y="0"/>
                </a:moveTo>
                <a:cubicBezTo>
                  <a:pt x="5322784" y="0"/>
                  <a:pt x="6858000" y="1535216"/>
                  <a:pt x="6858000" y="3429000"/>
                </a:cubicBezTo>
              </a:path>
            </a:pathLst>
          </a:custGeom>
          <a:gradFill rotWithShape="1">
            <a:gsLst>
              <a:gs pos="0">
                <a:srgbClr val="4493C8"/>
              </a:gs>
              <a:gs pos="100000">
                <a:srgbClr val="102C34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Lightning Bolt 5"/>
          <p:cNvSpPr>
            <a:spLocks noChangeArrowheads="1"/>
          </p:cNvSpPr>
          <p:nvPr/>
        </p:nvSpPr>
        <p:spPr bwMode="auto">
          <a:xfrm rot="2876344">
            <a:off x="88628" y="3252439"/>
            <a:ext cx="385762" cy="371475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solidFill>
                <a:schemeClr val="tx1"/>
              </a:solidFill>
              <a:latin typeface="Times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4242" y="5005388"/>
            <a:ext cx="1428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/>
              <a:t>Earth</a:t>
            </a:r>
          </a:p>
        </p:txBody>
      </p:sp>
      <p:cxnSp>
        <p:nvCxnSpPr>
          <p:cNvPr id="51" name="Straight Connector 30"/>
          <p:cNvCxnSpPr>
            <a:cxnSpLocks noChangeShapeType="1"/>
          </p:cNvCxnSpPr>
          <p:nvPr/>
        </p:nvCxnSpPr>
        <p:spPr bwMode="auto">
          <a:xfrm>
            <a:off x="2510358" y="5266180"/>
            <a:ext cx="685800" cy="641352"/>
          </a:xfrm>
          <a:prstGeom prst="lin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-156641" y="2047876"/>
            <a:ext cx="17002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Ionosphere (70-1000 km)</a:t>
            </a:r>
          </a:p>
        </p:txBody>
      </p:sp>
      <p:sp>
        <p:nvSpPr>
          <p:cNvPr id="55" name="Rectangle 17"/>
          <p:cNvSpPr>
            <a:spLocks noChangeArrowheads="1"/>
          </p:cNvSpPr>
          <p:nvPr/>
        </p:nvSpPr>
        <p:spPr bwMode="auto">
          <a:xfrm rot="-1328674">
            <a:off x="2238897" y="5323174"/>
            <a:ext cx="174625" cy="207962"/>
          </a:xfrm>
          <a:prstGeom prst="rect">
            <a:avLst/>
          </a:prstGeom>
          <a:noFill/>
          <a:ln w="38100" cap="sq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66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Line 20"/>
          <p:cNvSpPr>
            <a:spLocks noChangeShapeType="1"/>
          </p:cNvSpPr>
          <p:nvPr/>
        </p:nvSpPr>
        <p:spPr bwMode="auto">
          <a:xfrm flipH="1">
            <a:off x="1976958" y="5480337"/>
            <a:ext cx="236538" cy="85725"/>
          </a:xfrm>
          <a:prstGeom prst="line">
            <a:avLst/>
          </a:prstGeom>
          <a:noFill/>
          <a:ln w="38100" cap="sq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64158" y="5499100"/>
            <a:ext cx="16510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dirty="0">
                <a:solidFill>
                  <a:srgbClr val="7030A0"/>
                </a:solidFill>
              </a:rPr>
              <a:t>LF Receiver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19758" y="4535932"/>
            <a:ext cx="13843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FF00"/>
                </a:solidFill>
              </a:rPr>
              <a:t>‘</a:t>
            </a:r>
            <a:r>
              <a:rPr lang="en-US" sz="2100" dirty="0" err="1">
                <a:solidFill>
                  <a:srgbClr val="FFFF00"/>
                </a:solidFill>
              </a:rPr>
              <a:t>Sferic</a:t>
            </a:r>
            <a:r>
              <a:rPr lang="en-US" sz="2100" dirty="0">
                <a:solidFill>
                  <a:srgbClr val="FFFF00"/>
                </a:solidFill>
              </a:rPr>
              <a:t>’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8054" y="3708845"/>
            <a:ext cx="1676401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FF00"/>
                </a:solidFill>
              </a:rPr>
              <a:t>Lightning</a:t>
            </a:r>
          </a:p>
        </p:txBody>
      </p:sp>
      <p:cxnSp>
        <p:nvCxnSpPr>
          <p:cNvPr id="60" name="Straight Connector 24"/>
          <p:cNvCxnSpPr>
            <a:cxnSpLocks noChangeShapeType="1"/>
          </p:cNvCxnSpPr>
          <p:nvPr/>
        </p:nvCxnSpPr>
        <p:spPr bwMode="auto">
          <a:xfrm>
            <a:off x="1559862" y="4027424"/>
            <a:ext cx="1102896" cy="279908"/>
          </a:xfrm>
          <a:prstGeom prst="lin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26"/>
          <p:cNvCxnSpPr>
            <a:cxnSpLocks noChangeShapeType="1"/>
          </p:cNvCxnSpPr>
          <p:nvPr/>
        </p:nvCxnSpPr>
        <p:spPr bwMode="auto">
          <a:xfrm flipV="1">
            <a:off x="2510358" y="4307332"/>
            <a:ext cx="143256" cy="974724"/>
          </a:xfrm>
          <a:prstGeom prst="lin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Straight Connector 9"/>
          <p:cNvCxnSpPr>
            <a:cxnSpLocks noChangeShapeType="1"/>
          </p:cNvCxnSpPr>
          <p:nvPr/>
        </p:nvCxnSpPr>
        <p:spPr bwMode="auto">
          <a:xfrm flipV="1">
            <a:off x="376758" y="3253233"/>
            <a:ext cx="762000" cy="65089"/>
          </a:xfrm>
          <a:prstGeom prst="lin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Straight Connector 14"/>
          <p:cNvCxnSpPr>
            <a:cxnSpLocks noChangeShapeType="1"/>
          </p:cNvCxnSpPr>
          <p:nvPr/>
        </p:nvCxnSpPr>
        <p:spPr bwMode="auto">
          <a:xfrm flipH="1" flipV="1">
            <a:off x="1140762" y="3252564"/>
            <a:ext cx="419100" cy="789780"/>
          </a:xfrm>
          <a:prstGeom prst="line">
            <a:avLst/>
          </a:prstGeom>
          <a:noFill/>
          <a:ln w="31750" algn="ctr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Line 71"/>
          <p:cNvSpPr>
            <a:spLocks noChangeShapeType="1"/>
          </p:cNvSpPr>
          <p:nvPr/>
        </p:nvSpPr>
        <p:spPr bwMode="auto">
          <a:xfrm>
            <a:off x="1934889" y="4295140"/>
            <a:ext cx="846138" cy="240792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5" name="Line 72"/>
          <p:cNvSpPr>
            <a:spLocks noChangeShapeType="1"/>
          </p:cNvSpPr>
          <p:nvPr/>
        </p:nvSpPr>
        <p:spPr bwMode="auto">
          <a:xfrm flipV="1">
            <a:off x="2581987" y="4535932"/>
            <a:ext cx="199040" cy="9906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66" name="TextBox 67"/>
          <p:cNvSpPr txBox="1">
            <a:spLocks noChangeArrowheads="1"/>
          </p:cNvSpPr>
          <p:nvPr/>
        </p:nvSpPr>
        <p:spPr bwMode="auto">
          <a:xfrm>
            <a:off x="-4242" y="4154932"/>
            <a:ext cx="17653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r"/>
            <a:r>
              <a:rPr lang="en-US" altLang="en-US" sz="2100" dirty="0">
                <a:solidFill>
                  <a:srgbClr val="66FFFF"/>
                </a:solidFill>
                <a:latin typeface="Calibri" pitchFamily="34" charset="0"/>
              </a:rPr>
              <a:t>Transmitter</a:t>
            </a:r>
          </a:p>
        </p:txBody>
      </p:sp>
      <p:sp>
        <p:nvSpPr>
          <p:cNvPr id="67" name="Line 75"/>
          <p:cNvSpPr>
            <a:spLocks noChangeShapeType="1"/>
          </p:cNvSpPr>
          <p:nvPr/>
        </p:nvSpPr>
        <p:spPr bwMode="auto">
          <a:xfrm flipV="1">
            <a:off x="1747564" y="4218940"/>
            <a:ext cx="152400" cy="1524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8" name="Line 76"/>
          <p:cNvSpPr>
            <a:spLocks noChangeShapeType="1"/>
          </p:cNvSpPr>
          <p:nvPr/>
        </p:nvSpPr>
        <p:spPr bwMode="auto">
          <a:xfrm rot="5400000" flipV="1">
            <a:off x="1747564" y="4218940"/>
            <a:ext cx="152400" cy="1524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9" name="Line 77"/>
          <p:cNvSpPr>
            <a:spLocks noChangeShapeType="1"/>
          </p:cNvSpPr>
          <p:nvPr/>
        </p:nvSpPr>
        <p:spPr bwMode="auto">
          <a:xfrm flipH="1" flipV="1">
            <a:off x="2586558" y="5526532"/>
            <a:ext cx="685800" cy="6858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992" y="3662675"/>
            <a:ext cx="4095811" cy="24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2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Background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95401"/>
            <a:ext cx="7112373" cy="4830763"/>
          </a:xfrm>
        </p:spPr>
        <p:txBody>
          <a:bodyPr/>
          <a:lstStyle/>
          <a:p>
            <a:pPr lvl="8"/>
            <a:endParaRPr lang="en-US" sz="400" dirty="0"/>
          </a:p>
          <a:p>
            <a:r>
              <a:rPr lang="en-US" dirty="0" smtClean="0"/>
              <a:t>ELF/VLF waves travel globally with little attenuation</a:t>
            </a:r>
          </a:p>
          <a:p>
            <a:pPr lvl="1"/>
            <a:r>
              <a:rPr lang="en-US" dirty="0" smtClean="0"/>
              <a:t>Magnetic field strength is measured in pico-Tesla</a:t>
            </a:r>
          </a:p>
          <a:p>
            <a:r>
              <a:rPr lang="en-US" dirty="0" smtClean="0"/>
              <a:t>The waves travel very well over water</a:t>
            </a:r>
          </a:p>
          <a:p>
            <a:r>
              <a:rPr lang="en-US" dirty="0" smtClean="0"/>
              <a:t>Ice will absorb energy and the wave will attenuate over the arctic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C874F8-D872-401B-A70C-64DFCCF94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96"/>
          <a:stretch/>
        </p:blipFill>
        <p:spPr>
          <a:xfrm>
            <a:off x="7264773" y="1459524"/>
            <a:ext cx="4672853" cy="3963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8837" y="5528807"/>
            <a:ext cx="252241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Gurses</a:t>
            </a:r>
            <a:r>
              <a:rPr lang="en-US" dirty="0" smtClean="0"/>
              <a:t>, Whitmore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6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Approach</a:t>
            </a:r>
            <a:endParaRPr lang="en-US" sz="3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775" y="1295401"/>
            <a:ext cx="3933825" cy="205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93456" y="3352801"/>
            <a:ext cx="175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Cohen et al 2018</a:t>
            </a:r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152400" y="1295401"/>
            <a:ext cx="7953373" cy="4830763"/>
          </a:xfrm>
        </p:spPr>
        <p:txBody>
          <a:bodyPr/>
          <a:lstStyle/>
          <a:p>
            <a:pPr lvl="8"/>
            <a:endParaRPr lang="en-US" sz="400" dirty="0"/>
          </a:p>
          <a:p>
            <a:r>
              <a:rPr lang="en-US" dirty="0" smtClean="0"/>
              <a:t>Define a specific area to analyze for lighting</a:t>
            </a:r>
          </a:p>
          <a:p>
            <a:pPr lvl="1"/>
            <a:r>
              <a:rPr lang="en-US" dirty="0" smtClean="0"/>
              <a:t>Latitude, longitude, peak current</a:t>
            </a:r>
          </a:p>
          <a:p>
            <a:r>
              <a:rPr lang="en-US" dirty="0" smtClean="0"/>
              <a:t>Find direct path distance and arrival time</a:t>
            </a:r>
          </a:p>
          <a:p>
            <a:r>
              <a:rPr lang="en-US" dirty="0" smtClean="0"/>
              <a:t>Find antipodal path distance and arrival time</a:t>
            </a:r>
          </a:p>
          <a:p>
            <a:r>
              <a:rPr lang="en-US" dirty="0" smtClean="0"/>
              <a:t>Compare the ratio of field amplitudes between each path for an entire year</a:t>
            </a:r>
          </a:p>
          <a:p>
            <a:pPr lvl="1"/>
            <a:r>
              <a:rPr lang="en-US" dirty="0" smtClean="0"/>
              <a:t>Look for seasonal trends</a:t>
            </a:r>
            <a:endParaRPr lang="en-US" dirty="0"/>
          </a:p>
        </p:txBody>
      </p:sp>
      <p:pic>
        <p:nvPicPr>
          <p:cNvPr id="3076" name="Picture 4" descr="https://upload.wikimedia.org/wikipedia/commons/thumb/9/95/Global_Lightning_Frequency.png/450px-Global_Lightning_Frequenc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3736367"/>
            <a:ext cx="428625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17473" y="5805436"/>
            <a:ext cx="3958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World Wide Lightning Distribution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-728" y="5999567"/>
            <a:ext cx="79174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hlinkClick r:id="rId5"/>
              </a:rPr>
              <a:t>https://www.nasa.gov/centers/goddard/news/topstory/2004/0621lightning.html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4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Algorithm</a:t>
            </a:r>
            <a:endParaRPr lang="en-US" sz="3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13154" y="2505806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13154" y="4315985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237155" y="2505807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237153" y="4315985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585" y="2604721"/>
            <a:ext cx="1143000" cy="400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6358" y="3137001"/>
            <a:ext cx="1597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GLD360 Lightning Database</a:t>
            </a:r>
            <a:endParaRPr lang="en-US" sz="1500" dirty="0"/>
          </a:p>
        </p:txBody>
      </p:sp>
      <p:pic>
        <p:nvPicPr>
          <p:cNvPr id="2052" name="Picture 4" descr="Image result for lightni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03" y="1630799"/>
            <a:ext cx="441716" cy="80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30357" y="4441090"/>
            <a:ext cx="15974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Calculate expected arrival time at receiver for direct and antipodal paths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3330355" y="2684968"/>
            <a:ext cx="159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Extract data from VLF/ELF database</a:t>
            </a:r>
          </a:p>
          <a:p>
            <a:pPr algn="ctr"/>
            <a:r>
              <a:rPr lang="en-US" sz="1500" dirty="0"/>
              <a:t>c</a:t>
            </a:r>
            <a:r>
              <a:rPr lang="en-US" sz="1500" dirty="0" smtClean="0"/>
              <a:t>orresponding to arrival times</a:t>
            </a:r>
            <a:endParaRPr lang="en-US" sz="1500" dirty="0"/>
          </a:p>
        </p:txBody>
      </p:sp>
      <p:sp>
        <p:nvSpPr>
          <p:cNvPr id="20" name="TextBox 19"/>
          <p:cNvSpPr txBox="1"/>
          <p:nvPr/>
        </p:nvSpPr>
        <p:spPr>
          <a:xfrm>
            <a:off x="806358" y="4441090"/>
            <a:ext cx="15974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Filter data to keep only strikes with large peak current and path over arctic</a:t>
            </a:r>
            <a:endParaRPr lang="en-US" sz="15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847" y="1145449"/>
            <a:ext cx="1308470" cy="130847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stCxn id="2" idx="2"/>
            <a:endCxn id="12" idx="0"/>
          </p:cNvCxnSpPr>
          <p:nvPr/>
        </p:nvCxnSpPr>
        <p:spPr>
          <a:xfrm>
            <a:off x="1605085" y="3877406"/>
            <a:ext cx="0" cy="43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3"/>
            <a:endCxn id="16" idx="1"/>
          </p:cNvCxnSpPr>
          <p:nvPr/>
        </p:nvCxnSpPr>
        <p:spPr>
          <a:xfrm>
            <a:off x="2497016" y="5001785"/>
            <a:ext cx="7401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6767386" y="2505806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49" name="Straight Arrow Connector 2048"/>
          <p:cNvCxnSpPr>
            <a:stCxn id="16" idx="0"/>
            <a:endCxn id="15" idx="2"/>
          </p:cNvCxnSpPr>
          <p:nvPr/>
        </p:nvCxnSpPr>
        <p:spPr>
          <a:xfrm flipV="1">
            <a:off x="4129084" y="3877407"/>
            <a:ext cx="2" cy="438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Arrow Connector 2054"/>
          <p:cNvCxnSpPr>
            <a:stCxn id="15" idx="3"/>
            <a:endCxn id="32" idx="1"/>
          </p:cNvCxnSpPr>
          <p:nvPr/>
        </p:nvCxnSpPr>
        <p:spPr>
          <a:xfrm flipV="1">
            <a:off x="5021017" y="3191606"/>
            <a:ext cx="174636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60590" y="2649799"/>
            <a:ext cx="159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Calculate peak magnetic field strength for each path</a:t>
            </a:r>
            <a:endParaRPr lang="en-US" sz="1500" dirty="0"/>
          </a:p>
        </p:txBody>
      </p:sp>
      <p:sp>
        <p:nvSpPr>
          <p:cNvPr id="46" name="Rounded Rectangle 45"/>
          <p:cNvSpPr/>
          <p:nvPr/>
        </p:nvSpPr>
        <p:spPr>
          <a:xfrm>
            <a:off x="6767386" y="4315985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stCxn id="32" idx="2"/>
            <a:endCxn id="46" idx="0"/>
          </p:cNvCxnSpPr>
          <p:nvPr/>
        </p:nvCxnSpPr>
        <p:spPr>
          <a:xfrm>
            <a:off x="7659317" y="3877406"/>
            <a:ext cx="0" cy="43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860590" y="4432298"/>
            <a:ext cx="159745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Calculate the ratio of maximum current amplitude to peak field strength</a:t>
            </a:r>
            <a:endParaRPr lang="en-US" sz="1500" dirty="0"/>
          </a:p>
        </p:txBody>
      </p:sp>
      <p:sp>
        <p:nvSpPr>
          <p:cNvPr id="51" name="Rounded Rectangle 50"/>
          <p:cNvSpPr/>
          <p:nvPr/>
        </p:nvSpPr>
        <p:spPr>
          <a:xfrm>
            <a:off x="9196994" y="4308042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>
            <a:stCxn id="46" idx="3"/>
            <a:endCxn id="51" idx="1"/>
          </p:cNvCxnSpPr>
          <p:nvPr/>
        </p:nvCxnSpPr>
        <p:spPr>
          <a:xfrm flipV="1">
            <a:off x="8551248" y="4993842"/>
            <a:ext cx="645746" cy="7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9273747" y="4414604"/>
            <a:ext cx="159745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Compare this value for each path</a:t>
            </a:r>
            <a:endParaRPr lang="en-US" sz="1500" dirty="0"/>
          </a:p>
        </p:txBody>
      </p:sp>
      <p:sp>
        <p:nvSpPr>
          <p:cNvPr id="56" name="Rounded Rectangle 55"/>
          <p:cNvSpPr/>
          <p:nvPr/>
        </p:nvSpPr>
        <p:spPr>
          <a:xfrm>
            <a:off x="9196994" y="2500078"/>
            <a:ext cx="1783862" cy="1371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9273746" y="2684968"/>
            <a:ext cx="1597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Look for seasonal trends</a:t>
            </a:r>
            <a:endParaRPr lang="en-US" sz="1500" dirty="0"/>
          </a:p>
        </p:txBody>
      </p:sp>
      <p:cxnSp>
        <p:nvCxnSpPr>
          <p:cNvPr id="2067" name="Straight Arrow Connector 2066"/>
          <p:cNvCxnSpPr>
            <a:stCxn id="51" idx="0"/>
            <a:endCxn id="56" idx="2"/>
          </p:cNvCxnSpPr>
          <p:nvPr/>
        </p:nvCxnSpPr>
        <p:spPr>
          <a:xfrm flipV="1">
            <a:off x="10088925" y="3871678"/>
            <a:ext cx="0" cy="4363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7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Results</a:t>
            </a:r>
            <a:endParaRPr lang="en-US" sz="3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152400" y="1295401"/>
            <a:ext cx="11646877" cy="4830763"/>
          </a:xfrm>
        </p:spPr>
        <p:txBody>
          <a:bodyPr/>
          <a:lstStyle/>
          <a:p>
            <a:pPr lvl="8"/>
            <a:endParaRPr lang="en-US" sz="400" dirty="0"/>
          </a:p>
          <a:p>
            <a:r>
              <a:rPr lang="en-US" dirty="0" smtClean="0"/>
              <a:t>Results are in progress…</a:t>
            </a:r>
          </a:p>
          <a:p>
            <a:r>
              <a:rPr lang="en-US" dirty="0" smtClean="0"/>
              <a:t>Simulation Time</a:t>
            </a:r>
          </a:p>
          <a:p>
            <a:pPr lvl="1"/>
            <a:r>
              <a:rPr lang="en-US" dirty="0" smtClean="0"/>
              <a:t>~5.5 million lightning strikes per day</a:t>
            </a:r>
          </a:p>
          <a:p>
            <a:pPr lvl="1"/>
            <a:r>
              <a:rPr lang="en-US" dirty="0" smtClean="0"/>
              <a:t>~2 billion per year</a:t>
            </a:r>
          </a:p>
          <a:p>
            <a:pPr lvl="1"/>
            <a:r>
              <a:rPr lang="en-US" dirty="0" smtClean="0"/>
              <a:t>Each attempt must process ~10 billion data points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606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</a:t>
            </a:r>
            <a:endParaRPr lang="en-US" sz="3200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BE4E86D-46F6-4BE7-A3E9-D90403C739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393708"/>
            <a:ext cx="5588000" cy="365125"/>
          </a:xfrm>
        </p:spPr>
        <p:txBody>
          <a:bodyPr/>
          <a:lstStyle/>
          <a:p>
            <a:r>
              <a:rPr lang="it-IT" dirty="0"/>
              <a:t>LF Radio Lab                                                     http://lf.gatech.edu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1B28453-5E7E-4CAF-88C8-36A282556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2800" y="6393708"/>
            <a:ext cx="2336800" cy="365125"/>
          </a:xfrm>
        </p:spPr>
        <p:txBody>
          <a:bodyPr/>
          <a:lstStyle/>
          <a:p>
            <a:r>
              <a:rPr lang="en-US" dirty="0" smtClean="0"/>
              <a:t>Kevin </a:t>
            </a:r>
            <a:r>
              <a:rPr lang="en-US" dirty="0"/>
              <a:t>Whitmore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A6CF4AC5-08A3-411D-986A-F4DBF34EF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71200" y="6383548"/>
            <a:ext cx="508000" cy="381000"/>
          </a:xfrm>
          <a:prstGeom prst="rect">
            <a:avLst/>
          </a:prstGeom>
        </p:spPr>
        <p:txBody>
          <a:bodyPr/>
          <a:lstStyle/>
          <a:p>
            <a:fld id="{C8BDEF16-1253-4D9D-8D8E-9A0CFE89C7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Content Placeholder 1"/>
          <p:cNvSpPr>
            <a:spLocks noGrp="1"/>
          </p:cNvSpPr>
          <p:nvPr>
            <p:ph idx="1"/>
          </p:nvPr>
        </p:nvSpPr>
        <p:spPr>
          <a:xfrm>
            <a:off x="152400" y="1295401"/>
            <a:ext cx="2924629" cy="1026885"/>
          </a:xfrm>
        </p:spPr>
        <p:txBody>
          <a:bodyPr/>
          <a:lstStyle/>
          <a:p>
            <a:pPr lvl="8"/>
            <a:endParaRPr lang="en-US" sz="400" dirty="0"/>
          </a:p>
          <a:p>
            <a:r>
              <a:rPr lang="en-US" dirty="0" smtClean="0"/>
              <a:t>Questions?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4100" name="Picture 4" descr="Image result for light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30" y="1295400"/>
            <a:ext cx="8814932" cy="440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0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F" id="{543561F3-3E50-41EC-8EE1-F7A5ACC364F5}" vid="{8431239E-C85B-47E8-9C45-B5AFBFE23C7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georgia-tech-ppt-template-white-2016</Template>
  <TotalTime>3198</TotalTime>
  <Words>374</Words>
  <Application>Microsoft Office PowerPoint</Application>
  <PresentationFormat>Widescreen</PresentationFormat>
  <Paragraphs>100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Candara</vt:lpstr>
      <vt:lpstr>Lucida Grande</vt:lpstr>
      <vt:lpstr>Roboto Light</vt:lpstr>
      <vt:lpstr>Times</vt:lpstr>
      <vt:lpstr>Wingdings</vt:lpstr>
      <vt:lpstr>Custom Design</vt:lpstr>
      <vt:lpstr>Main</vt:lpstr>
      <vt:lpstr>White Main</vt:lpstr>
      <vt:lpstr>LF</vt:lpstr>
      <vt:lpstr>Estimate Arctic Sea Ice Coverage Using VLF Radio Waves</vt:lpstr>
      <vt:lpstr>Table of Contents</vt:lpstr>
      <vt:lpstr>Background</vt:lpstr>
      <vt:lpstr>Background</vt:lpstr>
      <vt:lpstr>Background</vt:lpstr>
      <vt:lpstr>Approach</vt:lpstr>
      <vt:lpstr>Algorithm</vt:lpstr>
      <vt:lpstr>Results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Volkan Gürses</dc:creator>
  <cp:lastModifiedBy>Kevin Whitmore</cp:lastModifiedBy>
  <cp:revision>95</cp:revision>
  <dcterms:created xsi:type="dcterms:W3CDTF">2017-09-04T06:49:39Z</dcterms:created>
  <dcterms:modified xsi:type="dcterms:W3CDTF">2019-04-18T20:19:12Z</dcterms:modified>
</cp:coreProperties>
</file>