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410" r:id="rId3"/>
    <p:sldId id="485" r:id="rId4"/>
    <p:sldId id="452" r:id="rId5"/>
    <p:sldId id="472" r:id="rId6"/>
    <p:sldId id="473" r:id="rId7"/>
    <p:sldId id="474" r:id="rId8"/>
    <p:sldId id="475" r:id="rId9"/>
    <p:sldId id="476" r:id="rId10"/>
    <p:sldId id="477" r:id="rId11"/>
    <p:sldId id="479" r:id="rId12"/>
    <p:sldId id="480" r:id="rId13"/>
    <p:sldId id="481" r:id="rId14"/>
    <p:sldId id="483" r:id="rId15"/>
    <p:sldId id="482" r:id="rId16"/>
    <p:sldId id="484" r:id="rId17"/>
    <p:sldId id="431"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6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5.xml"/><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6.xml"/><Relationship Id="rId2" Type="http://schemas.openxmlformats.org/officeDocument/2006/relationships/image" Target="../media/image13.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7.xml"/><Relationship Id="rId2" Type="http://schemas.openxmlformats.org/officeDocument/2006/relationships/image" Target="../media/image15.pn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9.xml"/><Relationship Id="rId2" Type="http://schemas.openxmlformats.org/officeDocument/2006/relationships/image" Target="../media/image17.png"/><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0.xml"/><Relationship Id="rId2" Type="http://schemas.openxmlformats.org/officeDocument/2006/relationships/image" Target="../media/image18.png"/><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2.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3.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4.xml"/><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704850" y="1378585"/>
            <a:ext cx="10744200" cy="1779905"/>
          </a:xfrm>
        </p:spPr>
        <p:txBody>
          <a:bodyPr>
            <a:normAutofit fontScale="90000"/>
          </a:bodyPr>
          <a:p>
            <a:r>
              <a:rPr lang="en-US" sz="5335"/>
              <a:t>The Impact of Winter Cyclones on PM2.5 Distribution over the East China</a:t>
            </a:r>
            <a:endParaRPr lang="en-US" sz="5335"/>
          </a:p>
        </p:txBody>
      </p:sp>
      <p:sp>
        <p:nvSpPr>
          <p:cNvPr id="3" name="副标题 2"/>
          <p:cNvSpPr>
            <a:spLocks noGrp="1"/>
          </p:cNvSpPr>
          <p:nvPr>
            <p:ph type="subTitle" idx="1"/>
            <p:custDataLst>
              <p:tags r:id="rId2"/>
            </p:custDataLst>
          </p:nvPr>
        </p:nvSpPr>
        <p:spPr>
          <a:xfrm>
            <a:off x="1198800" y="3938225"/>
            <a:ext cx="9799200" cy="1472400"/>
          </a:xfrm>
        </p:spPr>
        <p:txBody>
          <a:bodyPr/>
          <a:p>
            <a:r>
              <a:rPr lang="en-US" altLang="zh-CN">
                <a:solidFill>
                  <a:schemeClr val="tx1"/>
                </a:solidFill>
              </a:rPr>
              <a:t>Zhenyu YOU</a:t>
            </a:r>
            <a:endParaRPr lang="en-US" altLang="zh-CN">
              <a:solidFill>
                <a:schemeClr val="tx1"/>
              </a:solidFill>
            </a:endParaRPr>
          </a:p>
          <a:p>
            <a:r>
              <a:rPr lang="en-US" altLang="zh-CN">
                <a:solidFill>
                  <a:schemeClr val="tx1"/>
                </a:solidFill>
              </a:rPr>
              <a:t>04/20/2021</a:t>
            </a:r>
            <a:endParaRPr lang="en-US" altLang="zh-CN">
              <a:solidFill>
                <a:schemeClr val="tx1"/>
              </a:solidFill>
            </a:endParaRPr>
          </a:p>
        </p:txBody>
      </p:sp>
      <p:sp>
        <p:nvSpPr>
          <p:cNvPr id="4" name="矩形 3"/>
          <p:cNvSpPr/>
          <p:nvPr/>
        </p:nvSpPr>
        <p:spPr>
          <a:xfrm>
            <a:off x="0" y="5799455"/>
            <a:ext cx="12219940" cy="1114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9559925" y="2109470"/>
            <a:ext cx="2258695" cy="3046095"/>
          </a:xfrm>
          <a:prstGeom prst="rect">
            <a:avLst/>
          </a:prstGeom>
          <a:noFill/>
        </p:spPr>
        <p:txBody>
          <a:bodyPr wrap="square" rtlCol="0">
            <a:spAutoFit/>
          </a:bodyPr>
          <a:p>
            <a:r>
              <a:rPr lang="en-US" sz="2400" dirty="0">
                <a:sym typeface="+mn-ea"/>
              </a:rPr>
              <a:t>Cluster 1:</a:t>
            </a:r>
            <a:endParaRPr lang="en-US" sz="2400" dirty="0">
              <a:sym typeface="+mn-ea"/>
            </a:endParaRPr>
          </a:p>
          <a:p>
            <a:r>
              <a:rPr lang="en-US" sz="2400" dirty="0">
                <a:sym typeface="+mn-ea"/>
              </a:rPr>
              <a:t>34.7%</a:t>
            </a:r>
            <a:endParaRPr lang="en-US" sz="2400">
              <a:solidFill>
                <a:schemeClr val="tx1"/>
              </a:solidFill>
              <a:latin typeface="Arial" panose="020B0604020202020204" pitchFamily="34" charset="0"/>
              <a:sym typeface="+mn-ea"/>
            </a:endParaRPr>
          </a:p>
          <a:p>
            <a:endParaRPr lang="en-US" sz="2400">
              <a:solidFill>
                <a:schemeClr val="tx1"/>
              </a:solidFill>
              <a:latin typeface="Arial" panose="020B0604020202020204" pitchFamily="34" charset="0"/>
              <a:sym typeface="+mn-ea"/>
            </a:endParaRPr>
          </a:p>
          <a:p>
            <a:r>
              <a:rPr lang="en-US" sz="2400">
                <a:solidFill>
                  <a:schemeClr val="tx1"/>
                </a:solidFill>
                <a:latin typeface="Arial" panose="020B0604020202020204" pitchFamily="34" charset="0"/>
                <a:sym typeface="+mn-ea"/>
              </a:rPr>
              <a:t>Transport from the </a:t>
            </a:r>
            <a:r>
              <a:rPr lang="en-US" sz="2400" b="1">
                <a:solidFill>
                  <a:srgbClr val="7030A0"/>
                </a:solidFill>
                <a:latin typeface="Arial" panose="020B0604020202020204" pitchFamily="34" charset="0"/>
                <a:sym typeface="+mn-ea"/>
              </a:rPr>
              <a:t>North China Plain</a:t>
            </a:r>
            <a:r>
              <a:rPr lang="en-US" sz="2400">
                <a:solidFill>
                  <a:schemeClr val="tx1"/>
                </a:solidFill>
                <a:latin typeface="Arial" panose="020B0604020202020204" pitchFamily="34" charset="0"/>
                <a:sym typeface="+mn-ea"/>
              </a:rPr>
              <a:t> </a:t>
            </a:r>
            <a:endParaRPr lang="en-US" sz="2400">
              <a:solidFill>
                <a:schemeClr val="tx1"/>
              </a:solidFill>
              <a:latin typeface="Arial" panose="020B0604020202020204" pitchFamily="34" charset="0"/>
              <a:sym typeface="+mn-ea"/>
            </a:endParaRPr>
          </a:p>
          <a:p>
            <a:r>
              <a:rPr lang="en-US" sz="2400">
                <a:solidFill>
                  <a:schemeClr val="tx1"/>
                </a:solidFill>
                <a:latin typeface="Arial" panose="020B0604020202020204" pitchFamily="34" charset="0"/>
                <a:sym typeface="+mn-ea"/>
              </a:rPr>
              <a:t>v.s. from the </a:t>
            </a:r>
            <a:r>
              <a:rPr lang="en-US" sz="2400" b="1">
                <a:solidFill>
                  <a:srgbClr val="7030A0"/>
                </a:solidFill>
                <a:latin typeface="Arial" panose="020B0604020202020204" pitchFamily="34" charset="0"/>
                <a:sym typeface="+mn-ea"/>
              </a:rPr>
              <a:t>Yellow Sea</a:t>
            </a:r>
            <a:endParaRPr lang="en-US" sz="2400" b="1">
              <a:solidFill>
                <a:srgbClr val="7030A0"/>
              </a:solidFill>
              <a:latin typeface="Arial" panose="020B0604020202020204" pitchFamily="34" charset="0"/>
              <a:sym typeface="+mn-ea"/>
            </a:endParaRPr>
          </a:p>
        </p:txBody>
      </p:sp>
      <p:sp>
        <p:nvSpPr>
          <p:cNvPr id="4" name="标题 3"/>
          <p:cNvSpPr>
            <a:spLocks noGrp="1"/>
          </p:cNvSpPr>
          <p:nvPr>
            <p:ph type="title"/>
          </p:nvPr>
        </p:nvSpPr>
        <p:spPr>
          <a:xfrm>
            <a:off x="382975" y="172790"/>
            <a:ext cx="10969200" cy="705600"/>
          </a:xfrm>
        </p:spPr>
        <p:txBody>
          <a:bodyPr/>
          <a:p>
            <a:r>
              <a:rPr lang="en-US" altLang="zh-CN"/>
              <a:t>Anomalous PM2.5 and wind patterns</a:t>
            </a:r>
            <a:endParaRPr lang="en-US" altLang="zh-CN"/>
          </a:p>
        </p:txBody>
      </p:sp>
      <p:grpSp>
        <p:nvGrpSpPr>
          <p:cNvPr id="5" name="组合 4"/>
          <p:cNvGrpSpPr/>
          <p:nvPr/>
        </p:nvGrpSpPr>
        <p:grpSpPr>
          <a:xfrm>
            <a:off x="468630" y="948055"/>
            <a:ext cx="9189720" cy="76200"/>
            <a:chOff x="6618518" y="1126210"/>
            <a:chExt cx="10080625" cy="103239"/>
          </a:xfrm>
        </p:grpSpPr>
        <p:sp>
          <p:nvSpPr>
            <p:cNvPr id="6" name="矩形 5"/>
            <p:cNvSpPr/>
            <p:nvPr/>
          </p:nvSpPr>
          <p:spPr>
            <a:xfrm>
              <a:off x="6618518" y="1126210"/>
              <a:ext cx="1983307" cy="1032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Adobe 黑体 Std R" panose="020B0400000000000000" pitchFamily="34" charset="-122"/>
              </a:endParaRPr>
            </a:p>
          </p:txBody>
        </p:sp>
        <p:cxnSp>
          <p:nvCxnSpPr>
            <p:cNvPr id="7" name="直接连接符 6"/>
            <p:cNvCxnSpPr/>
            <p:nvPr/>
          </p:nvCxnSpPr>
          <p:spPr>
            <a:xfrm flipV="1">
              <a:off x="8601825" y="1204049"/>
              <a:ext cx="8097318"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3" name="图片 2" descr="PM_cyclone_ano_clc1"/>
          <p:cNvPicPr>
            <a:picLocks noChangeAspect="1"/>
          </p:cNvPicPr>
          <p:nvPr/>
        </p:nvPicPr>
        <p:blipFill>
          <a:blip r:embed="rId1"/>
          <a:srcRect l="11935" t="3907" r="20167" b="8852"/>
          <a:stretch>
            <a:fillRect/>
          </a:stretch>
        </p:blipFill>
        <p:spPr>
          <a:xfrm>
            <a:off x="677545" y="1132205"/>
            <a:ext cx="4316095" cy="5546725"/>
          </a:xfrm>
          <a:prstGeom prst="rect">
            <a:avLst/>
          </a:prstGeom>
        </p:spPr>
      </p:pic>
      <p:pic>
        <p:nvPicPr>
          <p:cNvPr id="8" name="图片 7" descr="uv_cyclone_clc1"/>
          <p:cNvPicPr>
            <a:picLocks noChangeAspect="1"/>
          </p:cNvPicPr>
          <p:nvPr/>
        </p:nvPicPr>
        <p:blipFill>
          <a:blip r:embed="rId2"/>
          <a:srcRect l="14815" t="9056" r="20370" b="8639"/>
          <a:stretch>
            <a:fillRect/>
          </a:stretch>
        </p:blipFill>
        <p:spPr>
          <a:xfrm>
            <a:off x="5148580" y="1161415"/>
            <a:ext cx="4256405" cy="5405120"/>
          </a:xfrm>
          <a:prstGeom prst="rect">
            <a:avLst/>
          </a:prstGeom>
        </p:spPr>
      </p:pic>
      <p:sp>
        <p:nvSpPr>
          <p:cNvPr id="9" name="矩形 8"/>
          <p:cNvSpPr/>
          <p:nvPr/>
        </p:nvSpPr>
        <p:spPr>
          <a:xfrm>
            <a:off x="6891655" y="2609850"/>
            <a:ext cx="770255" cy="73406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7075170" y="3538855"/>
            <a:ext cx="770255" cy="734060"/>
          </a:xfrm>
          <a:prstGeom prst="rect">
            <a:avLst/>
          </a:prstGeom>
          <a:noFill/>
          <a:ln w="57150">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9559925" y="2109470"/>
            <a:ext cx="2258695" cy="2676525"/>
          </a:xfrm>
          <a:prstGeom prst="rect">
            <a:avLst/>
          </a:prstGeom>
          <a:noFill/>
        </p:spPr>
        <p:txBody>
          <a:bodyPr wrap="square" rtlCol="0">
            <a:spAutoFit/>
          </a:bodyPr>
          <a:p>
            <a:r>
              <a:rPr lang="en-US" sz="2400" dirty="0">
                <a:sym typeface="+mn-ea"/>
              </a:rPr>
              <a:t>Cluster 2:</a:t>
            </a:r>
            <a:endParaRPr lang="en-US" sz="2400" dirty="0">
              <a:sym typeface="+mn-ea"/>
            </a:endParaRPr>
          </a:p>
          <a:p>
            <a:r>
              <a:rPr lang="en-US" sz="2400" dirty="0">
                <a:sym typeface="+mn-ea"/>
              </a:rPr>
              <a:t>34.7%</a:t>
            </a:r>
            <a:endParaRPr lang="en-US" sz="2400">
              <a:solidFill>
                <a:schemeClr val="tx1"/>
              </a:solidFill>
              <a:latin typeface="Arial" panose="020B0604020202020204" pitchFamily="34" charset="0"/>
              <a:sym typeface="+mn-ea"/>
            </a:endParaRPr>
          </a:p>
          <a:p>
            <a:endParaRPr lang="en-US" sz="2400">
              <a:solidFill>
                <a:schemeClr val="tx1"/>
              </a:solidFill>
              <a:latin typeface="Arial" panose="020B0604020202020204" pitchFamily="34" charset="0"/>
              <a:sym typeface="+mn-ea"/>
            </a:endParaRPr>
          </a:p>
          <a:p>
            <a:r>
              <a:rPr lang="en-US" sz="2400">
                <a:solidFill>
                  <a:schemeClr val="tx1"/>
                </a:solidFill>
                <a:latin typeface="Arial" panose="020B0604020202020204" pitchFamily="34" charset="0"/>
                <a:sym typeface="+mn-ea"/>
              </a:rPr>
              <a:t>Transport from the north of Liaoning Province </a:t>
            </a:r>
            <a:endParaRPr lang="en-US" sz="2400">
              <a:solidFill>
                <a:schemeClr val="tx1"/>
              </a:solidFill>
              <a:latin typeface="Arial" panose="020B0604020202020204" pitchFamily="34" charset="0"/>
              <a:sym typeface="+mn-ea"/>
            </a:endParaRPr>
          </a:p>
        </p:txBody>
      </p:sp>
      <p:sp>
        <p:nvSpPr>
          <p:cNvPr id="4" name="标题 3"/>
          <p:cNvSpPr>
            <a:spLocks noGrp="1"/>
          </p:cNvSpPr>
          <p:nvPr>
            <p:ph type="title"/>
          </p:nvPr>
        </p:nvSpPr>
        <p:spPr>
          <a:xfrm>
            <a:off x="382975" y="172790"/>
            <a:ext cx="10969200" cy="705600"/>
          </a:xfrm>
        </p:spPr>
        <p:txBody>
          <a:bodyPr/>
          <a:p>
            <a:r>
              <a:rPr lang="en-US" altLang="zh-CN"/>
              <a:t>Anomalous PM2.5 and wind patterns</a:t>
            </a:r>
            <a:endParaRPr lang="en-US" altLang="zh-CN"/>
          </a:p>
        </p:txBody>
      </p:sp>
      <p:grpSp>
        <p:nvGrpSpPr>
          <p:cNvPr id="5" name="组合 4"/>
          <p:cNvGrpSpPr/>
          <p:nvPr/>
        </p:nvGrpSpPr>
        <p:grpSpPr>
          <a:xfrm>
            <a:off x="468630" y="948055"/>
            <a:ext cx="9189720" cy="76200"/>
            <a:chOff x="6618518" y="1126210"/>
            <a:chExt cx="10080625" cy="103239"/>
          </a:xfrm>
        </p:grpSpPr>
        <p:sp>
          <p:nvSpPr>
            <p:cNvPr id="6" name="矩形 5"/>
            <p:cNvSpPr/>
            <p:nvPr/>
          </p:nvSpPr>
          <p:spPr>
            <a:xfrm>
              <a:off x="6618518" y="1126210"/>
              <a:ext cx="1983307" cy="1032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Adobe 黑体 Std R" panose="020B0400000000000000" pitchFamily="34" charset="-122"/>
              </a:endParaRPr>
            </a:p>
          </p:txBody>
        </p:sp>
        <p:cxnSp>
          <p:nvCxnSpPr>
            <p:cNvPr id="7" name="直接连接符 6"/>
            <p:cNvCxnSpPr/>
            <p:nvPr/>
          </p:nvCxnSpPr>
          <p:spPr>
            <a:xfrm flipV="1">
              <a:off x="8601825" y="1204049"/>
              <a:ext cx="8097318"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图片 1" descr="PM_cyclone_ano_clc2"/>
          <p:cNvPicPr>
            <a:picLocks noChangeAspect="1"/>
          </p:cNvPicPr>
          <p:nvPr/>
        </p:nvPicPr>
        <p:blipFill>
          <a:blip r:embed="rId1"/>
          <a:srcRect l="11926" t="3907" r="20167" b="8444"/>
          <a:stretch>
            <a:fillRect/>
          </a:stretch>
        </p:blipFill>
        <p:spPr>
          <a:xfrm>
            <a:off x="566420" y="1144270"/>
            <a:ext cx="4318000" cy="5574030"/>
          </a:xfrm>
          <a:prstGeom prst="rect">
            <a:avLst/>
          </a:prstGeom>
        </p:spPr>
      </p:pic>
      <p:pic>
        <p:nvPicPr>
          <p:cNvPr id="11" name="图片 10" descr="uv_cyclone_clc2"/>
          <p:cNvPicPr>
            <a:picLocks noChangeAspect="1"/>
          </p:cNvPicPr>
          <p:nvPr/>
        </p:nvPicPr>
        <p:blipFill>
          <a:blip r:embed="rId2"/>
          <a:srcRect l="14611" t="8639" r="20370" b="8639"/>
          <a:stretch>
            <a:fillRect/>
          </a:stretch>
        </p:blipFill>
        <p:spPr>
          <a:xfrm>
            <a:off x="4959985" y="1075055"/>
            <a:ext cx="4425950" cy="5631815"/>
          </a:xfrm>
          <a:prstGeom prst="rect">
            <a:avLst/>
          </a:prstGeom>
        </p:spPr>
      </p:pic>
      <p:sp>
        <p:nvSpPr>
          <p:cNvPr id="9" name="矩形 8"/>
          <p:cNvSpPr/>
          <p:nvPr/>
        </p:nvSpPr>
        <p:spPr>
          <a:xfrm>
            <a:off x="7187565" y="2878455"/>
            <a:ext cx="869315" cy="73406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uv_cyclone_clc3"/>
          <p:cNvPicPr>
            <a:picLocks noChangeAspect="1"/>
          </p:cNvPicPr>
          <p:nvPr/>
        </p:nvPicPr>
        <p:blipFill>
          <a:blip r:embed="rId1"/>
          <a:srcRect l="14815" t="9259" r="20583" b="8852"/>
          <a:stretch>
            <a:fillRect/>
          </a:stretch>
        </p:blipFill>
        <p:spPr>
          <a:xfrm>
            <a:off x="4951730" y="1144270"/>
            <a:ext cx="4430395" cy="5615940"/>
          </a:xfrm>
          <a:prstGeom prst="rect">
            <a:avLst/>
          </a:prstGeom>
        </p:spPr>
      </p:pic>
      <p:sp>
        <p:nvSpPr>
          <p:cNvPr id="20" name="文本框 19"/>
          <p:cNvSpPr txBox="1"/>
          <p:nvPr/>
        </p:nvSpPr>
        <p:spPr>
          <a:xfrm>
            <a:off x="9559925" y="2109470"/>
            <a:ext cx="2054225" cy="2306955"/>
          </a:xfrm>
          <a:prstGeom prst="rect">
            <a:avLst/>
          </a:prstGeom>
          <a:noFill/>
        </p:spPr>
        <p:txBody>
          <a:bodyPr wrap="square" rtlCol="0">
            <a:spAutoFit/>
          </a:bodyPr>
          <a:p>
            <a:r>
              <a:rPr lang="en-US" sz="2400" dirty="0">
                <a:sym typeface="+mn-ea"/>
              </a:rPr>
              <a:t>Cluster 3:</a:t>
            </a:r>
            <a:endParaRPr lang="en-US" sz="2400" dirty="0">
              <a:sym typeface="+mn-ea"/>
            </a:endParaRPr>
          </a:p>
          <a:p>
            <a:r>
              <a:rPr lang="en-US" sz="2400" dirty="0">
                <a:sym typeface="+mn-ea"/>
              </a:rPr>
              <a:t>20.0%</a:t>
            </a:r>
            <a:endParaRPr lang="en-US" sz="2400">
              <a:solidFill>
                <a:schemeClr val="tx1"/>
              </a:solidFill>
              <a:latin typeface="Arial" panose="020B0604020202020204" pitchFamily="34" charset="0"/>
              <a:sym typeface="+mn-ea"/>
            </a:endParaRPr>
          </a:p>
          <a:p>
            <a:endParaRPr lang="en-US" sz="2400">
              <a:solidFill>
                <a:schemeClr val="tx1"/>
              </a:solidFill>
              <a:latin typeface="Arial" panose="020B0604020202020204" pitchFamily="34" charset="0"/>
              <a:sym typeface="+mn-ea"/>
            </a:endParaRPr>
          </a:p>
          <a:p>
            <a:r>
              <a:rPr lang="en-US" sz="2400">
                <a:solidFill>
                  <a:schemeClr val="tx1"/>
                </a:solidFill>
                <a:latin typeface="Arial" panose="020B0604020202020204" pitchFamily="34" charset="0"/>
                <a:sym typeface="+mn-ea"/>
              </a:rPr>
              <a:t>Transport from the </a:t>
            </a:r>
            <a:r>
              <a:rPr lang="en-US" sz="2400" b="1">
                <a:solidFill>
                  <a:srgbClr val="7030A0"/>
                </a:solidFill>
                <a:latin typeface="Arial" panose="020B0604020202020204" pitchFamily="34" charset="0"/>
                <a:sym typeface="+mn-ea"/>
              </a:rPr>
              <a:t>East China Sea</a:t>
            </a:r>
            <a:r>
              <a:rPr lang="en-US" sz="2400">
                <a:solidFill>
                  <a:schemeClr val="tx1"/>
                </a:solidFill>
                <a:latin typeface="Arial" panose="020B0604020202020204" pitchFamily="34" charset="0"/>
                <a:sym typeface="+mn-ea"/>
              </a:rPr>
              <a:t> </a:t>
            </a:r>
            <a:endParaRPr lang="en-US" sz="2400">
              <a:solidFill>
                <a:schemeClr val="tx1"/>
              </a:solidFill>
              <a:latin typeface="Arial" panose="020B0604020202020204" pitchFamily="34" charset="0"/>
              <a:sym typeface="+mn-ea"/>
            </a:endParaRPr>
          </a:p>
        </p:txBody>
      </p:sp>
      <p:sp>
        <p:nvSpPr>
          <p:cNvPr id="4" name="标题 3"/>
          <p:cNvSpPr>
            <a:spLocks noGrp="1"/>
          </p:cNvSpPr>
          <p:nvPr>
            <p:ph type="title"/>
          </p:nvPr>
        </p:nvSpPr>
        <p:spPr>
          <a:xfrm>
            <a:off x="382975" y="172790"/>
            <a:ext cx="10969200" cy="705600"/>
          </a:xfrm>
        </p:spPr>
        <p:txBody>
          <a:bodyPr/>
          <a:p>
            <a:r>
              <a:rPr lang="en-US" altLang="zh-CN"/>
              <a:t>Anomalous PM2.5 and wind patterns</a:t>
            </a:r>
            <a:endParaRPr lang="en-US" altLang="zh-CN"/>
          </a:p>
        </p:txBody>
      </p:sp>
      <p:grpSp>
        <p:nvGrpSpPr>
          <p:cNvPr id="5" name="组合 4"/>
          <p:cNvGrpSpPr/>
          <p:nvPr/>
        </p:nvGrpSpPr>
        <p:grpSpPr>
          <a:xfrm>
            <a:off x="468630" y="948055"/>
            <a:ext cx="9189720" cy="76200"/>
            <a:chOff x="6618518" y="1126210"/>
            <a:chExt cx="10080625" cy="103239"/>
          </a:xfrm>
        </p:grpSpPr>
        <p:sp>
          <p:nvSpPr>
            <p:cNvPr id="6" name="矩形 5"/>
            <p:cNvSpPr/>
            <p:nvPr/>
          </p:nvSpPr>
          <p:spPr>
            <a:xfrm>
              <a:off x="6618518" y="1126210"/>
              <a:ext cx="1983307" cy="1032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Adobe 黑体 Std R" panose="020B0400000000000000" pitchFamily="34" charset="-122"/>
              </a:endParaRPr>
            </a:p>
          </p:txBody>
        </p:sp>
        <p:cxnSp>
          <p:nvCxnSpPr>
            <p:cNvPr id="7" name="直接连接符 6"/>
            <p:cNvCxnSpPr/>
            <p:nvPr/>
          </p:nvCxnSpPr>
          <p:spPr>
            <a:xfrm flipV="1">
              <a:off x="8601825" y="1204049"/>
              <a:ext cx="8097318"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6732270" y="4627880"/>
            <a:ext cx="869315" cy="860425"/>
          </a:xfrm>
          <a:prstGeom prst="rect">
            <a:avLst/>
          </a:prstGeom>
          <a:noFill/>
          <a:ln w="57150">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PM_cyclone_ano_clc3"/>
          <p:cNvPicPr>
            <a:picLocks noChangeAspect="1"/>
          </p:cNvPicPr>
          <p:nvPr/>
        </p:nvPicPr>
        <p:blipFill>
          <a:blip r:embed="rId2"/>
          <a:srcRect l="12352" t="3907" r="20574" b="8843"/>
          <a:stretch>
            <a:fillRect/>
          </a:stretch>
        </p:blipFill>
        <p:spPr>
          <a:xfrm>
            <a:off x="539115" y="1110615"/>
            <a:ext cx="4312920" cy="5610225"/>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6195695" y="1269365"/>
            <a:ext cx="5795010" cy="1938020"/>
          </a:xfrm>
          <a:prstGeom prst="rect">
            <a:avLst/>
          </a:prstGeom>
          <a:noFill/>
        </p:spPr>
        <p:txBody>
          <a:bodyPr wrap="square" rtlCol="0">
            <a:spAutoFit/>
          </a:bodyPr>
          <a:p>
            <a:r>
              <a:rPr lang="en-US" sz="2400">
                <a:solidFill>
                  <a:schemeClr val="tx1"/>
                </a:solidFill>
                <a:latin typeface="Arial" panose="020B0604020202020204" pitchFamily="34" charset="0"/>
                <a:sym typeface="+mn-ea"/>
              </a:rPr>
              <a:t>Common patterns around the cyclone centers (wind, PM2.5 (anomalous), etc.)</a:t>
            </a:r>
            <a:endParaRPr lang="en-US" sz="2400">
              <a:solidFill>
                <a:schemeClr val="tx1"/>
              </a:solidFill>
              <a:latin typeface="Arial" panose="020B0604020202020204" pitchFamily="34" charset="0"/>
              <a:sym typeface="+mn-ea"/>
            </a:endParaRPr>
          </a:p>
          <a:p>
            <a:endParaRPr lang="en-US" sz="2400">
              <a:solidFill>
                <a:schemeClr val="tx1"/>
              </a:solidFill>
              <a:latin typeface="Arial" panose="020B0604020202020204" pitchFamily="34" charset="0"/>
              <a:sym typeface="+mn-ea"/>
            </a:endParaRPr>
          </a:p>
          <a:p>
            <a:r>
              <a:rPr lang="en-US" sz="2400">
                <a:solidFill>
                  <a:schemeClr val="tx1"/>
                </a:solidFill>
                <a:latin typeface="Arial" panose="020B0604020202020204" pitchFamily="34" charset="0"/>
                <a:sym typeface="+mn-ea"/>
              </a:rPr>
              <a:t>On each grid point, calculate the average of non-zero values.</a:t>
            </a:r>
            <a:endParaRPr lang="en-US" sz="2400">
              <a:solidFill>
                <a:schemeClr val="tx1"/>
              </a:solidFill>
              <a:latin typeface="Arial" panose="020B0604020202020204" pitchFamily="34" charset="0"/>
              <a:sym typeface="+mn-ea"/>
            </a:endParaRPr>
          </a:p>
        </p:txBody>
      </p:sp>
      <p:sp>
        <p:nvSpPr>
          <p:cNvPr id="4" name="标题 3"/>
          <p:cNvSpPr>
            <a:spLocks noGrp="1"/>
          </p:cNvSpPr>
          <p:nvPr>
            <p:ph type="title"/>
          </p:nvPr>
        </p:nvSpPr>
        <p:spPr>
          <a:xfrm>
            <a:off x="382975" y="172790"/>
            <a:ext cx="10969200" cy="705600"/>
          </a:xfrm>
        </p:spPr>
        <p:txBody>
          <a:bodyPr/>
          <a:p>
            <a:r>
              <a:rPr lang="en-US" altLang="zh-CN"/>
              <a:t>Patterns associated with a cyclone</a:t>
            </a:r>
            <a:endParaRPr lang="en-US" altLang="zh-CN"/>
          </a:p>
        </p:txBody>
      </p:sp>
      <p:grpSp>
        <p:nvGrpSpPr>
          <p:cNvPr id="5" name="组合 4"/>
          <p:cNvGrpSpPr/>
          <p:nvPr/>
        </p:nvGrpSpPr>
        <p:grpSpPr>
          <a:xfrm>
            <a:off x="468630" y="948055"/>
            <a:ext cx="9189720" cy="76200"/>
            <a:chOff x="6618518" y="1126210"/>
            <a:chExt cx="10080625" cy="103239"/>
          </a:xfrm>
        </p:grpSpPr>
        <p:sp>
          <p:nvSpPr>
            <p:cNvPr id="6" name="矩形 5"/>
            <p:cNvSpPr/>
            <p:nvPr/>
          </p:nvSpPr>
          <p:spPr>
            <a:xfrm>
              <a:off x="6618518" y="1126210"/>
              <a:ext cx="1983307" cy="1032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Adobe 黑体 Std R" panose="020B0400000000000000" pitchFamily="34" charset="-122"/>
              </a:endParaRPr>
            </a:p>
          </p:txBody>
        </p:sp>
        <p:cxnSp>
          <p:nvCxnSpPr>
            <p:cNvPr id="7" name="直接连接符 6"/>
            <p:cNvCxnSpPr/>
            <p:nvPr/>
          </p:nvCxnSpPr>
          <p:spPr>
            <a:xfrm flipV="1">
              <a:off x="8601825" y="1204049"/>
              <a:ext cx="8097318"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8" name="直接连接符 7"/>
          <p:cNvCxnSpPr/>
          <p:nvPr/>
        </p:nvCxnSpPr>
        <p:spPr>
          <a:xfrm>
            <a:off x="7253605" y="3508375"/>
            <a:ext cx="1143000" cy="12560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396605" y="4764405"/>
            <a:ext cx="1989455" cy="4514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8283575" y="4636770"/>
            <a:ext cx="212725" cy="2127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7190105" y="3394710"/>
            <a:ext cx="212725" cy="2127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10294620" y="5087620"/>
            <a:ext cx="212725" cy="2127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7402830" y="5757545"/>
            <a:ext cx="2068195" cy="829945"/>
          </a:xfrm>
          <a:prstGeom prst="rect">
            <a:avLst/>
          </a:prstGeom>
          <a:noFill/>
        </p:spPr>
        <p:txBody>
          <a:bodyPr wrap="square" rtlCol="0">
            <a:spAutoFit/>
          </a:bodyPr>
          <a:p>
            <a:r>
              <a:rPr lang="en-US" sz="2400" dirty="0">
                <a:sym typeface="+mn-ea"/>
              </a:rPr>
              <a:t>Box size: 10</a:t>
            </a:r>
            <a:r>
              <a:rPr lang="zh-CN" altLang="en-US" sz="2400" dirty="0">
                <a:sym typeface="+mn-ea"/>
              </a:rPr>
              <a:t>°</a:t>
            </a:r>
            <a:r>
              <a:rPr lang="zh-CN" altLang="en-US" sz="2400">
                <a:latin typeface="Arial" panose="020B0604020202020204" pitchFamily="34" charset="0"/>
                <a:sym typeface="+mn-ea"/>
              </a:rPr>
              <a:t>×</a:t>
            </a:r>
            <a:r>
              <a:rPr lang="en-US" altLang="zh-CN" sz="2400">
                <a:latin typeface="Arial" panose="020B0604020202020204" pitchFamily="34" charset="0"/>
                <a:sym typeface="+mn-ea"/>
              </a:rPr>
              <a:t>10</a:t>
            </a:r>
            <a:r>
              <a:rPr lang="zh-CN" altLang="en-US" sz="2400">
                <a:latin typeface="Arial" panose="020B0604020202020204" pitchFamily="34" charset="0"/>
                <a:sym typeface="+mn-ea"/>
              </a:rPr>
              <a:t>°</a:t>
            </a:r>
            <a:endParaRPr lang="zh-CN" altLang="en-US" sz="2400" dirty="0">
              <a:sym typeface="+mn-ea"/>
            </a:endParaRPr>
          </a:p>
        </p:txBody>
      </p:sp>
      <p:sp>
        <p:nvSpPr>
          <p:cNvPr id="19" name="文本框 18"/>
          <p:cNvSpPr txBox="1"/>
          <p:nvPr/>
        </p:nvSpPr>
        <p:spPr>
          <a:xfrm>
            <a:off x="9301480" y="3352165"/>
            <a:ext cx="1686560" cy="1198880"/>
          </a:xfrm>
          <a:prstGeom prst="rect">
            <a:avLst/>
          </a:prstGeom>
          <a:noFill/>
        </p:spPr>
        <p:txBody>
          <a:bodyPr wrap="square" rtlCol="0">
            <a:spAutoFit/>
          </a:bodyPr>
          <a:p>
            <a:r>
              <a:rPr lang="en-US" sz="2400">
                <a:solidFill>
                  <a:schemeClr val="tx1"/>
                </a:solidFill>
                <a:latin typeface="Arial" panose="020B0604020202020204" pitchFamily="34" charset="0"/>
                <a:sym typeface="+mn-ea"/>
              </a:rPr>
              <a:t>average of non-zero values</a:t>
            </a:r>
            <a:endParaRPr lang="en-US" sz="2400">
              <a:solidFill>
                <a:schemeClr val="tx1"/>
              </a:solidFill>
              <a:latin typeface="Arial" panose="020B0604020202020204" pitchFamily="34" charset="0"/>
              <a:sym typeface="+mn-ea"/>
            </a:endParaRPr>
          </a:p>
        </p:txBody>
      </p:sp>
      <p:sp>
        <p:nvSpPr>
          <p:cNvPr id="3" name="矩形 2"/>
          <p:cNvSpPr/>
          <p:nvPr/>
        </p:nvSpPr>
        <p:spPr>
          <a:xfrm>
            <a:off x="7757795" y="4119880"/>
            <a:ext cx="1258570" cy="124587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 name="图片 9" descr="PM_cyclone"/>
          <p:cNvPicPr>
            <a:picLocks noChangeAspect="1"/>
          </p:cNvPicPr>
          <p:nvPr/>
        </p:nvPicPr>
        <p:blipFill>
          <a:blip r:embed="rId1"/>
          <a:srcRect l="12139" t="2880" r="18731" b="8639"/>
          <a:stretch>
            <a:fillRect/>
          </a:stretch>
        </p:blipFill>
        <p:spPr>
          <a:xfrm>
            <a:off x="777240" y="1094105"/>
            <a:ext cx="4740910" cy="5715635"/>
          </a:xfrm>
          <a:prstGeom prst="rect">
            <a:avLst/>
          </a:prstGeom>
        </p:spPr>
      </p:pic>
      <p:cxnSp>
        <p:nvCxnSpPr>
          <p:cNvPr id="14" name="直接连接符 13"/>
          <p:cNvCxnSpPr>
            <a:stCxn id="19" idx="1"/>
          </p:cNvCxnSpPr>
          <p:nvPr/>
        </p:nvCxnSpPr>
        <p:spPr>
          <a:xfrm flipH="1">
            <a:off x="8746490" y="3951605"/>
            <a:ext cx="554990" cy="36830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1630680" y="1173480"/>
            <a:ext cx="2807335" cy="460375"/>
          </a:xfrm>
          <a:prstGeom prst="rect">
            <a:avLst/>
          </a:prstGeom>
          <a:noFill/>
        </p:spPr>
        <p:txBody>
          <a:bodyPr wrap="square" rtlCol="0">
            <a:spAutoFit/>
          </a:bodyPr>
          <a:p>
            <a:r>
              <a:rPr lang="en-US" sz="2400" dirty="0">
                <a:sym typeface="+mn-ea"/>
              </a:rPr>
              <a:t>PM2.5 distribution</a:t>
            </a:r>
            <a:endParaRPr lang="en-US" sz="2400">
              <a:solidFill>
                <a:schemeClr val="tx1"/>
              </a:solidFill>
              <a:latin typeface="Arial" panose="020B0604020202020204" pitchFamily="34" charset="0"/>
              <a:sym typeface="+mn-ea"/>
            </a:endParaRPr>
          </a:p>
        </p:txBody>
      </p:sp>
      <p:sp>
        <p:nvSpPr>
          <p:cNvPr id="4" name="标题 3"/>
          <p:cNvSpPr>
            <a:spLocks noGrp="1"/>
          </p:cNvSpPr>
          <p:nvPr>
            <p:ph type="title"/>
          </p:nvPr>
        </p:nvSpPr>
        <p:spPr>
          <a:xfrm>
            <a:off x="382975" y="172790"/>
            <a:ext cx="10969200" cy="705600"/>
          </a:xfrm>
        </p:spPr>
        <p:txBody>
          <a:bodyPr/>
          <a:p>
            <a:r>
              <a:rPr lang="en-US" altLang="zh-CN"/>
              <a:t>Patterns associated with a cyclone</a:t>
            </a:r>
            <a:endParaRPr lang="en-US" altLang="zh-CN"/>
          </a:p>
        </p:txBody>
      </p:sp>
      <p:grpSp>
        <p:nvGrpSpPr>
          <p:cNvPr id="5" name="组合 4"/>
          <p:cNvGrpSpPr/>
          <p:nvPr/>
        </p:nvGrpSpPr>
        <p:grpSpPr>
          <a:xfrm>
            <a:off x="468630" y="948055"/>
            <a:ext cx="9189720" cy="76200"/>
            <a:chOff x="6618518" y="1126210"/>
            <a:chExt cx="10080625" cy="103239"/>
          </a:xfrm>
        </p:grpSpPr>
        <p:sp>
          <p:nvSpPr>
            <p:cNvPr id="6" name="矩形 5"/>
            <p:cNvSpPr/>
            <p:nvPr/>
          </p:nvSpPr>
          <p:spPr>
            <a:xfrm>
              <a:off x="6618518" y="1126210"/>
              <a:ext cx="1983307" cy="1032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Adobe 黑体 Std R" panose="020B0400000000000000" pitchFamily="34" charset="-122"/>
              </a:endParaRPr>
            </a:p>
          </p:txBody>
        </p:sp>
        <p:cxnSp>
          <p:nvCxnSpPr>
            <p:cNvPr id="7" name="直接连接符 6"/>
            <p:cNvCxnSpPr/>
            <p:nvPr/>
          </p:nvCxnSpPr>
          <p:spPr>
            <a:xfrm flipV="1">
              <a:off x="8601825" y="1204049"/>
              <a:ext cx="8097318"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0" name="图片 9" descr="PM_ave_cyclone"/>
          <p:cNvPicPr>
            <a:picLocks noChangeAspect="1"/>
          </p:cNvPicPr>
          <p:nvPr/>
        </p:nvPicPr>
        <p:blipFill>
          <a:blip r:embed="rId1"/>
          <a:srcRect l="13167" t="15019" r="5759" b="13787"/>
          <a:stretch>
            <a:fillRect/>
          </a:stretch>
        </p:blipFill>
        <p:spPr>
          <a:xfrm>
            <a:off x="468630" y="1690370"/>
            <a:ext cx="5560060" cy="4882515"/>
          </a:xfrm>
          <a:prstGeom prst="rect">
            <a:avLst/>
          </a:prstGeom>
        </p:spPr>
      </p:pic>
      <p:pic>
        <p:nvPicPr>
          <p:cNvPr id="11" name="图片 10" descr="uv_ave_cyclone"/>
          <p:cNvPicPr>
            <a:picLocks noChangeAspect="1"/>
          </p:cNvPicPr>
          <p:nvPr/>
        </p:nvPicPr>
        <p:blipFill>
          <a:blip r:embed="rId2"/>
          <a:srcRect l="13370" t="17278" r="17898" b="13991"/>
          <a:stretch>
            <a:fillRect/>
          </a:stretch>
        </p:blipFill>
        <p:spPr>
          <a:xfrm>
            <a:off x="6208395" y="1831340"/>
            <a:ext cx="4713605" cy="4713605"/>
          </a:xfrm>
          <a:prstGeom prst="rect">
            <a:avLst/>
          </a:prstGeom>
        </p:spPr>
      </p:pic>
      <p:sp>
        <p:nvSpPr>
          <p:cNvPr id="12" name="文本框 11"/>
          <p:cNvSpPr txBox="1"/>
          <p:nvPr/>
        </p:nvSpPr>
        <p:spPr>
          <a:xfrm>
            <a:off x="7132955" y="1208405"/>
            <a:ext cx="2807335" cy="460375"/>
          </a:xfrm>
          <a:prstGeom prst="rect">
            <a:avLst/>
          </a:prstGeom>
          <a:noFill/>
        </p:spPr>
        <p:txBody>
          <a:bodyPr wrap="square" rtlCol="0">
            <a:spAutoFit/>
          </a:bodyPr>
          <a:p>
            <a:r>
              <a:rPr lang="en-US" sz="2400" dirty="0">
                <a:sym typeface="+mn-ea"/>
              </a:rPr>
              <a:t>wind distribution</a:t>
            </a:r>
            <a:endParaRPr lang="en-US" sz="2400">
              <a:solidFill>
                <a:schemeClr val="tx1"/>
              </a:solidFill>
              <a:latin typeface="Arial" panose="020B0604020202020204" pitchFamily="34" charset="0"/>
              <a:sym typeface="+mn-ea"/>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1096010" y="1173480"/>
            <a:ext cx="4259580" cy="460375"/>
          </a:xfrm>
          <a:prstGeom prst="rect">
            <a:avLst/>
          </a:prstGeom>
          <a:noFill/>
        </p:spPr>
        <p:txBody>
          <a:bodyPr wrap="square" rtlCol="0">
            <a:spAutoFit/>
          </a:bodyPr>
          <a:p>
            <a:r>
              <a:rPr lang="en-US" sz="2400" dirty="0">
                <a:sym typeface="+mn-ea"/>
              </a:rPr>
              <a:t>Anomalous PM2.5 distribution</a:t>
            </a:r>
            <a:endParaRPr lang="en-US" sz="2400">
              <a:solidFill>
                <a:schemeClr val="tx1"/>
              </a:solidFill>
              <a:latin typeface="Arial" panose="020B0604020202020204" pitchFamily="34" charset="0"/>
              <a:sym typeface="+mn-ea"/>
            </a:endParaRPr>
          </a:p>
        </p:txBody>
      </p:sp>
      <p:sp>
        <p:nvSpPr>
          <p:cNvPr id="4" name="标题 3"/>
          <p:cNvSpPr>
            <a:spLocks noGrp="1"/>
          </p:cNvSpPr>
          <p:nvPr>
            <p:ph type="title"/>
          </p:nvPr>
        </p:nvSpPr>
        <p:spPr>
          <a:xfrm>
            <a:off x="382975" y="172790"/>
            <a:ext cx="10969200" cy="705600"/>
          </a:xfrm>
        </p:spPr>
        <p:txBody>
          <a:bodyPr/>
          <a:p>
            <a:r>
              <a:rPr lang="en-US" altLang="zh-CN"/>
              <a:t>Patterns associated with a cyclone</a:t>
            </a:r>
            <a:endParaRPr lang="en-US" altLang="zh-CN"/>
          </a:p>
        </p:txBody>
      </p:sp>
      <p:grpSp>
        <p:nvGrpSpPr>
          <p:cNvPr id="5" name="组合 4"/>
          <p:cNvGrpSpPr/>
          <p:nvPr/>
        </p:nvGrpSpPr>
        <p:grpSpPr>
          <a:xfrm>
            <a:off x="468630" y="948055"/>
            <a:ext cx="9189720" cy="76200"/>
            <a:chOff x="6618518" y="1126210"/>
            <a:chExt cx="10080625" cy="103239"/>
          </a:xfrm>
        </p:grpSpPr>
        <p:sp>
          <p:nvSpPr>
            <p:cNvPr id="6" name="矩形 5"/>
            <p:cNvSpPr/>
            <p:nvPr/>
          </p:nvSpPr>
          <p:spPr>
            <a:xfrm>
              <a:off x="6618518" y="1126210"/>
              <a:ext cx="1983307" cy="1032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Adobe 黑体 Std R" panose="020B0400000000000000" pitchFamily="34" charset="-122"/>
              </a:endParaRPr>
            </a:p>
          </p:txBody>
        </p:sp>
        <p:cxnSp>
          <p:nvCxnSpPr>
            <p:cNvPr id="7" name="直接连接符 6"/>
            <p:cNvCxnSpPr/>
            <p:nvPr/>
          </p:nvCxnSpPr>
          <p:spPr>
            <a:xfrm flipV="1">
              <a:off x="8601825" y="1204049"/>
              <a:ext cx="8097318"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1" name="图片 10" descr="uv_ave_cyclone"/>
          <p:cNvPicPr>
            <a:picLocks noChangeAspect="1"/>
          </p:cNvPicPr>
          <p:nvPr/>
        </p:nvPicPr>
        <p:blipFill>
          <a:blip r:embed="rId1"/>
          <a:srcRect l="13370" t="17278" r="17898" b="13991"/>
          <a:stretch>
            <a:fillRect/>
          </a:stretch>
        </p:blipFill>
        <p:spPr>
          <a:xfrm>
            <a:off x="6208395" y="1831340"/>
            <a:ext cx="4713605" cy="4713605"/>
          </a:xfrm>
          <a:prstGeom prst="rect">
            <a:avLst/>
          </a:prstGeom>
        </p:spPr>
      </p:pic>
      <p:sp>
        <p:nvSpPr>
          <p:cNvPr id="12" name="文本框 11"/>
          <p:cNvSpPr txBox="1"/>
          <p:nvPr/>
        </p:nvSpPr>
        <p:spPr>
          <a:xfrm>
            <a:off x="7132955" y="1208405"/>
            <a:ext cx="2807335" cy="460375"/>
          </a:xfrm>
          <a:prstGeom prst="rect">
            <a:avLst/>
          </a:prstGeom>
          <a:noFill/>
        </p:spPr>
        <p:txBody>
          <a:bodyPr wrap="square" rtlCol="0">
            <a:spAutoFit/>
          </a:bodyPr>
          <a:p>
            <a:r>
              <a:rPr lang="en-US" sz="2400" dirty="0">
                <a:sym typeface="+mn-ea"/>
              </a:rPr>
              <a:t>wind distribution</a:t>
            </a:r>
            <a:endParaRPr lang="en-US" sz="2400">
              <a:solidFill>
                <a:schemeClr val="tx1"/>
              </a:solidFill>
              <a:latin typeface="Arial" panose="020B0604020202020204" pitchFamily="34" charset="0"/>
              <a:sym typeface="+mn-ea"/>
            </a:endParaRPr>
          </a:p>
        </p:txBody>
      </p:sp>
      <p:pic>
        <p:nvPicPr>
          <p:cNvPr id="3" name="图片 2" descr="PM_ave_cyclone_ano"/>
          <p:cNvPicPr>
            <a:picLocks noChangeAspect="1"/>
          </p:cNvPicPr>
          <p:nvPr/>
        </p:nvPicPr>
        <p:blipFill>
          <a:blip r:embed="rId2"/>
          <a:srcRect l="13176" t="15019" r="6583" b="13380"/>
          <a:stretch>
            <a:fillRect/>
          </a:stretch>
        </p:blipFill>
        <p:spPr>
          <a:xfrm>
            <a:off x="606425" y="1727200"/>
            <a:ext cx="5502910" cy="4910455"/>
          </a:xfrm>
          <a:prstGeom prst="rect">
            <a:avLst/>
          </a:prstGeom>
        </p:spPr>
      </p:pic>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70910" y="200730"/>
            <a:ext cx="10969200" cy="705600"/>
          </a:xfrm>
        </p:spPr>
        <p:txBody>
          <a:bodyPr/>
          <a:p>
            <a:r>
              <a:rPr lang="en-US" altLang="zh-CN"/>
              <a:t>Summary</a:t>
            </a:r>
            <a:endParaRPr lang="en-US" altLang="zh-CN"/>
          </a:p>
        </p:txBody>
      </p:sp>
      <p:sp>
        <p:nvSpPr>
          <p:cNvPr id="30" name="文本框 29"/>
          <p:cNvSpPr txBox="1"/>
          <p:nvPr>
            <p:custDataLst>
              <p:tags r:id="rId1"/>
            </p:custDataLst>
          </p:nvPr>
        </p:nvSpPr>
        <p:spPr>
          <a:xfrm>
            <a:off x="623570" y="1272540"/>
            <a:ext cx="11015345" cy="5288280"/>
          </a:xfrm>
          <a:prstGeom prst="rect">
            <a:avLst/>
          </a:prstGeom>
          <a:noFill/>
        </p:spPr>
        <p:txBody>
          <a:bodyPr wrap="square" lIns="57150" tIns="0" rIns="46434" bIns="0" rtlCol="0">
            <a:noAutofit/>
          </a:bodyPr>
          <a:lstStyle>
            <a:defPPr>
              <a:defRPr lang="zh-CN"/>
            </a:defPPr>
            <a:lvl1pPr fontAlgn="auto">
              <a:lnSpc>
                <a:spcPct val="130000"/>
              </a:lnSpc>
              <a:spcAft>
                <a:spcPts val="1000"/>
              </a:spcAft>
              <a:defRPr sz="1600" spc="150"/>
            </a:lvl1pPr>
          </a:lstStyle>
          <a:p>
            <a:pPr marL="342900" indent="-342900" fontAlgn="ctr">
              <a:lnSpc>
                <a:spcPct val="100000"/>
              </a:lnSpc>
              <a:spcBef>
                <a:spcPts val="700"/>
              </a:spcBef>
              <a:spcAft>
                <a:spcPts val="0"/>
              </a:spcAft>
              <a:buSzPct val="85000"/>
              <a:buFont typeface="Wingdings" panose="05000000000000000000" charset="0"/>
              <a:buChar char="l"/>
            </a:pPr>
            <a:r>
              <a:rPr lang="en-US" sz="2000">
                <a:latin typeface="Arial" panose="020B0604020202020204" pitchFamily="34" charset="0"/>
                <a:ea typeface="宋体" panose="02010600030101010101" pitchFamily="2" charset="-122"/>
                <a:cs typeface="Arial" panose="020B0604020202020204" pitchFamily="34" charset="0"/>
              </a:rPr>
              <a:t>75 cyclones have passed the East China from 2000 to 2005.</a:t>
            </a:r>
            <a:endParaRPr lang="en-US" sz="2000">
              <a:latin typeface="Arial" panose="020B0604020202020204" pitchFamily="34" charset="0"/>
              <a:ea typeface="宋体" panose="02010600030101010101" pitchFamily="2" charset="-122"/>
              <a:cs typeface="Arial" panose="020B0604020202020204" pitchFamily="34" charset="0"/>
            </a:endParaRPr>
          </a:p>
          <a:p>
            <a:pPr marL="342900" indent="-342900" fontAlgn="ctr">
              <a:lnSpc>
                <a:spcPct val="100000"/>
              </a:lnSpc>
              <a:spcBef>
                <a:spcPts val="700"/>
              </a:spcBef>
              <a:spcAft>
                <a:spcPts val="0"/>
              </a:spcAft>
              <a:buSzPct val="85000"/>
              <a:buFont typeface="Wingdings" panose="05000000000000000000" charset="0"/>
              <a:buChar char="l"/>
            </a:pPr>
            <a:r>
              <a:rPr lang="en-US" sz="2000">
                <a:latin typeface="Arial" panose="020B0604020202020204" pitchFamily="34" charset="0"/>
                <a:ea typeface="宋体" panose="02010600030101010101" pitchFamily="2" charset="-122"/>
                <a:cs typeface="Arial" panose="020B0604020202020204" pitchFamily="34" charset="0"/>
              </a:rPr>
              <a:t>By clustering analysis, the tracks are divided into three groups. 80% of them affected the Northeast China, while 20% affected the South.</a:t>
            </a:r>
            <a:endParaRPr lang="en-US" sz="2000">
              <a:latin typeface="Arial" panose="020B0604020202020204" pitchFamily="34" charset="0"/>
              <a:ea typeface="宋体" panose="02010600030101010101" pitchFamily="2" charset="-122"/>
              <a:cs typeface="Arial" panose="020B0604020202020204" pitchFamily="34" charset="0"/>
            </a:endParaRPr>
          </a:p>
          <a:p>
            <a:pPr marL="342900" indent="-342900" fontAlgn="ctr">
              <a:lnSpc>
                <a:spcPct val="100000"/>
              </a:lnSpc>
              <a:spcBef>
                <a:spcPts val="700"/>
              </a:spcBef>
              <a:spcAft>
                <a:spcPts val="0"/>
              </a:spcAft>
              <a:buSzPct val="85000"/>
              <a:buFont typeface="Wingdings" panose="05000000000000000000" charset="0"/>
              <a:buChar char="l"/>
            </a:pPr>
            <a:endParaRPr lang="en-US" sz="2000">
              <a:latin typeface="Arial" panose="020B0604020202020204" pitchFamily="34" charset="0"/>
              <a:ea typeface="宋体" panose="02010600030101010101" pitchFamily="2" charset="-122"/>
              <a:cs typeface="Arial" panose="020B0604020202020204" pitchFamily="34" charset="0"/>
            </a:endParaRPr>
          </a:p>
          <a:p>
            <a:pPr marL="342900" indent="-342900" fontAlgn="ctr">
              <a:lnSpc>
                <a:spcPct val="100000"/>
              </a:lnSpc>
              <a:spcBef>
                <a:spcPts val="700"/>
              </a:spcBef>
              <a:spcAft>
                <a:spcPts val="0"/>
              </a:spcAft>
              <a:buSzPct val="85000"/>
              <a:buFont typeface="Wingdings" panose="05000000000000000000" charset="0"/>
              <a:buChar char="l"/>
            </a:pPr>
            <a:r>
              <a:rPr lang="en-US" sz="2000">
                <a:latin typeface="Arial" panose="020B0604020202020204" pitchFamily="34" charset="0"/>
                <a:ea typeface="宋体" panose="02010600030101010101" pitchFamily="2" charset="-122"/>
                <a:cs typeface="Arial" panose="020B0604020202020204" pitchFamily="34" charset="0"/>
              </a:rPr>
              <a:t>Cluster 1: cyclones origin from the Mongolia Plateau and travel across the Northeast China. They have brought anomalous high PM concentration in the north and low concentration in the south, by transportation from the North China Plain and the Yellow Sea, respectively.</a:t>
            </a:r>
            <a:endParaRPr lang="en-US" sz="2000">
              <a:latin typeface="Arial" panose="020B0604020202020204" pitchFamily="34" charset="0"/>
              <a:ea typeface="宋体" panose="02010600030101010101" pitchFamily="2" charset="-122"/>
              <a:cs typeface="Arial" panose="020B0604020202020204" pitchFamily="34" charset="0"/>
            </a:endParaRPr>
          </a:p>
          <a:p>
            <a:pPr marL="342900" indent="-342900" fontAlgn="ctr">
              <a:lnSpc>
                <a:spcPct val="100000"/>
              </a:lnSpc>
              <a:spcBef>
                <a:spcPts val="700"/>
              </a:spcBef>
              <a:spcAft>
                <a:spcPts val="0"/>
              </a:spcAft>
              <a:buSzPct val="85000"/>
              <a:buFont typeface="Wingdings" panose="05000000000000000000" charset="0"/>
              <a:buChar char="l"/>
            </a:pPr>
            <a:r>
              <a:rPr lang="en-US" sz="2000">
                <a:latin typeface="Arial" panose="020B0604020202020204" pitchFamily="34" charset="0"/>
                <a:ea typeface="宋体" panose="02010600030101010101" pitchFamily="2" charset="-122"/>
                <a:cs typeface="Arial" panose="020B0604020202020204" pitchFamily="34" charset="0"/>
              </a:rPr>
              <a:t>Cluster 2: origin from the Yellow Sea and the Sea of Japan. Anomalous high PM concentration in the Northeast from the polluted industrial areas in Liaoning.</a:t>
            </a:r>
            <a:endParaRPr lang="en-US" sz="2000">
              <a:latin typeface="Arial" panose="020B0604020202020204" pitchFamily="34" charset="0"/>
              <a:ea typeface="宋体" panose="02010600030101010101" pitchFamily="2" charset="-122"/>
              <a:cs typeface="Arial" panose="020B0604020202020204" pitchFamily="34" charset="0"/>
            </a:endParaRPr>
          </a:p>
          <a:p>
            <a:pPr marL="342900" indent="-342900" fontAlgn="ctr">
              <a:lnSpc>
                <a:spcPct val="100000"/>
              </a:lnSpc>
              <a:spcBef>
                <a:spcPts val="700"/>
              </a:spcBef>
              <a:spcAft>
                <a:spcPts val="0"/>
              </a:spcAft>
              <a:buSzPct val="85000"/>
              <a:buFont typeface="Wingdings" panose="05000000000000000000" charset="0"/>
              <a:buChar char="l"/>
            </a:pPr>
            <a:r>
              <a:rPr lang="en-US" sz="2000">
                <a:latin typeface="Arial" panose="020B0604020202020204" pitchFamily="34" charset="0"/>
                <a:ea typeface="宋体" panose="02010600030101010101" pitchFamily="2" charset="-122"/>
                <a:cs typeface="Arial" panose="020B0604020202020204" pitchFamily="34" charset="0"/>
              </a:rPr>
              <a:t>Cluster 3: origin from the East China Sea. Anomalous low PM concentration in the Southeast by transporting clean air from the ocean.</a:t>
            </a:r>
            <a:endParaRPr lang="en-US" sz="2000">
              <a:latin typeface="Arial" panose="020B0604020202020204" pitchFamily="34" charset="0"/>
              <a:ea typeface="宋体" panose="02010600030101010101" pitchFamily="2" charset="-122"/>
              <a:cs typeface="Arial" panose="020B0604020202020204" pitchFamily="34" charset="0"/>
            </a:endParaRPr>
          </a:p>
          <a:p>
            <a:pPr marL="342900" indent="-342900" fontAlgn="ctr">
              <a:lnSpc>
                <a:spcPct val="100000"/>
              </a:lnSpc>
              <a:spcBef>
                <a:spcPts val="700"/>
              </a:spcBef>
              <a:spcAft>
                <a:spcPts val="0"/>
              </a:spcAft>
              <a:buSzPct val="85000"/>
              <a:buFont typeface="Wingdings" panose="05000000000000000000" charset="0"/>
              <a:buChar char="l"/>
            </a:pPr>
            <a:endParaRPr lang="en-US" sz="2000">
              <a:latin typeface="Arial" panose="020B0604020202020204" pitchFamily="34" charset="0"/>
              <a:ea typeface="宋体" panose="02010600030101010101" pitchFamily="2" charset="-122"/>
              <a:cs typeface="Arial" panose="020B0604020202020204" pitchFamily="34" charset="0"/>
            </a:endParaRPr>
          </a:p>
          <a:p>
            <a:pPr marL="342900" indent="-342900" fontAlgn="ctr">
              <a:lnSpc>
                <a:spcPct val="100000"/>
              </a:lnSpc>
              <a:spcBef>
                <a:spcPts val="700"/>
              </a:spcBef>
              <a:spcAft>
                <a:spcPts val="0"/>
              </a:spcAft>
              <a:buSzPct val="85000"/>
              <a:buFont typeface="Wingdings" panose="05000000000000000000" charset="0"/>
              <a:buChar char="l"/>
            </a:pPr>
            <a:r>
              <a:rPr lang="en-US" sz="2000">
                <a:latin typeface="Arial" panose="020B0604020202020204" pitchFamily="34" charset="0"/>
                <a:ea typeface="宋体" panose="02010600030101010101" pitchFamily="2" charset="-122"/>
                <a:cs typeface="Arial" panose="020B0604020202020204" pitchFamily="34" charset="0"/>
              </a:rPr>
              <a:t>A typical pattern of high anomalous PM concentration ahead of the cyclone center, probably due to transportation by strong southwesterly winds.</a:t>
            </a:r>
            <a:endParaRPr lang="en-US" sz="2000">
              <a:latin typeface="Arial" panose="020B0604020202020204" pitchFamily="34" charset="0"/>
              <a:ea typeface="宋体" panose="02010600030101010101" pitchFamily="2" charset="-122"/>
              <a:cs typeface="Arial" panose="020B0604020202020204" pitchFamily="34" charset="0"/>
            </a:endParaRPr>
          </a:p>
          <a:p>
            <a:pPr marL="342900" indent="-342900" fontAlgn="ctr">
              <a:lnSpc>
                <a:spcPct val="100000"/>
              </a:lnSpc>
              <a:spcBef>
                <a:spcPts val="700"/>
              </a:spcBef>
              <a:spcAft>
                <a:spcPts val="0"/>
              </a:spcAft>
              <a:buSzPct val="85000"/>
              <a:buFont typeface="Wingdings" panose="05000000000000000000" charset="0"/>
              <a:buChar char="l"/>
            </a:pPr>
            <a:endParaRPr lang="en-US" sz="2000">
              <a:latin typeface="Arial" panose="020B0604020202020204" pitchFamily="34" charset="0"/>
              <a:ea typeface="宋体" panose="02010600030101010101" pitchFamily="2" charset="-122"/>
              <a:cs typeface="Arial" panose="020B0604020202020204" pitchFamily="34" charset="0"/>
            </a:endParaRPr>
          </a:p>
          <a:p>
            <a:pPr marL="342900" indent="-342900" fontAlgn="ctr">
              <a:lnSpc>
                <a:spcPct val="100000"/>
              </a:lnSpc>
              <a:spcBef>
                <a:spcPts val="700"/>
              </a:spcBef>
              <a:spcAft>
                <a:spcPts val="0"/>
              </a:spcAft>
              <a:buSzPct val="85000"/>
              <a:buFont typeface="Wingdings" panose="05000000000000000000" charset="0"/>
              <a:buChar char="l"/>
            </a:pPr>
            <a:endParaRPr lang="en-US" sz="2000">
              <a:latin typeface="Arial" panose="020B0604020202020204" pitchFamily="34" charset="0"/>
              <a:ea typeface="宋体" panose="02010600030101010101" pitchFamily="2" charset="-122"/>
              <a:cs typeface="Arial" panose="020B0604020202020204" pitchFamily="34" charset="0"/>
            </a:endParaRPr>
          </a:p>
        </p:txBody>
      </p:sp>
      <p:grpSp>
        <p:nvGrpSpPr>
          <p:cNvPr id="5" name="组合 4"/>
          <p:cNvGrpSpPr/>
          <p:nvPr/>
        </p:nvGrpSpPr>
        <p:grpSpPr>
          <a:xfrm>
            <a:off x="468630" y="948055"/>
            <a:ext cx="9189720" cy="76200"/>
            <a:chOff x="6618518" y="1126210"/>
            <a:chExt cx="10080625" cy="103239"/>
          </a:xfrm>
        </p:grpSpPr>
        <p:sp>
          <p:nvSpPr>
            <p:cNvPr id="6" name="矩形 5"/>
            <p:cNvSpPr/>
            <p:nvPr/>
          </p:nvSpPr>
          <p:spPr>
            <a:xfrm>
              <a:off x="6618518" y="1126210"/>
              <a:ext cx="1983307" cy="1032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Adobe 黑体 Std R" panose="020B0400000000000000" pitchFamily="34" charset="-122"/>
              </a:endParaRPr>
            </a:p>
          </p:txBody>
        </p:sp>
        <p:cxnSp>
          <p:nvCxnSpPr>
            <p:cNvPr id="7" name="直接连接符 6"/>
            <p:cNvCxnSpPr/>
            <p:nvPr/>
          </p:nvCxnSpPr>
          <p:spPr>
            <a:xfrm flipV="1">
              <a:off x="8601825" y="1204049"/>
              <a:ext cx="8097318"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70910" y="200730"/>
            <a:ext cx="10969200" cy="705600"/>
          </a:xfrm>
        </p:spPr>
        <p:txBody>
          <a:bodyPr/>
          <a:p>
            <a:r>
              <a:rPr lang="en-US" altLang="zh-CN"/>
              <a:t>Outlines</a:t>
            </a:r>
            <a:endParaRPr lang="en-US" altLang="zh-CN"/>
          </a:p>
        </p:txBody>
      </p:sp>
      <p:sp>
        <p:nvSpPr>
          <p:cNvPr id="30" name="文本框 29"/>
          <p:cNvSpPr txBox="1"/>
          <p:nvPr>
            <p:custDataLst>
              <p:tags r:id="rId1"/>
            </p:custDataLst>
          </p:nvPr>
        </p:nvSpPr>
        <p:spPr>
          <a:xfrm>
            <a:off x="623570" y="1272540"/>
            <a:ext cx="11015345" cy="5288280"/>
          </a:xfrm>
          <a:prstGeom prst="rect">
            <a:avLst/>
          </a:prstGeom>
          <a:noFill/>
        </p:spPr>
        <p:txBody>
          <a:bodyPr wrap="square" lIns="57150" tIns="0" rIns="46434" bIns="0" rtlCol="0">
            <a:noAutofit/>
          </a:bodyPr>
          <a:lstStyle>
            <a:defPPr>
              <a:defRPr lang="zh-CN"/>
            </a:defPPr>
            <a:lvl1pPr fontAlgn="auto">
              <a:lnSpc>
                <a:spcPct val="130000"/>
              </a:lnSpc>
              <a:spcAft>
                <a:spcPts val="1000"/>
              </a:spcAft>
              <a:defRPr sz="1600" spc="150"/>
            </a:lvl1pPr>
          </a:lstStyle>
          <a:p>
            <a:pPr marL="342900" indent="-342900" fontAlgn="ctr">
              <a:lnSpc>
                <a:spcPct val="100000"/>
              </a:lnSpc>
              <a:spcBef>
                <a:spcPts val="700"/>
              </a:spcBef>
              <a:spcAft>
                <a:spcPts val="0"/>
              </a:spcAft>
              <a:buSzPct val="85000"/>
              <a:buFont typeface="Wingdings" panose="05000000000000000000" charset="0"/>
              <a:buChar char="l"/>
            </a:pPr>
            <a:r>
              <a:rPr lang="en-US" sz="2400">
                <a:latin typeface="Arial" panose="020B0604020202020204" pitchFamily="34" charset="0"/>
                <a:ea typeface="宋体" panose="02010600030101010101" pitchFamily="2" charset="-122"/>
                <a:cs typeface="Arial" panose="020B0604020202020204" pitchFamily="34" charset="0"/>
              </a:rPr>
              <a:t>This study examines how winter cyclone activities would affect the PM2.5 distribution in the eastern China from 2000 to 2005.</a:t>
            </a:r>
            <a:endParaRPr lang="en-US" sz="2400">
              <a:latin typeface="Arial" panose="020B0604020202020204" pitchFamily="34" charset="0"/>
              <a:ea typeface="宋体" panose="02010600030101010101" pitchFamily="2" charset="-122"/>
              <a:cs typeface="Arial" panose="020B0604020202020204" pitchFamily="34" charset="0"/>
            </a:endParaRPr>
          </a:p>
          <a:p>
            <a:pPr marL="342900" indent="-342900" fontAlgn="ctr">
              <a:lnSpc>
                <a:spcPct val="100000"/>
              </a:lnSpc>
              <a:spcBef>
                <a:spcPts val="700"/>
              </a:spcBef>
              <a:spcAft>
                <a:spcPts val="0"/>
              </a:spcAft>
              <a:buSzPct val="85000"/>
              <a:buFont typeface="Wingdings" panose="05000000000000000000" charset="0"/>
              <a:buChar char="l"/>
            </a:pPr>
            <a:endParaRPr lang="en-US" sz="2400">
              <a:latin typeface="Arial" panose="020B0604020202020204" pitchFamily="34" charset="0"/>
              <a:ea typeface="宋体" panose="02010600030101010101" pitchFamily="2" charset="-122"/>
              <a:cs typeface="Arial" panose="020B0604020202020204" pitchFamily="34" charset="0"/>
            </a:endParaRPr>
          </a:p>
          <a:p>
            <a:pPr indent="0" fontAlgn="ctr">
              <a:lnSpc>
                <a:spcPct val="100000"/>
              </a:lnSpc>
              <a:spcBef>
                <a:spcPts val="700"/>
              </a:spcBef>
              <a:spcAft>
                <a:spcPts val="0"/>
              </a:spcAft>
              <a:buSzPct val="85000"/>
              <a:buFont typeface="Wingdings" panose="05000000000000000000" charset="0"/>
              <a:buNone/>
            </a:pPr>
            <a:r>
              <a:rPr lang="en-US" sz="2400" b="1">
                <a:solidFill>
                  <a:srgbClr val="7030A0"/>
                </a:solidFill>
                <a:latin typeface="Arial" panose="020B0604020202020204" pitchFamily="34" charset="0"/>
                <a:ea typeface="宋体" panose="02010600030101010101" pitchFamily="2" charset="-122"/>
                <a:cs typeface="Arial" panose="020B0604020202020204" pitchFamily="34" charset="0"/>
              </a:rPr>
              <a:t>    Data used</a:t>
            </a:r>
            <a:endParaRPr lang="en-US" sz="2400" b="1">
              <a:solidFill>
                <a:srgbClr val="7030A0"/>
              </a:solidFill>
              <a:latin typeface="Arial" panose="020B0604020202020204" pitchFamily="34" charset="0"/>
              <a:ea typeface="宋体" panose="02010600030101010101" pitchFamily="2" charset="-122"/>
              <a:cs typeface="Arial" panose="020B0604020202020204" pitchFamily="34" charset="0"/>
            </a:endParaRPr>
          </a:p>
          <a:p>
            <a:pPr marL="342900" indent="-342900" fontAlgn="ctr">
              <a:lnSpc>
                <a:spcPct val="100000"/>
              </a:lnSpc>
              <a:spcBef>
                <a:spcPts val="700"/>
              </a:spcBef>
              <a:spcAft>
                <a:spcPts val="0"/>
              </a:spcAft>
              <a:buSzPct val="85000"/>
              <a:buFont typeface="Wingdings" panose="05000000000000000000" charset="0"/>
              <a:buChar char="l"/>
            </a:pPr>
            <a:r>
              <a:rPr lang="en-US" sz="2400">
                <a:latin typeface="Arial" panose="020B0604020202020204" pitchFamily="34" charset="0"/>
                <a:ea typeface="宋体" panose="02010600030101010101" pitchFamily="2" charset="-122"/>
                <a:cs typeface="Arial" panose="020B0604020202020204" pitchFamily="34" charset="0"/>
              </a:rPr>
              <a:t>Cyclone tracks (with time interval of 6 h) in 2000-2005 winters have already been extracted. The extraction is based on the sea level pressure of ERA-Interim data from ECMWF.</a:t>
            </a:r>
            <a:endParaRPr lang="en-US" sz="2400">
              <a:latin typeface="Arial" panose="020B0604020202020204" pitchFamily="34" charset="0"/>
              <a:ea typeface="宋体" panose="02010600030101010101" pitchFamily="2" charset="-122"/>
              <a:cs typeface="Arial" panose="020B0604020202020204" pitchFamily="34" charset="0"/>
            </a:endParaRPr>
          </a:p>
          <a:p>
            <a:pPr marL="342900" indent="-342900" fontAlgn="ctr">
              <a:lnSpc>
                <a:spcPct val="100000"/>
              </a:lnSpc>
              <a:spcBef>
                <a:spcPts val="700"/>
              </a:spcBef>
              <a:spcAft>
                <a:spcPts val="0"/>
              </a:spcAft>
              <a:buSzPct val="85000"/>
              <a:buFont typeface="Wingdings" panose="05000000000000000000" charset="0"/>
              <a:buChar char="l"/>
            </a:pPr>
            <a:r>
              <a:rPr lang="en-US" sz="2400">
                <a:latin typeface="Arial" panose="020B0604020202020204" pitchFamily="34" charset="0"/>
                <a:ea typeface="宋体" panose="02010600030101010101" pitchFamily="2" charset="-122"/>
                <a:cs typeface="Arial" panose="020B0604020202020204" pitchFamily="34" charset="0"/>
              </a:rPr>
              <a:t>The PM2.5 data (daily average, </a:t>
            </a:r>
            <a:r>
              <a:rPr lang="en-US" sz="2400">
                <a:latin typeface="Arial" panose="020B0604020202020204" pitchFamily="34" charset="0"/>
                <a:ea typeface="宋体" panose="02010600030101010101" pitchFamily="2" charset="-122"/>
                <a:cs typeface="Arial" panose="020B0604020202020204" pitchFamily="34" charset="0"/>
                <a:sym typeface="+mn-ea"/>
              </a:rPr>
              <a:t>0.1º×0.1º</a:t>
            </a:r>
            <a:r>
              <a:rPr lang="en-US" sz="2400">
                <a:latin typeface="Arial" panose="020B0604020202020204" pitchFamily="34" charset="0"/>
                <a:ea typeface="宋体" panose="02010600030101010101" pitchFamily="2" charset="-122"/>
                <a:cs typeface="Arial" panose="020B0604020202020204" pitchFamily="34" charset="0"/>
              </a:rPr>
              <a:t>) comes from the TAP dataset (Tracking Air Pollution in China) by Tsinghua University (http://tapdata.org/).</a:t>
            </a:r>
            <a:endParaRPr lang="en-US" sz="2400">
              <a:latin typeface="Arial" panose="020B0604020202020204" pitchFamily="34" charset="0"/>
              <a:ea typeface="宋体" panose="02010600030101010101" pitchFamily="2" charset="-122"/>
              <a:cs typeface="Arial" panose="020B0604020202020204" pitchFamily="34" charset="0"/>
            </a:endParaRPr>
          </a:p>
          <a:p>
            <a:pPr marL="342900" indent="-342900" fontAlgn="ctr">
              <a:lnSpc>
                <a:spcPct val="100000"/>
              </a:lnSpc>
              <a:spcBef>
                <a:spcPts val="700"/>
              </a:spcBef>
              <a:spcAft>
                <a:spcPts val="0"/>
              </a:spcAft>
              <a:buSzPct val="85000"/>
              <a:buFont typeface="Wingdings" panose="05000000000000000000" charset="0"/>
              <a:buChar char="l"/>
            </a:pPr>
            <a:r>
              <a:rPr lang="en-US" sz="2400">
                <a:latin typeface="Arial" panose="020B0604020202020204" pitchFamily="34" charset="0"/>
                <a:ea typeface="宋体" panose="02010600030101010101" pitchFamily="2" charset="-122"/>
                <a:cs typeface="Arial" panose="020B0604020202020204" pitchFamily="34" charset="0"/>
              </a:rPr>
              <a:t>Winds at 957 mb are obtained from the ERA-interim dataset by ECMWF. The spatial resolution is approximately 0.75º×0.75º.</a:t>
            </a:r>
            <a:endParaRPr lang="en-US" sz="2400">
              <a:latin typeface="Arial" panose="020B0604020202020204" pitchFamily="34" charset="0"/>
              <a:ea typeface="宋体" panose="02010600030101010101" pitchFamily="2" charset="-122"/>
              <a:cs typeface="Arial" panose="020B0604020202020204" pitchFamily="34" charset="0"/>
            </a:endParaRPr>
          </a:p>
          <a:p>
            <a:pPr marL="342900" indent="-342900" fontAlgn="ctr">
              <a:lnSpc>
                <a:spcPct val="100000"/>
              </a:lnSpc>
              <a:spcBef>
                <a:spcPts val="700"/>
              </a:spcBef>
              <a:spcAft>
                <a:spcPts val="0"/>
              </a:spcAft>
              <a:buSzPct val="85000"/>
              <a:buFont typeface="Wingdings" panose="05000000000000000000" charset="0"/>
              <a:buChar char="l"/>
            </a:pPr>
            <a:endParaRPr lang="en-US" sz="2400">
              <a:latin typeface="Arial" panose="020B0604020202020204" pitchFamily="34" charset="0"/>
              <a:ea typeface="宋体" panose="02010600030101010101" pitchFamily="2" charset="-122"/>
              <a:cs typeface="Arial" panose="020B0604020202020204" pitchFamily="34" charset="0"/>
            </a:endParaRPr>
          </a:p>
          <a:p>
            <a:pPr marL="342900" indent="-342900" fontAlgn="ctr">
              <a:lnSpc>
                <a:spcPct val="100000"/>
              </a:lnSpc>
              <a:spcBef>
                <a:spcPts val="700"/>
              </a:spcBef>
              <a:spcAft>
                <a:spcPts val="0"/>
              </a:spcAft>
              <a:buSzPct val="85000"/>
              <a:buFont typeface="Wingdings" panose="05000000000000000000" charset="0"/>
              <a:buChar char="l"/>
            </a:pPr>
            <a:endParaRPr lang="en-US" sz="2400">
              <a:latin typeface="Arial" panose="020B0604020202020204" pitchFamily="34" charset="0"/>
              <a:ea typeface="宋体" panose="02010600030101010101" pitchFamily="2" charset="-122"/>
              <a:cs typeface="Arial" panose="020B0604020202020204" pitchFamily="34" charset="0"/>
            </a:endParaRPr>
          </a:p>
          <a:p>
            <a:pPr marL="342900" indent="-342900" fontAlgn="ctr">
              <a:lnSpc>
                <a:spcPct val="100000"/>
              </a:lnSpc>
              <a:spcBef>
                <a:spcPts val="700"/>
              </a:spcBef>
              <a:spcAft>
                <a:spcPts val="0"/>
              </a:spcAft>
              <a:buSzPct val="85000"/>
              <a:buFont typeface="Wingdings" panose="05000000000000000000" charset="0"/>
              <a:buChar char="l"/>
            </a:pPr>
            <a:endParaRPr lang="en-US" sz="2400">
              <a:latin typeface="Arial" panose="020B0604020202020204" pitchFamily="34" charset="0"/>
              <a:ea typeface="宋体" panose="02010600030101010101" pitchFamily="2" charset="-122"/>
              <a:cs typeface="Arial" panose="020B0604020202020204" pitchFamily="34" charset="0"/>
            </a:endParaRPr>
          </a:p>
        </p:txBody>
      </p:sp>
      <p:grpSp>
        <p:nvGrpSpPr>
          <p:cNvPr id="5" name="组合 4"/>
          <p:cNvGrpSpPr/>
          <p:nvPr/>
        </p:nvGrpSpPr>
        <p:grpSpPr>
          <a:xfrm>
            <a:off x="468630" y="948055"/>
            <a:ext cx="9189720" cy="76200"/>
            <a:chOff x="6618518" y="1126210"/>
            <a:chExt cx="10080625" cy="103239"/>
          </a:xfrm>
        </p:grpSpPr>
        <p:sp>
          <p:nvSpPr>
            <p:cNvPr id="6" name="矩形 5"/>
            <p:cNvSpPr/>
            <p:nvPr/>
          </p:nvSpPr>
          <p:spPr>
            <a:xfrm>
              <a:off x="6618518" y="1126210"/>
              <a:ext cx="1983307" cy="1032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Adobe 黑体 Std R" panose="020B0400000000000000" pitchFamily="34" charset="-122"/>
              </a:endParaRPr>
            </a:p>
          </p:txBody>
        </p:sp>
        <p:cxnSp>
          <p:nvCxnSpPr>
            <p:cNvPr id="7" name="直接连接符 6"/>
            <p:cNvCxnSpPr/>
            <p:nvPr/>
          </p:nvCxnSpPr>
          <p:spPr>
            <a:xfrm flipV="1">
              <a:off x="8601825" y="1204049"/>
              <a:ext cx="8097318"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7464425" y="1951355"/>
            <a:ext cx="4003040" cy="3784600"/>
          </a:xfrm>
          <a:prstGeom prst="rect">
            <a:avLst/>
          </a:prstGeom>
          <a:noFill/>
        </p:spPr>
        <p:txBody>
          <a:bodyPr wrap="square" rtlCol="0">
            <a:spAutoFit/>
          </a:bodyPr>
          <a:p>
            <a:r>
              <a:rPr sz="2400" dirty="0">
                <a:sym typeface="+mn-ea"/>
              </a:rPr>
              <a:t>During the winter</a:t>
            </a:r>
            <a:r>
              <a:rPr lang="en-US" altLang="zh-CN" sz="2400" dirty="0">
                <a:sym typeface="+mn-ea"/>
              </a:rPr>
              <a:t>s</a:t>
            </a:r>
            <a:r>
              <a:rPr sz="2400" dirty="0">
                <a:sym typeface="+mn-ea"/>
              </a:rPr>
              <a:t> of </a:t>
            </a:r>
            <a:r>
              <a:rPr lang="en-US" sz="2400" dirty="0">
                <a:sym typeface="+mn-ea"/>
              </a:rPr>
              <a:t>2000 - 2005</a:t>
            </a:r>
            <a:r>
              <a:rPr sz="2400" dirty="0">
                <a:sym typeface="+mn-ea"/>
              </a:rPr>
              <a:t>, </a:t>
            </a:r>
            <a:r>
              <a:rPr lang="en-US" sz="2400" dirty="0">
                <a:sym typeface="+mn-ea"/>
              </a:rPr>
              <a:t>75</a:t>
            </a:r>
            <a:r>
              <a:rPr sz="2400" dirty="0">
                <a:sym typeface="+mn-ea"/>
              </a:rPr>
              <a:t> extratropical cyclones passed through the </a:t>
            </a:r>
            <a:r>
              <a:rPr lang="en-US" altLang="zh-CN" sz="2400" dirty="0">
                <a:sym typeface="+mn-ea"/>
              </a:rPr>
              <a:t>East China area </a:t>
            </a:r>
            <a:r>
              <a:rPr sz="2400">
                <a:sym typeface="+mn-ea"/>
              </a:rPr>
              <a:t>(80-130</a:t>
            </a:r>
            <a:r>
              <a:rPr lang="en-US" altLang="zh-CN" sz="2400">
                <a:sym typeface="+mn-ea"/>
              </a:rPr>
              <a:t>E</a:t>
            </a:r>
            <a:r>
              <a:rPr sz="2400">
                <a:sym typeface="+mn-ea"/>
              </a:rPr>
              <a:t>, 20-60</a:t>
            </a:r>
            <a:r>
              <a:rPr lang="en-US" altLang="zh-CN" sz="2400">
                <a:sym typeface="+mn-ea"/>
              </a:rPr>
              <a:t>N</a:t>
            </a:r>
            <a:r>
              <a:rPr sz="2400">
                <a:sym typeface="+mn-ea"/>
              </a:rPr>
              <a:t>)</a:t>
            </a:r>
            <a:r>
              <a:rPr sz="2400" dirty="0">
                <a:sym typeface="+mn-ea"/>
              </a:rPr>
              <a:t>.</a:t>
            </a:r>
            <a:endParaRPr sz="2400" dirty="0">
              <a:sym typeface="+mn-ea"/>
            </a:endParaRPr>
          </a:p>
          <a:p>
            <a:endParaRPr lang="en-US" altLang="zh-CN" sz="2400">
              <a:solidFill>
                <a:schemeClr val="tx1"/>
              </a:solidFill>
            </a:endParaRPr>
          </a:p>
          <a:p>
            <a:r>
              <a:rPr lang="en-US" altLang="zh-CN" sz="2400">
                <a:solidFill>
                  <a:schemeClr val="tx1"/>
                </a:solidFill>
              </a:rPr>
              <a:t>The cyclone tracks are extracted based on surface pressure from ERA-Interim data (6h, 0.75</a:t>
            </a:r>
            <a:r>
              <a:rPr lang="zh-CN" altLang="en-US" sz="2400">
                <a:solidFill>
                  <a:schemeClr val="tx1"/>
                </a:solidFill>
              </a:rPr>
              <a:t>°</a:t>
            </a:r>
            <a:r>
              <a:rPr lang="zh-CN" altLang="en-US" sz="2400">
                <a:solidFill>
                  <a:schemeClr val="tx1"/>
                </a:solidFill>
                <a:latin typeface="Arial" panose="020B0604020202020204" pitchFamily="34" charset="0"/>
              </a:rPr>
              <a:t>×</a:t>
            </a:r>
            <a:r>
              <a:rPr lang="en-US" altLang="zh-CN" sz="2400">
                <a:solidFill>
                  <a:schemeClr val="tx1"/>
                </a:solidFill>
                <a:latin typeface="Arial" panose="020B0604020202020204" pitchFamily="34" charset="0"/>
              </a:rPr>
              <a:t>0.75</a:t>
            </a:r>
            <a:r>
              <a:rPr lang="zh-CN" altLang="en-US" sz="2400">
                <a:sym typeface="+mn-ea"/>
              </a:rPr>
              <a:t>°</a:t>
            </a:r>
            <a:r>
              <a:rPr lang="en-US" altLang="zh-CN" sz="2400">
                <a:sym typeface="+mn-ea"/>
              </a:rPr>
              <a:t>).</a:t>
            </a:r>
            <a:endParaRPr lang="en-US" altLang="zh-CN" sz="2400">
              <a:solidFill>
                <a:schemeClr val="tx1"/>
              </a:solidFill>
              <a:latin typeface="Arial" panose="020B0604020202020204" pitchFamily="34" charset="0"/>
              <a:sym typeface="+mn-ea"/>
            </a:endParaRPr>
          </a:p>
        </p:txBody>
      </p:sp>
      <p:sp>
        <p:nvSpPr>
          <p:cNvPr id="4" name="标题 3"/>
          <p:cNvSpPr>
            <a:spLocks noGrp="1"/>
          </p:cNvSpPr>
          <p:nvPr>
            <p:ph type="title"/>
          </p:nvPr>
        </p:nvSpPr>
        <p:spPr>
          <a:xfrm>
            <a:off x="382975" y="172790"/>
            <a:ext cx="10969200" cy="705600"/>
          </a:xfrm>
        </p:spPr>
        <p:txBody>
          <a:bodyPr/>
          <a:p>
            <a:r>
              <a:rPr lang="en-US" altLang="zh-CN"/>
              <a:t>Distribution of winter cyclone tracks</a:t>
            </a:r>
            <a:endParaRPr lang="en-US" altLang="zh-CN"/>
          </a:p>
        </p:txBody>
      </p:sp>
      <p:grpSp>
        <p:nvGrpSpPr>
          <p:cNvPr id="5" name="组合 4"/>
          <p:cNvGrpSpPr/>
          <p:nvPr/>
        </p:nvGrpSpPr>
        <p:grpSpPr>
          <a:xfrm>
            <a:off x="468630" y="948055"/>
            <a:ext cx="9189720" cy="76200"/>
            <a:chOff x="6618518" y="1126210"/>
            <a:chExt cx="10080625" cy="103239"/>
          </a:xfrm>
        </p:grpSpPr>
        <p:sp>
          <p:nvSpPr>
            <p:cNvPr id="6" name="矩形 5"/>
            <p:cNvSpPr/>
            <p:nvPr/>
          </p:nvSpPr>
          <p:spPr>
            <a:xfrm>
              <a:off x="6618518" y="1126210"/>
              <a:ext cx="1983307" cy="1032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Adobe 黑体 Std R" panose="020B0400000000000000" pitchFamily="34" charset="-122"/>
              </a:endParaRPr>
            </a:p>
          </p:txBody>
        </p:sp>
        <p:cxnSp>
          <p:nvCxnSpPr>
            <p:cNvPr id="7" name="直接连接符 6"/>
            <p:cNvCxnSpPr/>
            <p:nvPr/>
          </p:nvCxnSpPr>
          <p:spPr>
            <a:xfrm flipV="1">
              <a:off x="8601825" y="1204049"/>
              <a:ext cx="8097318"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8" name="图片 7" descr="track_DJF"/>
          <p:cNvPicPr>
            <a:picLocks noChangeAspect="1"/>
          </p:cNvPicPr>
          <p:nvPr/>
        </p:nvPicPr>
        <p:blipFill>
          <a:blip r:embed="rId1"/>
          <a:srcRect l="15426" t="22630" r="20778" b="22426"/>
          <a:stretch>
            <a:fillRect/>
          </a:stretch>
        </p:blipFill>
        <p:spPr>
          <a:xfrm>
            <a:off x="765175" y="1226820"/>
            <a:ext cx="6076315" cy="5233670"/>
          </a:xfrm>
          <a:prstGeom prst="rect">
            <a:avLst/>
          </a:prstGeom>
        </p:spPr>
      </p:pic>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8115935" y="1979930"/>
            <a:ext cx="3529330" cy="4154170"/>
          </a:xfrm>
          <a:prstGeom prst="rect">
            <a:avLst/>
          </a:prstGeom>
          <a:noFill/>
        </p:spPr>
        <p:txBody>
          <a:bodyPr wrap="square" rtlCol="0">
            <a:spAutoFit/>
          </a:bodyPr>
          <a:p>
            <a:r>
              <a:rPr lang="en-US" sz="2400" dirty="0">
                <a:sym typeface="+mn-ea"/>
              </a:rPr>
              <a:t>Daily average PM2.5 distribution in winter from 2000 to 2005.</a:t>
            </a:r>
            <a:endParaRPr lang="en-US" sz="2400" dirty="0">
              <a:sym typeface="+mn-ea"/>
            </a:endParaRPr>
          </a:p>
          <a:p>
            <a:endParaRPr lang="en-US" altLang="zh-CN" sz="2400">
              <a:solidFill>
                <a:schemeClr val="tx1"/>
              </a:solidFill>
            </a:endParaRPr>
          </a:p>
          <a:p>
            <a:r>
              <a:rPr lang="en-US" sz="2400">
                <a:solidFill>
                  <a:schemeClr val="tx1"/>
                </a:solidFill>
              </a:rPr>
              <a:t>The data was constructed by Tsinghua Universitiy with emissions, numerical modeling and satellite observations</a:t>
            </a:r>
            <a:endParaRPr lang="en-US" sz="2400">
              <a:solidFill>
                <a:schemeClr val="tx1"/>
              </a:solidFill>
            </a:endParaRPr>
          </a:p>
          <a:p>
            <a:r>
              <a:rPr lang="en-US" sz="2400">
                <a:solidFill>
                  <a:schemeClr val="tx1"/>
                </a:solidFill>
              </a:rPr>
              <a:t>(0.1</a:t>
            </a:r>
            <a:r>
              <a:rPr lang="zh-CN" altLang="en-US" sz="2400">
                <a:solidFill>
                  <a:schemeClr val="tx1"/>
                </a:solidFill>
              </a:rPr>
              <a:t>°</a:t>
            </a:r>
            <a:r>
              <a:rPr lang="zh-CN" altLang="en-US" sz="2400">
                <a:latin typeface="Arial" panose="020B0604020202020204" pitchFamily="34" charset="0"/>
                <a:sym typeface="+mn-ea"/>
              </a:rPr>
              <a:t>×</a:t>
            </a:r>
            <a:r>
              <a:rPr lang="en-US" altLang="zh-CN" sz="2400">
                <a:latin typeface="Arial" panose="020B0604020202020204" pitchFamily="34" charset="0"/>
                <a:sym typeface="+mn-ea"/>
              </a:rPr>
              <a:t>0.1</a:t>
            </a:r>
            <a:r>
              <a:rPr lang="zh-CN" altLang="en-US" sz="2400">
                <a:latin typeface="Arial" panose="020B0604020202020204" pitchFamily="34" charset="0"/>
                <a:sym typeface="+mn-ea"/>
              </a:rPr>
              <a:t>°</a:t>
            </a:r>
            <a:r>
              <a:rPr lang="en-US" altLang="zh-CN" sz="2400">
                <a:latin typeface="Arial" panose="020B0604020202020204" pitchFamily="34" charset="0"/>
                <a:sym typeface="+mn-ea"/>
              </a:rPr>
              <a:t>)</a:t>
            </a:r>
            <a:r>
              <a:rPr lang="en-US" sz="2400">
                <a:solidFill>
                  <a:schemeClr val="tx1"/>
                </a:solidFill>
              </a:rPr>
              <a:t>. </a:t>
            </a:r>
            <a:endParaRPr lang="en-US" sz="2400">
              <a:solidFill>
                <a:schemeClr val="tx1"/>
              </a:solidFill>
              <a:latin typeface="Arial" panose="020B0604020202020204" pitchFamily="34" charset="0"/>
              <a:sym typeface="+mn-ea"/>
            </a:endParaRPr>
          </a:p>
        </p:txBody>
      </p:sp>
      <p:sp>
        <p:nvSpPr>
          <p:cNvPr id="4" name="标题 3"/>
          <p:cNvSpPr>
            <a:spLocks noGrp="1"/>
          </p:cNvSpPr>
          <p:nvPr>
            <p:ph type="title"/>
          </p:nvPr>
        </p:nvSpPr>
        <p:spPr>
          <a:xfrm>
            <a:off x="382975" y="172790"/>
            <a:ext cx="10969200" cy="705600"/>
          </a:xfrm>
        </p:spPr>
        <p:txBody>
          <a:bodyPr/>
          <a:p>
            <a:r>
              <a:rPr lang="en-US" altLang="zh-CN"/>
              <a:t>Distribution of PM2.5 in winter</a:t>
            </a:r>
            <a:endParaRPr lang="en-US" altLang="zh-CN"/>
          </a:p>
        </p:txBody>
      </p:sp>
      <p:grpSp>
        <p:nvGrpSpPr>
          <p:cNvPr id="5" name="组合 4"/>
          <p:cNvGrpSpPr/>
          <p:nvPr/>
        </p:nvGrpSpPr>
        <p:grpSpPr>
          <a:xfrm>
            <a:off x="468630" y="948055"/>
            <a:ext cx="9189720" cy="76200"/>
            <a:chOff x="6618518" y="1126210"/>
            <a:chExt cx="10080625" cy="103239"/>
          </a:xfrm>
        </p:grpSpPr>
        <p:sp>
          <p:nvSpPr>
            <p:cNvPr id="6" name="矩形 5"/>
            <p:cNvSpPr/>
            <p:nvPr/>
          </p:nvSpPr>
          <p:spPr>
            <a:xfrm>
              <a:off x="6618518" y="1126210"/>
              <a:ext cx="1983307" cy="1032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Adobe 黑体 Std R" panose="020B0400000000000000" pitchFamily="34" charset="-122"/>
              </a:endParaRPr>
            </a:p>
          </p:txBody>
        </p:sp>
        <p:cxnSp>
          <p:nvCxnSpPr>
            <p:cNvPr id="7" name="直接连接符 6"/>
            <p:cNvCxnSpPr/>
            <p:nvPr/>
          </p:nvCxnSpPr>
          <p:spPr>
            <a:xfrm flipV="1">
              <a:off x="8601825" y="1204049"/>
              <a:ext cx="8097318"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图片 1" descr="PM_DJF_distb"/>
          <p:cNvPicPr>
            <a:picLocks noChangeAspect="1"/>
          </p:cNvPicPr>
          <p:nvPr/>
        </p:nvPicPr>
        <p:blipFill>
          <a:blip r:embed="rId1"/>
          <a:srcRect t="17074" b="20991"/>
          <a:stretch>
            <a:fillRect/>
          </a:stretch>
        </p:blipFill>
        <p:spPr>
          <a:xfrm>
            <a:off x="676275" y="1488440"/>
            <a:ext cx="6858000" cy="4628515"/>
          </a:xfrm>
          <a:prstGeom prst="rect">
            <a:avLst/>
          </a:prstGeom>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6412230" y="1269365"/>
            <a:ext cx="5222240" cy="1938020"/>
          </a:xfrm>
          <a:prstGeom prst="rect">
            <a:avLst/>
          </a:prstGeom>
          <a:noFill/>
        </p:spPr>
        <p:txBody>
          <a:bodyPr wrap="square" rtlCol="0">
            <a:spAutoFit/>
          </a:bodyPr>
          <a:p>
            <a:r>
              <a:rPr lang="en-US" sz="2400" dirty="0">
                <a:sym typeface="+mn-ea"/>
              </a:rPr>
              <a:t>Cumulative PM2.5 distribution associated with winter cyclones.</a:t>
            </a:r>
            <a:endParaRPr lang="en-US" sz="2400" dirty="0">
              <a:sym typeface="+mn-ea"/>
            </a:endParaRPr>
          </a:p>
          <a:p>
            <a:endParaRPr lang="en-US" sz="2400">
              <a:solidFill>
                <a:schemeClr val="tx1"/>
              </a:solidFill>
              <a:latin typeface="Arial" panose="020B0604020202020204" pitchFamily="34" charset="0"/>
              <a:sym typeface="+mn-ea"/>
            </a:endParaRPr>
          </a:p>
          <a:p>
            <a:r>
              <a:rPr lang="en-US" sz="2400">
                <a:solidFill>
                  <a:schemeClr val="tx1"/>
                </a:solidFill>
                <a:latin typeface="Arial" panose="020B0604020202020204" pitchFamily="34" charset="0"/>
                <a:sym typeface="+mn-ea"/>
              </a:rPr>
              <a:t>The locations of cyclone centers are daily averaged lats and lons.</a:t>
            </a:r>
            <a:endParaRPr lang="en-US" sz="2400">
              <a:solidFill>
                <a:schemeClr val="tx1"/>
              </a:solidFill>
              <a:latin typeface="Arial" panose="020B0604020202020204" pitchFamily="34" charset="0"/>
              <a:sym typeface="+mn-ea"/>
            </a:endParaRPr>
          </a:p>
        </p:txBody>
      </p:sp>
      <p:sp>
        <p:nvSpPr>
          <p:cNvPr id="4" name="标题 3"/>
          <p:cNvSpPr>
            <a:spLocks noGrp="1"/>
          </p:cNvSpPr>
          <p:nvPr>
            <p:ph type="title"/>
          </p:nvPr>
        </p:nvSpPr>
        <p:spPr>
          <a:xfrm>
            <a:off x="382975" y="172790"/>
            <a:ext cx="10969200" cy="705600"/>
          </a:xfrm>
        </p:spPr>
        <p:txBody>
          <a:bodyPr/>
          <a:p>
            <a:r>
              <a:rPr lang="en-US" altLang="zh-CN"/>
              <a:t>Distribution of PM2.5 with winter cyclones</a:t>
            </a:r>
            <a:endParaRPr lang="en-US" altLang="zh-CN"/>
          </a:p>
        </p:txBody>
      </p:sp>
      <p:grpSp>
        <p:nvGrpSpPr>
          <p:cNvPr id="5" name="组合 4"/>
          <p:cNvGrpSpPr/>
          <p:nvPr/>
        </p:nvGrpSpPr>
        <p:grpSpPr>
          <a:xfrm>
            <a:off x="468630" y="948055"/>
            <a:ext cx="9189720" cy="76200"/>
            <a:chOff x="6618518" y="1126210"/>
            <a:chExt cx="10080625" cy="103239"/>
          </a:xfrm>
        </p:grpSpPr>
        <p:sp>
          <p:nvSpPr>
            <p:cNvPr id="6" name="矩形 5"/>
            <p:cNvSpPr/>
            <p:nvPr/>
          </p:nvSpPr>
          <p:spPr>
            <a:xfrm>
              <a:off x="6618518" y="1126210"/>
              <a:ext cx="1983307" cy="1032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Adobe 黑体 Std R" panose="020B0400000000000000" pitchFamily="34" charset="-122"/>
              </a:endParaRPr>
            </a:p>
          </p:txBody>
        </p:sp>
        <p:cxnSp>
          <p:nvCxnSpPr>
            <p:cNvPr id="7" name="直接连接符 6"/>
            <p:cNvCxnSpPr/>
            <p:nvPr/>
          </p:nvCxnSpPr>
          <p:spPr>
            <a:xfrm flipV="1">
              <a:off x="8601825" y="1204049"/>
              <a:ext cx="8097318"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3" name="图片 2" descr="PM_cyclone"/>
          <p:cNvPicPr>
            <a:picLocks noChangeAspect="1"/>
          </p:cNvPicPr>
          <p:nvPr/>
        </p:nvPicPr>
        <p:blipFill>
          <a:blip r:embed="rId1"/>
          <a:srcRect l="12139" t="2880" r="18731" b="8639"/>
          <a:stretch>
            <a:fillRect/>
          </a:stretch>
        </p:blipFill>
        <p:spPr>
          <a:xfrm>
            <a:off x="890270" y="1131570"/>
            <a:ext cx="4740910" cy="5715635"/>
          </a:xfrm>
          <a:prstGeom prst="rect">
            <a:avLst/>
          </a:prstGeom>
        </p:spPr>
      </p:pic>
      <p:cxnSp>
        <p:nvCxnSpPr>
          <p:cNvPr id="8" name="直接连接符 7"/>
          <p:cNvCxnSpPr/>
          <p:nvPr/>
        </p:nvCxnSpPr>
        <p:spPr>
          <a:xfrm>
            <a:off x="6617335" y="3470910"/>
            <a:ext cx="1143000" cy="12560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760335" y="4726940"/>
            <a:ext cx="1989455" cy="4514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749790" y="5178425"/>
            <a:ext cx="1609090" cy="11709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7647305" y="4599305"/>
            <a:ext cx="212725" cy="2127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6553835" y="3357245"/>
            <a:ext cx="212725" cy="2127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9658350" y="5050155"/>
            <a:ext cx="212725" cy="2127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11252835" y="6221095"/>
            <a:ext cx="212725" cy="2127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6928485" y="3890645"/>
            <a:ext cx="1650365" cy="1636395"/>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8939530" y="4338320"/>
            <a:ext cx="1650365" cy="1636395"/>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6766560" y="6096635"/>
            <a:ext cx="3119120" cy="460375"/>
          </a:xfrm>
          <a:prstGeom prst="rect">
            <a:avLst/>
          </a:prstGeom>
          <a:noFill/>
        </p:spPr>
        <p:txBody>
          <a:bodyPr wrap="square" rtlCol="0">
            <a:spAutoFit/>
          </a:bodyPr>
          <a:p>
            <a:r>
              <a:rPr lang="en-US" sz="2400" dirty="0">
                <a:sym typeface="+mn-ea"/>
              </a:rPr>
              <a:t>box sizes: 10</a:t>
            </a:r>
            <a:r>
              <a:rPr lang="zh-CN" altLang="en-US" sz="2400" dirty="0">
                <a:sym typeface="+mn-ea"/>
              </a:rPr>
              <a:t>°</a:t>
            </a:r>
            <a:r>
              <a:rPr lang="zh-CN" altLang="en-US" sz="2400">
                <a:latin typeface="Arial" panose="020B0604020202020204" pitchFamily="34" charset="0"/>
                <a:sym typeface="+mn-ea"/>
              </a:rPr>
              <a:t>×</a:t>
            </a:r>
            <a:r>
              <a:rPr lang="en-US" altLang="zh-CN" sz="2400">
                <a:latin typeface="Arial" panose="020B0604020202020204" pitchFamily="34" charset="0"/>
                <a:sym typeface="+mn-ea"/>
              </a:rPr>
              <a:t>10</a:t>
            </a:r>
            <a:r>
              <a:rPr lang="zh-CN" altLang="en-US" sz="2400">
                <a:latin typeface="Arial" panose="020B0604020202020204" pitchFamily="34" charset="0"/>
                <a:sym typeface="+mn-ea"/>
              </a:rPr>
              <a:t>°</a:t>
            </a:r>
            <a:endParaRPr lang="en-US" sz="2400">
              <a:solidFill>
                <a:schemeClr val="tx1"/>
              </a:solidFill>
              <a:latin typeface="Arial" panose="020B0604020202020204" pitchFamily="34" charset="0"/>
              <a:sym typeface="+mn-ea"/>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599440" y="1269365"/>
            <a:ext cx="9272270" cy="1198880"/>
          </a:xfrm>
          <a:prstGeom prst="rect">
            <a:avLst/>
          </a:prstGeom>
          <a:noFill/>
        </p:spPr>
        <p:txBody>
          <a:bodyPr wrap="square" rtlCol="0">
            <a:spAutoFit/>
          </a:bodyPr>
          <a:p>
            <a:r>
              <a:rPr sz="2400" dirty="0">
                <a:sym typeface="+mn-ea"/>
              </a:rPr>
              <a:t>K-means clustering analysis was </a:t>
            </a:r>
            <a:r>
              <a:rPr lang="en-US" altLang="zh-CN" sz="2400" dirty="0">
                <a:sym typeface="+mn-ea"/>
              </a:rPr>
              <a:t>performed</a:t>
            </a:r>
            <a:r>
              <a:rPr sz="2400" dirty="0">
                <a:sym typeface="+mn-ea"/>
              </a:rPr>
              <a:t> on </a:t>
            </a:r>
            <a:r>
              <a:rPr lang="en-US" sz="2400" dirty="0">
                <a:sym typeface="+mn-ea"/>
              </a:rPr>
              <a:t>75</a:t>
            </a:r>
            <a:r>
              <a:rPr sz="2400" dirty="0">
                <a:sym typeface="+mn-ea"/>
              </a:rPr>
              <a:t> cyclone </a:t>
            </a:r>
            <a:r>
              <a:rPr lang="en-US" altLang="zh-CN" sz="2400" dirty="0">
                <a:sym typeface="+mn-ea"/>
              </a:rPr>
              <a:t>tracks.</a:t>
            </a:r>
            <a:endParaRPr lang="en-US" altLang="zh-CN" sz="2400" dirty="0">
              <a:sym typeface="+mn-ea"/>
            </a:endParaRPr>
          </a:p>
          <a:p>
            <a:endParaRPr lang="en-US" sz="2400">
              <a:solidFill>
                <a:schemeClr val="tx1"/>
              </a:solidFill>
              <a:latin typeface="Arial" panose="020B0604020202020204" pitchFamily="34" charset="0"/>
              <a:sym typeface="+mn-ea"/>
            </a:endParaRPr>
          </a:p>
          <a:p>
            <a:r>
              <a:rPr lang="en-US" sz="2400">
                <a:solidFill>
                  <a:schemeClr val="tx1"/>
                </a:solidFill>
                <a:latin typeface="Arial" panose="020B0604020202020204" pitchFamily="34" charset="0"/>
                <a:sym typeface="+mn-ea"/>
              </a:rPr>
              <a:t>3 representative points were picked for each track.</a:t>
            </a:r>
            <a:endParaRPr lang="en-US" sz="2400">
              <a:solidFill>
                <a:schemeClr val="tx1"/>
              </a:solidFill>
              <a:latin typeface="Arial" panose="020B0604020202020204" pitchFamily="34" charset="0"/>
              <a:sym typeface="+mn-ea"/>
            </a:endParaRPr>
          </a:p>
        </p:txBody>
      </p:sp>
      <p:sp>
        <p:nvSpPr>
          <p:cNvPr id="4" name="标题 3"/>
          <p:cNvSpPr>
            <a:spLocks noGrp="1"/>
          </p:cNvSpPr>
          <p:nvPr>
            <p:ph type="title"/>
          </p:nvPr>
        </p:nvSpPr>
        <p:spPr>
          <a:xfrm>
            <a:off x="382975" y="172790"/>
            <a:ext cx="10969200" cy="705600"/>
          </a:xfrm>
        </p:spPr>
        <p:txBody>
          <a:bodyPr/>
          <a:p>
            <a:r>
              <a:rPr lang="en-US" altLang="zh-CN"/>
              <a:t>Clustering of cyclone tracks</a:t>
            </a:r>
            <a:endParaRPr lang="en-US" altLang="zh-CN"/>
          </a:p>
        </p:txBody>
      </p:sp>
      <p:grpSp>
        <p:nvGrpSpPr>
          <p:cNvPr id="5" name="组合 4"/>
          <p:cNvGrpSpPr/>
          <p:nvPr/>
        </p:nvGrpSpPr>
        <p:grpSpPr>
          <a:xfrm>
            <a:off x="468630" y="948055"/>
            <a:ext cx="9189720" cy="76200"/>
            <a:chOff x="6618518" y="1126210"/>
            <a:chExt cx="10080625" cy="103239"/>
          </a:xfrm>
        </p:grpSpPr>
        <p:sp>
          <p:nvSpPr>
            <p:cNvPr id="6" name="矩形 5"/>
            <p:cNvSpPr/>
            <p:nvPr/>
          </p:nvSpPr>
          <p:spPr>
            <a:xfrm>
              <a:off x="6618518" y="1126210"/>
              <a:ext cx="1983307" cy="1032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Adobe 黑体 Std R" panose="020B0400000000000000" pitchFamily="34" charset="-122"/>
              </a:endParaRPr>
            </a:p>
          </p:txBody>
        </p:sp>
        <p:cxnSp>
          <p:nvCxnSpPr>
            <p:cNvPr id="7" name="直接连接符 6"/>
            <p:cNvCxnSpPr/>
            <p:nvPr/>
          </p:nvCxnSpPr>
          <p:spPr>
            <a:xfrm flipV="1">
              <a:off x="8601825" y="1204049"/>
              <a:ext cx="8097318"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8" name="直接连接符 7"/>
          <p:cNvCxnSpPr/>
          <p:nvPr/>
        </p:nvCxnSpPr>
        <p:spPr>
          <a:xfrm>
            <a:off x="7756525" y="3270885"/>
            <a:ext cx="1143000" cy="12560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899525" y="4526915"/>
            <a:ext cx="1989455" cy="4514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8786495" y="4399280"/>
            <a:ext cx="212725" cy="2127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7693025" y="3157220"/>
            <a:ext cx="212725" cy="2127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10797540" y="4850130"/>
            <a:ext cx="212725" cy="2127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7756525" y="4612005"/>
            <a:ext cx="1475740" cy="829945"/>
          </a:xfrm>
          <a:prstGeom prst="rect">
            <a:avLst/>
          </a:prstGeom>
          <a:noFill/>
        </p:spPr>
        <p:txBody>
          <a:bodyPr wrap="square" rtlCol="0">
            <a:spAutoFit/>
          </a:bodyPr>
          <a:p>
            <a:r>
              <a:rPr lang="en-US" sz="2400" dirty="0">
                <a:sym typeface="+mn-ea"/>
              </a:rPr>
              <a:t>highest</a:t>
            </a:r>
            <a:endParaRPr lang="en-US" sz="2400" dirty="0">
              <a:sym typeface="+mn-ea"/>
            </a:endParaRPr>
          </a:p>
          <a:p>
            <a:r>
              <a:rPr lang="en-US" sz="2400">
                <a:solidFill>
                  <a:schemeClr val="tx1"/>
                </a:solidFill>
                <a:latin typeface="Arial" panose="020B0604020202020204" pitchFamily="34" charset="0"/>
                <a:sym typeface="+mn-ea"/>
              </a:rPr>
              <a:t>intensity</a:t>
            </a:r>
            <a:endParaRPr lang="en-US" sz="2400">
              <a:solidFill>
                <a:schemeClr val="tx1"/>
              </a:solidFill>
              <a:latin typeface="Arial" panose="020B0604020202020204" pitchFamily="34" charset="0"/>
              <a:sym typeface="+mn-ea"/>
            </a:endParaRPr>
          </a:p>
        </p:txBody>
      </p:sp>
      <p:sp>
        <p:nvSpPr>
          <p:cNvPr id="2" name="文本框 1"/>
          <p:cNvSpPr txBox="1"/>
          <p:nvPr/>
        </p:nvSpPr>
        <p:spPr>
          <a:xfrm>
            <a:off x="711835" y="3244850"/>
            <a:ext cx="4290695" cy="3415030"/>
          </a:xfrm>
          <a:prstGeom prst="rect">
            <a:avLst/>
          </a:prstGeom>
          <a:noFill/>
        </p:spPr>
        <p:txBody>
          <a:bodyPr wrap="square" rtlCol="0">
            <a:spAutoFit/>
          </a:bodyPr>
          <a:p>
            <a:r>
              <a:rPr lang="en-US" sz="2400" dirty="0">
                <a:sym typeface="+mn-ea"/>
              </a:rPr>
              <a:t>3 major clusters of tracks were obtained:</a:t>
            </a:r>
            <a:endParaRPr lang="en-US" sz="2400" dirty="0">
              <a:sym typeface="+mn-ea"/>
            </a:endParaRPr>
          </a:p>
          <a:p>
            <a:endParaRPr lang="en-US" altLang="zh-CN" sz="2400" dirty="0">
              <a:sym typeface="+mn-ea"/>
            </a:endParaRPr>
          </a:p>
          <a:p>
            <a:pPr marL="342900" indent="-342900">
              <a:buFont typeface="Wingdings" panose="05000000000000000000" charset="0"/>
              <a:buChar char="l"/>
            </a:pPr>
            <a:r>
              <a:rPr lang="en-US" sz="2400" dirty="0">
                <a:sym typeface="+mn-ea"/>
              </a:rPr>
              <a:t>cluster 1: 34 tracks (45.3%)</a:t>
            </a:r>
            <a:endParaRPr lang="en-US" sz="2400" dirty="0">
              <a:sym typeface="+mn-ea"/>
            </a:endParaRPr>
          </a:p>
          <a:p>
            <a:pPr marL="342900" indent="-342900">
              <a:buFont typeface="Wingdings" panose="05000000000000000000" charset="0"/>
              <a:buChar char="l"/>
            </a:pPr>
            <a:endParaRPr lang="en-US" altLang="zh-CN" sz="2400" dirty="0">
              <a:sym typeface="+mn-ea"/>
            </a:endParaRPr>
          </a:p>
          <a:p>
            <a:pPr marL="342900" indent="-342900">
              <a:buFont typeface="Wingdings" panose="05000000000000000000" charset="0"/>
              <a:buChar char="l"/>
            </a:pPr>
            <a:r>
              <a:rPr lang="en-US" altLang="zh-CN" sz="2400" dirty="0">
                <a:sym typeface="+mn-ea"/>
              </a:rPr>
              <a:t>cluster 2: 26 tracks (34.7%)</a:t>
            </a:r>
            <a:endParaRPr lang="en-US" altLang="zh-CN" sz="2400" dirty="0">
              <a:sym typeface="+mn-ea"/>
            </a:endParaRPr>
          </a:p>
          <a:p>
            <a:pPr marL="342900" indent="-342900">
              <a:buFont typeface="Wingdings" panose="05000000000000000000" charset="0"/>
              <a:buChar char="l"/>
            </a:pPr>
            <a:endParaRPr lang="en-US" altLang="zh-CN" sz="2400" dirty="0">
              <a:sym typeface="+mn-ea"/>
            </a:endParaRPr>
          </a:p>
          <a:p>
            <a:pPr marL="342900" indent="-342900">
              <a:buFont typeface="Wingdings" panose="05000000000000000000" charset="0"/>
              <a:buChar char="l"/>
            </a:pPr>
            <a:r>
              <a:rPr lang="en-US" altLang="zh-CN" sz="2400" dirty="0">
                <a:sym typeface="+mn-ea"/>
              </a:rPr>
              <a:t>cluster 3: 15 tracks (20.0%)</a:t>
            </a:r>
            <a:endParaRPr lang="en-US" altLang="zh-CN" sz="2400" dirty="0">
              <a:sym typeface="+mn-ea"/>
            </a:endParaRPr>
          </a:p>
          <a:p>
            <a:pPr marL="342900" indent="-342900">
              <a:buFont typeface="Wingdings" panose="05000000000000000000" charset="0"/>
              <a:buChar char="l"/>
            </a:pPr>
            <a:endParaRPr lang="en-US" sz="2400">
              <a:solidFill>
                <a:schemeClr val="tx1"/>
              </a:solidFill>
              <a:latin typeface="Arial" panose="020B0604020202020204" pitchFamily="34" charset="0"/>
              <a:sym typeface="+mn-ea"/>
            </a:endParaRPr>
          </a:p>
        </p:txBody>
      </p:sp>
      <p:sp>
        <p:nvSpPr>
          <p:cNvPr id="18" name="文本框 17"/>
          <p:cNvSpPr txBox="1"/>
          <p:nvPr/>
        </p:nvSpPr>
        <p:spPr>
          <a:xfrm>
            <a:off x="8067040" y="2532380"/>
            <a:ext cx="1334135" cy="829945"/>
          </a:xfrm>
          <a:prstGeom prst="rect">
            <a:avLst/>
          </a:prstGeom>
          <a:noFill/>
        </p:spPr>
        <p:txBody>
          <a:bodyPr wrap="square" rtlCol="0">
            <a:spAutoFit/>
          </a:bodyPr>
          <a:p>
            <a:r>
              <a:rPr lang="en-US" sz="2400">
                <a:solidFill>
                  <a:schemeClr val="tx1"/>
                </a:solidFill>
                <a:latin typeface="Arial" panose="020B0604020202020204" pitchFamily="34" charset="0"/>
                <a:sym typeface="+mn-ea"/>
              </a:rPr>
              <a:t>initial position</a:t>
            </a:r>
            <a:endParaRPr lang="en-US" sz="2400">
              <a:solidFill>
                <a:schemeClr val="tx1"/>
              </a:solidFill>
              <a:latin typeface="Arial" panose="020B0604020202020204" pitchFamily="34" charset="0"/>
              <a:sym typeface="+mn-ea"/>
            </a:endParaRPr>
          </a:p>
        </p:txBody>
      </p:sp>
      <p:sp>
        <p:nvSpPr>
          <p:cNvPr id="19" name="文本框 18"/>
          <p:cNvSpPr txBox="1"/>
          <p:nvPr/>
        </p:nvSpPr>
        <p:spPr>
          <a:xfrm>
            <a:off x="10847070" y="3782060"/>
            <a:ext cx="1334135" cy="829945"/>
          </a:xfrm>
          <a:prstGeom prst="rect">
            <a:avLst/>
          </a:prstGeom>
          <a:noFill/>
        </p:spPr>
        <p:txBody>
          <a:bodyPr wrap="square" rtlCol="0">
            <a:spAutoFit/>
          </a:bodyPr>
          <a:p>
            <a:r>
              <a:rPr lang="en-US" sz="2400">
                <a:solidFill>
                  <a:schemeClr val="tx1"/>
                </a:solidFill>
                <a:latin typeface="Arial" panose="020B0604020202020204" pitchFamily="34" charset="0"/>
                <a:sym typeface="+mn-ea"/>
              </a:rPr>
              <a:t>final</a:t>
            </a:r>
            <a:endParaRPr lang="en-US" sz="2400">
              <a:solidFill>
                <a:schemeClr val="tx1"/>
              </a:solidFill>
              <a:latin typeface="Arial" panose="020B0604020202020204" pitchFamily="34" charset="0"/>
              <a:sym typeface="+mn-ea"/>
            </a:endParaRPr>
          </a:p>
          <a:p>
            <a:r>
              <a:rPr lang="en-US" sz="2400">
                <a:solidFill>
                  <a:schemeClr val="tx1"/>
                </a:solidFill>
                <a:latin typeface="Arial" panose="020B0604020202020204" pitchFamily="34" charset="0"/>
                <a:sym typeface="+mn-ea"/>
              </a:rPr>
              <a:t>position</a:t>
            </a:r>
            <a:endParaRPr lang="en-US" sz="2400">
              <a:solidFill>
                <a:schemeClr val="tx1"/>
              </a:solidFill>
              <a:latin typeface="Arial" panose="020B0604020202020204" pitchFamily="34" charset="0"/>
              <a:sym typeface="+mn-ea"/>
            </a:endParaRPr>
          </a:p>
        </p:txBody>
      </p:sp>
      <p:sp>
        <p:nvSpPr>
          <p:cNvPr id="22" name="矩形 21"/>
          <p:cNvSpPr/>
          <p:nvPr/>
        </p:nvSpPr>
        <p:spPr>
          <a:xfrm>
            <a:off x="711835" y="4284980"/>
            <a:ext cx="4382135" cy="124206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5344160" y="4491355"/>
            <a:ext cx="1711960" cy="829945"/>
          </a:xfrm>
          <a:prstGeom prst="rect">
            <a:avLst/>
          </a:prstGeom>
          <a:noFill/>
        </p:spPr>
        <p:txBody>
          <a:bodyPr wrap="square" rtlCol="0">
            <a:spAutoFit/>
          </a:bodyPr>
          <a:p>
            <a:r>
              <a:rPr lang="en-US" sz="2400" b="1">
                <a:solidFill>
                  <a:srgbClr val="FF0000"/>
                </a:solidFill>
                <a:latin typeface="Arial" panose="020B0604020202020204" pitchFamily="34" charset="0"/>
                <a:sym typeface="+mn-ea"/>
              </a:rPr>
              <a:t>80%</a:t>
            </a:r>
            <a:endParaRPr lang="en-US" sz="2400" b="1">
              <a:solidFill>
                <a:srgbClr val="FF0000"/>
              </a:solidFill>
              <a:latin typeface="Arial" panose="020B0604020202020204" pitchFamily="34" charset="0"/>
              <a:sym typeface="+mn-ea"/>
            </a:endParaRPr>
          </a:p>
          <a:p>
            <a:r>
              <a:rPr lang="en-US" sz="2400" b="1">
                <a:solidFill>
                  <a:srgbClr val="FF0000"/>
                </a:solidFill>
                <a:latin typeface="Arial" panose="020B0604020202020204" pitchFamily="34" charset="0"/>
                <a:sym typeface="+mn-ea"/>
              </a:rPr>
              <a:t>Northeast</a:t>
            </a:r>
            <a:endParaRPr lang="en-US" sz="2400" b="1">
              <a:solidFill>
                <a:srgbClr val="FF0000"/>
              </a:solidFill>
              <a:latin typeface="Arial" panose="020B0604020202020204" pitchFamily="34" charset="0"/>
              <a:sym typeface="+mn-ea"/>
            </a:endParaRPr>
          </a:p>
        </p:txBody>
      </p:sp>
      <p:sp>
        <p:nvSpPr>
          <p:cNvPr id="24" name="矩形 23"/>
          <p:cNvSpPr/>
          <p:nvPr/>
        </p:nvSpPr>
        <p:spPr>
          <a:xfrm>
            <a:off x="711835" y="5722620"/>
            <a:ext cx="4382135" cy="522605"/>
          </a:xfrm>
          <a:prstGeom prst="rect">
            <a:avLst/>
          </a:prstGeom>
          <a:noFill/>
          <a:ln w="57150">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5344160" y="5753735"/>
            <a:ext cx="2609215" cy="460375"/>
          </a:xfrm>
          <a:prstGeom prst="rect">
            <a:avLst/>
          </a:prstGeom>
          <a:noFill/>
        </p:spPr>
        <p:txBody>
          <a:bodyPr wrap="square" rtlCol="0">
            <a:spAutoFit/>
          </a:bodyPr>
          <a:p>
            <a:r>
              <a:rPr lang="en-US" sz="2400" b="1">
                <a:solidFill>
                  <a:srgbClr val="7030A0"/>
                </a:solidFill>
                <a:latin typeface="Arial" panose="020B0604020202020204" pitchFamily="34" charset="0"/>
                <a:sym typeface="+mn-ea"/>
              </a:rPr>
              <a:t>20% Southeast</a:t>
            </a:r>
            <a:endParaRPr lang="en-US" sz="2400" b="1">
              <a:solidFill>
                <a:srgbClr val="7030A0"/>
              </a:solidFill>
              <a:latin typeface="Arial" panose="020B0604020202020204" pitchFamily="34" charset="0"/>
              <a:sym typeface="+mn-ea"/>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9559925" y="2109470"/>
            <a:ext cx="2258695" cy="3046095"/>
          </a:xfrm>
          <a:prstGeom prst="rect">
            <a:avLst/>
          </a:prstGeom>
          <a:noFill/>
        </p:spPr>
        <p:txBody>
          <a:bodyPr wrap="square" rtlCol="0">
            <a:spAutoFit/>
          </a:bodyPr>
          <a:p>
            <a:r>
              <a:rPr lang="en-US" sz="2400" dirty="0">
                <a:sym typeface="+mn-ea"/>
              </a:rPr>
              <a:t>Cluster 1:</a:t>
            </a:r>
            <a:endParaRPr lang="en-US" sz="2400" dirty="0">
              <a:sym typeface="+mn-ea"/>
            </a:endParaRPr>
          </a:p>
          <a:p>
            <a:r>
              <a:rPr lang="en-US" sz="2400" dirty="0">
                <a:sym typeface="+mn-ea"/>
              </a:rPr>
              <a:t>45.3%</a:t>
            </a:r>
            <a:endParaRPr lang="en-US" sz="2400">
              <a:solidFill>
                <a:schemeClr val="tx1"/>
              </a:solidFill>
              <a:latin typeface="Arial" panose="020B0604020202020204" pitchFamily="34" charset="0"/>
              <a:sym typeface="+mn-ea"/>
            </a:endParaRPr>
          </a:p>
          <a:p>
            <a:endParaRPr lang="en-US" sz="2400">
              <a:solidFill>
                <a:schemeClr val="tx1"/>
              </a:solidFill>
              <a:latin typeface="Arial" panose="020B0604020202020204" pitchFamily="34" charset="0"/>
              <a:sym typeface="+mn-ea"/>
            </a:endParaRPr>
          </a:p>
          <a:p>
            <a:r>
              <a:rPr lang="en-US" sz="2400">
                <a:solidFill>
                  <a:schemeClr val="tx1"/>
                </a:solidFill>
                <a:latin typeface="Arial" panose="020B0604020202020204" pitchFamily="34" charset="0"/>
                <a:sym typeface="+mn-ea"/>
              </a:rPr>
              <a:t>Mongolia cyclones that pass through the Northeast China.</a:t>
            </a:r>
            <a:endParaRPr lang="en-US" sz="2400">
              <a:solidFill>
                <a:schemeClr val="tx1"/>
              </a:solidFill>
              <a:latin typeface="Arial" panose="020B0604020202020204" pitchFamily="34" charset="0"/>
              <a:sym typeface="+mn-ea"/>
            </a:endParaRPr>
          </a:p>
        </p:txBody>
      </p:sp>
      <p:sp>
        <p:nvSpPr>
          <p:cNvPr id="4" name="标题 3"/>
          <p:cNvSpPr>
            <a:spLocks noGrp="1"/>
          </p:cNvSpPr>
          <p:nvPr>
            <p:ph type="title"/>
          </p:nvPr>
        </p:nvSpPr>
        <p:spPr>
          <a:xfrm>
            <a:off x="382975" y="172790"/>
            <a:ext cx="10969200" cy="705600"/>
          </a:xfrm>
        </p:spPr>
        <p:txBody>
          <a:bodyPr/>
          <a:p>
            <a:r>
              <a:rPr lang="en-US" altLang="zh-CN"/>
              <a:t>Cyclone tracks and associated PM2.5</a:t>
            </a:r>
            <a:endParaRPr lang="en-US" altLang="zh-CN"/>
          </a:p>
        </p:txBody>
      </p:sp>
      <p:grpSp>
        <p:nvGrpSpPr>
          <p:cNvPr id="5" name="组合 4"/>
          <p:cNvGrpSpPr/>
          <p:nvPr/>
        </p:nvGrpSpPr>
        <p:grpSpPr>
          <a:xfrm>
            <a:off x="468630" y="948055"/>
            <a:ext cx="9189720" cy="76200"/>
            <a:chOff x="6618518" y="1126210"/>
            <a:chExt cx="10080625" cy="103239"/>
          </a:xfrm>
        </p:grpSpPr>
        <p:sp>
          <p:nvSpPr>
            <p:cNvPr id="6" name="矩形 5"/>
            <p:cNvSpPr/>
            <p:nvPr/>
          </p:nvSpPr>
          <p:spPr>
            <a:xfrm>
              <a:off x="6618518" y="1126210"/>
              <a:ext cx="1983307" cy="1032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Adobe 黑体 Std R" panose="020B0400000000000000" pitchFamily="34" charset="-122"/>
              </a:endParaRPr>
            </a:p>
          </p:txBody>
        </p:sp>
        <p:cxnSp>
          <p:nvCxnSpPr>
            <p:cNvPr id="7" name="直接连接符 6"/>
            <p:cNvCxnSpPr/>
            <p:nvPr/>
          </p:nvCxnSpPr>
          <p:spPr>
            <a:xfrm flipV="1">
              <a:off x="8601825" y="1204049"/>
              <a:ext cx="8097318"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图片 1" descr="track_DJF_clc1"/>
          <p:cNvPicPr>
            <a:picLocks noChangeAspect="1"/>
          </p:cNvPicPr>
          <p:nvPr/>
        </p:nvPicPr>
        <p:blipFill>
          <a:blip r:embed="rId1"/>
          <a:srcRect l="20583" t="17907" r="24898" b="17898"/>
          <a:stretch>
            <a:fillRect/>
          </a:stretch>
        </p:blipFill>
        <p:spPr>
          <a:xfrm>
            <a:off x="468630" y="1363345"/>
            <a:ext cx="4216400" cy="5081270"/>
          </a:xfrm>
          <a:prstGeom prst="rect">
            <a:avLst/>
          </a:prstGeom>
        </p:spPr>
      </p:pic>
      <p:pic>
        <p:nvPicPr>
          <p:cNvPr id="18" name="图片 17" descr="PM_cyclone_clc1"/>
          <p:cNvPicPr>
            <a:picLocks noChangeAspect="1"/>
          </p:cNvPicPr>
          <p:nvPr/>
        </p:nvPicPr>
        <p:blipFill>
          <a:blip r:embed="rId2"/>
          <a:srcRect l="12139" t="3500" r="19750" b="8231"/>
          <a:stretch>
            <a:fillRect/>
          </a:stretch>
        </p:blipFill>
        <p:spPr>
          <a:xfrm>
            <a:off x="4783455" y="1363345"/>
            <a:ext cx="4334510" cy="5081905"/>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9559925" y="2109470"/>
            <a:ext cx="2258695" cy="3046095"/>
          </a:xfrm>
          <a:prstGeom prst="rect">
            <a:avLst/>
          </a:prstGeom>
          <a:noFill/>
        </p:spPr>
        <p:txBody>
          <a:bodyPr wrap="square" rtlCol="0">
            <a:spAutoFit/>
          </a:bodyPr>
          <a:p>
            <a:r>
              <a:rPr lang="en-US" sz="2400" dirty="0">
                <a:sym typeface="+mn-ea"/>
              </a:rPr>
              <a:t>Cluster 2:</a:t>
            </a:r>
            <a:endParaRPr lang="en-US" sz="2400" dirty="0">
              <a:sym typeface="+mn-ea"/>
            </a:endParaRPr>
          </a:p>
          <a:p>
            <a:r>
              <a:rPr lang="en-US" sz="2400" dirty="0">
                <a:sym typeface="+mn-ea"/>
              </a:rPr>
              <a:t>34.7%</a:t>
            </a:r>
            <a:endParaRPr lang="en-US" sz="2400">
              <a:solidFill>
                <a:schemeClr val="tx1"/>
              </a:solidFill>
              <a:latin typeface="Arial" panose="020B0604020202020204" pitchFamily="34" charset="0"/>
              <a:sym typeface="+mn-ea"/>
            </a:endParaRPr>
          </a:p>
          <a:p>
            <a:endParaRPr lang="en-US" sz="2400">
              <a:solidFill>
                <a:schemeClr val="tx1"/>
              </a:solidFill>
              <a:latin typeface="Arial" panose="020B0604020202020204" pitchFamily="34" charset="0"/>
              <a:sym typeface="+mn-ea"/>
            </a:endParaRPr>
          </a:p>
          <a:p>
            <a:r>
              <a:rPr lang="en-US" sz="2400">
                <a:solidFill>
                  <a:schemeClr val="tx1"/>
                </a:solidFill>
                <a:latin typeface="Arial" panose="020B0604020202020204" pitchFamily="34" charset="0"/>
                <a:sym typeface="+mn-ea"/>
              </a:rPr>
              <a:t>Cyclones origin from the Yellow Sea and the Sea of Japan. </a:t>
            </a:r>
            <a:endParaRPr lang="en-US" sz="2400">
              <a:solidFill>
                <a:schemeClr val="tx1"/>
              </a:solidFill>
              <a:latin typeface="Arial" panose="020B0604020202020204" pitchFamily="34" charset="0"/>
              <a:sym typeface="+mn-ea"/>
            </a:endParaRPr>
          </a:p>
        </p:txBody>
      </p:sp>
      <p:sp>
        <p:nvSpPr>
          <p:cNvPr id="4" name="标题 3"/>
          <p:cNvSpPr>
            <a:spLocks noGrp="1"/>
          </p:cNvSpPr>
          <p:nvPr>
            <p:ph type="title"/>
          </p:nvPr>
        </p:nvSpPr>
        <p:spPr>
          <a:xfrm>
            <a:off x="382975" y="172790"/>
            <a:ext cx="10969200" cy="705600"/>
          </a:xfrm>
        </p:spPr>
        <p:txBody>
          <a:bodyPr/>
          <a:p>
            <a:r>
              <a:rPr lang="en-US" altLang="zh-CN"/>
              <a:t>Cyclone tracks and associated PM2.5</a:t>
            </a:r>
            <a:endParaRPr lang="en-US" altLang="zh-CN"/>
          </a:p>
        </p:txBody>
      </p:sp>
      <p:grpSp>
        <p:nvGrpSpPr>
          <p:cNvPr id="5" name="组合 4"/>
          <p:cNvGrpSpPr/>
          <p:nvPr/>
        </p:nvGrpSpPr>
        <p:grpSpPr>
          <a:xfrm>
            <a:off x="468630" y="948055"/>
            <a:ext cx="9189720" cy="76200"/>
            <a:chOff x="6618518" y="1126210"/>
            <a:chExt cx="10080625" cy="103239"/>
          </a:xfrm>
        </p:grpSpPr>
        <p:sp>
          <p:nvSpPr>
            <p:cNvPr id="6" name="矩形 5"/>
            <p:cNvSpPr/>
            <p:nvPr/>
          </p:nvSpPr>
          <p:spPr>
            <a:xfrm>
              <a:off x="6618518" y="1126210"/>
              <a:ext cx="1983307" cy="1032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Adobe 黑体 Std R" panose="020B0400000000000000" pitchFamily="34" charset="-122"/>
              </a:endParaRPr>
            </a:p>
          </p:txBody>
        </p:sp>
        <p:cxnSp>
          <p:nvCxnSpPr>
            <p:cNvPr id="7" name="直接连接符 6"/>
            <p:cNvCxnSpPr/>
            <p:nvPr/>
          </p:nvCxnSpPr>
          <p:spPr>
            <a:xfrm flipV="1">
              <a:off x="8601825" y="1204049"/>
              <a:ext cx="8097318"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3" name="图片 2" descr="track_DJF_clc2"/>
          <p:cNvPicPr>
            <a:picLocks noChangeAspect="1"/>
          </p:cNvPicPr>
          <p:nvPr/>
        </p:nvPicPr>
        <p:blipFill>
          <a:blip r:embed="rId1"/>
          <a:srcRect l="20167" t="22009" r="25926" b="17694"/>
          <a:stretch>
            <a:fillRect/>
          </a:stretch>
        </p:blipFill>
        <p:spPr>
          <a:xfrm>
            <a:off x="382905" y="1544955"/>
            <a:ext cx="4545330" cy="5027930"/>
          </a:xfrm>
          <a:prstGeom prst="rect">
            <a:avLst/>
          </a:prstGeom>
        </p:spPr>
      </p:pic>
      <p:pic>
        <p:nvPicPr>
          <p:cNvPr id="8" name="图片 7" descr="PM_cyclone_clc2"/>
          <p:cNvPicPr>
            <a:picLocks noChangeAspect="1"/>
          </p:cNvPicPr>
          <p:nvPr/>
        </p:nvPicPr>
        <p:blipFill>
          <a:blip r:embed="rId2"/>
          <a:srcRect l="11935" t="3907" r="19963" b="8231"/>
          <a:stretch>
            <a:fillRect/>
          </a:stretch>
        </p:blipFill>
        <p:spPr>
          <a:xfrm>
            <a:off x="5023485" y="1341120"/>
            <a:ext cx="4172585" cy="5121275"/>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9559925" y="2109470"/>
            <a:ext cx="2258695" cy="2676525"/>
          </a:xfrm>
          <a:prstGeom prst="rect">
            <a:avLst/>
          </a:prstGeom>
          <a:noFill/>
        </p:spPr>
        <p:txBody>
          <a:bodyPr wrap="square" rtlCol="0">
            <a:spAutoFit/>
          </a:bodyPr>
          <a:p>
            <a:r>
              <a:rPr lang="en-US" sz="2400" dirty="0">
                <a:sym typeface="+mn-ea"/>
              </a:rPr>
              <a:t>Cluster 3:</a:t>
            </a:r>
            <a:endParaRPr lang="en-US" sz="2400" dirty="0">
              <a:sym typeface="+mn-ea"/>
            </a:endParaRPr>
          </a:p>
          <a:p>
            <a:r>
              <a:rPr lang="en-US" sz="2400" dirty="0">
                <a:sym typeface="+mn-ea"/>
              </a:rPr>
              <a:t>20.0%</a:t>
            </a:r>
            <a:endParaRPr lang="en-US" sz="2400">
              <a:solidFill>
                <a:schemeClr val="tx1"/>
              </a:solidFill>
              <a:latin typeface="Arial" panose="020B0604020202020204" pitchFamily="34" charset="0"/>
              <a:sym typeface="+mn-ea"/>
            </a:endParaRPr>
          </a:p>
          <a:p>
            <a:endParaRPr lang="en-US" sz="2400">
              <a:solidFill>
                <a:schemeClr val="tx1"/>
              </a:solidFill>
              <a:latin typeface="Arial" panose="020B0604020202020204" pitchFamily="34" charset="0"/>
              <a:sym typeface="+mn-ea"/>
            </a:endParaRPr>
          </a:p>
          <a:p>
            <a:r>
              <a:rPr lang="en-US" sz="2400">
                <a:solidFill>
                  <a:schemeClr val="tx1"/>
                </a:solidFill>
                <a:latin typeface="Arial" panose="020B0604020202020204" pitchFamily="34" charset="0"/>
                <a:sym typeface="+mn-ea"/>
              </a:rPr>
              <a:t>Cyclones origin from the </a:t>
            </a:r>
            <a:r>
              <a:rPr lang="en-US" sz="2400">
                <a:solidFill>
                  <a:schemeClr val="tx1"/>
                </a:solidFill>
                <a:latin typeface="Arial" panose="020B0604020202020204" pitchFamily="34" charset="0"/>
                <a:sym typeface="+mn-ea"/>
              </a:rPr>
              <a:t>East China Sea. </a:t>
            </a:r>
            <a:endParaRPr lang="en-US" sz="2400">
              <a:solidFill>
                <a:schemeClr val="tx1"/>
              </a:solidFill>
              <a:latin typeface="Arial" panose="020B0604020202020204" pitchFamily="34" charset="0"/>
              <a:sym typeface="+mn-ea"/>
            </a:endParaRPr>
          </a:p>
        </p:txBody>
      </p:sp>
      <p:sp>
        <p:nvSpPr>
          <p:cNvPr id="4" name="标题 3"/>
          <p:cNvSpPr>
            <a:spLocks noGrp="1"/>
          </p:cNvSpPr>
          <p:nvPr>
            <p:ph type="title"/>
          </p:nvPr>
        </p:nvSpPr>
        <p:spPr>
          <a:xfrm>
            <a:off x="382975" y="172790"/>
            <a:ext cx="10969200" cy="705600"/>
          </a:xfrm>
        </p:spPr>
        <p:txBody>
          <a:bodyPr/>
          <a:p>
            <a:r>
              <a:rPr lang="en-US" altLang="zh-CN"/>
              <a:t>Cyclone tracks and associated PM2.5</a:t>
            </a:r>
            <a:endParaRPr lang="en-US" altLang="zh-CN"/>
          </a:p>
        </p:txBody>
      </p:sp>
      <p:grpSp>
        <p:nvGrpSpPr>
          <p:cNvPr id="5" name="组合 4"/>
          <p:cNvGrpSpPr/>
          <p:nvPr/>
        </p:nvGrpSpPr>
        <p:grpSpPr>
          <a:xfrm>
            <a:off x="468630" y="948055"/>
            <a:ext cx="9189720" cy="76200"/>
            <a:chOff x="6618518" y="1126210"/>
            <a:chExt cx="10080625" cy="103239"/>
          </a:xfrm>
        </p:grpSpPr>
        <p:sp>
          <p:nvSpPr>
            <p:cNvPr id="6" name="矩形 5"/>
            <p:cNvSpPr/>
            <p:nvPr/>
          </p:nvSpPr>
          <p:spPr>
            <a:xfrm>
              <a:off x="6618518" y="1126210"/>
              <a:ext cx="1983307" cy="1032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Adobe 黑体 Std R" panose="020B0400000000000000" pitchFamily="34" charset="-122"/>
              </a:endParaRPr>
            </a:p>
          </p:txBody>
        </p:sp>
        <p:cxnSp>
          <p:nvCxnSpPr>
            <p:cNvPr id="7" name="直接连接符 6"/>
            <p:cNvCxnSpPr/>
            <p:nvPr/>
          </p:nvCxnSpPr>
          <p:spPr>
            <a:xfrm flipV="1">
              <a:off x="8601825" y="1204049"/>
              <a:ext cx="8097318"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图片 1" descr="track_DJF_clc3"/>
          <p:cNvPicPr>
            <a:picLocks noChangeAspect="1"/>
          </p:cNvPicPr>
          <p:nvPr/>
        </p:nvPicPr>
        <p:blipFill>
          <a:blip r:embed="rId1"/>
          <a:srcRect l="20574" t="21602" r="25926" b="17287"/>
          <a:stretch>
            <a:fillRect/>
          </a:stretch>
        </p:blipFill>
        <p:spPr>
          <a:xfrm>
            <a:off x="635000" y="1466215"/>
            <a:ext cx="4388485" cy="5151120"/>
          </a:xfrm>
          <a:prstGeom prst="rect">
            <a:avLst/>
          </a:prstGeom>
        </p:spPr>
      </p:pic>
      <p:pic>
        <p:nvPicPr>
          <p:cNvPr id="9" name="图片 8" descr="PM_cyclone_clc3"/>
          <p:cNvPicPr>
            <a:picLocks noChangeAspect="1"/>
          </p:cNvPicPr>
          <p:nvPr/>
        </p:nvPicPr>
        <p:blipFill>
          <a:blip r:embed="rId2"/>
          <a:srcRect l="11935" t="3907" r="20370" b="8852"/>
          <a:stretch>
            <a:fillRect/>
          </a:stretch>
        </p:blipFill>
        <p:spPr>
          <a:xfrm>
            <a:off x="5178425" y="1326515"/>
            <a:ext cx="3962400" cy="510730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UNIT_TEXT_PART_ID_V2" val="d-4-1"/>
  <p:tag name="KSO_WM_UNIT_PRESET_TEXT" val="此处添加小标题：&#10;点击此处添加正文，文字是您思想的提炼，为了最终演示发布的良好效果，请尽量言简意赅的阐述观点。&#10;此处添加小标题：&#10;点击此处添加正文，文字是您思想的提炼，为了最终演示发布的良好效果，请尽量言简意赅的阐述观点；根据需要可酌情增减文字，以便观者可以准确理解您所传达的信息。&#10;此处添加小标题：&#10;您的正文已经简明扼要，字字珠玑，但信息却千丝万缕、错综复杂，需要用更多的文字来表述；但请您尽可能提炼思想的精髓，恰如其分的表达观点，往往可以事半功倍。&#10;为了能让您有更直观的字数感受，并进一步方便使用，我们为您标注了最适合的位置。您输入的文字到这里时，就是最佳视觉效果。&#10;此处添加小标题：&#10;点击此处添加正文，文字是您思想的提炼，为了最终演示发布的良好效果，请尽量言简意赅的阐述观点；根据需要可酌情增减文字，以便观者可以准确理解您所传达的信息。"/>
  <p:tag name="KSO_WM_UNIT_NOCLEAR" val="1"/>
  <p:tag name="KSO_WM_UNIT_VALUE" val="728"/>
  <p:tag name="KSO_WM_UNIT_HIGHLIGHT" val="0"/>
  <p:tag name="KSO_WM_UNIT_COMPATIBLE" val="0"/>
  <p:tag name="KSO_WM_UNIT_DIAGRAM_ISNUMVISUAL" val="0"/>
  <p:tag name="KSO_WM_UNIT_DIAGRAM_ISREFERUNIT" val="0"/>
  <p:tag name="KSO_WM_UNIT_TYPE" val="f"/>
  <p:tag name="KSO_WM_UNIT_INDEX" val="1"/>
  <p:tag name="KSO_WM_UNIT_ID" val="diagram20194764_1*f*1"/>
  <p:tag name="KSO_WM_TEMPLATE_CATEGORY" val="diagram"/>
  <p:tag name="KSO_WM_TEMPLATE_INDEX" val="20194764"/>
  <p:tag name="KSO_WM_UNIT_LAYERLEVEL" val="1"/>
  <p:tag name="KSO_WM_TAG_VERSION" val="1.0"/>
  <p:tag name="KSO_WM_BEAUTIFY_FLAG" val="#wm#"/>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UNIT_TEXT_PART_ID_V2" val="d-4-1"/>
  <p:tag name="KSO_WM_UNIT_PRESET_TEXT" val="此处添加小标题：&#10;点击此处添加正文，文字是您思想的提炼，为了最终演示发布的良好效果，请尽量言简意赅的阐述观点。&#10;此处添加小标题：&#10;点击此处添加正文，文字是您思想的提炼，为了最终演示发布的良好效果，请尽量言简意赅的阐述观点；根据需要可酌情增减文字，以便观者可以准确理解您所传达的信息。&#10;此处添加小标题：&#10;您的正文已经简明扼要，字字珠玑，但信息却千丝万缕、错综复杂，需要用更多的文字来表述；但请您尽可能提炼思想的精髓，恰如其分的表达观点，往往可以事半功倍。&#10;为了能让您有更直观的字数感受，并进一步方便使用，我们为您标注了最适合的位置。您输入的文字到这里时，就是最佳视觉效果。&#10;此处添加小标题：&#10;点击此处添加正文，文字是您思想的提炼，为了最终演示发布的良好效果，请尽量言简意赅的阐述观点；根据需要可酌情增减文字，以便观者可以准确理解您所传达的信息。"/>
  <p:tag name="KSO_WM_UNIT_NOCLEAR" val="1"/>
  <p:tag name="KSO_WM_UNIT_VALUE" val="728"/>
  <p:tag name="KSO_WM_UNIT_HIGHLIGHT" val="0"/>
  <p:tag name="KSO_WM_UNIT_COMPATIBLE" val="0"/>
  <p:tag name="KSO_WM_UNIT_DIAGRAM_ISNUMVISUAL" val="0"/>
  <p:tag name="KSO_WM_UNIT_DIAGRAM_ISREFERUNIT" val="0"/>
  <p:tag name="KSO_WM_UNIT_TYPE" val="f"/>
  <p:tag name="KSO_WM_UNIT_INDEX" val="1"/>
  <p:tag name="KSO_WM_UNIT_ID" val="diagram20194764_1*f*1"/>
  <p:tag name="KSO_WM_TEMPLATE_CATEGORY" val="diagram"/>
  <p:tag name="KSO_WM_TEMPLATE_INDEX" val="20194764"/>
  <p:tag name="KSO_WM_UNIT_LAYERLEVEL" val="1"/>
  <p:tag name="KSO_WM_TAG_VERSION" val="1.0"/>
  <p:tag name="KSO_WM_BEAUTIFY_FLAG" val="#wm#"/>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3520</Words>
  <Application>WPS 演示</Application>
  <PresentationFormat>宽屏</PresentationFormat>
  <Paragraphs>144</Paragraphs>
  <Slides>16</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16</vt:i4>
      </vt:variant>
    </vt:vector>
  </HeadingPairs>
  <TitlesOfParts>
    <vt:vector size="27" baseType="lpstr">
      <vt:lpstr>Arial</vt:lpstr>
      <vt:lpstr>宋体</vt:lpstr>
      <vt:lpstr>Wingdings</vt:lpstr>
      <vt:lpstr>微软雅黑</vt:lpstr>
      <vt:lpstr>Wingdings</vt:lpstr>
      <vt:lpstr>Adobe 黑体 Std R</vt:lpstr>
      <vt:lpstr>Cambria Math</vt:lpstr>
      <vt:lpstr>Arial Unicode MS</vt:lpstr>
      <vt:lpstr>Calibri</vt:lpstr>
      <vt:lpstr>黑体</vt:lpstr>
      <vt:lpstr>Office 主题​​</vt:lpstr>
      <vt:lpstr>Fundamental Mechanisms of Aerosol-Cloud Interactions</vt:lpstr>
      <vt:lpstr>Summary</vt:lpstr>
      <vt:lpstr>Radiative forcings on future climate</vt:lpstr>
      <vt:lpstr>Distribution of winter cyclone tracks</vt:lpstr>
      <vt:lpstr>Distribution of PM2.5 in winter</vt:lpstr>
      <vt:lpstr>Distribution of PM2.5 with winter cyclones</vt:lpstr>
      <vt:lpstr>Distribution of PM2.5 with winter cyclones</vt:lpstr>
      <vt:lpstr>Cyclone tracks and associated PM2.5</vt:lpstr>
      <vt:lpstr>Cyclone tracks and associated PM2.5</vt:lpstr>
      <vt:lpstr>Anomalous PM2.5 and wind patterns</vt:lpstr>
      <vt:lpstr>Anomalous PM2.5 and wind patterns</vt:lpstr>
      <vt:lpstr>Anomalous PM2.5 and wind patterns</vt:lpstr>
      <vt:lpstr>Clustering of cyclone tracks</vt:lpstr>
      <vt:lpstr>Anomalous PM2.5 and wind patterns</vt:lpstr>
      <vt:lpstr>Patterns associated with a cyclone</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ThinkPad</cp:lastModifiedBy>
  <cp:revision>359</cp:revision>
  <dcterms:created xsi:type="dcterms:W3CDTF">2019-06-19T02:08:00Z</dcterms:created>
  <dcterms:modified xsi:type="dcterms:W3CDTF">2021-04-22T08:53:11Z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5CC1901727034BB29ED6E3EF01A50255</vt:lpwstr>
  </property>
</Properties>
</file>