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  <p:sldMasterId id="2147483695" r:id="rId3"/>
  </p:sldMasterIdLst>
  <p:notesMasterIdLst>
    <p:notesMasterId r:id="rId18"/>
  </p:notesMasterIdLst>
  <p:sldIdLst>
    <p:sldId id="256" r:id="rId4"/>
    <p:sldId id="257" r:id="rId5"/>
    <p:sldId id="259" r:id="rId6"/>
    <p:sldId id="258" r:id="rId7"/>
    <p:sldId id="262" r:id="rId8"/>
    <p:sldId id="260" r:id="rId9"/>
    <p:sldId id="261" r:id="rId10"/>
    <p:sldId id="263" r:id="rId11"/>
    <p:sldId id="264" r:id="rId12"/>
    <p:sldId id="267" r:id="rId13"/>
    <p:sldId id="268" r:id="rId14"/>
    <p:sldId id="265" r:id="rId15"/>
    <p:sldId id="266" r:id="rId16"/>
    <p:sldId id="26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Condensed Light" panose="02000000000000000000" pitchFamily="2" charset="0"/>
      <p:regular r:id="rId28"/>
      <p: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5" autoAdjust="0"/>
    <p:restoredTop sz="78003"/>
  </p:normalViewPr>
  <p:slideViewPr>
    <p:cSldViewPr snapToGrid="0" snapToObjects="1">
      <p:cViewPr varScale="1">
        <p:scale>
          <a:sx n="87" d="100"/>
          <a:sy n="87" d="100"/>
        </p:scale>
        <p:origin x="248" y="608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5T17:03:24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 92 24575,'-14'-7'0,"12"0"0,4 1 0,38-4 0,33-8 0,-21 7 0,3 2 0,3 2 0,2 1 0,11 1 0,1 1 0,7 3 0,-2 2 0,-16-1 0,-3 0 0,2 0 0,-9 0 0,-19 0 0,-11 0 0,-7 6 0,7-5 0,-5 5 0,12-6 0,-12 0 0,5 6 0,0-4 0,-5 4 0,5-6 0,-8 6 0,1-5 0,0 5 0,-1-6 0,1 7 0,0-6 0,-1 5 0,1-6 0,0 0 0,-13 0 0,4 0 0,-12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5T18:09:39.4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24575,'9'4'0,"1"1"0,-1 0 0,0 3 0,0-3 0,0 4 0,0 0 0,1 20 0,0-9 0,-4 24 0,-1-26 0,-5 19 0,4-24 0,-3 19 0,7-21 0,-7 17 0,3-17 0,-4 7 0,4-9 0,-3 5 0,3-3 0,-4 3 0,0 0 0,0-4 0,-4 4 0,3-5 0,-3 0 0,4 1 0,0-1 0,0 0 0,0 0 0,0 0 0,4-4 0,1 3 0,4-7 0,0 3 0,1 5 0,4-7 0,2 12 0,-1-13 0,4 8 0,3-8 0,14 4 0,-5-5 0,8 0 0,-17-5 0,1 4 0,-3-3 0,4-1 0,-8 4 0,16-8 0,-19 8 0,19-4 0,-21 5 0,12 0 0,-8-5 0,13 4 0,1-3 0,11 4 0,-16 0 0,3 0 0,-17 0 0,3 0 0,-4 0 0,20 0 0,-4 0 0,34 0 0,-15 0 0,36 0 0,-17 0 0,26 0 0,-40 0 0,3 0 0,-30 0 0,12 0 0,-11 0 0,13 0 0,-1 0 0,38 0 0,-8 0 0,-5 0 0,1 0 0,15 0 0,-11 0 0,-1 0 0,3 0 0,-3 0 0,-2 0 0,-10 0 0,3 0 0,-1 0 0,-13 0 0,38 0 0,-47-5 0,19 4 0,-34-4 0,15 5 0,-20 0 0,6 0 0,-9 0 0,0-4 0,0 3 0,0-3 0,0 0 0,6-2 0,0-8 0,9-2 0,-2 0 0,1-2 0,-8 8 0,3-13 0,-8 12 0,13-13 0,-15 14 0,14-14 0,-20 8 0,20-18 0,-14 11 0,11-10 0,-13 11 0,-2 2 0,-4 6 0,0 1 0,-4 3 0,2-4 0,-6 5 0,3 4 0,-4 1 0,0 4 0,4-4 0,-4 3 0,4-3 0,-4 4 0,0 0 0,0 0 0,-1 0 0,5-5 0,-3 4 0,7-3 0,-3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5F7D0-85BB-F64D-A05B-72CA4F62242F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8B83F-DEC9-6F4F-A5A7-EFEA0D4C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40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we have different  background, I would do a brief </a:t>
            </a:r>
            <a:r>
              <a:rPr lang="en-US" dirty="0" err="1"/>
              <a:t>introdruction</a:t>
            </a:r>
            <a:r>
              <a:rPr lang="en-US" dirty="0"/>
              <a:t> of BVOC and isoprene first.</a:t>
            </a:r>
          </a:p>
          <a:p>
            <a:r>
              <a:rPr lang="en-US" dirty="0"/>
              <a:t>BVOC is the  </a:t>
            </a:r>
            <a:r>
              <a:rPr lang="en-US" dirty="0" err="1"/>
              <a:t>abbr</a:t>
            </a:r>
            <a:r>
              <a:rPr lang="en-US" dirty="0"/>
              <a:t> for ; directly/ indirectly affect </a:t>
            </a:r>
            <a:r>
              <a:rPr lang="en-US" dirty="0" err="1"/>
              <a:t>partcle</a:t>
            </a:r>
            <a:r>
              <a:rPr lang="en-US" dirty="0"/>
              <a:t> formation and ozone production, the most important two research area in air pollution.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0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double-bonds </a:t>
            </a:r>
            <a:r>
              <a:rPr lang="en-US" dirty="0">
                <a:sym typeface="Wingdings" pitchFamily="2" charset="2"/>
              </a:rPr>
              <a:t> high reactivity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present some field measurements and experiments results to show  how isoprene emissions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3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7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still a lot of work to do for accurately estimating  isoprene emissions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6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8B83F-DEC9-6F4F-A5A7-EFEA0D4C2F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9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335" y="3429000"/>
            <a:ext cx="4977623" cy="891918"/>
          </a:xfrm>
        </p:spPr>
        <p:txBody>
          <a:bodyPr/>
          <a:lstStyle/>
          <a:p>
            <a:r>
              <a:rPr lang="en-US" sz="1800" i="1" dirty="0">
                <a:latin typeface="+mn-lt"/>
              </a:rPr>
              <a:t>The Most Important BVOC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234" y="629089"/>
            <a:ext cx="9271124" cy="345943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dirty="0"/>
              <a:t>Drought Impacts on Isoprene Emissions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3FE455-5A0B-6D47-96E5-FE0D1F6614F5}"/>
              </a:ext>
            </a:extLst>
          </p:cNvPr>
          <p:cNvSpPr txBox="1">
            <a:spLocks/>
          </p:cNvSpPr>
          <p:nvPr/>
        </p:nvSpPr>
        <p:spPr>
          <a:xfrm>
            <a:off x="3793233" y="4088524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sz="3000" b="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EAS6792 Review Project</a:t>
            </a:r>
          </a:p>
          <a:p>
            <a:r>
              <a:rPr lang="en-US" dirty="0" err="1"/>
              <a:t>Shengjun</a:t>
            </a:r>
            <a:r>
              <a:rPr lang="en-US" dirty="0"/>
              <a:t> Xi</a:t>
            </a:r>
          </a:p>
          <a:p>
            <a:r>
              <a:rPr lang="en-US" dirty="0"/>
              <a:t>Apr 14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203253-3E8E-814F-AF84-832EE96E9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7. Simulations?</a:t>
            </a:r>
          </a:p>
        </p:txBody>
      </p:sp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6A255D0-9793-D04E-8729-6CA1CC77D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2"/>
          <a:stretch/>
        </p:blipFill>
        <p:spPr>
          <a:xfrm>
            <a:off x="1624035" y="3750638"/>
            <a:ext cx="7073900" cy="2653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FF569-8CFF-4E48-B7A8-96F5DA82AEBC}"/>
              </a:ext>
            </a:extLst>
          </p:cNvPr>
          <p:cNvSpPr txBox="1"/>
          <p:nvPr/>
        </p:nvSpPr>
        <p:spPr>
          <a:xfrm>
            <a:off x="472593" y="63963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Hard to estimate wilting point.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C0408C7-A7ED-E04A-9460-273CD39FAAB4}"/>
              </a:ext>
            </a:extLst>
          </p:cNvPr>
          <p:cNvSpPr/>
          <p:nvPr/>
        </p:nvSpPr>
        <p:spPr>
          <a:xfrm>
            <a:off x="3145422" y="1793184"/>
            <a:ext cx="800100" cy="17156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81B22-A7F2-7F41-A913-58FB8241221D}"/>
              </a:ext>
            </a:extLst>
          </p:cNvPr>
          <p:cNvSpPr txBox="1"/>
          <p:nvPr/>
        </p:nvSpPr>
        <p:spPr>
          <a:xfrm>
            <a:off x="3945522" y="1551397"/>
            <a:ext cx="25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AE321F-E075-554C-89EA-F1DEBAA216FC}"/>
                  </a:ext>
                </a:extLst>
              </p:cNvPr>
              <p:cNvSpPr txBox="1"/>
              <p:nvPr/>
            </p:nvSpPr>
            <p:spPr>
              <a:xfrm>
                <a:off x="3558693" y="2341861"/>
                <a:ext cx="596899" cy="61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𝑤𝑖𝑙𝑡𝑖𝑛𝑔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𝑝𝑜𝑖𝑛𝑡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0.06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AE321F-E075-554C-89EA-F1DEBAA21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693" y="2341861"/>
                <a:ext cx="596899" cy="618311"/>
              </a:xfrm>
              <a:prstGeom prst="rect">
                <a:avLst/>
              </a:prstGeom>
              <a:blipFill>
                <a:blip r:embed="rId3"/>
                <a:stretch>
                  <a:fillRect r="-252083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9D78A1D-1FDE-534E-99F6-C46348DF4E9B}"/>
              </a:ext>
            </a:extLst>
          </p:cNvPr>
          <p:cNvSpPr txBox="1"/>
          <p:nvPr/>
        </p:nvSpPr>
        <p:spPr>
          <a:xfrm>
            <a:off x="3896286" y="3279759"/>
            <a:ext cx="25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4CCFA-6ED3-684F-AA84-B54CC36CC87F}"/>
              </a:ext>
            </a:extLst>
          </p:cNvPr>
          <p:cNvSpPr txBox="1"/>
          <p:nvPr/>
        </p:nvSpPr>
        <p:spPr>
          <a:xfrm>
            <a:off x="5700735" y="1608518"/>
            <a:ext cx="404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 &gt; wilting point + 0.06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71936A-7E82-F047-88B8-143A5CFCC9A6}"/>
                  </a:ext>
                </a:extLst>
              </p:cNvPr>
              <p:cNvSpPr txBox="1"/>
              <p:nvPr/>
            </p:nvSpPr>
            <p:spPr>
              <a:xfrm>
                <a:off x="5700735" y="2418207"/>
                <a:ext cx="44884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wilting point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SM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wilting point +0.06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71936A-7E82-F047-88B8-143A5CFCC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735" y="2418207"/>
                <a:ext cx="4488407" cy="369332"/>
              </a:xfrm>
              <a:prstGeom prst="rect">
                <a:avLst/>
              </a:prstGeom>
              <a:blipFill>
                <a:blip r:embed="rId4"/>
                <a:stretch>
                  <a:fillRect l="-112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F13EF9-E3CA-574D-A3BA-7498A68563AD}"/>
              </a:ext>
            </a:extLst>
          </p:cNvPr>
          <p:cNvSpPr txBox="1"/>
          <p:nvPr/>
        </p:nvSpPr>
        <p:spPr>
          <a:xfrm>
            <a:off x="6144192" y="3244334"/>
            <a:ext cx="404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 &lt; wilting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1E7FF5-4E38-9343-805E-B73F5728A38A}"/>
                  </a:ext>
                </a:extLst>
              </p:cNvPr>
              <p:cNvSpPr txBox="1"/>
              <p:nvPr/>
            </p:nvSpPr>
            <p:spPr>
              <a:xfrm>
                <a:off x="986422" y="2414856"/>
                <a:ext cx="2959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𝑆𝑜𝑖𝑙𝑀𝑜𝑖𝑠𝑡𝑢𝑟𝑒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1E7FF5-4E38-9343-805E-B73F5728A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2414856"/>
                <a:ext cx="2959100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B7FC64D-85AD-454A-9BF2-88248597EBF3}"/>
              </a:ext>
            </a:extLst>
          </p:cNvPr>
          <p:cNvSpPr txBox="1"/>
          <p:nvPr/>
        </p:nvSpPr>
        <p:spPr>
          <a:xfrm>
            <a:off x="671536" y="898051"/>
            <a:ext cx="933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does MEGAN account for drought?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775F4-D8B5-3F4B-8D4F-40F1C72A93DF}"/>
              </a:ext>
            </a:extLst>
          </p:cNvPr>
          <p:cNvSpPr txBox="1"/>
          <p:nvPr/>
        </p:nvSpPr>
        <p:spPr>
          <a:xfrm>
            <a:off x="7150099" y="6403741"/>
            <a:ext cx="341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Jiang et al. 2019</a:t>
            </a:r>
          </a:p>
        </p:txBody>
      </p:sp>
    </p:spTree>
    <p:extLst>
      <p:ext uri="{BB962C8B-B14F-4D97-AF65-F5344CB8AC3E}">
        <p14:creationId xmlns:p14="http://schemas.microsoft.com/office/powerpoint/2010/main" val="178221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C6E81A-9619-6342-B128-83B48DECDC85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7. Simulations?</a:t>
            </a:r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99F6536-2B4C-5D47-A826-531F0308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4650041"/>
            <a:ext cx="7226300" cy="1866794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924DCB40-4874-844F-BB58-B064A8C40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758526"/>
            <a:ext cx="3808783" cy="3340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FFEE4C-0774-0845-8EDB-8D3486B5C2EA}"/>
              </a:ext>
            </a:extLst>
          </p:cNvPr>
          <p:cNvSpPr txBox="1"/>
          <p:nvPr/>
        </p:nvSpPr>
        <p:spPr>
          <a:xfrm>
            <a:off x="126392" y="1389194"/>
            <a:ext cx="280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 MEGAN</a:t>
            </a:r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3F637C4B-5E40-494E-BEAD-3AB1DEF85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88"/>
          <a:stretch/>
        </p:blipFill>
        <p:spPr>
          <a:xfrm>
            <a:off x="5245100" y="61685"/>
            <a:ext cx="4775200" cy="2280586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5B67B769-B97C-5048-8552-39F360DBDA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10601"/>
          <a:stretch/>
        </p:blipFill>
        <p:spPr>
          <a:xfrm>
            <a:off x="5536591" y="2342271"/>
            <a:ext cx="4813300" cy="2111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97FBAD-BDAF-3741-AC47-B225D2221D23}"/>
              </a:ext>
            </a:extLst>
          </p:cNvPr>
          <p:cNvSpPr txBox="1"/>
          <p:nvPr/>
        </p:nvSpPr>
        <p:spPr>
          <a:xfrm>
            <a:off x="5626100" y="6488668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top-canopy: 15.6m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5E43B-026F-B74B-AE91-55D46BBD4CB5}"/>
              </a:ext>
            </a:extLst>
          </p:cNvPr>
          <p:cNvSpPr txBox="1"/>
          <p:nvPr/>
        </p:nvSpPr>
        <p:spPr>
          <a:xfrm>
            <a:off x="9321800" y="6528164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middle-canopy: 15.6m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625E4-8CC0-2445-A42C-C67A776C4094}"/>
              </a:ext>
            </a:extLst>
          </p:cNvPr>
          <p:cNvSpPr txBox="1"/>
          <p:nvPr/>
        </p:nvSpPr>
        <p:spPr>
          <a:xfrm>
            <a:off x="-88900" y="758816"/>
            <a:ext cx="722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Modified case in a UK woodland (Summer 2018)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58B2D4-727B-144B-AD24-7FAD52EFA7D0}"/>
              </a:ext>
            </a:extLst>
          </p:cNvPr>
          <p:cNvSpPr txBox="1"/>
          <p:nvPr/>
        </p:nvSpPr>
        <p:spPr>
          <a:xfrm>
            <a:off x="4540250" y="4331064"/>
            <a:ext cx="280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MEGAN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2F7BDE-24A1-C94A-9894-78FE6CFF8258}"/>
              </a:ext>
            </a:extLst>
          </p:cNvPr>
          <p:cNvSpPr txBox="1"/>
          <p:nvPr/>
        </p:nvSpPr>
        <p:spPr>
          <a:xfrm>
            <a:off x="2616809" y="1017312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Out-</a:t>
            </a:r>
            <a:r>
              <a:rPr lang="en-US" i="1" dirty="0" err="1"/>
              <a:t>larbi</a:t>
            </a:r>
            <a:r>
              <a:rPr lang="en-US" i="1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334864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8A8D-F78A-C848-9F0A-0D2FA468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81441"/>
            <a:ext cx="11430000" cy="1014761"/>
          </a:xfrm>
        </p:spPr>
        <p:txBody>
          <a:bodyPr/>
          <a:lstStyle/>
          <a:p>
            <a:r>
              <a:rPr lang="en-US" dirty="0"/>
              <a:t>7. Impacts on Air Pollution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3EEA173-B0A1-D548-BD69-D1612DC8A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638842"/>
            <a:ext cx="4432300" cy="4305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0AA0D6-35E6-F245-91AC-51EECC179231}"/>
              </a:ext>
            </a:extLst>
          </p:cNvPr>
          <p:cNvSpPr/>
          <p:nvPr/>
        </p:nvSpPr>
        <p:spPr>
          <a:xfrm>
            <a:off x="1476375" y="1772064"/>
            <a:ext cx="749300" cy="10922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F1E21A-AAD1-D54F-9EA9-B8590F0A2425}"/>
              </a:ext>
            </a:extLst>
          </p:cNvPr>
          <p:cNvSpPr/>
          <p:nvPr/>
        </p:nvSpPr>
        <p:spPr>
          <a:xfrm>
            <a:off x="2387600" y="1975806"/>
            <a:ext cx="412750" cy="888458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BCDBA2-3BB7-CB48-812B-158779AFDB8F}"/>
              </a:ext>
            </a:extLst>
          </p:cNvPr>
          <p:cNvSpPr txBox="1"/>
          <p:nvPr/>
        </p:nvSpPr>
        <p:spPr>
          <a:xfrm>
            <a:off x="44450" y="948450"/>
            <a:ext cx="4718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Tropospheric Ozone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F2645-86BC-6840-9021-652F75A0F5E7}"/>
              </a:ext>
            </a:extLst>
          </p:cNvPr>
          <p:cNvSpPr txBox="1"/>
          <p:nvPr/>
        </p:nvSpPr>
        <p:spPr>
          <a:xfrm>
            <a:off x="8470900" y="5501185"/>
            <a:ext cx="248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Demetillo</a:t>
            </a:r>
            <a:r>
              <a:rPr lang="en-US" sz="1600" i="1" dirty="0"/>
              <a:t> et al.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0E8B4-F572-384A-8C83-90BB4F1D4EBE}"/>
              </a:ext>
            </a:extLst>
          </p:cNvPr>
          <p:cNvSpPr txBox="1"/>
          <p:nvPr/>
        </p:nvSpPr>
        <p:spPr>
          <a:xfrm>
            <a:off x="174625" y="6049758"/>
            <a:ext cx="554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Ozone Concentration in October.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FF90212-4355-A44C-B59C-FDF865461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0" t="1161" r="49071" b="61550"/>
          <a:stretch/>
        </p:blipFill>
        <p:spPr>
          <a:xfrm>
            <a:off x="5243785" y="1975806"/>
            <a:ext cx="5471840" cy="2799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E08C27-CFC4-274F-B847-AC99304C274D}"/>
              </a:ext>
            </a:extLst>
          </p:cNvPr>
          <p:cNvSpPr txBox="1"/>
          <p:nvPr/>
        </p:nvSpPr>
        <p:spPr>
          <a:xfrm>
            <a:off x="5143500" y="5827547"/>
            <a:ext cx="696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of Ozone Production Regime :</a:t>
            </a:r>
          </a:p>
          <a:p>
            <a:r>
              <a:rPr lang="en-US" dirty="0"/>
              <a:t> Severe drought--</a:t>
            </a:r>
            <a:r>
              <a:rPr lang="en-US" dirty="0">
                <a:sym typeface="Wingdings" pitchFamily="2" charset="2"/>
              </a:rPr>
              <a:t>M</a:t>
            </a:r>
            <a:r>
              <a:rPr lang="en-US" dirty="0"/>
              <a:t>ore NOx- Saturated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F9B54-DFE9-F143-899D-EFB3DAD376B9}"/>
              </a:ext>
            </a:extLst>
          </p:cNvPr>
          <p:cNvSpPr txBox="1"/>
          <p:nvPr/>
        </p:nvSpPr>
        <p:spPr>
          <a:xfrm>
            <a:off x="2654300" y="5877284"/>
            <a:ext cx="248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Zhang et al. 2016</a:t>
            </a:r>
          </a:p>
        </p:txBody>
      </p:sp>
    </p:spTree>
    <p:extLst>
      <p:ext uri="{BB962C8B-B14F-4D97-AF65-F5344CB8AC3E}">
        <p14:creationId xmlns:p14="http://schemas.microsoft.com/office/powerpoint/2010/main" val="153234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FE9E34-8D43-FF4B-8409-D4E142B37387}"/>
              </a:ext>
            </a:extLst>
          </p:cNvPr>
          <p:cNvSpPr txBox="1">
            <a:spLocks/>
          </p:cNvSpPr>
          <p:nvPr/>
        </p:nvSpPr>
        <p:spPr>
          <a:xfrm>
            <a:off x="0" y="153740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8. 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73CF0-E248-A648-AF1A-8149A8881E09}"/>
              </a:ext>
            </a:extLst>
          </p:cNvPr>
          <p:cNvSpPr txBox="1"/>
          <p:nvPr/>
        </p:nvSpPr>
        <p:spPr>
          <a:xfrm>
            <a:off x="939800" y="1168501"/>
            <a:ext cx="1004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Drought can affect isoprene emissions from plants significantly. Though its effects contains great uncertainties.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D1F4F-4446-784F-9869-FAFE54CE9ABE}"/>
              </a:ext>
            </a:extLst>
          </p:cNvPr>
          <p:cNvSpPr txBox="1"/>
          <p:nvPr/>
        </p:nvSpPr>
        <p:spPr>
          <a:xfrm>
            <a:off x="939800" y="2044801"/>
            <a:ext cx="10045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Short-term Drought is in favor of the high isoprene emissions. The plants can emit an abnormally large amount of isoprene after rewatering.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MEGAN model is not able to capture the effects of droughts. The wilting points given in the model contains great uncertainties.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more accurate isoprene emission estimates is in need for future air quality simulation.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7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B739-327B-E241-A6B0-6157CCF0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30000" cy="1014761"/>
          </a:xfrm>
        </p:spPr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0BB08-0A96-054D-881D-7B166F212563}"/>
              </a:ext>
            </a:extLst>
          </p:cNvPr>
          <p:cNvSpPr txBox="1"/>
          <p:nvPr/>
        </p:nvSpPr>
        <p:spPr>
          <a:xfrm>
            <a:off x="216568" y="691595"/>
            <a:ext cx="115623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Tingey, D. T., Evans, R., &amp; </a:t>
            </a:r>
            <a:r>
              <a:rPr lang="en-US" sz="1400" dirty="0" err="1"/>
              <a:t>Gumpertz</a:t>
            </a:r>
            <a:r>
              <a:rPr lang="en-US" sz="1400" dirty="0"/>
              <a:t>, M. (1981). Effects of environmental conditions on isoprene emission from live oak. </a:t>
            </a:r>
            <a:r>
              <a:rPr lang="en-US" sz="1400" i="1" dirty="0"/>
              <a:t>Planta</a:t>
            </a:r>
            <a:r>
              <a:rPr lang="en-US" sz="1400" dirty="0"/>
              <a:t>, </a:t>
            </a:r>
            <a:r>
              <a:rPr lang="en-US" sz="1400" i="1" dirty="0"/>
              <a:t>152</a:t>
            </a:r>
            <a:r>
              <a:rPr lang="en-US" sz="1400" dirty="0"/>
              <a:t>(6), 565-570.</a:t>
            </a:r>
          </a:p>
          <a:p>
            <a:r>
              <a:rPr lang="en-US" sz="1400" dirty="0"/>
              <a:t>[2] Sharkey, T. D., &amp; Loreto, F. (1993). Water stress, temperature, and light effects on the capacity for isoprene emission and photosynthesis of kudzu leaves. </a:t>
            </a:r>
            <a:r>
              <a:rPr lang="en-US" sz="1400" i="1" dirty="0" err="1"/>
              <a:t>Oecologia</a:t>
            </a:r>
            <a:r>
              <a:rPr lang="en-US" sz="1400" dirty="0"/>
              <a:t>, </a:t>
            </a:r>
            <a:r>
              <a:rPr lang="en-US" sz="1400" i="1" dirty="0"/>
              <a:t>95</a:t>
            </a:r>
            <a:r>
              <a:rPr lang="en-US" sz="1400" dirty="0"/>
              <a:t>(3), 328-333.</a:t>
            </a:r>
          </a:p>
          <a:p>
            <a:r>
              <a:rPr lang="en-US" sz="1400" dirty="0"/>
              <a:t>[3] Penuelas, J., et al. "Increase in isoprene and monoterpene emissions after re-watering of droughted Quercus ilex seedlings." </a:t>
            </a:r>
            <a:r>
              <a:rPr lang="en-US" sz="1400" i="1" dirty="0" err="1"/>
              <a:t>Biologia</a:t>
            </a:r>
            <a:r>
              <a:rPr lang="en-US" sz="1400" i="1" dirty="0"/>
              <a:t> plantarum</a:t>
            </a:r>
            <a:r>
              <a:rPr lang="en-US" sz="1400" dirty="0"/>
              <a:t> 53.2 (2009): 351-354.</a:t>
            </a:r>
          </a:p>
          <a:p>
            <a:r>
              <a:rPr lang="en-US" sz="1400" dirty="0"/>
              <a:t>[4] Pegoraro, Emiliano, et al. "The interacting effects of elevated atmospheric CO 2 concentration, drought and leaf-to-air </a:t>
            </a:r>
            <a:r>
              <a:rPr lang="en-US" sz="1400" dirty="0" err="1"/>
              <a:t>vapour</a:t>
            </a:r>
            <a:r>
              <a:rPr lang="en-US" sz="1400" dirty="0"/>
              <a:t> pressure deficit on ecosystem isoprene fluxes." </a:t>
            </a:r>
            <a:r>
              <a:rPr lang="en-US" sz="1400" i="1" dirty="0" err="1"/>
              <a:t>Oecologia</a:t>
            </a:r>
            <a:r>
              <a:rPr lang="en-US" sz="1400" dirty="0"/>
              <a:t> 146.1 (2005): 120-129.</a:t>
            </a:r>
          </a:p>
          <a:p>
            <a:r>
              <a:rPr lang="en-US" sz="1400" dirty="0"/>
              <a:t>[5] Yuan, X., </a:t>
            </a:r>
            <a:r>
              <a:rPr lang="en-US" sz="1400" dirty="0" err="1"/>
              <a:t>Calatayud</a:t>
            </a:r>
            <a:r>
              <a:rPr lang="en-US" sz="1400" dirty="0"/>
              <a:t>, V., Gao, F., Fares, S., </a:t>
            </a:r>
            <a:r>
              <a:rPr lang="en-US" sz="1400" dirty="0" err="1"/>
              <a:t>Paoletti</a:t>
            </a:r>
            <a:r>
              <a:rPr lang="en-US" sz="1400" dirty="0"/>
              <a:t>, E., Tian, Y., &amp; Feng, Z. (2016). Interaction of drought and ozone exposure on isoprene emission from extensively cultivated poplar. </a:t>
            </a:r>
            <a:r>
              <a:rPr lang="en-US" sz="1400" i="1" dirty="0"/>
              <a:t>Plant, cell &amp; environment</a:t>
            </a:r>
            <a:r>
              <a:rPr lang="en-US" sz="1400" dirty="0"/>
              <a:t>, </a:t>
            </a:r>
            <a:r>
              <a:rPr lang="en-US" sz="1400" i="1" dirty="0"/>
              <a:t>39</a:t>
            </a:r>
            <a:r>
              <a:rPr lang="en-US" sz="1400" dirty="0"/>
              <a:t>(10), 2276-2287.</a:t>
            </a:r>
          </a:p>
          <a:p>
            <a:r>
              <a:rPr lang="en-US" sz="1400" dirty="0"/>
              <a:t>[6] </a:t>
            </a:r>
            <a:r>
              <a:rPr lang="en-US" sz="1400" dirty="0" err="1"/>
              <a:t>Kesselmeier</a:t>
            </a:r>
            <a:r>
              <a:rPr lang="en-US" sz="1400" dirty="0"/>
              <a:t>, J., &amp; Staudt, M. (1999). Biogenic volatile organic compounds (VOC): an overview on emission, physiology and ecology. </a:t>
            </a:r>
            <a:r>
              <a:rPr lang="en-US" sz="1400" i="1" dirty="0"/>
              <a:t>Journal of atmospheric chemistry</a:t>
            </a:r>
            <a:r>
              <a:rPr lang="en-US" sz="1400" dirty="0"/>
              <a:t>, </a:t>
            </a:r>
            <a:r>
              <a:rPr lang="en-US" sz="1400" i="1" dirty="0"/>
              <a:t>33</a:t>
            </a:r>
            <a:r>
              <a:rPr lang="en-US" sz="1400" dirty="0"/>
              <a:t>(1), 23-88.</a:t>
            </a:r>
          </a:p>
          <a:p>
            <a:r>
              <a:rPr lang="en-US" sz="1400" dirty="0"/>
              <a:t>[7] </a:t>
            </a:r>
            <a:r>
              <a:rPr lang="en-US" sz="1400" dirty="0" err="1"/>
              <a:t>Brilli</a:t>
            </a:r>
            <a:r>
              <a:rPr lang="en-US" sz="1400" dirty="0"/>
              <a:t>, F., </a:t>
            </a:r>
            <a:r>
              <a:rPr lang="en-US" sz="1400" dirty="0" err="1"/>
              <a:t>Barta</a:t>
            </a:r>
            <a:r>
              <a:rPr lang="en-US" sz="1400" dirty="0"/>
              <a:t>, C., </a:t>
            </a:r>
            <a:r>
              <a:rPr lang="en-US" sz="1400" dirty="0" err="1"/>
              <a:t>Fortunati</a:t>
            </a:r>
            <a:r>
              <a:rPr lang="en-US" sz="1400" dirty="0"/>
              <a:t>, A., </a:t>
            </a:r>
            <a:r>
              <a:rPr lang="en-US" sz="1400" dirty="0" err="1"/>
              <a:t>Lerdau</a:t>
            </a:r>
            <a:r>
              <a:rPr lang="en-US" sz="1400" dirty="0"/>
              <a:t>, M., Loreto, F., &amp; </a:t>
            </a:r>
            <a:r>
              <a:rPr lang="en-US" sz="1400" dirty="0" err="1"/>
              <a:t>Centritto</a:t>
            </a:r>
            <a:r>
              <a:rPr lang="en-US" sz="1400" dirty="0"/>
              <a:t>, M. (2007). Response of isoprene emission and carbon metabolism to drought in white poplar (Populus alba) saplings. </a:t>
            </a:r>
            <a:r>
              <a:rPr lang="en-US" sz="1400" i="1" dirty="0"/>
              <a:t>New Phytologist</a:t>
            </a:r>
            <a:r>
              <a:rPr lang="en-US" sz="1400" dirty="0"/>
              <a:t>, </a:t>
            </a:r>
            <a:r>
              <a:rPr lang="en-US" sz="1400" i="1" dirty="0"/>
              <a:t>175</a:t>
            </a:r>
            <a:r>
              <a:rPr lang="en-US" sz="1400" dirty="0"/>
              <a:t>(2), 244-254.</a:t>
            </a:r>
          </a:p>
          <a:p>
            <a:r>
              <a:rPr lang="en-US" sz="1400" dirty="0"/>
              <a:t>[8] Pegoraro, E., </a:t>
            </a:r>
            <a:r>
              <a:rPr lang="en-US" sz="1400" dirty="0" err="1"/>
              <a:t>Abrell</a:t>
            </a:r>
            <a:r>
              <a:rPr lang="en-US" sz="1400" dirty="0"/>
              <a:t>, L., Van </a:t>
            </a:r>
            <a:r>
              <a:rPr lang="en-US" sz="1400" dirty="0" err="1"/>
              <a:t>Haren</a:t>
            </a:r>
            <a:r>
              <a:rPr lang="en-US" sz="1400" dirty="0"/>
              <a:t>, J., Barron‐Gafford, G., Grieve, K. A., </a:t>
            </a:r>
            <a:r>
              <a:rPr lang="en-US" sz="1400" dirty="0" err="1"/>
              <a:t>Malhi</a:t>
            </a:r>
            <a:r>
              <a:rPr lang="en-US" sz="1400" dirty="0"/>
              <a:t>, Y., ... &amp; Lin, G. (2005). The effect of elevated atmospheric CO2 and drought on sources and sinks of isoprene in a temperate and tropical rainforest mesocosm. </a:t>
            </a:r>
            <a:r>
              <a:rPr lang="en-US" sz="1400" i="1" dirty="0"/>
              <a:t>Global Change Biology</a:t>
            </a:r>
            <a:r>
              <a:rPr lang="en-US" sz="1400" dirty="0"/>
              <a:t>, </a:t>
            </a:r>
            <a:r>
              <a:rPr lang="en-US" sz="1400" i="1" dirty="0"/>
              <a:t>11</a:t>
            </a:r>
            <a:r>
              <a:rPr lang="en-US" sz="1400" dirty="0"/>
              <a:t>(8), 1234-1246.</a:t>
            </a:r>
          </a:p>
          <a:p>
            <a:r>
              <a:rPr lang="en-US" sz="1400" dirty="0"/>
              <a:t>[9] Bonn, B., </a:t>
            </a:r>
            <a:r>
              <a:rPr lang="en-US" sz="1400" dirty="0" err="1"/>
              <a:t>Magh</a:t>
            </a:r>
            <a:r>
              <a:rPr lang="en-US" sz="1400" dirty="0"/>
              <a:t>, R. K., </a:t>
            </a:r>
            <a:r>
              <a:rPr lang="en-US" sz="1400" dirty="0" err="1"/>
              <a:t>Rombach</a:t>
            </a:r>
            <a:r>
              <a:rPr lang="en-US" sz="1400" dirty="0"/>
              <a:t>, J., &amp; </a:t>
            </a:r>
            <a:r>
              <a:rPr lang="en-US" sz="1400" dirty="0" err="1"/>
              <a:t>Kreuzwieser</a:t>
            </a:r>
            <a:r>
              <a:rPr lang="en-US" sz="1400" dirty="0"/>
              <a:t>, J. (2019). Biogenic isoprenoid emissions under drought stress: different responses for isoprene and terpenes. </a:t>
            </a:r>
            <a:r>
              <a:rPr lang="en-US" sz="1400" i="1" dirty="0" err="1"/>
              <a:t>Biogeosciences</a:t>
            </a:r>
            <a:r>
              <a:rPr lang="en-US" sz="1400" dirty="0"/>
              <a:t>, </a:t>
            </a:r>
            <a:r>
              <a:rPr lang="en-US" sz="1400" i="1" dirty="0"/>
              <a:t>16</a:t>
            </a:r>
            <a:r>
              <a:rPr lang="en-US" sz="1400" dirty="0"/>
              <a:t>(23), 4627-4645.</a:t>
            </a:r>
          </a:p>
          <a:p>
            <a:r>
              <a:rPr lang="en-US" sz="1400" dirty="0"/>
              <a:t>[10] </a:t>
            </a:r>
            <a:r>
              <a:rPr lang="en-US" sz="1400" dirty="0" err="1"/>
              <a:t>Demetillo</a:t>
            </a:r>
            <a:r>
              <a:rPr lang="en-US" sz="1400" dirty="0"/>
              <a:t>, M. A. G., Anderson, J. F., Geddes, J. A., Yang, X., </a:t>
            </a:r>
            <a:r>
              <a:rPr lang="en-US" sz="1400" dirty="0" err="1"/>
              <a:t>Najacht</a:t>
            </a:r>
            <a:r>
              <a:rPr lang="en-US" sz="1400" dirty="0"/>
              <a:t>, E. Y., Herrera, S. A., ... &amp; </a:t>
            </a:r>
            <a:r>
              <a:rPr lang="en-US" sz="1400" dirty="0" err="1"/>
              <a:t>Pusede</a:t>
            </a:r>
            <a:r>
              <a:rPr lang="en-US" sz="1400" dirty="0"/>
              <a:t>, S. E. (2019). Observing severe drought influences on ozone air pollution in California. </a:t>
            </a:r>
            <a:r>
              <a:rPr lang="en-US" sz="1400" i="1" dirty="0"/>
              <a:t>Environmental science &amp; technology</a:t>
            </a:r>
            <a:r>
              <a:rPr lang="en-US" sz="1400" dirty="0"/>
              <a:t>, </a:t>
            </a:r>
            <a:r>
              <a:rPr lang="en-US" sz="1400" i="1" dirty="0"/>
              <a:t>53</a:t>
            </a:r>
            <a:r>
              <a:rPr lang="en-US" sz="1400" dirty="0"/>
              <a:t>(9), 4695-4706.</a:t>
            </a:r>
          </a:p>
          <a:p>
            <a:r>
              <a:rPr lang="en-US" sz="1400" dirty="0"/>
              <a:t>[11] Pegoraro, E., </a:t>
            </a:r>
            <a:r>
              <a:rPr lang="en-US" sz="1400" dirty="0" err="1"/>
              <a:t>Potosnak</a:t>
            </a:r>
            <a:r>
              <a:rPr lang="en-US" sz="1400" dirty="0"/>
              <a:t>, M. J., Monson, R. K., Rey, A., Barron-Gafford, G., &amp; Osmond, C. B. (2007). The effect of elevated CO2, soil and atmospheric water deficit and seasonal phenology on leaf and ecosystem isoprene emission. </a:t>
            </a:r>
            <a:r>
              <a:rPr lang="en-US" sz="1400" i="1" dirty="0"/>
              <a:t>Functional Plant Biology</a:t>
            </a:r>
            <a:r>
              <a:rPr lang="en-US" sz="1400" dirty="0"/>
              <a:t>, </a:t>
            </a:r>
            <a:r>
              <a:rPr lang="en-US" sz="1400" i="1" dirty="0"/>
              <a:t>34</a:t>
            </a:r>
            <a:r>
              <a:rPr lang="en-US" sz="1400" dirty="0"/>
              <a:t>(9), 774-784.</a:t>
            </a:r>
          </a:p>
          <a:p>
            <a:r>
              <a:rPr lang="en-US" sz="1400" dirty="0"/>
              <a:t>[12] Jiang, X., Guenther, A., </a:t>
            </a:r>
            <a:r>
              <a:rPr lang="en-US" sz="1400" dirty="0" err="1"/>
              <a:t>Potosnak</a:t>
            </a:r>
            <a:r>
              <a:rPr lang="en-US" sz="1400" dirty="0"/>
              <a:t>, M., </a:t>
            </a:r>
            <a:r>
              <a:rPr lang="en-US" sz="1400" dirty="0" err="1"/>
              <a:t>Geron</a:t>
            </a:r>
            <a:r>
              <a:rPr lang="en-US" sz="1400" dirty="0"/>
              <a:t>, C., Seco, R., Karl, T., ... &amp; </a:t>
            </a:r>
            <a:r>
              <a:rPr lang="en-US" sz="1400" dirty="0" err="1"/>
              <a:t>Pallardy</a:t>
            </a:r>
            <a:r>
              <a:rPr lang="en-US" sz="1400" dirty="0"/>
              <a:t>, S. (2018). Isoprene emission response to drought and the impact on global atmospheric chemistry. </a:t>
            </a:r>
            <a:r>
              <a:rPr lang="en-US" sz="1400" i="1" dirty="0"/>
              <a:t>Atmospheric Environment, 183</a:t>
            </a:r>
            <a:r>
              <a:rPr lang="en-US" sz="1400" dirty="0"/>
              <a:t>, 69-83.</a:t>
            </a:r>
          </a:p>
        </p:txBody>
      </p:sp>
    </p:spTree>
    <p:extLst>
      <p:ext uri="{BB962C8B-B14F-4D97-AF65-F5344CB8AC3E}">
        <p14:creationId xmlns:p14="http://schemas.microsoft.com/office/powerpoint/2010/main" val="109985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Biogenic Volatile Organic Compounds</a:t>
            </a:r>
          </a:p>
          <a:p>
            <a:pPr marL="0" indent="0">
              <a:buNone/>
            </a:pPr>
            <a:r>
              <a:rPr lang="en-US" dirty="0"/>
              <a:t> (90% of the annual global VOC emissions)</a:t>
            </a:r>
          </a:p>
          <a:p>
            <a:r>
              <a:rPr lang="en-US" dirty="0"/>
              <a:t>Role in Atmospheric Environment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What is BVOC? </a:t>
            </a:r>
          </a:p>
        </p:txBody>
      </p:sp>
      <p:pic>
        <p:nvPicPr>
          <p:cNvPr id="6" name="Picture 2" descr="a                                                              0008E8E1Macintosh HD                   B8AA18DE:">
            <a:extLst>
              <a:ext uri="{FF2B5EF4-FFF2-40B4-BE49-F238E27FC236}">
                <a16:creationId xmlns:a16="http://schemas.microsoft.com/office/drawing/2014/main" id="{B3585E13-E305-7C48-9144-62FD0A853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4"/>
          <a:stretch/>
        </p:blipFill>
        <p:spPr bwMode="auto">
          <a:xfrm>
            <a:off x="835859" y="2815082"/>
            <a:ext cx="6719973" cy="317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5E0AD-CEAC-D44A-8395-5B4FEC6F8F90}"/>
              </a:ext>
            </a:extLst>
          </p:cNvPr>
          <p:cNvSpPr txBox="1"/>
          <p:nvPr/>
        </p:nvSpPr>
        <p:spPr>
          <a:xfrm>
            <a:off x="5147173" y="4617219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D9C84-0B7C-E54D-AA65-0D4BEBA5EC96}"/>
              </a:ext>
            </a:extLst>
          </p:cNvPr>
          <p:cNvSpPr txBox="1"/>
          <p:nvPr/>
        </p:nvSpPr>
        <p:spPr>
          <a:xfrm>
            <a:off x="4692314" y="5291617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23EDB-BBB8-BD42-A2EC-3A97ECC49187}"/>
              </a:ext>
            </a:extLst>
          </p:cNvPr>
          <p:cNvSpPr txBox="1"/>
          <p:nvPr/>
        </p:nvSpPr>
        <p:spPr>
          <a:xfrm>
            <a:off x="3711741" y="4716664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53245-4451-3B4B-925C-E211D80F785E}"/>
              </a:ext>
            </a:extLst>
          </p:cNvPr>
          <p:cNvSpPr txBox="1"/>
          <p:nvPr/>
        </p:nvSpPr>
        <p:spPr>
          <a:xfrm>
            <a:off x="5835315" y="5435370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4920D-4D97-C24B-859D-461D6BA40AC7}"/>
              </a:ext>
            </a:extLst>
          </p:cNvPr>
          <p:cNvSpPr txBox="1"/>
          <p:nvPr/>
        </p:nvSpPr>
        <p:spPr>
          <a:xfrm>
            <a:off x="4451684" y="5495842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D51E7-4601-514D-9F5D-7B7F507BF70D}"/>
              </a:ext>
            </a:extLst>
          </p:cNvPr>
          <p:cNvSpPr txBox="1"/>
          <p:nvPr/>
        </p:nvSpPr>
        <p:spPr>
          <a:xfrm>
            <a:off x="3753853" y="5106253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34421D-5BF4-3448-8A99-431555A9A6B9}"/>
              </a:ext>
            </a:extLst>
          </p:cNvPr>
          <p:cNvSpPr txBox="1"/>
          <p:nvPr/>
        </p:nvSpPr>
        <p:spPr>
          <a:xfrm>
            <a:off x="3131882" y="4688297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EC7E9-0197-E64D-AF5B-85926FFD56A7}"/>
              </a:ext>
            </a:extLst>
          </p:cNvPr>
          <p:cNvSpPr txBox="1"/>
          <p:nvPr/>
        </p:nvSpPr>
        <p:spPr>
          <a:xfrm>
            <a:off x="3001880" y="4954120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308B32-F65B-954E-999C-A9FBB2950198}"/>
              </a:ext>
            </a:extLst>
          </p:cNvPr>
          <p:cNvSpPr txBox="1"/>
          <p:nvPr/>
        </p:nvSpPr>
        <p:spPr>
          <a:xfrm>
            <a:off x="4836694" y="4295557"/>
            <a:ext cx="1961147" cy="553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8D97BB-E6D5-1D48-8078-98B247EBC584}"/>
              </a:ext>
            </a:extLst>
          </p:cNvPr>
          <p:cNvSpPr/>
          <p:nvPr/>
        </p:nvSpPr>
        <p:spPr>
          <a:xfrm>
            <a:off x="2454442" y="5495842"/>
            <a:ext cx="1046747" cy="4929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F8291-A815-E846-9D63-027AB8205636}"/>
              </a:ext>
            </a:extLst>
          </p:cNvPr>
          <p:cNvSpPr/>
          <p:nvPr/>
        </p:nvSpPr>
        <p:spPr>
          <a:xfrm>
            <a:off x="5572626" y="3090674"/>
            <a:ext cx="2223836" cy="13495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3FA8C1-9727-5540-A808-4D7331B987CD}"/>
              </a:ext>
            </a:extLst>
          </p:cNvPr>
          <p:cNvSpPr/>
          <p:nvPr/>
        </p:nvSpPr>
        <p:spPr>
          <a:xfrm>
            <a:off x="883985" y="3429000"/>
            <a:ext cx="1046747" cy="4929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2771"/>
            <a:ext cx="9533021" cy="37497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most important non-methane BVOC.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One third </a:t>
            </a:r>
            <a:r>
              <a:rPr lang="en-US" dirty="0"/>
              <a:t>of the global total </a:t>
            </a:r>
            <a:r>
              <a:rPr lang="en-US" dirty="0">
                <a:solidFill>
                  <a:srgbClr val="FF0000"/>
                </a:solidFill>
              </a:rPr>
              <a:t>VOC</a:t>
            </a:r>
            <a:r>
              <a:rPr lang="en-US" dirty="0"/>
              <a:t> emissions and </a:t>
            </a:r>
            <a:r>
              <a:rPr lang="en-US" dirty="0">
                <a:solidFill>
                  <a:srgbClr val="FF0000"/>
                </a:solidFill>
              </a:rPr>
              <a:t>half</a:t>
            </a:r>
            <a:r>
              <a:rPr lang="en-US" dirty="0"/>
              <a:t> of the global </a:t>
            </a:r>
            <a:r>
              <a:rPr lang="en-US" dirty="0">
                <a:solidFill>
                  <a:srgbClr val="FF0000"/>
                </a:solidFill>
              </a:rPr>
              <a:t>BVOC</a:t>
            </a:r>
            <a:r>
              <a:rPr lang="en-US" dirty="0"/>
              <a:t> emissions </a:t>
            </a:r>
            <a:r>
              <a:rPr lang="en-US" i="1" dirty="0"/>
              <a:t>(Guenther et al. 2006, 2012).</a:t>
            </a:r>
          </a:p>
          <a:p>
            <a:pPr lvl="1"/>
            <a:r>
              <a:rPr lang="en-US" dirty="0"/>
              <a:t>High reactivity:</a:t>
            </a:r>
          </a:p>
          <a:p>
            <a:pPr lvl="2"/>
            <a:r>
              <a:rPr lang="en-US" dirty="0"/>
              <a:t>Day: mainly reacts with OH – Ozone production and SOA formation</a:t>
            </a:r>
          </a:p>
          <a:p>
            <a:pPr lvl="2"/>
            <a:r>
              <a:rPr lang="en-US" dirty="0"/>
              <a:t>Night: NO</a:t>
            </a:r>
            <a:r>
              <a:rPr lang="en-US" baseline="-25000" dirty="0"/>
              <a:t>3</a:t>
            </a:r>
            <a:r>
              <a:rPr lang="en-US" dirty="0"/>
              <a:t> (main) and O</a:t>
            </a:r>
            <a:r>
              <a:rPr lang="en-US" baseline="-25000" dirty="0"/>
              <a:t>3</a:t>
            </a:r>
            <a:r>
              <a:rPr lang="en-US" dirty="0"/>
              <a:t> – SOA formation</a:t>
            </a:r>
          </a:p>
          <a:p>
            <a:pPr marL="914400" lvl="2" indent="0">
              <a:buNone/>
            </a:pPr>
            <a:r>
              <a:rPr lang="en-US" i="1" dirty="0"/>
              <a:t>(Seinfeld &amp;</a:t>
            </a:r>
            <a:r>
              <a:rPr lang="en-US" i="1" dirty="0" err="1"/>
              <a:t>Pandis</a:t>
            </a:r>
            <a:r>
              <a:rPr lang="en-US" i="1" dirty="0"/>
              <a:t>, 1998)</a:t>
            </a:r>
          </a:p>
          <a:p>
            <a:r>
              <a:rPr lang="en-US" dirty="0"/>
              <a:t>Emissions are highly dependent on environmental conditions.</a:t>
            </a:r>
          </a:p>
          <a:p>
            <a:pPr lvl="1"/>
            <a:r>
              <a:rPr lang="en-US" sz="2500" dirty="0"/>
              <a:t>Originates from recently assimilated </a:t>
            </a:r>
            <a:r>
              <a:rPr lang="en-US" sz="2500" dirty="0">
                <a:solidFill>
                  <a:srgbClr val="FF0000"/>
                </a:solidFill>
              </a:rPr>
              <a:t>photosynthetic</a:t>
            </a:r>
            <a:r>
              <a:rPr lang="en-US" sz="2500" dirty="0"/>
              <a:t> intermediates and </a:t>
            </a:r>
            <a:r>
              <a:rPr lang="en-US" sz="2500" dirty="0">
                <a:solidFill>
                  <a:srgbClr val="FF0000"/>
                </a:solidFill>
              </a:rPr>
              <a:t>alternative source</a:t>
            </a:r>
            <a:r>
              <a:rPr lang="en-US" sz="2500" dirty="0"/>
              <a:t>s </a:t>
            </a:r>
            <a:r>
              <a:rPr lang="en-US" sz="2500" i="1" dirty="0"/>
              <a:t>(</a:t>
            </a:r>
            <a:r>
              <a:rPr lang="en-US" sz="2500" i="1" dirty="0" err="1"/>
              <a:t>Brilli</a:t>
            </a:r>
            <a:r>
              <a:rPr lang="en-US" sz="2500" i="1" dirty="0"/>
              <a:t> et al. 2007).</a:t>
            </a:r>
          </a:p>
          <a:p>
            <a:pPr lvl="1"/>
            <a:r>
              <a:rPr lang="en-US" sz="2500" dirty="0"/>
              <a:t>Never stored in plants after its production and </a:t>
            </a:r>
            <a:r>
              <a:rPr lang="en-US" sz="2500" dirty="0">
                <a:solidFill>
                  <a:srgbClr val="FF0000"/>
                </a:solidFill>
              </a:rPr>
              <a:t>Emitted through stomata </a:t>
            </a:r>
            <a:r>
              <a:rPr lang="en-US" sz="2500" dirty="0"/>
              <a:t>to the atmosphere </a:t>
            </a:r>
            <a:r>
              <a:rPr lang="en-US" sz="2500" i="1" dirty="0"/>
              <a:t>(</a:t>
            </a:r>
            <a:r>
              <a:rPr lang="en-US" sz="2500" i="1" dirty="0" err="1"/>
              <a:t>Kesselmeier</a:t>
            </a:r>
            <a:r>
              <a:rPr lang="en-US" sz="2500" i="1" dirty="0"/>
              <a:t> and Staudt 1998)</a:t>
            </a:r>
            <a:r>
              <a:rPr lang="en-US" sz="2500" dirty="0"/>
              <a:t>.</a:t>
            </a:r>
          </a:p>
          <a:p>
            <a:pPr lvl="1"/>
            <a:r>
              <a:rPr lang="en-US" sz="2500" dirty="0"/>
              <a:t>Temperature, Light, Leaf Age and Soil Moisture.</a:t>
            </a:r>
          </a:p>
          <a:p>
            <a:pPr lvl="1"/>
            <a:endParaRPr lang="en-US" sz="2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Isoprene?</a:t>
            </a:r>
          </a:p>
        </p:txBody>
      </p:sp>
      <p:pic>
        <p:nvPicPr>
          <p:cNvPr id="1030" name="Picture 6" descr="isoprene - Wiktionary">
            <a:extLst>
              <a:ext uri="{FF2B5EF4-FFF2-40B4-BE49-F238E27FC236}">
                <a16:creationId xmlns:a16="http://schemas.microsoft.com/office/drawing/2014/main" id="{585106EA-8D4B-114E-90B7-E1DF8456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5" y="708102"/>
            <a:ext cx="2366905" cy="16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8D053B-D3AE-FB40-99F4-076DDD0114CC}"/>
              </a:ext>
            </a:extLst>
          </p:cNvPr>
          <p:cNvCxnSpPr/>
          <p:nvPr/>
        </p:nvCxnSpPr>
        <p:spPr>
          <a:xfrm>
            <a:off x="834858" y="6207745"/>
            <a:ext cx="14270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1A3351-43DC-6440-A229-5D2D75BEFCDB}"/>
              </a:ext>
            </a:extLst>
          </p:cNvPr>
          <p:cNvCxnSpPr/>
          <p:nvPr/>
        </p:nvCxnSpPr>
        <p:spPr>
          <a:xfrm>
            <a:off x="4283241" y="6207745"/>
            <a:ext cx="14270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96802A1-9DFE-1244-9796-506114065F9C}"/>
              </a:ext>
            </a:extLst>
          </p:cNvPr>
          <p:cNvSpPr/>
          <p:nvPr/>
        </p:nvSpPr>
        <p:spPr>
          <a:xfrm rot="5400000">
            <a:off x="2798813" y="5219101"/>
            <a:ext cx="613393" cy="25906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86C23A-ABAB-1A4A-8C9A-7E1D05944114}"/>
              </a:ext>
            </a:extLst>
          </p:cNvPr>
          <p:cNvSpPr txBox="1"/>
          <p:nvPr/>
        </p:nvSpPr>
        <p:spPr>
          <a:xfrm>
            <a:off x="2413318" y="6307603"/>
            <a:ext cx="285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Drought?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31332-EAA8-4D48-8C52-5075FCE1A7C0}"/>
              </a:ext>
            </a:extLst>
          </p:cNvPr>
          <p:cNvSpPr txBox="1"/>
          <p:nvPr/>
        </p:nvSpPr>
        <p:spPr>
          <a:xfrm>
            <a:off x="4038600" y="1117600"/>
            <a:ext cx="123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5</a:t>
            </a:r>
            <a:r>
              <a:rPr lang="en-US" dirty="0"/>
              <a:t>H</a:t>
            </a:r>
            <a:r>
              <a:rPr lang="en-US" baseline="-25000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DAEA5-6545-964C-9D5B-E32F4428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Mechanism (Physiology)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4D53E-23BB-FE4A-BE8D-65E902494850}"/>
              </a:ext>
            </a:extLst>
          </p:cNvPr>
          <p:cNvSpPr txBox="1"/>
          <p:nvPr/>
        </p:nvSpPr>
        <p:spPr>
          <a:xfrm>
            <a:off x="0" y="1165814"/>
            <a:ext cx="875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Lower Leaf conductance</a:t>
            </a:r>
          </a:p>
          <a:p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Lower Photosynthetic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internal CO</a:t>
            </a:r>
            <a:r>
              <a:rPr lang="en-US" sz="2400" baseline="-25000" dirty="0"/>
              <a:t>2</a:t>
            </a:r>
            <a:r>
              <a:rPr lang="en-US" sz="2400" dirty="0"/>
              <a:t> concentration.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28FAB84D-716D-2B42-A78F-3A053BC54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744" r="8744"/>
          <a:stretch/>
        </p:blipFill>
        <p:spPr>
          <a:xfrm>
            <a:off x="5026755" y="991202"/>
            <a:ext cx="3231134" cy="4260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3024CC-0B0E-5E48-8BAA-E3304A360AC8}"/>
              </a:ext>
            </a:extLst>
          </p:cNvPr>
          <p:cNvSpPr txBox="1"/>
          <p:nvPr/>
        </p:nvSpPr>
        <p:spPr>
          <a:xfrm>
            <a:off x="6039295" y="3095244"/>
            <a:ext cx="263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stomata conductance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E6EF2-659E-6840-A8AC-A0C4835EC523}"/>
              </a:ext>
            </a:extLst>
          </p:cNvPr>
          <p:cNvSpPr txBox="1"/>
          <p:nvPr/>
        </p:nvSpPr>
        <p:spPr>
          <a:xfrm>
            <a:off x="6072473" y="1288198"/>
            <a:ext cx="263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Photosynthetic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165C9-1D51-E247-ADC1-AB40F04F121E}"/>
              </a:ext>
            </a:extLst>
          </p:cNvPr>
          <p:cNvSpPr txBox="1"/>
          <p:nvPr/>
        </p:nvSpPr>
        <p:spPr>
          <a:xfrm>
            <a:off x="5656072" y="513697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Brilli</a:t>
            </a:r>
            <a:r>
              <a:rPr lang="en-US" i="1" dirty="0"/>
              <a:t> et al. 2007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A83282A4-9D78-9E44-9617-42EF073C8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363" y="2062804"/>
            <a:ext cx="3225800" cy="1384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1C66C5-C124-1549-8E3C-5BE35CE1FF26}"/>
              </a:ext>
            </a:extLst>
          </p:cNvPr>
          <p:cNvSpPr/>
          <p:nvPr/>
        </p:nvSpPr>
        <p:spPr>
          <a:xfrm>
            <a:off x="10363200" y="2761488"/>
            <a:ext cx="518160" cy="6675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30EACF-A8F9-3D44-BC1C-368FFEE96200}"/>
              </a:ext>
            </a:extLst>
          </p:cNvPr>
          <p:cNvSpPr/>
          <p:nvPr/>
        </p:nvSpPr>
        <p:spPr>
          <a:xfrm>
            <a:off x="8448389" y="2733618"/>
            <a:ext cx="518160" cy="6675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1C59C-510D-7A42-802E-46EFEE9622D4}"/>
              </a:ext>
            </a:extLst>
          </p:cNvPr>
          <p:cNvSpPr txBox="1"/>
          <p:nvPr/>
        </p:nvSpPr>
        <p:spPr>
          <a:xfrm>
            <a:off x="9410700" y="3501232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Tingey et al. 1981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F4473A8-DCF7-954E-8052-760825A76413}"/>
              </a:ext>
            </a:extLst>
          </p:cNvPr>
          <p:cNvSpPr/>
          <p:nvPr/>
        </p:nvSpPr>
        <p:spPr>
          <a:xfrm>
            <a:off x="2056178" y="3249132"/>
            <a:ext cx="344122" cy="621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91FDC-06D9-4041-BBAE-5D3FCF1BB536}"/>
              </a:ext>
            </a:extLst>
          </p:cNvPr>
          <p:cNvSpPr txBox="1"/>
          <p:nvPr/>
        </p:nvSpPr>
        <p:spPr>
          <a:xfrm>
            <a:off x="0" y="5604513"/>
            <a:ext cx="575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No! Drought effects on isoprene emissions are complex.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8E49DCF-1638-3D4C-A5B5-872FF126C201}"/>
              </a:ext>
            </a:extLst>
          </p:cNvPr>
          <p:cNvSpPr/>
          <p:nvPr/>
        </p:nvSpPr>
        <p:spPr>
          <a:xfrm>
            <a:off x="2099517" y="4716897"/>
            <a:ext cx="344122" cy="621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093F-CDDF-E445-B8FC-1C9E188A9AAB}"/>
              </a:ext>
            </a:extLst>
          </p:cNvPr>
          <p:cNvSpPr txBox="1"/>
          <p:nvPr/>
        </p:nvSpPr>
        <p:spPr>
          <a:xfrm>
            <a:off x="204645" y="4088269"/>
            <a:ext cx="575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Isoprene emissions simply decrease?</a:t>
            </a:r>
          </a:p>
        </p:txBody>
      </p:sp>
    </p:spTree>
    <p:extLst>
      <p:ext uri="{BB962C8B-B14F-4D97-AF65-F5344CB8AC3E}">
        <p14:creationId xmlns:p14="http://schemas.microsoft.com/office/powerpoint/2010/main" val="420121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051E-F4CF-5C40-8083-00519AFC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Field Measurements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DE81579-27ED-A146-A23F-C590E0632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9"/>
          <a:stretch/>
        </p:blipFill>
        <p:spPr>
          <a:xfrm>
            <a:off x="1870567" y="1528597"/>
            <a:ext cx="7571391" cy="3521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52968B-C327-5C4A-9E8B-9B84A74BC027}"/>
              </a:ext>
            </a:extLst>
          </p:cNvPr>
          <p:cNvSpPr txBox="1"/>
          <p:nvPr/>
        </p:nvSpPr>
        <p:spPr>
          <a:xfrm>
            <a:off x="2750042" y="5049887"/>
            <a:ext cx="1196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Mild drought : Isoprene stay stable </a:t>
            </a:r>
          </a:p>
          <a:p>
            <a:r>
              <a:rPr lang="en-US" dirty="0"/>
              <a:t>Severe drought: Decrease dramatically</a:t>
            </a:r>
          </a:p>
          <a:p>
            <a:r>
              <a:rPr lang="en-US" dirty="0"/>
              <a:t>Long-term drought: It took long for plants to recover.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4719E-777D-1E44-B833-CC6E0FC9F17C}"/>
              </a:ext>
            </a:extLst>
          </p:cNvPr>
          <p:cNvSpPr txBox="1"/>
          <p:nvPr/>
        </p:nvSpPr>
        <p:spPr>
          <a:xfrm>
            <a:off x="2241550" y="1261933"/>
            <a:ext cx="1196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 Isoprene of Two sites in California (June-September: Ozone season).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CC3DE-89AA-BB40-9337-93C0A44A7E78}"/>
              </a:ext>
            </a:extLst>
          </p:cNvPr>
          <p:cNvSpPr txBox="1"/>
          <p:nvPr/>
        </p:nvSpPr>
        <p:spPr>
          <a:xfrm>
            <a:off x="8610600" y="6146800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Demetillo</a:t>
            </a:r>
            <a:r>
              <a:rPr lang="en-US" i="1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130684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559F6-B4EC-4A4C-BA97-2D2BEEC8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Field Measurements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2F7EABD5-0465-0C45-B685-4630A2019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4"/>
          <a:stretch/>
        </p:blipFill>
        <p:spPr>
          <a:xfrm>
            <a:off x="0" y="1754792"/>
            <a:ext cx="4957230" cy="4042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EF365-5B3E-9341-A62A-A870973EC4F5}"/>
              </a:ext>
            </a:extLst>
          </p:cNvPr>
          <p:cNvSpPr txBox="1"/>
          <p:nvPr/>
        </p:nvSpPr>
        <p:spPr>
          <a:xfrm>
            <a:off x="5652008" y="1822105"/>
            <a:ext cx="5536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Missouri Ozarks </a:t>
            </a:r>
            <a:r>
              <a:rPr lang="en-US" sz="2000" dirty="0" err="1"/>
              <a:t>AmeriFlux</a:t>
            </a:r>
            <a:r>
              <a:rPr lang="en-US" sz="2000" dirty="0"/>
              <a:t> 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28D66-1980-284C-B816-90702B7C2A00}"/>
              </a:ext>
            </a:extLst>
          </p:cNvPr>
          <p:cNvSpPr txBox="1"/>
          <p:nvPr/>
        </p:nvSpPr>
        <p:spPr>
          <a:xfrm>
            <a:off x="5652008" y="3203344"/>
            <a:ext cx="5957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2012 summer: severe drought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F9A59-530D-654B-A67D-E4750C548867}"/>
              </a:ext>
            </a:extLst>
          </p:cNvPr>
          <p:cNvSpPr txBox="1"/>
          <p:nvPr/>
        </p:nvSpPr>
        <p:spPr>
          <a:xfrm>
            <a:off x="5652008" y="4411618"/>
            <a:ext cx="5957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Isoprene increases at the beginning of drought and decrease later.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33487-C3BE-B14A-80CB-19C84EB45FF5}"/>
              </a:ext>
            </a:extLst>
          </p:cNvPr>
          <p:cNvSpPr txBox="1"/>
          <p:nvPr/>
        </p:nvSpPr>
        <p:spPr>
          <a:xfrm>
            <a:off x="8610600" y="6146800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Jiang et al. 2019</a:t>
            </a:r>
          </a:p>
        </p:txBody>
      </p:sp>
    </p:spTree>
    <p:extLst>
      <p:ext uri="{BB962C8B-B14F-4D97-AF65-F5344CB8AC3E}">
        <p14:creationId xmlns:p14="http://schemas.microsoft.com/office/powerpoint/2010/main" val="155647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F06A-FAE5-F742-AFE8-3F32F352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Experiments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FBDACDE-9261-0B43-A119-AA49FE79D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746250"/>
            <a:ext cx="3581400" cy="2832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8F8CF-F4BA-CC42-B246-ADEBD19CBE18}"/>
              </a:ext>
            </a:extLst>
          </p:cNvPr>
          <p:cNvSpPr txBox="1"/>
          <p:nvPr/>
        </p:nvSpPr>
        <p:spPr>
          <a:xfrm>
            <a:off x="254000" y="1296200"/>
            <a:ext cx="452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Live oak: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4E7B0B-0E78-F04B-82E8-3CC5A5B163AB}"/>
              </a:ext>
            </a:extLst>
          </p:cNvPr>
          <p:cNvSpPr/>
          <p:nvPr/>
        </p:nvSpPr>
        <p:spPr>
          <a:xfrm>
            <a:off x="1155700" y="2819400"/>
            <a:ext cx="393700" cy="15748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D4AC3A-E77B-1448-BB1A-E38DDCD56775}"/>
              </a:ext>
            </a:extLst>
          </p:cNvPr>
          <p:cNvSpPr/>
          <p:nvPr/>
        </p:nvSpPr>
        <p:spPr>
          <a:xfrm>
            <a:off x="1784350" y="2819400"/>
            <a:ext cx="641350" cy="15748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45BFA-9DB0-AF41-933A-9D84A1F3B16F}"/>
              </a:ext>
            </a:extLst>
          </p:cNvPr>
          <p:cNvSpPr/>
          <p:nvPr/>
        </p:nvSpPr>
        <p:spPr>
          <a:xfrm>
            <a:off x="2514600" y="4578350"/>
            <a:ext cx="1870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Tingey et al. 1981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3F9FA-0F7D-4E49-92CE-6F3A89FE4DE3}"/>
              </a:ext>
            </a:extLst>
          </p:cNvPr>
          <p:cNvSpPr txBox="1"/>
          <p:nvPr/>
        </p:nvSpPr>
        <p:spPr>
          <a:xfrm>
            <a:off x="0" y="5238634"/>
            <a:ext cx="565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Isoprene emissions only dropped a lot when severe drought happens.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072A2C20-405D-A843-B818-DABC340C9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2" y="1681719"/>
            <a:ext cx="3733800" cy="344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7B09D7-38E3-324E-9F12-27E43480E34B}"/>
              </a:ext>
            </a:extLst>
          </p:cNvPr>
          <p:cNvSpPr txBox="1"/>
          <p:nvPr/>
        </p:nvSpPr>
        <p:spPr>
          <a:xfrm>
            <a:off x="5549902" y="119651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Kudzu: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649F8-6F4A-1C4E-AC4D-17B3A742E322}"/>
              </a:ext>
            </a:extLst>
          </p:cNvPr>
          <p:cNvSpPr/>
          <p:nvPr/>
        </p:nvSpPr>
        <p:spPr>
          <a:xfrm>
            <a:off x="8047917" y="4892386"/>
            <a:ext cx="2010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Sharkey et al. 1993 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C4AFA-C4B3-634A-8D89-3D37109E54BC}"/>
              </a:ext>
            </a:extLst>
          </p:cNvPr>
          <p:cNvSpPr txBox="1"/>
          <p:nvPr/>
        </p:nvSpPr>
        <p:spPr>
          <a:xfrm>
            <a:off x="5834380" y="5189429"/>
            <a:ext cx="5651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slight increase during the stress.</a:t>
            </a:r>
          </a:p>
          <a:p>
            <a:endParaRPr lang="en-US" dirty="0"/>
          </a:p>
          <a:p>
            <a:r>
              <a:rPr lang="en-US" dirty="0"/>
              <a:t>Fell when severe stress.</a:t>
            </a:r>
          </a:p>
          <a:p>
            <a:endParaRPr lang="en-US" dirty="0"/>
          </a:p>
          <a:p>
            <a:r>
              <a:rPr lang="en-US" dirty="0"/>
              <a:t>Increased to five times the prestress level and remain 12 days.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68789F-4198-504E-8E62-2FB28E8D2101}"/>
              </a:ext>
            </a:extLst>
          </p:cNvPr>
          <p:cNvSpPr txBox="1"/>
          <p:nvPr/>
        </p:nvSpPr>
        <p:spPr>
          <a:xfrm>
            <a:off x="9283702" y="2032079"/>
            <a:ext cx="268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171: most severe</a:t>
            </a:r>
          </a:p>
          <a:p>
            <a:r>
              <a:rPr lang="en-US" dirty="0"/>
              <a:t>day 173: rewater</a:t>
            </a:r>
          </a:p>
        </p:txBody>
      </p:sp>
    </p:spTree>
    <p:extLst>
      <p:ext uri="{BB962C8B-B14F-4D97-AF65-F5344CB8AC3E}">
        <p14:creationId xmlns:p14="http://schemas.microsoft.com/office/powerpoint/2010/main" val="270639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86E8E9-5336-A749-BEBB-BCB09F38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9" y="54185"/>
            <a:ext cx="11430000" cy="1014761"/>
          </a:xfrm>
        </p:spPr>
        <p:txBody>
          <a:bodyPr/>
          <a:lstStyle/>
          <a:p>
            <a:r>
              <a:rPr lang="en-US" dirty="0"/>
              <a:t>5. Experiments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E021EC-2357-EA46-9BB6-1E5FAF042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4" y="758620"/>
            <a:ext cx="4930433" cy="50568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BD5E33-92C1-734D-9AFC-E8FBEBB2062B}"/>
              </a:ext>
            </a:extLst>
          </p:cNvPr>
          <p:cNvSpPr/>
          <p:nvPr/>
        </p:nvSpPr>
        <p:spPr>
          <a:xfrm>
            <a:off x="2527478" y="758620"/>
            <a:ext cx="618186" cy="2575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45318-5628-8745-B192-6992B62FE045}"/>
              </a:ext>
            </a:extLst>
          </p:cNvPr>
          <p:cNvSpPr txBox="1"/>
          <p:nvPr/>
        </p:nvSpPr>
        <p:spPr>
          <a:xfrm>
            <a:off x="3150253" y="69961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3D8CC9-79CB-E248-A5B7-5D7CF7767D21}"/>
                  </a:ext>
                </a:extLst>
              </p14:cNvPr>
              <p14:cNvContentPartPr/>
              <p14:nvPr/>
            </p14:nvContentPartPr>
            <p14:xfrm>
              <a:off x="1775712" y="4048361"/>
              <a:ext cx="441000" cy="33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3D8CC9-79CB-E248-A5B7-5D7CF7767D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1392" y="4044041"/>
                <a:ext cx="449640" cy="41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6433562-1092-6847-8B03-3E529922E800}"/>
              </a:ext>
            </a:extLst>
          </p:cNvPr>
          <p:cNvSpPr txBox="1"/>
          <p:nvPr/>
        </p:nvSpPr>
        <p:spPr>
          <a:xfrm>
            <a:off x="2527478" y="5607382"/>
            <a:ext cx="296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Penuelas et al. 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09F46-2FD8-BB46-A837-156708E57628}"/>
              </a:ext>
            </a:extLst>
          </p:cNvPr>
          <p:cNvSpPr txBox="1"/>
          <p:nvPr/>
        </p:nvSpPr>
        <p:spPr>
          <a:xfrm>
            <a:off x="5245697" y="3313178"/>
            <a:ext cx="6426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at early drought;</a:t>
            </a:r>
          </a:p>
          <a:p>
            <a:r>
              <a:rPr lang="en-US" dirty="0"/>
              <a:t>Increase above the normal range after recovery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is an alternative sources for photosynthetic intermediates for isoprene.</a:t>
            </a: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D4A977E3-F213-6442-A262-5CAFEF0E3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567" y="315247"/>
            <a:ext cx="6438900" cy="2971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06C399-F304-684A-A142-E990B5392A6C}"/>
              </a:ext>
            </a:extLst>
          </p:cNvPr>
          <p:cNvSpPr txBox="1"/>
          <p:nvPr/>
        </p:nvSpPr>
        <p:spPr>
          <a:xfrm>
            <a:off x="9865217" y="3065172"/>
            <a:ext cx="191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Brilli</a:t>
            </a:r>
            <a:r>
              <a:rPr lang="en-US" dirty="0"/>
              <a:t> et al. 2007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AAA187-50CB-804B-BFD0-E399C14823C0}"/>
              </a:ext>
            </a:extLst>
          </p:cNvPr>
          <p:cNvSpPr/>
          <p:nvPr/>
        </p:nvSpPr>
        <p:spPr>
          <a:xfrm>
            <a:off x="8345510" y="758620"/>
            <a:ext cx="1107583" cy="16611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5287C59-3A65-A34E-AC0F-4659E5AB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9" y="54185"/>
            <a:ext cx="11430000" cy="1014761"/>
          </a:xfrm>
        </p:spPr>
        <p:txBody>
          <a:bodyPr/>
          <a:lstStyle/>
          <a:p>
            <a:r>
              <a:rPr lang="en-US" dirty="0"/>
              <a:t>6. General 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D861D-FB1E-954B-B130-06C6B50FF885}"/>
              </a:ext>
            </a:extLst>
          </p:cNvPr>
          <p:cNvSpPr txBox="1"/>
          <p:nvPr/>
        </p:nvSpPr>
        <p:spPr>
          <a:xfrm>
            <a:off x="302715" y="773533"/>
            <a:ext cx="11057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Drought’s impacts on isoprene still suffer uncertainty, but there are some trends: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Isoprene emissions </a:t>
            </a:r>
            <a:r>
              <a:rPr lang="en-US" sz="2400" dirty="0">
                <a:solidFill>
                  <a:srgbClr val="FF0000"/>
                </a:solidFill>
              </a:rPr>
              <a:t>stay stable or increase </a:t>
            </a:r>
            <a:r>
              <a:rPr lang="en-US" sz="2400" dirty="0"/>
              <a:t>at the </a:t>
            </a:r>
            <a:r>
              <a:rPr lang="en-US" sz="2400" dirty="0">
                <a:solidFill>
                  <a:srgbClr val="FF0000"/>
                </a:solidFill>
              </a:rPr>
              <a:t>beginning</a:t>
            </a:r>
            <a:r>
              <a:rPr lang="en-US" sz="2400" dirty="0"/>
              <a:t> of drought events.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Long-term/severe </a:t>
            </a:r>
            <a:r>
              <a:rPr lang="en-US" sz="2400" dirty="0"/>
              <a:t>drought would cause a </a:t>
            </a:r>
            <a:r>
              <a:rPr lang="en-US" sz="2400" dirty="0">
                <a:solidFill>
                  <a:srgbClr val="FF0000"/>
                </a:solidFill>
              </a:rPr>
              <a:t>reduction</a:t>
            </a:r>
            <a:r>
              <a:rPr lang="en-US" sz="2400" dirty="0"/>
              <a:t> of isoprene emissions.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After </a:t>
            </a:r>
            <a:r>
              <a:rPr lang="en-US" sz="2400" dirty="0"/>
              <a:t>short-term/mild drought, the plants would </a:t>
            </a:r>
            <a:r>
              <a:rPr lang="en-US" sz="2400" dirty="0">
                <a:solidFill>
                  <a:srgbClr val="FF0000"/>
                </a:solidFill>
              </a:rPr>
              <a:t>recover and even emit more </a:t>
            </a:r>
            <a:r>
              <a:rPr lang="en-US" sz="2400" dirty="0"/>
              <a:t>isoprene than normal.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DE9053-7AD1-8C49-9D4D-A71BD0BE8EA1}"/>
              </a:ext>
            </a:extLst>
          </p:cNvPr>
          <p:cNvSpPr txBox="1">
            <a:spLocks/>
          </p:cNvSpPr>
          <p:nvPr/>
        </p:nvSpPr>
        <p:spPr>
          <a:xfrm>
            <a:off x="302715" y="317509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7. Simulations?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77B99E5-E40C-AF45-8AB3-A71462C3C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1" y="3952964"/>
            <a:ext cx="4044950" cy="29117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4E1307E-3DBD-E14F-B2D6-2E048C8B34CC}"/>
                  </a:ext>
                </a:extLst>
              </p14:cNvPr>
              <p14:cNvContentPartPr/>
              <p14:nvPr/>
            </p14:nvContentPartPr>
            <p14:xfrm>
              <a:off x="2643660" y="5739900"/>
              <a:ext cx="1005840" cy="185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4E1307E-3DBD-E14F-B2D6-2E048C8B34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340" y="5735580"/>
                <a:ext cx="1014480" cy="1944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C8BD7CB-961A-0C46-AE22-5CEE70A71FC3}"/>
              </a:ext>
            </a:extLst>
          </p:cNvPr>
          <p:cNvSpPr txBox="1"/>
          <p:nvPr/>
        </p:nvSpPr>
        <p:spPr>
          <a:xfrm>
            <a:off x="2859706" y="6216179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Bonn et al.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E02ECE-B9A4-B24C-9431-896CE640A562}"/>
              </a:ext>
            </a:extLst>
          </p:cNvPr>
          <p:cNvSpPr txBox="1"/>
          <p:nvPr/>
        </p:nvSpPr>
        <p:spPr>
          <a:xfrm>
            <a:off x="4894904" y="5157943"/>
            <a:ext cx="639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 Unfortunately, the model is not able to simulate the trends.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65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848</TotalTime>
  <Words>1363</Words>
  <Application>Microsoft Macintosh PowerPoint</Application>
  <PresentationFormat>Widescreen</PresentationFormat>
  <Paragraphs>137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Cambria Math</vt:lpstr>
      <vt:lpstr>Calibri</vt:lpstr>
      <vt:lpstr>Arial</vt:lpstr>
      <vt:lpstr>Roboto</vt:lpstr>
      <vt:lpstr>Roboto Condensed Light</vt:lpstr>
      <vt:lpstr>Custom Design</vt:lpstr>
      <vt:lpstr>1_Custom Design</vt:lpstr>
      <vt:lpstr>2_Custom Design</vt:lpstr>
      <vt:lpstr>Drought Impacts on Isoprene Emissions</vt:lpstr>
      <vt:lpstr>1. What is BVOC? </vt:lpstr>
      <vt:lpstr>2. Isoprene?</vt:lpstr>
      <vt:lpstr>3. Mechanism (Physiology)</vt:lpstr>
      <vt:lpstr>4. Field Measurements</vt:lpstr>
      <vt:lpstr>4. Field Measurements</vt:lpstr>
      <vt:lpstr>5. Experiments</vt:lpstr>
      <vt:lpstr>5. Experiments</vt:lpstr>
      <vt:lpstr>6. General Conclusions</vt:lpstr>
      <vt:lpstr>7. Simulations?</vt:lpstr>
      <vt:lpstr>PowerPoint Presentation</vt:lpstr>
      <vt:lpstr>7. Impacts on Air Pollution</vt:lpstr>
      <vt:lpstr>PowerPoint Presentation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Xi, Shengjun</cp:lastModifiedBy>
  <cp:revision>84</cp:revision>
  <dcterms:created xsi:type="dcterms:W3CDTF">2016-03-09T16:46:53Z</dcterms:created>
  <dcterms:modified xsi:type="dcterms:W3CDTF">2021-04-16T02:18:02Z</dcterms:modified>
</cp:coreProperties>
</file>