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10" r:id="rId3"/>
    <p:sldId id="416" r:id="rId4"/>
    <p:sldId id="411" r:id="rId5"/>
    <p:sldId id="412" r:id="rId6"/>
    <p:sldId id="434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4" r:id="rId15"/>
    <p:sldId id="446" r:id="rId16"/>
    <p:sldId id="447" r:id="rId17"/>
    <p:sldId id="448" r:id="rId18"/>
    <p:sldId id="449" r:id="rId19"/>
    <p:sldId id="431" r:id="rId20"/>
    <p:sldId id="45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1378585"/>
            <a:ext cx="9799320" cy="1779905"/>
          </a:xfrm>
        </p:spPr>
        <p:txBody>
          <a:bodyPr>
            <a:normAutofit fontScale="90000"/>
          </a:bodyPr>
          <a:p>
            <a:r>
              <a:rPr lang="en-US"/>
              <a:t>Meteorology of Extreme Air Pollution Events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938225"/>
            <a:ext cx="9799200" cy="1472400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</a:rPr>
              <a:t>Zhenyu YOU</a:t>
            </a:r>
            <a:endParaRPr lang="en-US" altLang="zh-CN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04/15/2021</a:t>
            </a:r>
            <a:endParaRPr lang="en-US" altLang="zh-CN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Shanghai (December 2013)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8744585" y="1209040"/>
            <a:ext cx="30816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Pollutant Concentration in Shanghai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P1: steady increase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P2: steady decrease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P3: first peak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P4: second peak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096010"/>
            <a:ext cx="7730490" cy="5270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Shanghai (December 2013)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604010"/>
            <a:ext cx="5009515" cy="4857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70" y="1744345"/>
            <a:ext cx="4674870" cy="45770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06195" y="1143635"/>
            <a:ext cx="3551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Large-scale background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6687185" y="1143635"/>
            <a:ext cx="3551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Local surface wind</a:t>
            </a:r>
            <a:endParaRPr lang="en-US" altLang="zh-CN" sz="2400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Shanghai (December 2013)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8744585" y="1460500"/>
            <a:ext cx="30816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impact of passing 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</a:rPr>
              <a:t>cold fronts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Ventilation index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" y="1209040"/>
            <a:ext cx="7259955" cy="4789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05" y="3510280"/>
            <a:ext cx="2912745" cy="1130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950" y="205810"/>
            <a:ext cx="10969200" cy="705600"/>
          </a:xfrm>
        </p:spPr>
        <p:txBody>
          <a:bodyPr/>
          <a:p>
            <a:r>
              <a:rPr lang="en-US" altLang="zh-CN"/>
              <a:t>Shanghai (December 2013)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7489825" y="995680"/>
            <a:ext cx="4478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</a:rPr>
              <a:t>Cold front 2</a:t>
            </a:r>
            <a:r>
              <a:rPr lang="en-US" altLang="zh-CN" sz="2400"/>
              <a:t> passing Shanghai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5544" r="5335"/>
          <a:stretch>
            <a:fillRect/>
          </a:stretch>
        </p:blipFill>
        <p:spPr>
          <a:xfrm>
            <a:off x="436880" y="1669415"/>
            <a:ext cx="5606415" cy="4994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9518"/>
          <a:stretch>
            <a:fillRect/>
          </a:stretch>
        </p:blipFill>
        <p:spPr>
          <a:xfrm>
            <a:off x="6309995" y="1669415"/>
            <a:ext cx="5366385" cy="49942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Shanghai (December 2013)</a:t>
            </a:r>
            <a:endParaRPr lang="en-US" altLang="zh-CN"/>
          </a:p>
        </p:txBody>
      </p:sp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608330" y="1822450"/>
            <a:ext cx="10675620" cy="3538855"/>
          </a:xfrm>
          <a:prstGeom prst="rect">
            <a:avLst/>
          </a:prstGeom>
          <a:noFill/>
        </p:spPr>
        <p:txBody>
          <a:bodyPr wrap="square" lIns="57150" tIns="0" rIns="46434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Weather during December 2013: lower near-surfacewind speed, more sigificant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northwesterly winds</a:t>
            </a: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endParaRPr lang="en-US" sz="2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passage of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weak cold fronts</a:t>
            </a: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enhanced the northwesterly winds and transport pollutants from upstream.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Reunion Island (August 25 1995)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756" r="2756"/>
          <a:stretch>
            <a:fillRect/>
          </a:stretch>
        </p:blipFill>
        <p:spPr>
          <a:xfrm>
            <a:off x="338455" y="1385570"/>
            <a:ext cx="6292215" cy="5095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50" y="1170940"/>
            <a:ext cx="5140325" cy="5309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Reunion Island (August 25 1995)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2665" y="1141095"/>
            <a:ext cx="4938395" cy="2694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3836035"/>
            <a:ext cx="7332345" cy="302196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275070" y="1347470"/>
            <a:ext cx="3081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Trajectories of air parcels on different pressure layers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19100" y="4451985"/>
            <a:ext cx="38150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biomass burning (left)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deep convection clouds (right)</a:t>
            </a:r>
            <a:endParaRPr lang="en-US" altLang="zh-CN" sz="240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Reunion Island (August 25 1995)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6388100" y="1079500"/>
            <a:ext cx="5343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deep 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</a:rPr>
              <a:t>tropopause folding</a:t>
            </a:r>
            <a:r>
              <a:rPr lang="en-US" altLang="zh-CN" sz="2400"/>
              <a:t> upstream on August 21 (South Africa)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0445" y="1881505"/>
            <a:ext cx="5476875" cy="48310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2645" y="1264285"/>
            <a:ext cx="4688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Frontal cloud zone on August 24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85" y="1854835"/>
            <a:ext cx="3514725" cy="48577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Summary</a:t>
            </a:r>
            <a:endParaRPr lang="en-US" altLang="zh-CN"/>
          </a:p>
        </p:txBody>
      </p:sp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662940" y="1413510"/>
            <a:ext cx="10097770" cy="4470400"/>
          </a:xfrm>
          <a:prstGeom prst="rect">
            <a:avLst/>
          </a:prstGeom>
          <a:noFill/>
        </p:spPr>
        <p:txBody>
          <a:bodyPr wrap="square" lIns="57150" tIns="0" rIns="46434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indent="-34290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Pollutant events in Beijing and Shanghai:</a:t>
            </a:r>
            <a:endParaRPr lang="en-US" sz="24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Font typeface="Wingdings" panose="05000000000000000000" charset="0"/>
              <a:buChar char="l"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Synoptic transport</a:t>
            </a: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of air pollutants.</a:t>
            </a: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Font typeface="Wingdings" panose="05000000000000000000" charset="0"/>
              <a:buChar char="l"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Meteorological conditions</a:t>
            </a: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 stagnent weather, low wind speed, high relative humidity, temperature inversions.</a:t>
            </a: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342900" indent="-34290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342900" indent="-34290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Ozone pollution events:</a:t>
            </a:r>
            <a:endParaRPr lang="en-US" sz="24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L="342900" indent="-34290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Font typeface="Wingdings" panose="05000000000000000000" charset="0"/>
              <a:buChar char="l"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Photochemical reactions</a:t>
            </a: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NOx, CO, VOCs.</a:t>
            </a: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Font typeface="Wingdings" panose="05000000000000000000" charset="0"/>
              <a:buChar char="l"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Stratospheric injections</a:t>
            </a: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also plays a role.</a:t>
            </a: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460" y="163265"/>
            <a:ext cx="10969200" cy="705600"/>
          </a:xfrm>
        </p:spPr>
        <p:txBody>
          <a:bodyPr/>
          <a:p>
            <a:r>
              <a:rPr lang="en-US" altLang="zh-CN"/>
              <a:t>References</a:t>
            </a:r>
            <a:endParaRPr lang="en-US" altLang="zh-CN"/>
          </a:p>
        </p:txBody>
      </p:sp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453390" y="995680"/>
            <a:ext cx="11504930" cy="5188585"/>
          </a:xfrm>
          <a:prstGeom prst="rect">
            <a:avLst/>
          </a:prstGeom>
          <a:noFill/>
        </p:spPr>
        <p:txBody>
          <a:bodyPr wrap="square" lIns="57150" tIns="0" rIns="46434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[1] Marlier, M.E., Jina, A.S., Kinney, P.L. et al. Extreme Air Pollution in Global Megacities. Curr Clim Change Rep 2, 15–27 (2016).</a:t>
            </a:r>
            <a:endParaRPr lang="en-US" sz="2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[2] Tao, M., Chen, L., Xiong, X. et al. Formation Processes of the widespread extreme haze pollution over northern China in January 2013: Implications for regional air quality and climate. Atmos Environ. 93, 417- 25 (2014).</a:t>
            </a:r>
            <a:endParaRPr lang="en-US" sz="2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[3] Xu, J., Yan, F., Xie, Y. et al. Impact of conditions on a nine-day particulate matter pollution event observed in December 2013, Shanghai China. Particuology. 20, 69-79 (2015).</a:t>
            </a:r>
            <a:endParaRPr lang="en-US" sz="2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[4] Randriambelo, T., Baray, J.L., and Bremaud, P. A case study of extreme tropospheric ozone contamination in the tropics using in-situ satellite and meteorological data. Geophysical Research Letters. 26(9), 1287-1290 (1999).</a:t>
            </a:r>
            <a:endParaRPr lang="en-US" sz="2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[5] Barrett, B.S., Raga, G.B., Retama, A. et al. A multiscale analysis of the tropospheric and stratospheric mechanisms leading to the March 2016 extreme surface ozone event in Mexico City. Jour Geophys Research. 124(8), 4782-4799 (2019).</a:t>
            </a:r>
            <a:endParaRPr lang="en-US" sz="2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[6] Zhang, H., Wang, Y., Park T-W. et al. Quantifying the relationship between extreme air pollution events and extreme weather events. Atmos Research. 188, 64-79 (2017).</a:t>
            </a:r>
            <a:endParaRPr lang="en-US" sz="2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382905" y="4801870"/>
            <a:ext cx="3857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Population in global megacities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39760" y="944880"/>
            <a:ext cx="3326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Global PM2.5 distribution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150" y="55880"/>
            <a:ext cx="7620000" cy="3743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25" y="3230245"/>
            <a:ext cx="7629525" cy="35718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384880"/>
            <a:ext cx="10969200" cy="705600"/>
          </a:xfrm>
        </p:spPr>
        <p:txBody>
          <a:bodyPr/>
          <a:p>
            <a:r>
              <a:rPr lang="en-US" altLang="zh-CN"/>
              <a:t>Outlines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1397635" y="1233805"/>
            <a:ext cx="589026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7030A0"/>
                </a:solidFill>
              </a:rPr>
              <a:t>Severe pollution events</a:t>
            </a:r>
            <a:endParaRPr lang="en-US" altLang="zh-CN" sz="2800" b="1">
              <a:solidFill>
                <a:srgbClr val="7030A0"/>
              </a:solidFill>
            </a:endParaRPr>
          </a:p>
          <a:p>
            <a:pPr marL="6858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800"/>
              <a:t>Beijing (January 2013)</a:t>
            </a:r>
            <a:endParaRPr lang="en-US" altLang="zh-CN" sz="2800"/>
          </a:p>
          <a:p>
            <a:pPr marL="6858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800"/>
              <a:t>Shanghai (December 2013) </a:t>
            </a:r>
            <a:endParaRPr lang="en-US" altLang="zh-CN" sz="2800"/>
          </a:p>
          <a:p>
            <a:pPr marL="342900"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en-US" altLang="zh-CN" sz="2800"/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7030A0"/>
                </a:solidFill>
              </a:rPr>
              <a:t>Ozone pollution event</a:t>
            </a:r>
            <a:endParaRPr lang="en-US" altLang="zh-CN" sz="2800" b="1">
              <a:solidFill>
                <a:srgbClr val="7030A0"/>
              </a:solidFill>
            </a:endParaRPr>
          </a:p>
          <a:p>
            <a:pPr marL="342900" indent="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800"/>
              <a:t> Reunion Island (August 1995)</a:t>
            </a:r>
            <a:endParaRPr lang="en-US" altLang="zh-CN" sz="2800"/>
          </a:p>
          <a:p>
            <a:pPr marL="342900" indent="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800">
                <a:solidFill>
                  <a:schemeClr val="bg1">
                    <a:lumMod val="65000"/>
                  </a:schemeClr>
                </a:solidFill>
              </a:rPr>
              <a:t> Mexico City (March 2016)</a:t>
            </a:r>
            <a:endParaRPr lang="en-US" altLang="zh-CN" sz="280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Beijing (January 2013)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10112375" y="1724660"/>
            <a:ext cx="1774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Distribution of 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</a:rPr>
              <a:t>Haze Clouds</a:t>
            </a:r>
            <a:endParaRPr lang="en-US" altLang="zh-CN"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b="50523"/>
          <a:stretch>
            <a:fillRect/>
          </a:stretch>
        </p:blipFill>
        <p:spPr>
          <a:xfrm>
            <a:off x="386715" y="1196340"/>
            <a:ext cx="9356090" cy="22555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" y="3700145"/>
            <a:ext cx="9333230" cy="25495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013950" y="4236720"/>
            <a:ext cx="2178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Pollutant Concentration in Beijing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8602980" y="535305"/>
            <a:ext cx="2628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i="1"/>
              <a:t>Tao et al. (2014)</a:t>
            </a:r>
            <a:endParaRPr lang="en-US" altLang="zh-CN" sz="2400" i="1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Beijing (January 2013)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10620375" y="1906270"/>
            <a:ext cx="14084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MODIS 550 nm AOD</a:t>
            </a:r>
            <a:endParaRPr lang="en-US" altLang="zh-CN" sz="2400"/>
          </a:p>
          <a:p>
            <a:r>
              <a:rPr lang="en-US" altLang="zh-CN" sz="2400"/>
              <a:t> </a:t>
            </a:r>
            <a:endParaRPr lang="en-US" altLang="zh-CN" sz="2400"/>
          </a:p>
          <a:p>
            <a:r>
              <a:rPr lang="en-US" altLang="zh-CN" sz="2400"/>
              <a:t>&amp; wind speed field at 850 mb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076"/>
          <a:stretch>
            <a:fillRect/>
          </a:stretch>
        </p:blipFill>
        <p:spPr>
          <a:xfrm>
            <a:off x="453390" y="1188720"/>
            <a:ext cx="10068560" cy="5197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Beijing (January 2013)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608330" y="1271270"/>
            <a:ext cx="5218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Evidence of 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</a:rPr>
              <a:t>northward transport</a:t>
            </a:r>
            <a:r>
              <a:rPr lang="en-US" altLang="zh-CN" sz="2400"/>
              <a:t> of air pollutants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" y="2653030"/>
            <a:ext cx="5033010" cy="362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790" y="2653030"/>
            <a:ext cx="5065395" cy="3861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25" y="180975"/>
            <a:ext cx="2679700" cy="21901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Beijing (January 2013)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7030720" y="804545"/>
            <a:ext cx="4398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</a:rPr>
              <a:t>Local meteorolgy conditions</a:t>
            </a:r>
            <a:endParaRPr lang="en-US" altLang="zh-CN"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969"/>
          <a:stretch>
            <a:fillRect/>
          </a:stretch>
        </p:blipFill>
        <p:spPr>
          <a:xfrm>
            <a:off x="6454775" y="2162175"/>
            <a:ext cx="5412105" cy="4201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" y="2063750"/>
            <a:ext cx="5468620" cy="42995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26020" y="1701800"/>
            <a:ext cx="3791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Relative humidity</a:t>
            </a:r>
            <a:endParaRPr lang="en-US" alt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1715770" y="1603375"/>
            <a:ext cx="3030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Temperature</a:t>
            </a:r>
            <a:endParaRPr lang="en-US" altLang="zh-CN" sz="240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Beijing (January 2013)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8136890" y="1906270"/>
            <a:ext cx="38919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average situation 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&amp;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 Anomalous in surface temperature, wind speed, and relative humidity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127760"/>
            <a:ext cx="7449820" cy="5595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0265"/>
            <a:ext cx="10969200" cy="705600"/>
          </a:xfrm>
        </p:spPr>
        <p:txBody>
          <a:bodyPr/>
          <a:p>
            <a:r>
              <a:rPr lang="en-US" altLang="zh-CN"/>
              <a:t>Beijing (January 2013)</a:t>
            </a:r>
            <a:endParaRPr lang="en-US" altLang="zh-CN"/>
          </a:p>
        </p:txBody>
      </p:sp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685165" y="1540510"/>
            <a:ext cx="10675620" cy="4864735"/>
          </a:xfrm>
          <a:prstGeom prst="rect">
            <a:avLst/>
          </a:prstGeom>
          <a:noFill/>
        </p:spPr>
        <p:txBody>
          <a:bodyPr wrap="square" lIns="57150" tIns="0" rIns="46434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Weak northwesterly winds</a:t>
            </a: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at 850 mb at first did not blow the pollutants out of northern China, but transport them southward.</a:t>
            </a: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following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southerly winds</a:t>
            </a: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blew the haze clouds back and persisted for several days.</a:t>
            </a: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Anomalous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weather conditions</a:t>
            </a: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played a crucial role in formation of </a:t>
            </a:r>
            <a:endParaRPr lang="en-US" sz="2400" b="1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 font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None/>
            </a:pPr>
            <a:r>
              <a:rPr lang="en-US" sz="2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this extensive and prolonged haze pollution.</a:t>
            </a:r>
            <a:endParaRPr lang="en-US" sz="2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5895,&quot;width&quot;:12000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TEXT_PART_ID_V2" val="d-4-1"/>
  <p:tag name="KSO_WM_UNIT_PRESET_TEXT" val="此处添加小标题：&#10;点击此处添加正文，文字是您思想的提炼，为了最终演示发布的良好效果，请尽量言简意赅的阐述观点。&#10;此处添加小标题：&#10;点击此处添加正文，文字是您思想的提炼，为了最终演示发布的良好效果，请尽量言简意赅的阐述观点；根据需要可酌情增减文字，以便观者可以准确理解您所传达的信息。&#10;此处添加小标题：&#10;您的正文已经简明扼要，字字珠玑，但信息却千丝万缕、错综复杂，需要用更多的文字来表述；但请您尽可能提炼思想的精髓，恰如其分的表达观点，往往可以事半功倍。&#10;为了能让您有更直观的字数感受，并进一步方便使用，我们为您标注了最适合的位置。您输入的文字到这里时，就是最佳视觉效果。&#10;此处添加小标题：&#10;点击此处添加正文，文字是您思想的提炼，为了最终演示发布的良好效果，请尽量言简意赅的阐述观点；根据需要可酌情增减文字，以便观者可以准确理解您所传达的信息。"/>
  <p:tag name="KSO_WM_UNIT_NOCLEAR" val="1"/>
  <p:tag name="KSO_WM_UNIT_VALUE" val="72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64_1*f*1"/>
  <p:tag name="KSO_WM_TEMPLATE_CATEGORY" val="diagram"/>
  <p:tag name="KSO_WM_TEMPLATE_INDEX" val="20194764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EXT_PART_ID_V2" val="d-4-1"/>
  <p:tag name="KSO_WM_UNIT_PRESET_TEXT" val="此处添加小标题：&#10;点击此处添加正文，文字是您思想的提炼，为了最终演示发布的良好效果，请尽量言简意赅的阐述观点。&#10;此处添加小标题：&#10;点击此处添加正文，文字是您思想的提炼，为了最终演示发布的良好效果，请尽量言简意赅的阐述观点；根据需要可酌情增减文字，以便观者可以准确理解您所传达的信息。&#10;此处添加小标题：&#10;您的正文已经简明扼要，字字珠玑，但信息却千丝万缕、错综复杂，需要用更多的文字来表述；但请您尽可能提炼思想的精髓，恰如其分的表达观点，往往可以事半功倍。&#10;为了能让您有更直观的字数感受，并进一步方便使用，我们为您标注了最适合的位置。您输入的文字到这里时，就是最佳视觉效果。&#10;此处添加小标题：&#10;点击此处添加正文，文字是您思想的提炼，为了最终演示发布的良好效果，请尽量言简意赅的阐述观点；根据需要可酌情增减文字，以便观者可以准确理解您所传达的信息。"/>
  <p:tag name="KSO_WM_UNIT_NOCLEAR" val="1"/>
  <p:tag name="KSO_WM_UNIT_VALUE" val="72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64_1*f*1"/>
  <p:tag name="KSO_WM_TEMPLATE_CATEGORY" val="diagram"/>
  <p:tag name="KSO_WM_TEMPLATE_INDEX" val="20194764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UNIT_TEXT_PART_ID_V2" val="d-4-1"/>
  <p:tag name="KSO_WM_UNIT_PRESET_TEXT" val="此处添加小标题：&#10;点击此处添加正文，文字是您思想的提炼，为了最终演示发布的良好效果，请尽量言简意赅的阐述观点。&#10;此处添加小标题：&#10;点击此处添加正文，文字是您思想的提炼，为了最终演示发布的良好效果，请尽量言简意赅的阐述观点；根据需要可酌情增减文字，以便观者可以准确理解您所传达的信息。&#10;此处添加小标题：&#10;您的正文已经简明扼要，字字珠玑，但信息却千丝万缕、错综复杂，需要用更多的文字来表述；但请您尽可能提炼思想的精髓，恰如其分的表达观点，往往可以事半功倍。&#10;为了能让您有更直观的字数感受，并进一步方便使用，我们为您标注了最适合的位置。您输入的文字到这里时，就是最佳视觉效果。&#10;此处添加小标题：&#10;点击此处添加正文，文字是您思想的提炼，为了最终演示发布的良好效果，请尽量言简意赅的阐述观点；根据需要可酌情增减文字，以便观者可以准确理解您所传达的信息。"/>
  <p:tag name="KSO_WM_UNIT_NOCLEAR" val="1"/>
  <p:tag name="KSO_WM_UNIT_VALUE" val="72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64_1*f*1"/>
  <p:tag name="KSO_WM_TEMPLATE_CATEGORY" val="diagram"/>
  <p:tag name="KSO_WM_TEMPLATE_INDEX" val="20194764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UNIT_TEXT_PART_ID_V2" val="d-4-1"/>
  <p:tag name="KSO_WM_UNIT_PRESET_TEXT" val="此处添加小标题：&#10;点击此处添加正文，文字是您思想的提炼，为了最终演示发布的良好效果，请尽量言简意赅的阐述观点。&#10;此处添加小标题：&#10;点击此处添加正文，文字是您思想的提炼，为了最终演示发布的良好效果，请尽量言简意赅的阐述观点；根据需要可酌情增减文字，以便观者可以准确理解您所传达的信息。&#10;此处添加小标题：&#10;您的正文已经简明扼要，字字珠玑，但信息却千丝万缕、错综复杂，需要用更多的文字来表述；但请您尽可能提炼思想的精髓，恰如其分的表达观点，往往可以事半功倍。&#10;为了能让您有更直观的字数感受，并进一步方便使用，我们为您标注了最适合的位置。您输入的文字到这里时，就是最佳视觉效果。&#10;此处添加小标题：&#10;点击此处添加正文，文字是您思想的提炼，为了最终演示发布的良好效果，请尽量言简意赅的阐述观点；根据需要可酌情增减文字，以便观者可以准确理解您所传达的信息。"/>
  <p:tag name="KSO_WM_UNIT_NOCLEAR" val="1"/>
  <p:tag name="KSO_WM_UNIT_VALUE" val="72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64_1*f*1"/>
  <p:tag name="KSO_WM_TEMPLATE_CATEGORY" val="diagram"/>
  <p:tag name="KSO_WM_TEMPLATE_INDEX" val="20194764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3357</Words>
  <Application>WPS 演示</Application>
  <PresentationFormat>宽屏</PresentationFormat>
  <Paragraphs>134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Meteorology of Extreme Air Pollution Events</vt:lpstr>
      <vt:lpstr>PowerPoint 演示文稿</vt:lpstr>
      <vt:lpstr>Outlines</vt:lpstr>
      <vt:lpstr>Beijing (January 2013)</vt:lpstr>
      <vt:lpstr>Beijing (January 2013)</vt:lpstr>
      <vt:lpstr>Beijing (January 2013)</vt:lpstr>
      <vt:lpstr>Beijing (January 2013)</vt:lpstr>
      <vt:lpstr>Beijing (January 2013)</vt:lpstr>
      <vt:lpstr>Beijing (January 2013)</vt:lpstr>
      <vt:lpstr>Shanghai (December 2013)</vt:lpstr>
      <vt:lpstr>Shanghai (December 2013)</vt:lpstr>
      <vt:lpstr>Shanghai (December 2013)</vt:lpstr>
      <vt:lpstr>Shanghai (December 2013)</vt:lpstr>
      <vt:lpstr>Shanghai (December 2013)</vt:lpstr>
      <vt:lpstr>Reunion Island (August 25 1995)</vt:lpstr>
      <vt:lpstr>Reunion Island (August 25 1995)</vt:lpstr>
      <vt:lpstr>Reunion Island (August 25 1995)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ThinkPad</cp:lastModifiedBy>
  <cp:revision>241</cp:revision>
  <dcterms:created xsi:type="dcterms:W3CDTF">2019-06-19T02:08:00Z</dcterms:created>
  <dcterms:modified xsi:type="dcterms:W3CDTF">2021-04-15T11:30:10Z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5CC1901727034BB29ED6E3EF01A50255</vt:lpwstr>
  </property>
</Properties>
</file>