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80" r:id="rId4"/>
    <p:sldMasterId id="2147483683" r:id="rId5"/>
    <p:sldMasterId id="2147483695" r:id="rId6"/>
  </p:sldMasterIdLst>
  <p:notesMasterIdLst>
    <p:notesMasterId r:id="rId33"/>
  </p:notesMasterIdLst>
  <p:sldIdLst>
    <p:sldId id="256" r:id="rId7"/>
    <p:sldId id="262" r:id="rId8"/>
    <p:sldId id="257" r:id="rId9"/>
    <p:sldId id="264" r:id="rId10"/>
    <p:sldId id="260" r:id="rId11"/>
    <p:sldId id="261" r:id="rId12"/>
    <p:sldId id="278" r:id="rId13"/>
    <p:sldId id="286" r:id="rId14"/>
    <p:sldId id="279" r:id="rId15"/>
    <p:sldId id="280" r:id="rId16"/>
    <p:sldId id="281" r:id="rId17"/>
    <p:sldId id="282" r:id="rId18"/>
    <p:sldId id="265" r:id="rId19"/>
    <p:sldId id="283" r:id="rId20"/>
    <p:sldId id="266" r:id="rId21"/>
    <p:sldId id="259" r:id="rId22"/>
    <p:sldId id="284" r:id="rId23"/>
    <p:sldId id="285" r:id="rId24"/>
    <p:sldId id="267" r:id="rId25"/>
    <p:sldId id="268" r:id="rId26"/>
    <p:sldId id="270" r:id="rId27"/>
    <p:sldId id="277" r:id="rId28"/>
    <p:sldId id="274" r:id="rId29"/>
    <p:sldId id="272" r:id="rId30"/>
    <p:sldId id="275" r:id="rId31"/>
    <p:sldId id="276" r:id="rId32"/>
  </p:sldIdLst>
  <p:sldSz cx="12192000" cy="6858000"/>
  <p:notesSz cx="6858000" cy="9144000"/>
  <p:embeddedFontLst>
    <p:embeddedFont>
      <p:font typeface="Calibri" panose="020F0502020204030204" pitchFamily="34" charset="0"/>
      <p:regular r:id="rId34"/>
      <p:bold r:id="rId35"/>
      <p:italic r:id="rId36"/>
      <p:boldItalic r:id="rId37"/>
    </p:embeddedFont>
    <p:embeddedFont>
      <p:font typeface="Linux Libertine" panose="02000503000000000000" pitchFamily="2" charset="0"/>
      <p:regular r:id="rId38"/>
      <p:bold r:id="rId39"/>
      <p:italic r:id="rId40"/>
      <p:boldItalic r:id="rId41"/>
    </p:embeddedFont>
    <p:embeddedFont>
      <p:font typeface="Roboto" panose="020B0604020202020204" charset="0"/>
      <p:regular r:id="rId42"/>
      <p:bold r:id="rId43"/>
      <p:italic r:id="rId44"/>
      <p:boldItalic r:id="rId45"/>
    </p:embeddedFont>
    <p:embeddedFont>
      <p:font typeface="Roboto Condensed Light" panose="020B0604020202020204" charset="0"/>
      <p:regular r:id="rId46"/>
      <p:italic r:id="rId47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773" userDrawn="1">
          <p15:clr>
            <a:srgbClr val="A4A3A4"/>
          </p15:clr>
        </p15:guide>
        <p15:guide id="2" pos="244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Fanghe Zhao" initials="FZ" lastIdx="1" clrIdx="0">
    <p:extLst>
      <p:ext uri="{19B8F6BF-5375-455C-9EA6-DF929625EA0E}">
        <p15:presenceInfo xmlns:p15="http://schemas.microsoft.com/office/powerpoint/2012/main" userId="cdbbd49daca8edb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7934B"/>
    <a:srgbClr val="857437"/>
    <a:srgbClr val="262626"/>
    <a:srgbClr val="EEB21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474" autoAdjust="0"/>
    <p:restoredTop sz="94697"/>
  </p:normalViewPr>
  <p:slideViewPr>
    <p:cSldViewPr snapToGrid="0" snapToObjects="1">
      <p:cViewPr varScale="1">
        <p:scale>
          <a:sx n="118" d="100"/>
          <a:sy n="118" d="100"/>
        </p:scale>
        <p:origin x="682" y="91"/>
      </p:cViewPr>
      <p:guideLst>
        <p:guide orient="horz" pos="773"/>
        <p:guide pos="244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font" Target="fonts/font6.fntdata"/><Relationship Id="rId21" Type="http://schemas.openxmlformats.org/officeDocument/2006/relationships/slide" Target="slides/slide15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47" Type="http://schemas.openxmlformats.org/officeDocument/2006/relationships/font" Target="fonts/font14.fntdata"/><Relationship Id="rId50" Type="http://schemas.openxmlformats.org/officeDocument/2006/relationships/viewProps" Target="viewProps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font" Target="fonts/font12.fntdata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font" Target="fonts/font3.fntdata"/><Relationship Id="rId49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font" Target="fonts/font11.fntdata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font" Target="fonts/font2.fntdata"/><Relationship Id="rId43" Type="http://schemas.openxmlformats.org/officeDocument/2006/relationships/font" Target="fonts/font10.fntdata"/><Relationship Id="rId48" Type="http://schemas.openxmlformats.org/officeDocument/2006/relationships/commentAuthors" Target="commentAuthors.xml"/><Relationship Id="rId8" Type="http://schemas.openxmlformats.org/officeDocument/2006/relationships/slide" Target="slides/slide2.xml"/><Relationship Id="rId51" Type="http://schemas.openxmlformats.org/officeDocument/2006/relationships/theme" Target="theme/theme1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Relationship Id="rId46" Type="http://schemas.openxmlformats.org/officeDocument/2006/relationships/font" Target="fonts/font13.fntdata"/><Relationship Id="rId20" Type="http://schemas.openxmlformats.org/officeDocument/2006/relationships/slide" Target="slides/slide14.xml"/><Relationship Id="rId41" Type="http://schemas.openxmlformats.org/officeDocument/2006/relationships/font" Target="fonts/font8.fntdata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863AA14-08ED-4DAD-B922-C69B1BC13506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BBC3DC6-140B-4932-90CE-21EA64B8861D}">
      <dgm:prSet custT="1"/>
      <dgm:spPr/>
      <dgm:t>
        <a:bodyPr/>
        <a:lstStyle/>
        <a:p>
          <a:r>
            <a:rPr lang="en-US" sz="2400" b="0" dirty="0"/>
            <a:t>Finite difference schemes</a:t>
          </a:r>
          <a:endParaRPr lang="en-US" sz="2400" dirty="0"/>
        </a:p>
      </dgm:t>
    </dgm:pt>
    <dgm:pt modelId="{966B4F51-C72E-4EDC-AB96-9DB2B7ABA4E5}" type="parTrans" cxnId="{A3253234-FF5B-4847-B386-F2163886149B}">
      <dgm:prSet/>
      <dgm:spPr/>
      <dgm:t>
        <a:bodyPr/>
        <a:lstStyle/>
        <a:p>
          <a:endParaRPr lang="en-US"/>
        </a:p>
      </dgm:t>
    </dgm:pt>
    <dgm:pt modelId="{D1C935CD-3AD1-41AB-B99D-DBE82AB7B653}" type="sibTrans" cxnId="{A3253234-FF5B-4847-B386-F2163886149B}">
      <dgm:prSet/>
      <dgm:spPr/>
      <dgm:t>
        <a:bodyPr/>
        <a:lstStyle/>
        <a:p>
          <a:endParaRPr lang="en-US"/>
        </a:p>
      </dgm:t>
    </dgm:pt>
    <dgm:pt modelId="{15D490AE-9939-4CAA-A891-EC387DF70468}">
      <dgm:prSet custT="1"/>
      <dgm:spPr/>
      <dgm:t>
        <a:bodyPr/>
        <a:lstStyle/>
        <a:p>
          <a:r>
            <a:rPr lang="en-US" sz="2400" b="0" dirty="0"/>
            <a:t>Finite volume schemes</a:t>
          </a:r>
          <a:endParaRPr lang="en-US" sz="2400" dirty="0"/>
        </a:p>
      </dgm:t>
    </dgm:pt>
    <dgm:pt modelId="{42FB1021-5E18-445D-B94F-310254F09816}" type="parTrans" cxnId="{5FD51896-77EC-45FD-BC0A-587EB6380E44}">
      <dgm:prSet/>
      <dgm:spPr/>
      <dgm:t>
        <a:bodyPr/>
        <a:lstStyle/>
        <a:p>
          <a:endParaRPr lang="en-US"/>
        </a:p>
      </dgm:t>
    </dgm:pt>
    <dgm:pt modelId="{82884A96-12C1-4890-8126-A20F97AEF410}" type="sibTrans" cxnId="{5FD51896-77EC-45FD-BC0A-587EB6380E44}">
      <dgm:prSet/>
      <dgm:spPr/>
      <dgm:t>
        <a:bodyPr/>
        <a:lstStyle/>
        <a:p>
          <a:endParaRPr lang="en-US"/>
        </a:p>
      </dgm:t>
    </dgm:pt>
    <dgm:pt modelId="{F2612551-ED65-4058-9014-B05E5574C760}">
      <dgm:prSet custT="1"/>
      <dgm:spPr/>
      <dgm:t>
        <a:bodyPr/>
        <a:lstStyle/>
        <a:p>
          <a:r>
            <a:rPr lang="en-US" sz="2400" b="0" dirty="0"/>
            <a:t>Flux corrected schemes</a:t>
          </a:r>
          <a:endParaRPr lang="en-US" sz="2400" dirty="0"/>
        </a:p>
      </dgm:t>
    </dgm:pt>
    <dgm:pt modelId="{E680A648-559B-4662-8619-CC44075E1C69}" type="parTrans" cxnId="{CD73CAC4-8683-47B9-A10F-1599C1BED8C3}">
      <dgm:prSet/>
      <dgm:spPr/>
      <dgm:t>
        <a:bodyPr/>
        <a:lstStyle/>
        <a:p>
          <a:endParaRPr lang="en-US"/>
        </a:p>
      </dgm:t>
    </dgm:pt>
    <dgm:pt modelId="{30C5EEAD-CC0C-4DA2-96DE-523C3D32F487}" type="sibTrans" cxnId="{CD73CAC4-8683-47B9-A10F-1599C1BED8C3}">
      <dgm:prSet/>
      <dgm:spPr/>
      <dgm:t>
        <a:bodyPr/>
        <a:lstStyle/>
        <a:p>
          <a:endParaRPr lang="en-US"/>
        </a:p>
      </dgm:t>
    </dgm:pt>
    <dgm:pt modelId="{435B2496-C71D-4A5D-814B-C89ACBFFA666}">
      <dgm:prSet custT="1"/>
      <dgm:spPr/>
      <dgm:t>
        <a:bodyPr/>
        <a:lstStyle/>
        <a:p>
          <a:r>
            <a:rPr lang="en-US" sz="2400" b="0" dirty="0"/>
            <a:t>Lagrangian Schemes</a:t>
          </a:r>
          <a:endParaRPr lang="en-US" sz="2400" dirty="0"/>
        </a:p>
      </dgm:t>
    </dgm:pt>
    <dgm:pt modelId="{02E872D7-01D7-4C16-8A87-E982D548217E}" type="parTrans" cxnId="{20A90EBC-4D10-4678-BF25-CDEEBFB0FA45}">
      <dgm:prSet/>
      <dgm:spPr/>
      <dgm:t>
        <a:bodyPr/>
        <a:lstStyle/>
        <a:p>
          <a:endParaRPr lang="en-US"/>
        </a:p>
      </dgm:t>
    </dgm:pt>
    <dgm:pt modelId="{173FCC2F-084D-44BC-921A-8CD3908E0405}" type="sibTrans" cxnId="{20A90EBC-4D10-4678-BF25-CDEEBFB0FA45}">
      <dgm:prSet/>
      <dgm:spPr/>
      <dgm:t>
        <a:bodyPr/>
        <a:lstStyle/>
        <a:p>
          <a:endParaRPr lang="en-US"/>
        </a:p>
      </dgm:t>
    </dgm:pt>
    <dgm:pt modelId="{52CBDB32-61E9-4599-B06A-F5AAC444BC0A}">
      <dgm:prSet custT="1"/>
      <dgm:spPr/>
      <dgm:t>
        <a:bodyPr/>
        <a:lstStyle/>
        <a:p>
          <a:r>
            <a:rPr lang="en-US" sz="2400" b="0" dirty="0"/>
            <a:t>Finite element schemes, Spectral schemes</a:t>
          </a:r>
          <a:endParaRPr lang="en-US" sz="2400" dirty="0"/>
        </a:p>
      </dgm:t>
    </dgm:pt>
    <dgm:pt modelId="{532AF21D-A61B-4C11-8EF4-38B2A9212C57}" type="parTrans" cxnId="{F2108140-6E72-4696-AE1A-58020B62AE9B}">
      <dgm:prSet/>
      <dgm:spPr/>
      <dgm:t>
        <a:bodyPr/>
        <a:lstStyle/>
        <a:p>
          <a:endParaRPr lang="en-US"/>
        </a:p>
      </dgm:t>
    </dgm:pt>
    <dgm:pt modelId="{46C49993-0D31-4508-A724-CAD4C3C00414}" type="sibTrans" cxnId="{F2108140-6E72-4696-AE1A-58020B62AE9B}">
      <dgm:prSet/>
      <dgm:spPr/>
      <dgm:t>
        <a:bodyPr/>
        <a:lstStyle/>
        <a:p>
          <a:endParaRPr lang="en-US"/>
        </a:p>
      </dgm:t>
    </dgm:pt>
    <dgm:pt modelId="{6F978F03-9A9D-4D05-A8C6-2D6EDD6A8E75}" type="pres">
      <dgm:prSet presAssocID="{9863AA14-08ED-4DAD-B922-C69B1BC13506}" presName="Name0" presStyleCnt="0">
        <dgm:presLayoutVars>
          <dgm:dir/>
          <dgm:animLvl val="lvl"/>
          <dgm:resizeHandles val="exact"/>
        </dgm:presLayoutVars>
      </dgm:prSet>
      <dgm:spPr/>
    </dgm:pt>
    <dgm:pt modelId="{EB6E1A5C-B153-4814-BDC7-8A2BF0885A25}" type="pres">
      <dgm:prSet presAssocID="{6BBC3DC6-140B-4932-90CE-21EA64B8861D}" presName="linNode" presStyleCnt="0"/>
      <dgm:spPr/>
    </dgm:pt>
    <dgm:pt modelId="{17A15E21-37C1-48DD-A5D9-722840AC0C11}" type="pres">
      <dgm:prSet presAssocID="{6BBC3DC6-140B-4932-90CE-21EA64B8861D}" presName="parentText" presStyleLbl="node1" presStyleIdx="0" presStyleCnt="5">
        <dgm:presLayoutVars>
          <dgm:chMax val="1"/>
          <dgm:bulletEnabled val="1"/>
        </dgm:presLayoutVars>
      </dgm:prSet>
      <dgm:spPr/>
    </dgm:pt>
    <dgm:pt modelId="{75981825-92D6-4142-84E4-F624F7304CEB}" type="pres">
      <dgm:prSet presAssocID="{D1C935CD-3AD1-41AB-B99D-DBE82AB7B653}" presName="sp" presStyleCnt="0"/>
      <dgm:spPr/>
    </dgm:pt>
    <dgm:pt modelId="{27C826A2-4878-42B0-9AC3-53A780FB4C9F}" type="pres">
      <dgm:prSet presAssocID="{15D490AE-9939-4CAA-A891-EC387DF70468}" presName="linNode" presStyleCnt="0"/>
      <dgm:spPr/>
    </dgm:pt>
    <dgm:pt modelId="{E50A883A-80FE-4C26-B0F2-6E6C592B1667}" type="pres">
      <dgm:prSet presAssocID="{15D490AE-9939-4CAA-A891-EC387DF70468}" presName="parentText" presStyleLbl="node1" presStyleIdx="1" presStyleCnt="5">
        <dgm:presLayoutVars>
          <dgm:chMax val="1"/>
          <dgm:bulletEnabled val="1"/>
        </dgm:presLayoutVars>
      </dgm:prSet>
      <dgm:spPr/>
    </dgm:pt>
    <dgm:pt modelId="{BE6C7217-B0B6-41E0-A95E-35735F4BA6D8}" type="pres">
      <dgm:prSet presAssocID="{82884A96-12C1-4890-8126-A20F97AEF410}" presName="sp" presStyleCnt="0"/>
      <dgm:spPr/>
    </dgm:pt>
    <dgm:pt modelId="{CC6CA501-9D73-4396-B96E-32C727C7864A}" type="pres">
      <dgm:prSet presAssocID="{F2612551-ED65-4058-9014-B05E5574C760}" presName="linNode" presStyleCnt="0"/>
      <dgm:spPr/>
    </dgm:pt>
    <dgm:pt modelId="{35A9A425-53B8-402C-8FCD-412C15A5F03C}" type="pres">
      <dgm:prSet presAssocID="{F2612551-ED65-4058-9014-B05E5574C760}" presName="parentText" presStyleLbl="node1" presStyleIdx="2" presStyleCnt="5">
        <dgm:presLayoutVars>
          <dgm:chMax val="1"/>
          <dgm:bulletEnabled val="1"/>
        </dgm:presLayoutVars>
      </dgm:prSet>
      <dgm:spPr/>
    </dgm:pt>
    <dgm:pt modelId="{A8C5D4B6-73C4-4885-B4BF-836205EE34D1}" type="pres">
      <dgm:prSet presAssocID="{30C5EEAD-CC0C-4DA2-96DE-523C3D32F487}" presName="sp" presStyleCnt="0"/>
      <dgm:spPr/>
    </dgm:pt>
    <dgm:pt modelId="{4661F408-1680-47C4-9787-034C85F88DA8}" type="pres">
      <dgm:prSet presAssocID="{435B2496-C71D-4A5D-814B-C89ACBFFA666}" presName="linNode" presStyleCnt="0"/>
      <dgm:spPr/>
    </dgm:pt>
    <dgm:pt modelId="{ABB0FE2E-37A8-4277-94EF-6A819FC98325}" type="pres">
      <dgm:prSet presAssocID="{435B2496-C71D-4A5D-814B-C89ACBFFA666}" presName="parentText" presStyleLbl="node1" presStyleIdx="3" presStyleCnt="5">
        <dgm:presLayoutVars>
          <dgm:chMax val="1"/>
          <dgm:bulletEnabled val="1"/>
        </dgm:presLayoutVars>
      </dgm:prSet>
      <dgm:spPr/>
    </dgm:pt>
    <dgm:pt modelId="{8C62D44D-2E8D-4BA6-8B37-97359EF45706}" type="pres">
      <dgm:prSet presAssocID="{173FCC2F-084D-44BC-921A-8CD3908E0405}" presName="sp" presStyleCnt="0"/>
      <dgm:spPr/>
    </dgm:pt>
    <dgm:pt modelId="{E23C3F5D-1762-425F-BEC5-EE9D742EDB7B}" type="pres">
      <dgm:prSet presAssocID="{52CBDB32-61E9-4599-B06A-F5AAC444BC0A}" presName="linNode" presStyleCnt="0"/>
      <dgm:spPr/>
    </dgm:pt>
    <dgm:pt modelId="{286C81E7-5419-46C9-9F44-0926CEB7EF38}" type="pres">
      <dgm:prSet presAssocID="{52CBDB32-61E9-4599-B06A-F5AAC444BC0A}" presName="parentText" presStyleLbl="node1" presStyleIdx="4" presStyleCnt="5">
        <dgm:presLayoutVars>
          <dgm:chMax val="1"/>
          <dgm:bulletEnabled val="1"/>
        </dgm:presLayoutVars>
      </dgm:prSet>
      <dgm:spPr/>
    </dgm:pt>
  </dgm:ptLst>
  <dgm:cxnLst>
    <dgm:cxn modelId="{DA2F450C-766E-4593-8CC5-611DABA8687B}" type="presOf" srcId="{F2612551-ED65-4058-9014-B05E5574C760}" destId="{35A9A425-53B8-402C-8FCD-412C15A5F03C}" srcOrd="0" destOrd="0" presId="urn:microsoft.com/office/officeart/2005/8/layout/vList5"/>
    <dgm:cxn modelId="{A3253234-FF5B-4847-B386-F2163886149B}" srcId="{9863AA14-08ED-4DAD-B922-C69B1BC13506}" destId="{6BBC3DC6-140B-4932-90CE-21EA64B8861D}" srcOrd="0" destOrd="0" parTransId="{966B4F51-C72E-4EDC-AB96-9DB2B7ABA4E5}" sibTransId="{D1C935CD-3AD1-41AB-B99D-DBE82AB7B653}"/>
    <dgm:cxn modelId="{C9906F3D-D62A-4828-97E4-170039D204AA}" type="presOf" srcId="{52CBDB32-61E9-4599-B06A-F5AAC444BC0A}" destId="{286C81E7-5419-46C9-9F44-0926CEB7EF38}" srcOrd="0" destOrd="0" presId="urn:microsoft.com/office/officeart/2005/8/layout/vList5"/>
    <dgm:cxn modelId="{F2108140-6E72-4696-AE1A-58020B62AE9B}" srcId="{9863AA14-08ED-4DAD-B922-C69B1BC13506}" destId="{52CBDB32-61E9-4599-B06A-F5AAC444BC0A}" srcOrd="4" destOrd="0" parTransId="{532AF21D-A61B-4C11-8EF4-38B2A9212C57}" sibTransId="{46C49993-0D31-4508-A724-CAD4C3C00414}"/>
    <dgm:cxn modelId="{B577C37F-0B4E-41D6-8793-065B21BD8F32}" type="presOf" srcId="{6BBC3DC6-140B-4932-90CE-21EA64B8861D}" destId="{17A15E21-37C1-48DD-A5D9-722840AC0C11}" srcOrd="0" destOrd="0" presId="urn:microsoft.com/office/officeart/2005/8/layout/vList5"/>
    <dgm:cxn modelId="{5FD51896-77EC-45FD-BC0A-587EB6380E44}" srcId="{9863AA14-08ED-4DAD-B922-C69B1BC13506}" destId="{15D490AE-9939-4CAA-A891-EC387DF70468}" srcOrd="1" destOrd="0" parTransId="{42FB1021-5E18-445D-B94F-310254F09816}" sibTransId="{82884A96-12C1-4890-8126-A20F97AEF410}"/>
    <dgm:cxn modelId="{20A90EBC-4D10-4678-BF25-CDEEBFB0FA45}" srcId="{9863AA14-08ED-4DAD-B922-C69B1BC13506}" destId="{435B2496-C71D-4A5D-814B-C89ACBFFA666}" srcOrd="3" destOrd="0" parTransId="{02E872D7-01D7-4C16-8A87-E982D548217E}" sibTransId="{173FCC2F-084D-44BC-921A-8CD3908E0405}"/>
    <dgm:cxn modelId="{07DBD9BC-1496-4F5C-8702-0402306D4FBF}" type="presOf" srcId="{9863AA14-08ED-4DAD-B922-C69B1BC13506}" destId="{6F978F03-9A9D-4D05-A8C6-2D6EDD6A8E75}" srcOrd="0" destOrd="0" presId="urn:microsoft.com/office/officeart/2005/8/layout/vList5"/>
    <dgm:cxn modelId="{CD73CAC4-8683-47B9-A10F-1599C1BED8C3}" srcId="{9863AA14-08ED-4DAD-B922-C69B1BC13506}" destId="{F2612551-ED65-4058-9014-B05E5574C760}" srcOrd="2" destOrd="0" parTransId="{E680A648-559B-4662-8619-CC44075E1C69}" sibTransId="{30C5EEAD-CC0C-4DA2-96DE-523C3D32F487}"/>
    <dgm:cxn modelId="{38EF56DE-3D0B-4879-A828-BED1D35DAB4B}" type="presOf" srcId="{15D490AE-9939-4CAA-A891-EC387DF70468}" destId="{E50A883A-80FE-4C26-B0F2-6E6C592B1667}" srcOrd="0" destOrd="0" presId="urn:microsoft.com/office/officeart/2005/8/layout/vList5"/>
    <dgm:cxn modelId="{1B98E4DF-13E1-4877-8A5A-A3C17B800C78}" type="presOf" srcId="{435B2496-C71D-4A5D-814B-C89ACBFFA666}" destId="{ABB0FE2E-37A8-4277-94EF-6A819FC98325}" srcOrd="0" destOrd="0" presId="urn:microsoft.com/office/officeart/2005/8/layout/vList5"/>
    <dgm:cxn modelId="{4653C104-930D-4ED8-8303-8D14542262B8}" type="presParOf" srcId="{6F978F03-9A9D-4D05-A8C6-2D6EDD6A8E75}" destId="{EB6E1A5C-B153-4814-BDC7-8A2BF0885A25}" srcOrd="0" destOrd="0" presId="urn:microsoft.com/office/officeart/2005/8/layout/vList5"/>
    <dgm:cxn modelId="{A0FFC9E5-83AC-4EBC-A194-2514FF5F449A}" type="presParOf" srcId="{EB6E1A5C-B153-4814-BDC7-8A2BF0885A25}" destId="{17A15E21-37C1-48DD-A5D9-722840AC0C11}" srcOrd="0" destOrd="0" presId="urn:microsoft.com/office/officeart/2005/8/layout/vList5"/>
    <dgm:cxn modelId="{9D36FFC5-169D-4748-884C-12583164CF95}" type="presParOf" srcId="{6F978F03-9A9D-4D05-A8C6-2D6EDD6A8E75}" destId="{75981825-92D6-4142-84E4-F624F7304CEB}" srcOrd="1" destOrd="0" presId="urn:microsoft.com/office/officeart/2005/8/layout/vList5"/>
    <dgm:cxn modelId="{D9F1CA47-5C3E-48F4-AC9C-B49938237A70}" type="presParOf" srcId="{6F978F03-9A9D-4D05-A8C6-2D6EDD6A8E75}" destId="{27C826A2-4878-42B0-9AC3-53A780FB4C9F}" srcOrd="2" destOrd="0" presId="urn:microsoft.com/office/officeart/2005/8/layout/vList5"/>
    <dgm:cxn modelId="{9EEB6AD6-C152-418C-A746-E36920E585CC}" type="presParOf" srcId="{27C826A2-4878-42B0-9AC3-53A780FB4C9F}" destId="{E50A883A-80FE-4C26-B0F2-6E6C592B1667}" srcOrd="0" destOrd="0" presId="urn:microsoft.com/office/officeart/2005/8/layout/vList5"/>
    <dgm:cxn modelId="{8128B9F5-F321-4B30-80F5-2D08EDD7E786}" type="presParOf" srcId="{6F978F03-9A9D-4D05-A8C6-2D6EDD6A8E75}" destId="{BE6C7217-B0B6-41E0-A95E-35735F4BA6D8}" srcOrd="3" destOrd="0" presId="urn:microsoft.com/office/officeart/2005/8/layout/vList5"/>
    <dgm:cxn modelId="{B03E9958-DDC2-41C8-9978-00232C32A440}" type="presParOf" srcId="{6F978F03-9A9D-4D05-A8C6-2D6EDD6A8E75}" destId="{CC6CA501-9D73-4396-B96E-32C727C7864A}" srcOrd="4" destOrd="0" presId="urn:microsoft.com/office/officeart/2005/8/layout/vList5"/>
    <dgm:cxn modelId="{E5E540FB-4F1F-41AB-A107-D9CEA7126F84}" type="presParOf" srcId="{CC6CA501-9D73-4396-B96E-32C727C7864A}" destId="{35A9A425-53B8-402C-8FCD-412C15A5F03C}" srcOrd="0" destOrd="0" presId="urn:microsoft.com/office/officeart/2005/8/layout/vList5"/>
    <dgm:cxn modelId="{E8D647C2-60A8-4A90-9EB6-076400FA4EDB}" type="presParOf" srcId="{6F978F03-9A9D-4D05-A8C6-2D6EDD6A8E75}" destId="{A8C5D4B6-73C4-4885-B4BF-836205EE34D1}" srcOrd="5" destOrd="0" presId="urn:microsoft.com/office/officeart/2005/8/layout/vList5"/>
    <dgm:cxn modelId="{7814BDB3-873E-4CF9-9F7A-975070ED611F}" type="presParOf" srcId="{6F978F03-9A9D-4D05-A8C6-2D6EDD6A8E75}" destId="{4661F408-1680-47C4-9787-034C85F88DA8}" srcOrd="6" destOrd="0" presId="urn:microsoft.com/office/officeart/2005/8/layout/vList5"/>
    <dgm:cxn modelId="{7932E9E4-AC1D-457C-BA91-7DF0DE7DAC63}" type="presParOf" srcId="{4661F408-1680-47C4-9787-034C85F88DA8}" destId="{ABB0FE2E-37A8-4277-94EF-6A819FC98325}" srcOrd="0" destOrd="0" presId="urn:microsoft.com/office/officeart/2005/8/layout/vList5"/>
    <dgm:cxn modelId="{E916B95A-A8A7-4CC6-8EF4-AC3D823E7871}" type="presParOf" srcId="{6F978F03-9A9D-4D05-A8C6-2D6EDD6A8E75}" destId="{8C62D44D-2E8D-4BA6-8B37-97359EF45706}" srcOrd="7" destOrd="0" presId="urn:microsoft.com/office/officeart/2005/8/layout/vList5"/>
    <dgm:cxn modelId="{815D5BB2-84F8-4E2C-9048-11C19FB7C889}" type="presParOf" srcId="{6F978F03-9A9D-4D05-A8C6-2D6EDD6A8E75}" destId="{E23C3F5D-1762-425F-BEC5-EE9D742EDB7B}" srcOrd="8" destOrd="0" presId="urn:microsoft.com/office/officeart/2005/8/layout/vList5"/>
    <dgm:cxn modelId="{5464800E-C709-4766-ACFF-FD56538F0821}" type="presParOf" srcId="{E23C3F5D-1762-425F-BEC5-EE9D742EDB7B}" destId="{286C81E7-5419-46C9-9F44-0926CEB7EF38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7CC544F-9B1A-480D-A9EB-B9701F71AD9D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</dgm:pt>
    <dgm:pt modelId="{89B8C490-4325-43AA-8DFE-9BDF3D05C1DC}">
      <dgm:prSet phldrT="[Text]"/>
      <dgm:spPr/>
      <dgm:t>
        <a:bodyPr/>
        <a:lstStyle/>
        <a:p>
          <a:r>
            <a:rPr lang="en-US" dirty="0"/>
            <a:t>Determine the Subgrid distribution</a:t>
          </a:r>
        </a:p>
      </dgm:t>
    </dgm:pt>
    <dgm:pt modelId="{FFA21D8A-A63E-4C27-B11A-1B324C7DD579}" type="parTrans" cxnId="{4058F50C-527B-49C2-BCC7-E9B2C460BB7A}">
      <dgm:prSet/>
      <dgm:spPr/>
      <dgm:t>
        <a:bodyPr/>
        <a:lstStyle/>
        <a:p>
          <a:endParaRPr lang="en-US"/>
        </a:p>
      </dgm:t>
    </dgm:pt>
    <dgm:pt modelId="{ADDC3BD2-DC0D-43D0-B7DE-EC14C90F2D1E}" type="sibTrans" cxnId="{4058F50C-527B-49C2-BCC7-E9B2C460BB7A}">
      <dgm:prSet/>
      <dgm:spPr/>
      <dgm:t>
        <a:bodyPr/>
        <a:lstStyle/>
        <a:p>
          <a:endParaRPr lang="en-US"/>
        </a:p>
      </dgm:t>
    </dgm:pt>
    <dgm:pt modelId="{FA47904E-2D65-4DC2-8BC6-148945D60549}">
      <dgm:prSet phldrT="[Text]"/>
      <dgm:spPr/>
      <dgm:t>
        <a:bodyPr/>
        <a:lstStyle/>
        <a:p>
          <a:r>
            <a:rPr lang="en-US" dirty="0"/>
            <a:t>Calculate latent flux</a:t>
          </a:r>
        </a:p>
      </dgm:t>
    </dgm:pt>
    <dgm:pt modelId="{3930FB7B-6FA0-41E7-B563-733E442289AF}" type="parTrans" cxnId="{FEABE034-C231-45FA-875D-EC3FEB84BAEF}">
      <dgm:prSet/>
      <dgm:spPr/>
      <dgm:t>
        <a:bodyPr/>
        <a:lstStyle/>
        <a:p>
          <a:endParaRPr lang="en-US"/>
        </a:p>
      </dgm:t>
    </dgm:pt>
    <dgm:pt modelId="{A71340B6-F3B3-4C55-A804-C51429FCCEE4}" type="sibTrans" cxnId="{FEABE034-C231-45FA-875D-EC3FEB84BAEF}">
      <dgm:prSet/>
      <dgm:spPr/>
      <dgm:t>
        <a:bodyPr/>
        <a:lstStyle/>
        <a:p>
          <a:endParaRPr lang="en-US"/>
        </a:p>
      </dgm:t>
    </dgm:pt>
    <dgm:pt modelId="{1702DD41-4B4B-4DDD-94D7-E820C115CFDF}">
      <dgm:prSet phldrT="[Text]"/>
      <dgm:spPr/>
      <dgm:t>
        <a:bodyPr/>
        <a:lstStyle/>
        <a:p>
          <a:r>
            <a:rPr lang="en-US" dirty="0"/>
            <a:t>Apply the limiter</a:t>
          </a:r>
        </a:p>
      </dgm:t>
    </dgm:pt>
    <dgm:pt modelId="{9D8D161B-4ED9-4422-A5C4-0D89C3309DDB}" type="parTrans" cxnId="{7E68B51B-E1B1-45D5-ABC3-CFAFF3083A89}">
      <dgm:prSet/>
      <dgm:spPr/>
      <dgm:t>
        <a:bodyPr/>
        <a:lstStyle/>
        <a:p>
          <a:endParaRPr lang="en-US"/>
        </a:p>
      </dgm:t>
    </dgm:pt>
    <dgm:pt modelId="{18951CFE-91CD-444F-9E6A-E9D8255B5EF8}" type="sibTrans" cxnId="{7E68B51B-E1B1-45D5-ABC3-CFAFF3083A89}">
      <dgm:prSet/>
      <dgm:spPr/>
      <dgm:t>
        <a:bodyPr/>
        <a:lstStyle/>
        <a:p>
          <a:endParaRPr lang="en-US"/>
        </a:p>
      </dgm:t>
    </dgm:pt>
    <dgm:pt modelId="{D5690F62-CDB0-4879-8023-5E84D1F47897}">
      <dgm:prSet/>
      <dgm:spPr/>
      <dgm:t>
        <a:bodyPr/>
        <a:lstStyle/>
        <a:p>
          <a:r>
            <a:rPr lang="en-US" dirty="0"/>
            <a:t>Polynomial</a:t>
          </a:r>
        </a:p>
      </dgm:t>
    </dgm:pt>
    <dgm:pt modelId="{7C3C4FCE-38F5-4317-8C99-9BDA45E0B4EA}" type="parTrans" cxnId="{1016BA74-F117-4A4A-BE55-D051761A7C18}">
      <dgm:prSet/>
      <dgm:spPr/>
      <dgm:t>
        <a:bodyPr/>
        <a:lstStyle/>
        <a:p>
          <a:endParaRPr lang="en-US"/>
        </a:p>
      </dgm:t>
    </dgm:pt>
    <dgm:pt modelId="{E7465F20-B7B9-43C7-8B98-429DF4D400FF}" type="sibTrans" cxnId="{1016BA74-F117-4A4A-BE55-D051761A7C18}">
      <dgm:prSet/>
      <dgm:spPr/>
      <dgm:t>
        <a:bodyPr/>
        <a:lstStyle/>
        <a:p>
          <a:endParaRPr lang="en-US"/>
        </a:p>
      </dgm:t>
    </dgm:pt>
    <dgm:pt modelId="{1640C383-F3A9-41AB-9F7B-478BE6D28E7C}">
      <dgm:prSet/>
      <dgm:spPr/>
      <dgm:t>
        <a:bodyPr/>
        <a:lstStyle/>
        <a:p>
          <a:r>
            <a:rPr lang="en-US" dirty="0"/>
            <a:t>Special function</a:t>
          </a:r>
        </a:p>
      </dgm:t>
    </dgm:pt>
    <dgm:pt modelId="{9E094CA6-C976-4F21-A92A-ED2881A3CE19}" type="parTrans" cxnId="{47DC1BDC-AC79-4566-9211-CB54D410B56B}">
      <dgm:prSet/>
      <dgm:spPr/>
      <dgm:t>
        <a:bodyPr/>
        <a:lstStyle/>
        <a:p>
          <a:endParaRPr lang="en-US"/>
        </a:p>
      </dgm:t>
    </dgm:pt>
    <dgm:pt modelId="{B1949489-E3FD-46F2-94B9-5452C36C0847}" type="sibTrans" cxnId="{47DC1BDC-AC79-4566-9211-CB54D410B56B}">
      <dgm:prSet/>
      <dgm:spPr/>
      <dgm:t>
        <a:bodyPr/>
        <a:lstStyle/>
        <a:p>
          <a:endParaRPr lang="en-US"/>
        </a:p>
      </dgm:t>
    </dgm:pt>
    <dgm:pt modelId="{E8A4BD42-64E1-422D-8F3F-05D2C75F5C82}">
      <dgm:prSet/>
      <dgm:spPr/>
      <dgm:t>
        <a:bodyPr/>
        <a:lstStyle/>
        <a:p>
          <a:r>
            <a:rPr lang="en-US" dirty="0"/>
            <a:t>Fourier series</a:t>
          </a:r>
        </a:p>
      </dgm:t>
    </dgm:pt>
    <dgm:pt modelId="{D5B0677D-1285-48A8-BFE1-2D0F9919B78B}" type="parTrans" cxnId="{4883C0D8-F716-42B1-8558-90518D06977D}">
      <dgm:prSet/>
      <dgm:spPr/>
      <dgm:t>
        <a:bodyPr/>
        <a:lstStyle/>
        <a:p>
          <a:endParaRPr lang="en-US"/>
        </a:p>
      </dgm:t>
    </dgm:pt>
    <dgm:pt modelId="{F2C49829-7303-4640-B6F5-71D113C20402}" type="sibTrans" cxnId="{4883C0D8-F716-42B1-8558-90518D06977D}">
      <dgm:prSet/>
      <dgm:spPr/>
      <dgm:t>
        <a:bodyPr/>
        <a:lstStyle/>
        <a:p>
          <a:endParaRPr lang="en-US"/>
        </a:p>
      </dgm:t>
    </dgm:pt>
    <dgm:pt modelId="{78A82479-C1A9-4DB4-83B2-B83280CE1A10}">
      <dgm:prSet/>
      <dgm:spPr/>
      <dgm:t>
        <a:bodyPr/>
        <a:lstStyle/>
        <a:p>
          <a:r>
            <a:rPr lang="en-US" dirty="0"/>
            <a:t>Fitting</a:t>
          </a:r>
        </a:p>
      </dgm:t>
    </dgm:pt>
    <dgm:pt modelId="{64C35D99-250F-4F1D-9D7F-EF1E18A1187C}" type="parTrans" cxnId="{04482895-B197-4D40-9B41-DDB96DA50E54}">
      <dgm:prSet/>
      <dgm:spPr/>
      <dgm:t>
        <a:bodyPr/>
        <a:lstStyle/>
        <a:p>
          <a:endParaRPr lang="en-US"/>
        </a:p>
      </dgm:t>
    </dgm:pt>
    <dgm:pt modelId="{426F2B4D-2761-4CB2-B8D6-52E4E8CE2109}" type="sibTrans" cxnId="{04482895-B197-4D40-9B41-DDB96DA50E54}">
      <dgm:prSet/>
      <dgm:spPr/>
      <dgm:t>
        <a:bodyPr/>
        <a:lstStyle/>
        <a:p>
          <a:endParaRPr lang="en-US"/>
        </a:p>
      </dgm:t>
    </dgm:pt>
    <dgm:pt modelId="{876A6F81-A5F1-4700-85A1-B4B2E9535631}">
      <dgm:prSet/>
      <dgm:spPr/>
      <dgm:t>
        <a:bodyPr/>
        <a:lstStyle/>
        <a:p>
          <a:r>
            <a:rPr lang="en-US" dirty="0"/>
            <a:t>Moment</a:t>
          </a:r>
        </a:p>
      </dgm:t>
    </dgm:pt>
    <dgm:pt modelId="{5925AF31-C01A-467A-875F-DDD6BED24F8B}" type="parTrans" cxnId="{F07A2527-577C-4C61-B92D-65A45D567465}">
      <dgm:prSet/>
      <dgm:spPr/>
      <dgm:t>
        <a:bodyPr/>
        <a:lstStyle/>
        <a:p>
          <a:endParaRPr lang="en-US"/>
        </a:p>
      </dgm:t>
    </dgm:pt>
    <dgm:pt modelId="{2C66646E-AC1B-4E26-B66A-6F047F5559A9}" type="sibTrans" cxnId="{F07A2527-577C-4C61-B92D-65A45D567465}">
      <dgm:prSet/>
      <dgm:spPr/>
      <dgm:t>
        <a:bodyPr/>
        <a:lstStyle/>
        <a:p>
          <a:endParaRPr lang="en-US"/>
        </a:p>
      </dgm:t>
    </dgm:pt>
    <dgm:pt modelId="{26C72A15-A3E9-4F14-9F3B-55E85375C105}">
      <dgm:prSet/>
      <dgm:spPr/>
      <dgm:t>
        <a:bodyPr/>
        <a:lstStyle/>
        <a:p>
          <a:r>
            <a:rPr lang="en-US" dirty="0"/>
            <a:t>positive-definite</a:t>
          </a:r>
        </a:p>
      </dgm:t>
    </dgm:pt>
    <dgm:pt modelId="{813FAA63-481F-415A-9B3C-74D2FC1FE263}" type="parTrans" cxnId="{CD2E17DE-B695-4ED7-857F-CBFA8039E8A7}">
      <dgm:prSet/>
      <dgm:spPr/>
      <dgm:t>
        <a:bodyPr/>
        <a:lstStyle/>
        <a:p>
          <a:endParaRPr lang="en-US"/>
        </a:p>
      </dgm:t>
    </dgm:pt>
    <dgm:pt modelId="{68498560-B6A4-4460-8940-9401B2F4F0AF}" type="sibTrans" cxnId="{CD2E17DE-B695-4ED7-857F-CBFA8039E8A7}">
      <dgm:prSet/>
      <dgm:spPr/>
      <dgm:t>
        <a:bodyPr/>
        <a:lstStyle/>
        <a:p>
          <a:endParaRPr lang="en-US"/>
        </a:p>
      </dgm:t>
    </dgm:pt>
    <dgm:pt modelId="{575BC134-AE71-40E0-8142-81F1CA31D6E7}">
      <dgm:prSet/>
      <dgm:spPr/>
      <dgm:t>
        <a:bodyPr/>
        <a:lstStyle/>
        <a:p>
          <a:r>
            <a:rPr lang="en-US" dirty="0"/>
            <a:t>monotonic</a:t>
          </a:r>
        </a:p>
      </dgm:t>
    </dgm:pt>
    <dgm:pt modelId="{82F132B8-DED1-4A92-B64F-5BC5819282FF}" type="parTrans" cxnId="{310401B3-2A5A-4399-A4CF-73611998CD23}">
      <dgm:prSet/>
      <dgm:spPr/>
      <dgm:t>
        <a:bodyPr/>
        <a:lstStyle/>
        <a:p>
          <a:endParaRPr lang="en-US"/>
        </a:p>
      </dgm:t>
    </dgm:pt>
    <dgm:pt modelId="{B796E40D-1240-4C20-BE60-090F521B8C0B}" type="sibTrans" cxnId="{310401B3-2A5A-4399-A4CF-73611998CD23}">
      <dgm:prSet/>
      <dgm:spPr/>
      <dgm:t>
        <a:bodyPr/>
        <a:lstStyle/>
        <a:p>
          <a:endParaRPr lang="en-US"/>
        </a:p>
      </dgm:t>
    </dgm:pt>
    <dgm:pt modelId="{E82DB184-DC6B-4118-BD21-3BC991E62BD8}" type="pres">
      <dgm:prSet presAssocID="{07CC544F-9B1A-480D-A9EB-B9701F71AD9D}" presName="linearFlow" presStyleCnt="0">
        <dgm:presLayoutVars>
          <dgm:dir/>
          <dgm:animLvl val="lvl"/>
          <dgm:resizeHandles val="exact"/>
        </dgm:presLayoutVars>
      </dgm:prSet>
      <dgm:spPr/>
    </dgm:pt>
    <dgm:pt modelId="{D2C627F6-6188-444E-A964-BFD45B20AC48}" type="pres">
      <dgm:prSet presAssocID="{89B8C490-4325-43AA-8DFE-9BDF3D05C1DC}" presName="composite" presStyleCnt="0"/>
      <dgm:spPr/>
    </dgm:pt>
    <dgm:pt modelId="{D9D95BB9-2308-4E2A-9C7E-BF4B4A3C19C7}" type="pres">
      <dgm:prSet presAssocID="{89B8C490-4325-43AA-8DFE-9BDF3D05C1DC}" presName="parentText" presStyleLbl="alignNode1" presStyleIdx="0" presStyleCnt="3">
        <dgm:presLayoutVars>
          <dgm:chMax val="1"/>
          <dgm:bulletEnabled val="1"/>
        </dgm:presLayoutVars>
      </dgm:prSet>
      <dgm:spPr/>
    </dgm:pt>
    <dgm:pt modelId="{27102BB9-A193-48C8-BE27-3D04B7ECDE86}" type="pres">
      <dgm:prSet presAssocID="{89B8C490-4325-43AA-8DFE-9BDF3D05C1DC}" presName="descendantText" presStyleLbl="alignAcc1" presStyleIdx="0" presStyleCnt="3">
        <dgm:presLayoutVars>
          <dgm:bulletEnabled val="1"/>
        </dgm:presLayoutVars>
      </dgm:prSet>
      <dgm:spPr/>
    </dgm:pt>
    <dgm:pt modelId="{F788789D-28AC-4523-9306-5AF596DC5EB4}" type="pres">
      <dgm:prSet presAssocID="{ADDC3BD2-DC0D-43D0-B7DE-EC14C90F2D1E}" presName="sp" presStyleCnt="0"/>
      <dgm:spPr/>
    </dgm:pt>
    <dgm:pt modelId="{4B1B4FAE-6EBC-4D83-9392-9A34ED08E88E}" type="pres">
      <dgm:prSet presAssocID="{FA47904E-2D65-4DC2-8BC6-148945D60549}" presName="composite" presStyleCnt="0"/>
      <dgm:spPr/>
    </dgm:pt>
    <dgm:pt modelId="{789A9CF6-65E2-46F0-A494-B5C025BF91B2}" type="pres">
      <dgm:prSet presAssocID="{FA47904E-2D65-4DC2-8BC6-148945D60549}" presName="parentText" presStyleLbl="alignNode1" presStyleIdx="1" presStyleCnt="3">
        <dgm:presLayoutVars>
          <dgm:chMax val="1"/>
          <dgm:bulletEnabled val="1"/>
        </dgm:presLayoutVars>
      </dgm:prSet>
      <dgm:spPr/>
    </dgm:pt>
    <dgm:pt modelId="{A5A4DE21-F96D-476B-85E7-55698E7763E0}" type="pres">
      <dgm:prSet presAssocID="{FA47904E-2D65-4DC2-8BC6-148945D60549}" presName="descendantText" presStyleLbl="alignAcc1" presStyleIdx="1" presStyleCnt="3">
        <dgm:presLayoutVars>
          <dgm:bulletEnabled val="1"/>
        </dgm:presLayoutVars>
      </dgm:prSet>
      <dgm:spPr/>
    </dgm:pt>
    <dgm:pt modelId="{D9398996-FDA2-4E40-A9AD-4EE18B6E46F8}" type="pres">
      <dgm:prSet presAssocID="{A71340B6-F3B3-4C55-A804-C51429FCCEE4}" presName="sp" presStyleCnt="0"/>
      <dgm:spPr/>
    </dgm:pt>
    <dgm:pt modelId="{D0E29043-FC46-4666-BEB5-5FDA64F57418}" type="pres">
      <dgm:prSet presAssocID="{1702DD41-4B4B-4DDD-94D7-E820C115CFDF}" presName="composite" presStyleCnt="0"/>
      <dgm:spPr/>
    </dgm:pt>
    <dgm:pt modelId="{3FE395E0-C0B1-4A09-B900-74136EA646B0}" type="pres">
      <dgm:prSet presAssocID="{1702DD41-4B4B-4DDD-94D7-E820C115CFDF}" presName="parentText" presStyleLbl="alignNode1" presStyleIdx="2" presStyleCnt="3">
        <dgm:presLayoutVars>
          <dgm:chMax val="1"/>
          <dgm:bulletEnabled val="1"/>
        </dgm:presLayoutVars>
      </dgm:prSet>
      <dgm:spPr/>
    </dgm:pt>
    <dgm:pt modelId="{40108988-C4AC-4B1A-884C-B3BEC6B2948F}" type="pres">
      <dgm:prSet presAssocID="{1702DD41-4B4B-4DDD-94D7-E820C115CFDF}" presName="descendantText" presStyleLbl="alignAcc1" presStyleIdx="2" presStyleCnt="3">
        <dgm:presLayoutVars>
          <dgm:bulletEnabled val="1"/>
        </dgm:presLayoutVars>
      </dgm:prSet>
      <dgm:spPr/>
    </dgm:pt>
  </dgm:ptLst>
  <dgm:cxnLst>
    <dgm:cxn modelId="{4058F50C-527B-49C2-BCC7-E9B2C460BB7A}" srcId="{07CC544F-9B1A-480D-A9EB-B9701F71AD9D}" destId="{89B8C490-4325-43AA-8DFE-9BDF3D05C1DC}" srcOrd="0" destOrd="0" parTransId="{FFA21D8A-A63E-4C27-B11A-1B324C7DD579}" sibTransId="{ADDC3BD2-DC0D-43D0-B7DE-EC14C90F2D1E}"/>
    <dgm:cxn modelId="{7E68B51B-E1B1-45D5-ABC3-CFAFF3083A89}" srcId="{07CC544F-9B1A-480D-A9EB-B9701F71AD9D}" destId="{1702DD41-4B4B-4DDD-94D7-E820C115CFDF}" srcOrd="2" destOrd="0" parTransId="{9D8D161B-4ED9-4422-A5C4-0D89C3309DDB}" sibTransId="{18951CFE-91CD-444F-9E6A-E9D8255B5EF8}"/>
    <dgm:cxn modelId="{F07A2527-577C-4C61-B92D-65A45D567465}" srcId="{FA47904E-2D65-4DC2-8BC6-148945D60549}" destId="{876A6F81-A5F1-4700-85A1-B4B2E9535631}" srcOrd="1" destOrd="0" parTransId="{5925AF31-C01A-467A-875F-DDD6BED24F8B}" sibTransId="{2C66646E-AC1B-4E26-B66A-6F047F5559A9}"/>
    <dgm:cxn modelId="{A691882D-F2EB-4EC9-8787-F04C33D769FC}" type="presOf" srcId="{E8A4BD42-64E1-422D-8F3F-05D2C75F5C82}" destId="{27102BB9-A193-48C8-BE27-3D04B7ECDE86}" srcOrd="0" destOrd="1" presId="urn:microsoft.com/office/officeart/2005/8/layout/chevron2"/>
    <dgm:cxn modelId="{FEABE034-C231-45FA-875D-EC3FEB84BAEF}" srcId="{07CC544F-9B1A-480D-A9EB-B9701F71AD9D}" destId="{FA47904E-2D65-4DC2-8BC6-148945D60549}" srcOrd="1" destOrd="0" parTransId="{3930FB7B-6FA0-41E7-B563-733E442289AF}" sibTransId="{A71340B6-F3B3-4C55-A804-C51429FCCEE4}"/>
    <dgm:cxn modelId="{E14D393B-0291-4B0D-8DB2-59DB2D0525BC}" type="presOf" srcId="{26C72A15-A3E9-4F14-9F3B-55E85375C105}" destId="{40108988-C4AC-4B1A-884C-B3BEC6B2948F}" srcOrd="0" destOrd="0" presId="urn:microsoft.com/office/officeart/2005/8/layout/chevron2"/>
    <dgm:cxn modelId="{8EEB025D-42B4-4415-9C81-5B4098D09B8F}" type="presOf" srcId="{89B8C490-4325-43AA-8DFE-9BDF3D05C1DC}" destId="{D9D95BB9-2308-4E2A-9C7E-BF4B4A3C19C7}" srcOrd="0" destOrd="0" presId="urn:microsoft.com/office/officeart/2005/8/layout/chevron2"/>
    <dgm:cxn modelId="{0195C964-B4A3-4CE5-88E1-8C37C7A2FC6D}" type="presOf" srcId="{78A82479-C1A9-4DB4-83B2-B83280CE1A10}" destId="{A5A4DE21-F96D-476B-85E7-55698E7763E0}" srcOrd="0" destOrd="0" presId="urn:microsoft.com/office/officeart/2005/8/layout/chevron2"/>
    <dgm:cxn modelId="{1016BA74-F117-4A4A-BE55-D051761A7C18}" srcId="{89B8C490-4325-43AA-8DFE-9BDF3D05C1DC}" destId="{D5690F62-CDB0-4879-8023-5E84D1F47897}" srcOrd="0" destOrd="0" parTransId="{7C3C4FCE-38F5-4317-8C99-9BDA45E0B4EA}" sibTransId="{E7465F20-B7B9-43C7-8B98-429DF4D400FF}"/>
    <dgm:cxn modelId="{473B807B-AE55-4343-862E-36E75B3D34A7}" type="presOf" srcId="{876A6F81-A5F1-4700-85A1-B4B2E9535631}" destId="{A5A4DE21-F96D-476B-85E7-55698E7763E0}" srcOrd="0" destOrd="1" presId="urn:microsoft.com/office/officeart/2005/8/layout/chevron2"/>
    <dgm:cxn modelId="{DDB14C7F-2A2C-4494-8DFA-69DFFD0DC449}" type="presOf" srcId="{D5690F62-CDB0-4879-8023-5E84D1F47897}" destId="{27102BB9-A193-48C8-BE27-3D04B7ECDE86}" srcOrd="0" destOrd="0" presId="urn:microsoft.com/office/officeart/2005/8/layout/chevron2"/>
    <dgm:cxn modelId="{2ED58294-158E-4F56-B0E6-11D40FFB261A}" type="presOf" srcId="{1702DD41-4B4B-4DDD-94D7-E820C115CFDF}" destId="{3FE395E0-C0B1-4A09-B900-74136EA646B0}" srcOrd="0" destOrd="0" presId="urn:microsoft.com/office/officeart/2005/8/layout/chevron2"/>
    <dgm:cxn modelId="{04482895-B197-4D40-9B41-DDB96DA50E54}" srcId="{FA47904E-2D65-4DC2-8BC6-148945D60549}" destId="{78A82479-C1A9-4DB4-83B2-B83280CE1A10}" srcOrd="0" destOrd="0" parTransId="{64C35D99-250F-4F1D-9D7F-EF1E18A1187C}" sibTransId="{426F2B4D-2761-4CB2-B8D6-52E4E8CE2109}"/>
    <dgm:cxn modelId="{4D663995-F365-4B41-A0B4-43D6A4B9FAD4}" type="presOf" srcId="{1640C383-F3A9-41AB-9F7B-478BE6D28E7C}" destId="{27102BB9-A193-48C8-BE27-3D04B7ECDE86}" srcOrd="0" destOrd="2" presId="urn:microsoft.com/office/officeart/2005/8/layout/chevron2"/>
    <dgm:cxn modelId="{9204439C-9AAF-4AD3-8AE4-F77A0392C9AD}" type="presOf" srcId="{FA47904E-2D65-4DC2-8BC6-148945D60549}" destId="{789A9CF6-65E2-46F0-A494-B5C025BF91B2}" srcOrd="0" destOrd="0" presId="urn:microsoft.com/office/officeart/2005/8/layout/chevron2"/>
    <dgm:cxn modelId="{310401B3-2A5A-4399-A4CF-73611998CD23}" srcId="{1702DD41-4B4B-4DDD-94D7-E820C115CFDF}" destId="{575BC134-AE71-40E0-8142-81F1CA31D6E7}" srcOrd="1" destOrd="0" parTransId="{82F132B8-DED1-4A92-B64F-5BC5819282FF}" sibTransId="{B796E40D-1240-4C20-BE60-090F521B8C0B}"/>
    <dgm:cxn modelId="{59BC06C2-5013-4E4F-A866-B4848459673C}" type="presOf" srcId="{575BC134-AE71-40E0-8142-81F1CA31D6E7}" destId="{40108988-C4AC-4B1A-884C-B3BEC6B2948F}" srcOrd="0" destOrd="1" presId="urn:microsoft.com/office/officeart/2005/8/layout/chevron2"/>
    <dgm:cxn modelId="{4883C0D8-F716-42B1-8558-90518D06977D}" srcId="{89B8C490-4325-43AA-8DFE-9BDF3D05C1DC}" destId="{E8A4BD42-64E1-422D-8F3F-05D2C75F5C82}" srcOrd="1" destOrd="0" parTransId="{D5B0677D-1285-48A8-BFE1-2D0F9919B78B}" sibTransId="{F2C49829-7303-4640-B6F5-71D113C20402}"/>
    <dgm:cxn modelId="{47DC1BDC-AC79-4566-9211-CB54D410B56B}" srcId="{89B8C490-4325-43AA-8DFE-9BDF3D05C1DC}" destId="{1640C383-F3A9-41AB-9F7B-478BE6D28E7C}" srcOrd="2" destOrd="0" parTransId="{9E094CA6-C976-4F21-A92A-ED2881A3CE19}" sibTransId="{B1949489-E3FD-46F2-94B9-5452C36C0847}"/>
    <dgm:cxn modelId="{CD2E17DE-B695-4ED7-857F-CBFA8039E8A7}" srcId="{1702DD41-4B4B-4DDD-94D7-E820C115CFDF}" destId="{26C72A15-A3E9-4F14-9F3B-55E85375C105}" srcOrd="0" destOrd="0" parTransId="{813FAA63-481F-415A-9B3C-74D2FC1FE263}" sibTransId="{68498560-B6A4-4460-8940-9401B2F4F0AF}"/>
    <dgm:cxn modelId="{6AC23BE0-F318-4EF6-B9D4-079E852EC975}" type="presOf" srcId="{07CC544F-9B1A-480D-A9EB-B9701F71AD9D}" destId="{E82DB184-DC6B-4118-BD21-3BC991E62BD8}" srcOrd="0" destOrd="0" presId="urn:microsoft.com/office/officeart/2005/8/layout/chevron2"/>
    <dgm:cxn modelId="{C58AD671-6461-48C6-A60D-9B8D15F81C7D}" type="presParOf" srcId="{E82DB184-DC6B-4118-BD21-3BC991E62BD8}" destId="{D2C627F6-6188-444E-A964-BFD45B20AC48}" srcOrd="0" destOrd="0" presId="urn:microsoft.com/office/officeart/2005/8/layout/chevron2"/>
    <dgm:cxn modelId="{6A122196-1155-4A7D-9898-BD7E7ECEBAC8}" type="presParOf" srcId="{D2C627F6-6188-444E-A964-BFD45B20AC48}" destId="{D9D95BB9-2308-4E2A-9C7E-BF4B4A3C19C7}" srcOrd="0" destOrd="0" presId="urn:microsoft.com/office/officeart/2005/8/layout/chevron2"/>
    <dgm:cxn modelId="{0A3827FD-FFAC-4E4D-8084-8046E7FE7F27}" type="presParOf" srcId="{D2C627F6-6188-444E-A964-BFD45B20AC48}" destId="{27102BB9-A193-48C8-BE27-3D04B7ECDE86}" srcOrd="1" destOrd="0" presId="urn:microsoft.com/office/officeart/2005/8/layout/chevron2"/>
    <dgm:cxn modelId="{B12D3A33-92C0-47A5-95D6-893E0619AE74}" type="presParOf" srcId="{E82DB184-DC6B-4118-BD21-3BC991E62BD8}" destId="{F788789D-28AC-4523-9306-5AF596DC5EB4}" srcOrd="1" destOrd="0" presId="urn:microsoft.com/office/officeart/2005/8/layout/chevron2"/>
    <dgm:cxn modelId="{536FF831-761E-42B9-BFB4-BBFCFC4A52A2}" type="presParOf" srcId="{E82DB184-DC6B-4118-BD21-3BC991E62BD8}" destId="{4B1B4FAE-6EBC-4D83-9392-9A34ED08E88E}" srcOrd="2" destOrd="0" presId="urn:microsoft.com/office/officeart/2005/8/layout/chevron2"/>
    <dgm:cxn modelId="{6EB730EC-607D-4D89-932D-967185E173E2}" type="presParOf" srcId="{4B1B4FAE-6EBC-4D83-9392-9A34ED08E88E}" destId="{789A9CF6-65E2-46F0-A494-B5C025BF91B2}" srcOrd="0" destOrd="0" presId="urn:microsoft.com/office/officeart/2005/8/layout/chevron2"/>
    <dgm:cxn modelId="{3BC58D9B-1F21-43EE-9101-7E14B6556B68}" type="presParOf" srcId="{4B1B4FAE-6EBC-4D83-9392-9A34ED08E88E}" destId="{A5A4DE21-F96D-476B-85E7-55698E7763E0}" srcOrd="1" destOrd="0" presId="urn:microsoft.com/office/officeart/2005/8/layout/chevron2"/>
    <dgm:cxn modelId="{2B08EF7B-420B-46CC-A923-20E761E1205D}" type="presParOf" srcId="{E82DB184-DC6B-4118-BD21-3BC991E62BD8}" destId="{D9398996-FDA2-4E40-A9AD-4EE18B6E46F8}" srcOrd="3" destOrd="0" presId="urn:microsoft.com/office/officeart/2005/8/layout/chevron2"/>
    <dgm:cxn modelId="{DD347D48-2DEB-4128-8A7C-D46CFEF30BDA}" type="presParOf" srcId="{E82DB184-DC6B-4118-BD21-3BC991E62BD8}" destId="{D0E29043-FC46-4666-BEB5-5FDA64F57418}" srcOrd="4" destOrd="0" presId="urn:microsoft.com/office/officeart/2005/8/layout/chevron2"/>
    <dgm:cxn modelId="{A8EF241B-B599-411A-8150-14B001F4ED44}" type="presParOf" srcId="{D0E29043-FC46-4666-BEB5-5FDA64F57418}" destId="{3FE395E0-C0B1-4A09-B900-74136EA646B0}" srcOrd="0" destOrd="0" presId="urn:microsoft.com/office/officeart/2005/8/layout/chevron2"/>
    <dgm:cxn modelId="{9D5A2AA1-AFA0-41C1-AAB9-E3BBFB0E312D}" type="presParOf" srcId="{D0E29043-FC46-4666-BEB5-5FDA64F57418}" destId="{40108988-C4AC-4B1A-884C-B3BEC6B2948F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7A15E21-37C1-48DD-A5D9-722840AC0C11}">
      <dsp:nvSpPr>
        <dsp:cNvPr id="0" name=""/>
        <dsp:cNvSpPr/>
      </dsp:nvSpPr>
      <dsp:spPr>
        <a:xfrm>
          <a:off x="3658224" y="2180"/>
          <a:ext cx="4115502" cy="95329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kern="1200" dirty="0"/>
            <a:t>Finite difference schemes</a:t>
          </a:r>
          <a:endParaRPr lang="en-US" sz="2400" kern="1200" dirty="0"/>
        </a:p>
      </dsp:txBody>
      <dsp:txXfrm>
        <a:off x="3704760" y="48716"/>
        <a:ext cx="4022430" cy="860220"/>
      </dsp:txXfrm>
    </dsp:sp>
    <dsp:sp modelId="{E50A883A-80FE-4C26-B0F2-6E6C592B1667}">
      <dsp:nvSpPr>
        <dsp:cNvPr id="0" name=""/>
        <dsp:cNvSpPr/>
      </dsp:nvSpPr>
      <dsp:spPr>
        <a:xfrm>
          <a:off x="3658224" y="1003137"/>
          <a:ext cx="4115502" cy="95329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kern="1200" dirty="0"/>
            <a:t>Finite volume schemes</a:t>
          </a:r>
          <a:endParaRPr lang="en-US" sz="2400" kern="1200" dirty="0"/>
        </a:p>
      </dsp:txBody>
      <dsp:txXfrm>
        <a:off x="3704760" y="1049673"/>
        <a:ext cx="4022430" cy="860220"/>
      </dsp:txXfrm>
    </dsp:sp>
    <dsp:sp modelId="{35A9A425-53B8-402C-8FCD-412C15A5F03C}">
      <dsp:nvSpPr>
        <dsp:cNvPr id="0" name=""/>
        <dsp:cNvSpPr/>
      </dsp:nvSpPr>
      <dsp:spPr>
        <a:xfrm>
          <a:off x="3658224" y="2004093"/>
          <a:ext cx="4115502" cy="95329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kern="1200" dirty="0"/>
            <a:t>Flux corrected schemes</a:t>
          </a:r>
          <a:endParaRPr lang="en-US" sz="2400" kern="1200" dirty="0"/>
        </a:p>
      </dsp:txBody>
      <dsp:txXfrm>
        <a:off x="3704760" y="2050629"/>
        <a:ext cx="4022430" cy="860220"/>
      </dsp:txXfrm>
    </dsp:sp>
    <dsp:sp modelId="{ABB0FE2E-37A8-4277-94EF-6A819FC98325}">
      <dsp:nvSpPr>
        <dsp:cNvPr id="0" name=""/>
        <dsp:cNvSpPr/>
      </dsp:nvSpPr>
      <dsp:spPr>
        <a:xfrm>
          <a:off x="3658224" y="3005050"/>
          <a:ext cx="4115502" cy="95329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kern="1200" dirty="0"/>
            <a:t>Lagrangian Schemes</a:t>
          </a:r>
          <a:endParaRPr lang="en-US" sz="2400" kern="1200" dirty="0"/>
        </a:p>
      </dsp:txBody>
      <dsp:txXfrm>
        <a:off x="3704760" y="3051586"/>
        <a:ext cx="4022430" cy="860220"/>
      </dsp:txXfrm>
    </dsp:sp>
    <dsp:sp modelId="{286C81E7-5419-46C9-9F44-0926CEB7EF38}">
      <dsp:nvSpPr>
        <dsp:cNvPr id="0" name=""/>
        <dsp:cNvSpPr/>
      </dsp:nvSpPr>
      <dsp:spPr>
        <a:xfrm>
          <a:off x="3658224" y="4006007"/>
          <a:ext cx="4115502" cy="95329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kern="1200" dirty="0"/>
            <a:t>Finite element schemes, Spectral schemes</a:t>
          </a:r>
          <a:endParaRPr lang="en-US" sz="2400" kern="1200" dirty="0"/>
        </a:p>
      </dsp:txBody>
      <dsp:txXfrm>
        <a:off x="3704760" y="4052543"/>
        <a:ext cx="4022430" cy="86022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9D95BB9-2308-4E2A-9C7E-BF4B4A3C19C7}">
      <dsp:nvSpPr>
        <dsp:cNvPr id="0" name=""/>
        <dsp:cNvSpPr/>
      </dsp:nvSpPr>
      <dsp:spPr>
        <a:xfrm rot="5400000">
          <a:off x="-289718" y="292805"/>
          <a:ext cx="1931458" cy="135202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Determine the Subgrid distribution</a:t>
          </a:r>
        </a:p>
      </dsp:txBody>
      <dsp:txXfrm rot="-5400000">
        <a:off x="1" y="679096"/>
        <a:ext cx="1352020" cy="579438"/>
      </dsp:txXfrm>
    </dsp:sp>
    <dsp:sp modelId="{27102BB9-A193-48C8-BE27-3D04B7ECDE86}">
      <dsp:nvSpPr>
        <dsp:cNvPr id="0" name=""/>
        <dsp:cNvSpPr/>
      </dsp:nvSpPr>
      <dsp:spPr>
        <a:xfrm rot="5400000">
          <a:off x="4112286" y="-2757179"/>
          <a:ext cx="1255447" cy="677597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0" tIns="15875" rIns="15875" bIns="15875" numCol="1" spcCol="1270" anchor="ctr" anchorCtr="0">
          <a:noAutofit/>
        </a:bodyPr>
        <a:lstStyle/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500" kern="1200" dirty="0"/>
            <a:t>Polynomial</a:t>
          </a:r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500" kern="1200" dirty="0"/>
            <a:t>Fourier series</a:t>
          </a:r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500" kern="1200" dirty="0"/>
            <a:t>Special function</a:t>
          </a:r>
        </a:p>
      </dsp:txBody>
      <dsp:txXfrm rot="-5400000">
        <a:off x="1352020" y="64373"/>
        <a:ext cx="6714693" cy="1132875"/>
      </dsp:txXfrm>
    </dsp:sp>
    <dsp:sp modelId="{789A9CF6-65E2-46F0-A494-B5C025BF91B2}">
      <dsp:nvSpPr>
        <dsp:cNvPr id="0" name=""/>
        <dsp:cNvSpPr/>
      </dsp:nvSpPr>
      <dsp:spPr>
        <a:xfrm rot="5400000">
          <a:off x="-289718" y="2033323"/>
          <a:ext cx="1931458" cy="135202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Calculate latent flux</a:t>
          </a:r>
        </a:p>
      </dsp:txBody>
      <dsp:txXfrm rot="-5400000">
        <a:off x="1" y="2419614"/>
        <a:ext cx="1352020" cy="579438"/>
      </dsp:txXfrm>
    </dsp:sp>
    <dsp:sp modelId="{A5A4DE21-F96D-476B-85E7-55698E7763E0}">
      <dsp:nvSpPr>
        <dsp:cNvPr id="0" name=""/>
        <dsp:cNvSpPr/>
      </dsp:nvSpPr>
      <dsp:spPr>
        <a:xfrm rot="5400000">
          <a:off x="4112286" y="-1016661"/>
          <a:ext cx="1255447" cy="677597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0" tIns="15875" rIns="15875" bIns="15875" numCol="1" spcCol="1270" anchor="ctr" anchorCtr="0">
          <a:noAutofit/>
        </a:bodyPr>
        <a:lstStyle/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500" kern="1200" dirty="0"/>
            <a:t>Fitting</a:t>
          </a:r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500" kern="1200" dirty="0"/>
            <a:t>Moment</a:t>
          </a:r>
        </a:p>
      </dsp:txBody>
      <dsp:txXfrm rot="-5400000">
        <a:off x="1352020" y="1804891"/>
        <a:ext cx="6714693" cy="1132875"/>
      </dsp:txXfrm>
    </dsp:sp>
    <dsp:sp modelId="{3FE395E0-C0B1-4A09-B900-74136EA646B0}">
      <dsp:nvSpPr>
        <dsp:cNvPr id="0" name=""/>
        <dsp:cNvSpPr/>
      </dsp:nvSpPr>
      <dsp:spPr>
        <a:xfrm rot="5400000">
          <a:off x="-289718" y="3773840"/>
          <a:ext cx="1931458" cy="135202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Apply the limiter</a:t>
          </a:r>
        </a:p>
      </dsp:txBody>
      <dsp:txXfrm rot="-5400000">
        <a:off x="1" y="4160131"/>
        <a:ext cx="1352020" cy="579438"/>
      </dsp:txXfrm>
    </dsp:sp>
    <dsp:sp modelId="{40108988-C4AC-4B1A-884C-B3BEC6B2948F}">
      <dsp:nvSpPr>
        <dsp:cNvPr id="0" name=""/>
        <dsp:cNvSpPr/>
      </dsp:nvSpPr>
      <dsp:spPr>
        <a:xfrm rot="5400000">
          <a:off x="4112286" y="723856"/>
          <a:ext cx="1255447" cy="677597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0" tIns="15875" rIns="15875" bIns="15875" numCol="1" spcCol="1270" anchor="ctr" anchorCtr="0">
          <a:noAutofit/>
        </a:bodyPr>
        <a:lstStyle/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500" kern="1200" dirty="0"/>
            <a:t>positive-definite</a:t>
          </a:r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500" kern="1200" dirty="0"/>
            <a:t>monotonic</a:t>
          </a:r>
        </a:p>
      </dsp:txBody>
      <dsp:txXfrm rot="-5400000">
        <a:off x="1352020" y="3545408"/>
        <a:ext cx="6714693" cy="113287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E218BF-EAB9-463B-8E00-1B92394D9B28}" type="datetimeFigureOut">
              <a:rPr lang="en-US" smtClean="0"/>
              <a:t>4/15/2021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0E6983-C795-4EFF-86CF-0BBAD072E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4043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0E6983-C795-4EFF-86CF-0BBAD072E7D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7666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0E6983-C795-4EFF-86CF-0BBAD072E7D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4502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24461" y="3793068"/>
            <a:ext cx="6795913" cy="168486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ts val="3600"/>
              </a:lnSpc>
              <a:buNone/>
              <a:defRPr sz="3000" b="0" cap="none" spc="0" baseline="0">
                <a:solidFill>
                  <a:schemeClr val="tx1">
                    <a:lumMod val="50000"/>
                    <a:lumOff val="50000"/>
                  </a:schemeClr>
                </a:solidFill>
                <a:latin typeface="Roboto Condensed Light" pitchFamily="2" charset="0"/>
                <a:ea typeface="Roboto Condensed Light" pitchFamily="2" charset="0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17EE9D9-49A7-AE42-84D1-352EBEE407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24462" y="333633"/>
            <a:ext cx="6795913" cy="3459435"/>
          </a:xfrm>
          <a:prstGeom prst="rect">
            <a:avLst/>
          </a:prstGeom>
        </p:spPr>
        <p:txBody>
          <a:bodyPr anchor="b" anchorCtr="0">
            <a:normAutofit/>
          </a:bodyPr>
          <a:lstStyle>
            <a:lvl1pPr algn="l">
              <a:lnSpc>
                <a:spcPts val="4800"/>
              </a:lnSpc>
              <a:defRPr sz="4200" b="1" cap="none" spc="0" baseline="0">
                <a:solidFill>
                  <a:srgbClr val="A7934B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272513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ADA8079-4F60-D34B-96A4-C32E3C6A4A6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182101" y="365125"/>
            <a:ext cx="2628900" cy="5811838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0213FC5-8FDB-D640-8F18-46D09DD7FD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381001" y="365125"/>
            <a:ext cx="8801100" cy="5811838"/>
          </a:xfrm>
        </p:spPr>
        <p:txBody>
          <a:bodyPr vert="eaVert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89F9D1-30A5-3C44-9E01-F570121CC3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554A5-B4DD-7045-B047-B7DA6D1E70A4}" type="datetimeFigureOut">
              <a:rPr lang="en-US" smtClean="0"/>
              <a:t>4/15/2021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AC5DF8-E50D-1745-97C5-A23C0E511C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2D20E1-9670-8A49-9442-60CC23074B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78206-0642-9F48-9727-6B519CB285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614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BFBEFA-1B24-BD40-967B-224093822B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128C1E-32D8-CF48-A92C-E6AC112D0D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554A5-B4DD-7045-B047-B7DA6D1E70A4}" type="datetimeFigureOut">
              <a:rPr lang="en-US" smtClean="0"/>
              <a:t>4/15/2021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7E5600-2DCC-EB44-9203-121C72C9B7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2FBA1A-F7CC-514B-BEB5-104BA2E09E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78206-0642-9F48-9727-6B519CB285F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D1CD0E1A-EFF5-9943-8AA6-521A2B23E6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200722"/>
            <a:ext cx="11430000" cy="10147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121423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6B768D-628B-BB40-BEE5-32E27182F2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DA323E-BF1A-8C44-9650-0F8A4E12DCC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79048" y="1215483"/>
            <a:ext cx="5615353" cy="4961480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1EEF26-478D-684B-BFF1-D8FD9BE7D5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1215483"/>
            <a:ext cx="5613400" cy="4961480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ABF72E-E074-E741-8514-3417AC9D80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554A5-B4DD-7045-B047-B7DA6D1E70A4}" type="datetimeFigureOut">
              <a:rPr lang="en-US" smtClean="0"/>
              <a:t>4/15/2021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752637-104D-064E-9B91-0BC72B6E10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44C3EF-E136-164D-954C-112EADD99A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78206-0642-9F48-9727-6B519CB285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2609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310077-12D2-2D4D-8F51-D9CB6B044F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1001" y="1235113"/>
            <a:ext cx="5617633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E0DF7D1-4D77-4C46-B579-F5861C7459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81001" y="2078657"/>
            <a:ext cx="5617633" cy="4111007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A19A1FD-16BD-7B41-8D0F-269780D1BB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235113"/>
            <a:ext cx="563880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FBAF2E0-F5E8-3946-89DE-62BFD441B2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078657"/>
            <a:ext cx="5638800" cy="4111007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F5BD322-BC93-4244-92C5-7651A79799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554A5-B4DD-7045-B047-B7DA6D1E70A4}" type="datetimeFigureOut">
              <a:rPr lang="en-US" smtClean="0"/>
              <a:t>4/15/2021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DE79E3B-E843-6343-9ECC-916F6A2E3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3D151B-D611-8446-9323-A31F430886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78206-0642-9F48-9727-6B519CB285FA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419FCA3D-219A-9547-A7A7-4EB9BE7DD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200722"/>
            <a:ext cx="11430000" cy="10147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366059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BB5170-396F-CE4F-A0AB-300CE9708E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9A6F2CA-2DD1-AF41-91EF-4D055700CA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554A5-B4DD-7045-B047-B7DA6D1E70A4}" type="datetimeFigureOut">
              <a:rPr lang="en-US" smtClean="0"/>
              <a:t>4/15/2021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7635E81-A1AE-8442-89DE-148AC4FCDA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7583BD-E195-8D45-B88C-3F15BB700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78206-0642-9F48-9727-6B519CB285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8379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07AE419-AE08-F348-87A6-E9445B339E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554A5-B4DD-7045-B047-B7DA6D1E70A4}" type="datetimeFigureOut">
              <a:rPr lang="en-US" smtClean="0"/>
              <a:t>4/15/2021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4F02ABE-49F8-8E43-8B96-1F432917E9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30AFCF-7504-9244-8529-F384A6BDB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78206-0642-9F48-9727-6B519CB285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97854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7EC417-39B3-8947-8902-0153B50020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1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90FAD0-D969-274E-8AC0-FC5A894FB3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3768" y="457201"/>
            <a:ext cx="7497233" cy="54038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05FBC2C-9388-6049-AEF3-C1606676A7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1001" y="2274849"/>
            <a:ext cx="3932767" cy="359413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EA470E-5CA9-A545-B98E-1EFAA05E8B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554A5-B4DD-7045-B047-B7DA6D1E70A4}" type="datetimeFigureOut">
              <a:rPr lang="en-US" smtClean="0"/>
              <a:t>4/15/2021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9ABCA5-3B76-9E47-892E-A475FC83C7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F5A757-8D62-3444-9BDB-1CB584B735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78206-0642-9F48-9727-6B519CB285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05476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38E57A-36CB-814D-B1A5-9012A244B5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1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3259A3-587A-6D4A-AEF8-E4225996F75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313768" y="457201"/>
            <a:ext cx="7497233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AC1918-55BE-A644-8FDC-9E18F9A994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1001" y="2274849"/>
            <a:ext cx="3932767" cy="359413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B9DD8F2-DDA7-354F-9FEA-A07E773A64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554A5-B4DD-7045-B047-B7DA6D1E70A4}" type="datetimeFigureOut">
              <a:rPr lang="en-US" smtClean="0"/>
              <a:t>4/15/2021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F10CDF-1139-2249-8F5E-3E7043CC18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3F2438-4A98-5A4C-9057-FC3F0CBCD5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78206-0642-9F48-9727-6B519CB285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8119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E886C1-1209-CD40-86E4-C72B7974BE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157BF9-8D1A-FD41-A037-BF729754D1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A231DA-AB5C-C240-9332-9CC3D46A8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554A5-B4DD-7045-B047-B7DA6D1E70A4}" type="datetimeFigureOut">
              <a:rPr lang="en-US" smtClean="0"/>
              <a:t>4/15/2021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67AB74-A3C5-CF45-A5A3-124A94D150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F83F40-6572-9341-AE1A-0342450A98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78206-0642-9F48-9727-6B519CB285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4615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ADA8079-4F60-D34B-96A4-C32E3C6A4A6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182101" y="365125"/>
            <a:ext cx="2628900" cy="5811838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0213FC5-8FDB-D640-8F18-46D09DD7FD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381001" y="365125"/>
            <a:ext cx="8801100" cy="5811838"/>
          </a:xfrm>
        </p:spPr>
        <p:txBody>
          <a:bodyPr vert="eaVert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89F9D1-30A5-3C44-9E01-F570121CC3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554A5-B4DD-7045-B047-B7DA6D1E70A4}" type="datetimeFigureOut">
              <a:rPr lang="en-US" smtClean="0"/>
              <a:t>4/15/2021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AC5DF8-E50D-1745-97C5-A23C0E511C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2D20E1-9670-8A49-9442-60CC23074B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78206-0642-9F48-9727-6B519CB285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4651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BFBEFA-1B24-BD40-967B-224093822B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128C1E-32D8-CF48-A92C-E6AC112D0D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554A5-B4DD-7045-B047-B7DA6D1E70A4}" type="datetimeFigureOut">
              <a:rPr lang="en-US" smtClean="0"/>
              <a:t>4/15/2021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7E5600-2DCC-EB44-9203-121C72C9B7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2FBA1A-F7CC-514B-BEB5-104BA2E09E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78206-0642-9F48-9727-6B519CB285F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D1CD0E1A-EFF5-9943-8AA6-521A2B23E6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200722"/>
            <a:ext cx="11430000" cy="10147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715059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6B768D-628B-BB40-BEE5-32E27182F2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DA323E-BF1A-8C44-9650-0F8A4E12DCC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79048" y="1215483"/>
            <a:ext cx="5615353" cy="4961480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1EEF26-478D-684B-BFF1-D8FD9BE7D5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1215483"/>
            <a:ext cx="5613400" cy="4961480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ABF72E-E074-E741-8514-3417AC9D80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554A5-B4DD-7045-B047-B7DA6D1E70A4}" type="datetimeFigureOut">
              <a:rPr lang="en-US" smtClean="0"/>
              <a:t>4/15/2021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752637-104D-064E-9B91-0BC72B6E10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44C3EF-E136-164D-954C-112EADD99A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78206-0642-9F48-9727-6B519CB285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2988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310077-12D2-2D4D-8F51-D9CB6B044F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1001" y="1235113"/>
            <a:ext cx="5617633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E0DF7D1-4D77-4C46-B579-F5861C7459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81001" y="2078657"/>
            <a:ext cx="5617633" cy="4111007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A19A1FD-16BD-7B41-8D0F-269780D1BB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235113"/>
            <a:ext cx="563880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FBAF2E0-F5E8-3946-89DE-62BFD441B2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078657"/>
            <a:ext cx="5638800" cy="4111007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F5BD322-BC93-4244-92C5-7651A79799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554A5-B4DD-7045-B047-B7DA6D1E70A4}" type="datetimeFigureOut">
              <a:rPr lang="en-US" smtClean="0"/>
              <a:t>4/15/2021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DE79E3B-E843-6343-9ECC-916F6A2E3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3D151B-D611-8446-9323-A31F430886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78206-0642-9F48-9727-6B519CB285FA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419FCA3D-219A-9547-A7A7-4EB9BE7DD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200722"/>
            <a:ext cx="11430000" cy="10147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046095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BB5170-396F-CE4F-A0AB-300CE9708E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9A6F2CA-2DD1-AF41-91EF-4D055700CA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554A5-B4DD-7045-B047-B7DA6D1E70A4}" type="datetimeFigureOut">
              <a:rPr lang="en-US" smtClean="0"/>
              <a:t>4/15/2021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7635E81-A1AE-8442-89DE-148AC4FCDA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7583BD-E195-8D45-B88C-3F15BB700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78206-0642-9F48-9727-6B519CB285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6208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07AE419-AE08-F348-87A6-E9445B339E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554A5-B4DD-7045-B047-B7DA6D1E70A4}" type="datetimeFigureOut">
              <a:rPr lang="en-US" smtClean="0"/>
              <a:t>4/15/2021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4F02ABE-49F8-8E43-8B96-1F432917E9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30AFCF-7504-9244-8529-F384A6BDB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78206-0642-9F48-9727-6B519CB285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05014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7EC417-39B3-8947-8902-0153B50020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1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90FAD0-D969-274E-8AC0-FC5A894FB3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3768" y="457201"/>
            <a:ext cx="7497233" cy="54038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05FBC2C-9388-6049-AEF3-C1606676A7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1001" y="2274849"/>
            <a:ext cx="3932767" cy="359413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EA470E-5CA9-A545-B98E-1EFAA05E8B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554A5-B4DD-7045-B047-B7DA6D1E70A4}" type="datetimeFigureOut">
              <a:rPr lang="en-US" smtClean="0"/>
              <a:t>4/15/2021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9ABCA5-3B76-9E47-892E-A475FC83C7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F5A757-8D62-3444-9BDB-1CB584B735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78206-0642-9F48-9727-6B519CB285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4916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38E57A-36CB-814D-B1A5-9012A244B5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1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3259A3-587A-6D4A-AEF8-E4225996F75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313768" y="457201"/>
            <a:ext cx="7497233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AC1918-55BE-A644-8FDC-9E18F9A994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1001" y="2274849"/>
            <a:ext cx="3932767" cy="359413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B9DD8F2-DDA7-354F-9FEA-A07E773A64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554A5-B4DD-7045-B047-B7DA6D1E70A4}" type="datetimeFigureOut">
              <a:rPr lang="en-US" smtClean="0"/>
              <a:t>4/15/2021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F10CDF-1139-2249-8F5E-3E7043CC18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3F2438-4A98-5A4C-9057-FC3F0CBCD5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78206-0642-9F48-9727-6B519CB285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4504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E886C1-1209-CD40-86E4-C72B7974BE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157BF9-8D1A-FD41-A037-BF729754D1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A231DA-AB5C-C240-9332-9CC3D46A8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554A5-B4DD-7045-B047-B7DA6D1E70A4}" type="datetimeFigureOut">
              <a:rPr lang="en-US" smtClean="0"/>
              <a:t>4/15/2021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67AB74-A3C5-CF45-A5A3-124A94D150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F83F40-6572-9341-AE1A-0342450A98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78206-0642-9F48-9727-6B519CB285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56387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2.jpg"/><Relationship Id="rId5" Type="http://schemas.openxmlformats.org/officeDocument/2006/relationships/slideLayout" Target="../slideLayouts/slideLayout6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image" Target="../media/image3.jpg"/><Relationship Id="rId5" Type="http://schemas.openxmlformats.org/officeDocument/2006/relationships/slideLayout" Target="../slideLayouts/slideLayout15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29813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</p:sldLayoutIdLst>
  <p:txStyles>
    <p:titleStyle>
      <a:lvl1pPr algn="l" defTabSz="342900" rtl="0" eaLnBrk="1" latinLnBrk="0" hangingPunct="1">
        <a:spcBef>
          <a:spcPct val="0"/>
        </a:spcBef>
        <a:buNone/>
        <a:defRPr sz="3600" b="1" kern="1200">
          <a:solidFill>
            <a:srgbClr val="857437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ct val="20000"/>
        </a:spcBef>
        <a:buFont typeface="Arial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ct val="20000"/>
        </a:spcBef>
        <a:buFont typeface="Arial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66794E2-0939-7444-A82A-8BD5C7FA1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200722"/>
            <a:ext cx="11430000" cy="10147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16A5F8-57A3-204B-9489-10B6EA0973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1000" y="1215484"/>
            <a:ext cx="11430000" cy="45963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B2C088-FD5F-6E47-B5E9-B42B8CA51A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81000" y="581183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6554A5-B4DD-7045-B047-B7DA6D1E70A4}" type="datetimeFigureOut">
              <a:rPr lang="en-US" smtClean="0"/>
              <a:t>4/15/2021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9B8B9A-12D6-EA40-AB29-6918054B5D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6154" y="5811839"/>
            <a:ext cx="594164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9F842A-A21A-C542-88CC-30F0DD78DA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581183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78206-0642-9F48-9727-6B519CB285F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10328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i="0" kern="1200" baseline="0">
          <a:solidFill>
            <a:srgbClr val="A7934B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66794E2-0939-7444-A82A-8BD5C7FA1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200722"/>
            <a:ext cx="11430000" cy="10147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16A5F8-57A3-204B-9489-10B6EA0973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1000" y="1215484"/>
            <a:ext cx="11430000" cy="45963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B2C088-FD5F-6E47-B5E9-B42B8CA51A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81000" y="581183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6554A5-B4DD-7045-B047-B7DA6D1E70A4}" type="datetimeFigureOut">
              <a:rPr lang="en-US" smtClean="0"/>
              <a:t>4/15/2021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9B8B9A-12D6-EA40-AB29-6918054B5D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6154" y="5811839"/>
            <a:ext cx="594164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9F842A-A21A-C542-88CC-30F0DD78DA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581183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78206-0642-9F48-9727-6B519CB285F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04105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i="0" kern="1200" baseline="0">
          <a:solidFill>
            <a:schemeClr val="tx1">
              <a:lumMod val="85000"/>
              <a:lumOff val="15000"/>
            </a:schemeClr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kern="1200">
          <a:solidFill>
            <a:schemeClr val="tx1">
              <a:lumMod val="85000"/>
              <a:lumOff val="15000"/>
            </a:schemeClr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kern="1200">
          <a:solidFill>
            <a:schemeClr val="tx1">
              <a:lumMod val="85000"/>
              <a:lumOff val="15000"/>
            </a:schemeClr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kern="1200">
          <a:solidFill>
            <a:schemeClr val="tx1">
              <a:lumMod val="85000"/>
              <a:lumOff val="15000"/>
            </a:schemeClr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kern="1200">
          <a:solidFill>
            <a:schemeClr val="tx1">
              <a:lumMod val="85000"/>
              <a:lumOff val="15000"/>
            </a:schemeClr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kern="1200">
          <a:solidFill>
            <a:schemeClr val="tx1">
              <a:lumMod val="85000"/>
              <a:lumOff val="15000"/>
            </a:schemeClr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B7E66134-3B68-CA46-9583-81F439EB81A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Fanghe Zhao</a:t>
            </a:r>
          </a:p>
          <a:p>
            <a:r>
              <a:rPr lang="en-US" dirty="0"/>
              <a:t>EAS 6792</a:t>
            </a:r>
          </a:p>
          <a:p>
            <a:r>
              <a:rPr lang="en-US" dirty="0"/>
              <a:t>04/2021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C0E95FB-AFDA-C24E-BDC1-87184FFF62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wrap="square">
            <a:normAutofit/>
          </a:bodyPr>
          <a:lstStyle/>
          <a:p>
            <a:r>
              <a:rPr lang="en-US" dirty="0"/>
              <a:t>Numerical Scheme For Advection Equation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9775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174"/>
    </mc:Choice>
    <mc:Fallback xmlns="">
      <p:transition spd="slow" advTm="11174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F8ACC7-635B-465B-A719-B112967C6C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Bott Scheme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ECFAF22-88C4-4662-BDAB-CEC1902B3A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58401"/>
            <a:ext cx="3642502" cy="107926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1320DEF-437A-48FE-90CB-E28BA3A72D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2639410"/>
            <a:ext cx="3642502" cy="107706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A4879E5-50B6-498A-A431-CA94B58AA2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" y="3743647"/>
            <a:ext cx="2600224" cy="44250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8103EB3-21A4-419A-9A3A-4D1FF9090A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23373" y="1535391"/>
            <a:ext cx="3119336" cy="42462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89EBAFC-31FE-4600-ACDA-97993773E466}"/>
              </a:ext>
            </a:extLst>
          </p:cNvPr>
          <p:cNvSpPr txBox="1"/>
          <p:nvPr/>
        </p:nvSpPr>
        <p:spPr>
          <a:xfrm>
            <a:off x="381000" y="1161893"/>
            <a:ext cx="1685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Flux derivation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A7DAAC2-E698-4D3E-90B1-91EBA8C45967}"/>
              </a:ext>
            </a:extLst>
          </p:cNvPr>
          <p:cNvSpPr txBox="1"/>
          <p:nvPr/>
        </p:nvSpPr>
        <p:spPr>
          <a:xfrm>
            <a:off x="8523373" y="1161893"/>
            <a:ext cx="23262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Positive Definiteness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AE41D98-4639-4B60-B8C3-3F2659BD695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23373" y="2214419"/>
            <a:ext cx="2600224" cy="97818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4751C0C-A315-457F-B195-5515B18CA54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23373" y="3192599"/>
            <a:ext cx="3571281" cy="60200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9F387EF-0E28-4162-8EA2-777F7A40903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30278" y="4397954"/>
            <a:ext cx="2976596" cy="65246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EF7E89B-62A3-4200-BF74-0E070E05D42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95881" y="5168891"/>
            <a:ext cx="3845390" cy="1215743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71AD58C8-7A67-49F1-9D09-78D27A14B0E4}"/>
              </a:ext>
            </a:extLst>
          </p:cNvPr>
          <p:cNvCxnSpPr>
            <a:cxnSpLocks/>
          </p:cNvCxnSpPr>
          <p:nvPr/>
        </p:nvCxnSpPr>
        <p:spPr>
          <a:xfrm>
            <a:off x="4131013" y="2872902"/>
            <a:ext cx="1848255" cy="145914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C5A3C64F-ADC1-4835-A41C-97854F24F885}"/>
              </a:ext>
            </a:extLst>
          </p:cNvPr>
          <p:cNvCxnSpPr/>
          <p:nvPr/>
        </p:nvCxnSpPr>
        <p:spPr>
          <a:xfrm flipH="1">
            <a:off x="5979268" y="2639410"/>
            <a:ext cx="2094689" cy="169264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13156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6CA25F-CD53-4A38-8CF3-26C86DF72D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Bott Scheme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A585E9B-65B1-4D9E-BB4E-44A041A23C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426" y="1246264"/>
            <a:ext cx="5809574" cy="218273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7B24AC0-9416-415E-86E1-5BFD278713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0306" y="1246264"/>
            <a:ext cx="5940357" cy="218273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C2F31E3-3F27-4142-8045-2D82082F62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3366" y="3878093"/>
            <a:ext cx="5893880" cy="211857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C52F9C6-EBA1-4502-873A-A341499F62F5}"/>
              </a:ext>
            </a:extLst>
          </p:cNvPr>
          <p:cNvSpPr txBox="1"/>
          <p:nvPr/>
        </p:nvSpPr>
        <p:spPr>
          <a:xfrm>
            <a:off x="3728352" y="6287946"/>
            <a:ext cx="49039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Single Fourier mode with wavelength 4 delta x</a:t>
            </a:r>
          </a:p>
        </p:txBody>
      </p:sp>
    </p:spTree>
    <p:extLst>
      <p:ext uri="{BB962C8B-B14F-4D97-AF65-F5344CB8AC3E}">
        <p14:creationId xmlns:p14="http://schemas.microsoft.com/office/powerpoint/2010/main" val="33903367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DCD7D6-A06F-4F48-8FFA-0BD6D42083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Bott Scheme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9C893A-9F44-4DD0-895A-D8DA6F3A86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226" y="1274385"/>
            <a:ext cx="5832399" cy="239077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42A5AAD-17F7-4E32-8485-3D7A75478F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3377" y="1215483"/>
            <a:ext cx="5884087" cy="242304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EF27D0D-2999-4B05-9D56-1B6D9A4141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82548" y="3839182"/>
            <a:ext cx="6226904" cy="2390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1705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381D28-6401-45D0-9CE6-B2C8A82B48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Prather Scheme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DCEDCA1-A0A0-42E9-81CF-CFA743FAC3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473533"/>
            <a:ext cx="3367391" cy="77929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188F4A9-F8ED-407E-A3E2-BE6F802503F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388"/>
          <a:stretch/>
        </p:blipFill>
        <p:spPr>
          <a:xfrm>
            <a:off x="381001" y="2364754"/>
            <a:ext cx="3801893" cy="84360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966A757-3EBF-41C9-AEE2-C5BD3A828E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1" y="5157393"/>
            <a:ext cx="2770761" cy="94169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C18DEF6-0771-4FB5-84D3-4BDDA78697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000" y="3650208"/>
            <a:ext cx="4061298" cy="65983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C7AAB06-E7F7-47C3-A354-2436B10FD2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1000" y="4391459"/>
            <a:ext cx="1868848" cy="51320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CD4CCB4-232F-4783-BA96-EFAF1D0A237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8527"/>
          <a:stretch/>
        </p:blipFill>
        <p:spPr>
          <a:xfrm>
            <a:off x="4464328" y="381388"/>
            <a:ext cx="2640145" cy="330013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1C31D6E-ED33-4292-9420-3B1F603DBAE6}"/>
              </a:ext>
            </a:extLst>
          </p:cNvPr>
          <p:cNvSpPr txBox="1"/>
          <p:nvPr/>
        </p:nvSpPr>
        <p:spPr>
          <a:xfrm>
            <a:off x="381001" y="3312186"/>
            <a:ext cx="16108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i="0" dirty="0">
                <a:solidFill>
                  <a:srgbClr val="222222"/>
                </a:solidFill>
                <a:effectLst/>
                <a:latin typeface="Google Sans"/>
              </a:rPr>
              <a:t>Quadratic form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DA2E1E5-E670-4E8D-A581-A97C681BECE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70381" y="3980124"/>
            <a:ext cx="1428038" cy="203831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F15FB7C-7E63-4EC2-B203-FBDC713D4A0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49704" y="1953040"/>
            <a:ext cx="3693608" cy="2951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1708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13231C-AD47-4D99-9673-6B30D51B37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Prather Scheme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D424684-2C8A-4697-81B0-1324F29B27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2261883"/>
            <a:ext cx="3531276" cy="233423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465E598-4A00-432E-A1BF-2612FE7D5F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2276" y="1143961"/>
            <a:ext cx="3299895" cy="193712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5F9E831-3A51-45CB-92AC-9C528EB6B0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6324" y="4024322"/>
            <a:ext cx="3131800" cy="205645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A23F635-7872-44CC-BFC8-819586283B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3176" y="5024988"/>
            <a:ext cx="1658093" cy="30235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4BC63E5-48B4-4FE5-90B5-C32174A7F7F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47771" y="2261883"/>
            <a:ext cx="4727629" cy="233423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7634C16-6B56-417A-A226-D6267879EC9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66519" y="4839943"/>
            <a:ext cx="2090131" cy="425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3753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CF9E4A-B739-457C-8A44-BF5EEA751E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Prather Scheme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C97C65-C2D5-4876-AB90-ECF5C310150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79048" y="1215483"/>
            <a:ext cx="11430000" cy="4961480"/>
          </a:xfrm>
        </p:spPr>
        <p:txBody>
          <a:bodyPr/>
          <a:lstStyle/>
          <a:p>
            <a:r>
              <a:rPr lang="en-US" dirty="0"/>
              <a:t>Step 1. Define moments of original boxes</a:t>
            </a:r>
          </a:p>
          <a:p>
            <a:endParaRPr lang="en-US" dirty="0"/>
          </a:p>
          <a:p>
            <a:r>
              <a:rPr lang="en-US" dirty="0"/>
              <a:t>Step 2. Calculate the moments for appropriate </a:t>
            </a:r>
            <a:r>
              <a:rPr lang="en-US" dirty="0" err="1"/>
              <a:t>subboxes</a:t>
            </a:r>
            <a:endParaRPr lang="en-US" dirty="0"/>
          </a:p>
          <a:p>
            <a:endParaRPr lang="en-US" dirty="0"/>
          </a:p>
          <a:p>
            <a:r>
              <a:rPr lang="en-US" dirty="0"/>
              <a:t>Step 3. Designate components of new grid box</a:t>
            </a:r>
          </a:p>
          <a:p>
            <a:endParaRPr lang="en-US" dirty="0"/>
          </a:p>
          <a:p>
            <a:r>
              <a:rPr lang="en-US" dirty="0"/>
              <a:t>Step 4. Combine </a:t>
            </a:r>
            <a:r>
              <a:rPr lang="en-US" dirty="0" err="1"/>
              <a:t>subboxes</a:t>
            </a:r>
            <a:r>
              <a:rPr lang="en-US" dirty="0"/>
              <a:t> into grid box</a:t>
            </a:r>
          </a:p>
        </p:txBody>
      </p:sp>
    </p:spTree>
    <p:extLst>
      <p:ext uri="{BB962C8B-B14F-4D97-AF65-F5344CB8AC3E}">
        <p14:creationId xmlns:p14="http://schemas.microsoft.com/office/powerpoint/2010/main" val="37571051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627E95C-3260-4A37-9B4D-417281C925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Comparison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B51EC14-7EB4-4FC5-B192-B39C29AD94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2459" y="1444321"/>
            <a:ext cx="5630307" cy="492729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3F8BF38-286B-4B7F-B2D5-E6DE23F4CBCA}"/>
              </a:ext>
            </a:extLst>
          </p:cNvPr>
          <p:cNvSpPr txBox="1"/>
          <p:nvPr/>
        </p:nvSpPr>
        <p:spPr>
          <a:xfrm>
            <a:off x="5082550" y="6371617"/>
            <a:ext cx="1390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Muller 1991</a:t>
            </a:r>
          </a:p>
        </p:txBody>
      </p:sp>
    </p:spTree>
    <p:extLst>
      <p:ext uri="{BB962C8B-B14F-4D97-AF65-F5344CB8AC3E}">
        <p14:creationId xmlns:p14="http://schemas.microsoft.com/office/powerpoint/2010/main" val="17695643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CE8CD5-DC52-4161-8348-7386528BCC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Comparison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AAB7CC9-785A-4A24-9F51-7C650E690B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1371" y="1215483"/>
            <a:ext cx="7209257" cy="485734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FB3391F-4EBF-4C4B-B487-C7B3158910DB}"/>
              </a:ext>
            </a:extLst>
          </p:cNvPr>
          <p:cNvSpPr txBox="1"/>
          <p:nvPr/>
        </p:nvSpPr>
        <p:spPr>
          <a:xfrm>
            <a:off x="5341113" y="6082718"/>
            <a:ext cx="15097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Walcek</a:t>
            </a:r>
            <a:r>
              <a:rPr lang="en-US" dirty="0"/>
              <a:t> 2000</a:t>
            </a:r>
          </a:p>
        </p:txBody>
      </p:sp>
    </p:spTree>
    <p:extLst>
      <p:ext uri="{BB962C8B-B14F-4D97-AF65-F5344CB8AC3E}">
        <p14:creationId xmlns:p14="http://schemas.microsoft.com/office/powerpoint/2010/main" val="38637679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9566BE-B88A-441D-98A5-D4C1EE1572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Comparison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00423A8-E596-4E3E-9470-2DE1815CE8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038" y="1215483"/>
            <a:ext cx="2751420" cy="523996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59D57C0-E2CD-42EB-A842-B14641CDAC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0773" y="2197789"/>
            <a:ext cx="8088799" cy="246242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0F7E12C-B4B7-414B-A979-C82ED99F9078}"/>
              </a:ext>
            </a:extLst>
          </p:cNvPr>
          <p:cNvSpPr txBox="1"/>
          <p:nvPr/>
        </p:nvSpPr>
        <p:spPr>
          <a:xfrm>
            <a:off x="7310286" y="4821836"/>
            <a:ext cx="15097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Walcek</a:t>
            </a:r>
            <a:r>
              <a:rPr lang="en-US" dirty="0"/>
              <a:t> 2000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AD9C3CB-8E7D-40C8-80C0-3E40A64750DE}"/>
              </a:ext>
            </a:extLst>
          </p:cNvPr>
          <p:cNvSpPr txBox="1"/>
          <p:nvPr/>
        </p:nvSpPr>
        <p:spPr>
          <a:xfrm>
            <a:off x="1193862" y="6449123"/>
            <a:ext cx="15097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Walcek</a:t>
            </a:r>
            <a:r>
              <a:rPr lang="en-US" dirty="0"/>
              <a:t> 2000</a:t>
            </a:r>
          </a:p>
        </p:txBody>
      </p:sp>
    </p:spTree>
    <p:extLst>
      <p:ext uri="{BB962C8B-B14F-4D97-AF65-F5344CB8AC3E}">
        <p14:creationId xmlns:p14="http://schemas.microsoft.com/office/powerpoint/2010/main" val="18045204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D8E8C0-B664-42C9-8C70-56EE0D3E27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7561A0-794C-4574-8AD5-B372E89A083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79048" y="1215483"/>
            <a:ext cx="11431952" cy="4961480"/>
          </a:xfrm>
        </p:spPr>
        <p:txBody>
          <a:bodyPr/>
          <a:lstStyle/>
          <a:p>
            <a:endParaRPr lang="en-US" dirty="0"/>
          </a:p>
          <a:p>
            <a:r>
              <a:rPr lang="en-US" dirty="0"/>
              <a:t>AI PDE solver</a:t>
            </a:r>
          </a:p>
          <a:p>
            <a:endParaRPr lang="en-US" dirty="0"/>
          </a:p>
          <a:p>
            <a:r>
              <a:rPr lang="en-US" dirty="0"/>
              <a:t>Reconfigurable computing &amp; Edge computing</a:t>
            </a:r>
          </a:p>
        </p:txBody>
      </p:sp>
    </p:spTree>
    <p:extLst>
      <p:ext uri="{BB962C8B-B14F-4D97-AF65-F5344CB8AC3E}">
        <p14:creationId xmlns:p14="http://schemas.microsoft.com/office/powerpoint/2010/main" val="3162259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9D357B-B1F0-4452-BD19-E218BA9513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142938-0B34-4D9E-BAC2-3314544A99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79048" y="1215483"/>
            <a:ext cx="11430000" cy="4961480"/>
          </a:xfrm>
        </p:spPr>
        <p:txBody>
          <a:bodyPr/>
          <a:lstStyle/>
          <a:p>
            <a:endParaRPr lang="en-US" dirty="0"/>
          </a:p>
          <a:p>
            <a:r>
              <a:rPr lang="en-US" dirty="0"/>
              <a:t>Introduction of numerical schemes for advection equation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Comparison of schemes</a:t>
            </a:r>
          </a:p>
          <a:p>
            <a:endParaRPr lang="en-US" dirty="0"/>
          </a:p>
          <a:p>
            <a:r>
              <a:rPr lang="en-US" dirty="0"/>
              <a:t>Future of numerical schemes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6175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63"/>
    </mc:Choice>
    <mc:Fallback xmlns="">
      <p:transition spd="slow" advTm="3063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AC0666-7752-4905-8FDC-7CE7DE49F0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AI PDE solver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488EB4C-FB8E-49E0-840F-BEF6EFAB95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255" y="1215483"/>
            <a:ext cx="5771745" cy="128003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D897699-2AA3-48CA-9B9C-3357B1F240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255" y="2977576"/>
            <a:ext cx="4201538" cy="15291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18407B3-8B50-48F7-9F37-7CCB441644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5763" y="2706725"/>
            <a:ext cx="7328170" cy="331151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59E71AE-064A-41C0-85D2-B81A67DCD7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41012" y="4868999"/>
            <a:ext cx="1509712" cy="700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5871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8E2D09-5DF2-4392-AD3F-3B2E8D7DB0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AI PDE solver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6DB826C-30C7-46CB-985D-39196B7939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276" y="1215483"/>
            <a:ext cx="4866630" cy="537291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BE53EDC-2360-44D5-B818-1E28FCA80C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8875" y="0"/>
            <a:ext cx="55721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6954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B23FF9-F28C-4930-9EFD-D95F681CC5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AI PDE solver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AA164CE-0D7F-4E97-AF83-7EFE1CC596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7574" y="0"/>
            <a:ext cx="4236017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6780DE3-B76F-4CD5-9F09-EB2F954313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1531869"/>
            <a:ext cx="5678835" cy="5009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36470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D0C5AD-7E74-4816-ACC9-619B331FA9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Reconfigurable computing &amp; Edge computing</a:t>
            </a:r>
          </a:p>
        </p:txBody>
      </p:sp>
      <p:pic>
        <p:nvPicPr>
          <p:cNvPr id="2050" name="Picture 2" descr="FPGA for mining: what trends will prevail in 2019">
            <a:extLst>
              <a:ext uri="{FF2B5EF4-FFF2-40B4-BE49-F238E27FC236}">
                <a16:creationId xmlns:a16="http://schemas.microsoft.com/office/drawing/2014/main" id="{FFCD81B0-B553-45F2-A0D3-9C405AD665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00" y="1138238"/>
            <a:ext cx="9525000" cy="458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6E744C3-5AE7-47A4-8052-2FBCF06EC76B}"/>
              </a:ext>
            </a:extLst>
          </p:cNvPr>
          <p:cNvSpPr/>
          <p:nvPr/>
        </p:nvSpPr>
        <p:spPr>
          <a:xfrm>
            <a:off x="6232187" y="2159540"/>
            <a:ext cx="2321668" cy="222439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3A22872-C5D6-4E1F-A5C4-C13BC057B980}"/>
              </a:ext>
            </a:extLst>
          </p:cNvPr>
          <p:cNvSpPr txBox="1"/>
          <p:nvPr/>
        </p:nvSpPr>
        <p:spPr>
          <a:xfrm>
            <a:off x="5894962" y="1699578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b="0" i="0" dirty="0">
                <a:solidFill>
                  <a:srgbClr val="000000"/>
                </a:solidFill>
                <a:effectLst/>
                <a:latin typeface="Linux Libertine"/>
              </a:rPr>
              <a:t>Field-programmable gate array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D9A55DC-C060-4708-A1B8-16167F7CC11F}"/>
              </a:ext>
            </a:extLst>
          </p:cNvPr>
          <p:cNvSpPr txBox="1"/>
          <p:nvPr/>
        </p:nvSpPr>
        <p:spPr>
          <a:xfrm>
            <a:off x="8605737" y="3168553"/>
            <a:ext cx="345250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b="0" i="0" dirty="0">
                <a:solidFill>
                  <a:srgbClr val="000000"/>
                </a:solidFill>
                <a:effectLst/>
                <a:latin typeface="Linux Libertine"/>
              </a:rPr>
              <a:t>Application-specific integrated circuit</a:t>
            </a:r>
          </a:p>
        </p:txBody>
      </p:sp>
    </p:spTree>
    <p:extLst>
      <p:ext uri="{BB962C8B-B14F-4D97-AF65-F5344CB8AC3E}">
        <p14:creationId xmlns:p14="http://schemas.microsoft.com/office/powerpoint/2010/main" val="197460045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1BA1BC-CD4B-4A79-80C6-68DE6F9C21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Reconfigurable computing &amp; Edge computing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5472E51-6B18-47C5-91D3-4314F88455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4474736"/>
            <a:ext cx="3928718" cy="149804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C88FAB7-6886-4E4C-917F-58D0D82E23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1429493"/>
            <a:ext cx="3934184" cy="106078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BB716FD-51B8-409A-B766-1BF5C014C1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" y="2957244"/>
            <a:ext cx="3934184" cy="95193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FC5E887-B8A6-4590-9FBF-BDF14B22D6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66553" y="1429494"/>
            <a:ext cx="4201018" cy="106078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BD223FA-8A5C-4265-A82A-BD5903D02C0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14835" y="2561617"/>
            <a:ext cx="3513577" cy="193621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18D7485-284C-4FC7-8B2E-6DBADF61D06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67571" y="1582365"/>
            <a:ext cx="2893298" cy="4056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22957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83F9BD0-65DB-43F6-AB73-47C94ED8DC0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Thanks</a:t>
            </a:r>
          </a:p>
        </p:txBody>
      </p:sp>
    </p:spTree>
    <p:extLst>
      <p:ext uri="{BB962C8B-B14F-4D97-AF65-F5344CB8AC3E}">
        <p14:creationId xmlns:p14="http://schemas.microsoft.com/office/powerpoint/2010/main" val="103550635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2594A4-A57C-4747-9865-279457B2F7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E5623B-CDF7-4618-9D8C-D8A8ABE9363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79048" y="1215483"/>
            <a:ext cx="11431952" cy="4961480"/>
          </a:xfrm>
        </p:spPr>
        <p:txBody>
          <a:bodyPr>
            <a:normAutofit fontScale="92500"/>
          </a:bodyPr>
          <a:lstStyle/>
          <a:p>
            <a:pPr marL="304800" indent="-304800"/>
            <a:r>
              <a:rPr lang="en-US" sz="1000" dirty="0" err="1">
                <a:effectLst/>
              </a:rPr>
              <a:t>Yamartino</a:t>
            </a:r>
            <a:r>
              <a:rPr lang="en-US" sz="1000" dirty="0">
                <a:effectLst/>
              </a:rPr>
              <a:t>, R. J. 1993. “Nonnegative, Conserved Scalar Transport Using Grid-Cell-Centered, Spectrally Constrained Blackman </a:t>
            </a:r>
            <a:r>
              <a:rPr lang="en-US" sz="1000" dirty="0" err="1">
                <a:effectLst/>
              </a:rPr>
              <a:t>Cubics</a:t>
            </a:r>
            <a:r>
              <a:rPr lang="en-US" sz="1000" dirty="0">
                <a:effectLst/>
              </a:rPr>
              <a:t> for Applications on a Variable-Thickness Mesh.” </a:t>
            </a:r>
            <a:r>
              <a:rPr lang="en-US" sz="1000" i="1" dirty="0">
                <a:effectLst/>
              </a:rPr>
              <a:t>Monthly Weather Review</a:t>
            </a:r>
            <a:r>
              <a:rPr lang="en-US" sz="1000" dirty="0">
                <a:effectLst/>
              </a:rPr>
              <a:t> 121 (3): 753–63. https://doi.org/10.1175/1520-0493(1993)121&lt;0753:NCSTUG&gt;2.0.CO;2.</a:t>
            </a:r>
          </a:p>
          <a:p>
            <a:pPr marL="304800" indent="-304800"/>
            <a:r>
              <a:rPr lang="en-US" sz="1000" dirty="0">
                <a:effectLst/>
              </a:rPr>
              <a:t>Colella, </a:t>
            </a:r>
            <a:r>
              <a:rPr lang="en-US" sz="1000" dirty="0" err="1">
                <a:effectLst/>
              </a:rPr>
              <a:t>Philup</a:t>
            </a:r>
            <a:r>
              <a:rPr lang="en-US" sz="1000" dirty="0">
                <a:effectLst/>
              </a:rPr>
              <a:t>, and Paul R Woodward. 1984. “The Piecewise Parabolic Method (PPM) for Gas-Dynamical Simulations.” </a:t>
            </a:r>
            <a:r>
              <a:rPr lang="en-US" sz="1000" i="1" dirty="0">
                <a:effectLst/>
              </a:rPr>
              <a:t>JOURNAL OF COMPUTATIONAL PHYSICS</a:t>
            </a:r>
            <a:r>
              <a:rPr lang="en-US" sz="1000" dirty="0">
                <a:effectLst/>
              </a:rPr>
              <a:t>. Vol. 54.</a:t>
            </a:r>
          </a:p>
          <a:p>
            <a:pPr marL="304800" indent="-304800"/>
            <a:r>
              <a:rPr lang="en-US" sz="1000" dirty="0">
                <a:effectLst/>
              </a:rPr>
              <a:t>Kiss, </a:t>
            </a:r>
            <a:r>
              <a:rPr lang="en-US" sz="1000" dirty="0" err="1">
                <a:effectLst/>
              </a:rPr>
              <a:t>András</a:t>
            </a:r>
            <a:r>
              <a:rPr lang="en-US" sz="1000" dirty="0">
                <a:effectLst/>
              </a:rPr>
              <a:t>, </a:t>
            </a:r>
            <a:r>
              <a:rPr lang="en-US" sz="1000" dirty="0" err="1">
                <a:effectLst/>
              </a:rPr>
              <a:t>Zoltán</a:t>
            </a:r>
            <a:r>
              <a:rPr lang="en-US" sz="1000" dirty="0">
                <a:effectLst/>
              </a:rPr>
              <a:t> Nagy, </a:t>
            </a:r>
            <a:r>
              <a:rPr lang="en-US" sz="1000" dirty="0" err="1">
                <a:effectLst/>
              </a:rPr>
              <a:t>Árpád</a:t>
            </a:r>
            <a:r>
              <a:rPr lang="en-US" sz="1000" dirty="0">
                <a:effectLst/>
              </a:rPr>
              <a:t> </a:t>
            </a:r>
            <a:r>
              <a:rPr lang="en-US" sz="1000" dirty="0" err="1">
                <a:effectLst/>
              </a:rPr>
              <a:t>Csík</a:t>
            </a:r>
            <a:r>
              <a:rPr lang="en-US" sz="1000" dirty="0">
                <a:effectLst/>
              </a:rPr>
              <a:t>, and </a:t>
            </a:r>
            <a:r>
              <a:rPr lang="en-US" sz="1000" dirty="0" err="1">
                <a:effectLst/>
              </a:rPr>
              <a:t>Péter</a:t>
            </a:r>
            <a:r>
              <a:rPr lang="en-US" sz="1000" dirty="0">
                <a:effectLst/>
              </a:rPr>
              <a:t> </a:t>
            </a:r>
            <a:r>
              <a:rPr lang="en-US" sz="1000" dirty="0" err="1">
                <a:effectLst/>
              </a:rPr>
              <a:t>Szolgay</a:t>
            </a:r>
            <a:r>
              <a:rPr lang="en-US" sz="1000" dirty="0">
                <a:effectLst/>
              </a:rPr>
              <a:t>. 2012. “Examining the Accuracy and the Precision of PDEs for FPGA Computations.” In </a:t>
            </a:r>
            <a:r>
              <a:rPr lang="en-US" sz="1000" i="1" dirty="0">
                <a:effectLst/>
              </a:rPr>
              <a:t>International Workshop on Cellular Nanoscale Networks and Their Applications</a:t>
            </a:r>
            <a:r>
              <a:rPr lang="en-US" sz="1000" dirty="0">
                <a:effectLst/>
              </a:rPr>
              <a:t>. https://doi.org/10.1109/CNNA.2012.6331439.</a:t>
            </a:r>
          </a:p>
          <a:p>
            <a:pPr marL="304800" indent="-304800"/>
            <a:r>
              <a:rPr lang="en-US" sz="1000" dirty="0" err="1">
                <a:effectLst/>
              </a:rPr>
              <a:t>Núñez</a:t>
            </a:r>
            <a:r>
              <a:rPr lang="en-US" sz="1000" dirty="0">
                <a:effectLst/>
              </a:rPr>
              <a:t>, Rafael C, Juan G Gonzalez, and José A </a:t>
            </a:r>
            <a:r>
              <a:rPr lang="en-US" sz="1000" dirty="0" err="1">
                <a:effectLst/>
              </a:rPr>
              <a:t>Camberos</a:t>
            </a:r>
            <a:r>
              <a:rPr lang="en-US" sz="1000" dirty="0">
                <a:effectLst/>
              </a:rPr>
              <a:t>. n.d. “Large-Scale Numerical Solution of Partial Differential Equations with Reconfigurable Computing.” Accessed April 7, 2021. www.accelogic.com,AIAA.</a:t>
            </a:r>
          </a:p>
          <a:p>
            <a:pPr marL="304800" indent="-304800"/>
            <a:r>
              <a:rPr lang="en-US" sz="1000" dirty="0" err="1">
                <a:effectLst/>
              </a:rPr>
              <a:t>Mojtabi</a:t>
            </a:r>
            <a:r>
              <a:rPr lang="en-US" sz="1000" dirty="0">
                <a:effectLst/>
              </a:rPr>
              <a:t>, Abdelkader, Michel Deville, and Michel O Deville. 2015. “One-Dimensional Linear Advection-Diffusion Equation: Analytical and Finite Element Solutions Open Archive TOULOUSE Archive Ouverte (OATAO) One-Dimensional Linear Advection-Diffusion Equation: Analytical and Finite Element Solutions.” </a:t>
            </a:r>
            <a:r>
              <a:rPr lang="en-US" sz="1000" i="1" dirty="0">
                <a:effectLst/>
              </a:rPr>
              <a:t>Computers and Fluids</a:t>
            </a:r>
            <a:r>
              <a:rPr lang="en-US" sz="1000" dirty="0">
                <a:effectLst/>
              </a:rPr>
              <a:t> 107: 189–95. https://doi.org/10.1016/j.compfluid.2014.11.006ï.</a:t>
            </a:r>
          </a:p>
          <a:p>
            <a:pPr marL="304800" indent="-304800"/>
            <a:r>
              <a:rPr lang="en-US" sz="1000" dirty="0" err="1">
                <a:effectLst/>
              </a:rPr>
              <a:t>Thuburn</a:t>
            </a:r>
            <a:r>
              <a:rPr lang="en-US" sz="1000" dirty="0">
                <a:effectLst/>
              </a:rPr>
              <a:t>, John. 1995. “Dissipation and Cascades to Small Scales in Numerical Models Using a Shape-Preserving Advection Scheme.” </a:t>
            </a:r>
            <a:r>
              <a:rPr lang="en-US" sz="1000" i="1" dirty="0">
                <a:effectLst/>
              </a:rPr>
              <a:t>Monthly Weather Review</a:t>
            </a:r>
            <a:r>
              <a:rPr lang="en-US" sz="1000" dirty="0">
                <a:effectLst/>
              </a:rPr>
              <a:t> 123 (6): 1888–1903. https://doi.org/10.1175/1520-0493(1995)123&lt;1888:dactss&gt;2.0.co;2.</a:t>
            </a:r>
          </a:p>
          <a:p>
            <a:pPr marL="304800" indent="-304800"/>
            <a:r>
              <a:rPr lang="en-US" sz="1000" dirty="0" err="1">
                <a:effectLst/>
              </a:rPr>
              <a:t>Odman</a:t>
            </a:r>
            <a:r>
              <a:rPr lang="en-US" sz="1000" dirty="0">
                <a:effectLst/>
              </a:rPr>
              <a:t>, M Talat. 1998. “Research on Numerical Transport Algorithms for Air Quality Simulation Models Project Summary.”</a:t>
            </a:r>
          </a:p>
          <a:p>
            <a:pPr marL="304800" indent="-304800"/>
            <a:r>
              <a:rPr lang="en-US" sz="1000" dirty="0">
                <a:effectLst/>
              </a:rPr>
              <a:t>Byun, Daewon W, Jeffrey Young, Jonathan </a:t>
            </a:r>
            <a:r>
              <a:rPr lang="en-US" sz="1000" dirty="0" err="1">
                <a:effectLst/>
              </a:rPr>
              <a:t>Pleim</a:t>
            </a:r>
            <a:r>
              <a:rPr lang="en-US" sz="1000" dirty="0">
                <a:effectLst/>
              </a:rPr>
              <a:t>, M Talat </a:t>
            </a:r>
            <a:r>
              <a:rPr lang="en-US" sz="1000" dirty="0" err="1">
                <a:effectLst/>
              </a:rPr>
              <a:t>Odman</a:t>
            </a:r>
            <a:r>
              <a:rPr lang="en-US" sz="1000" dirty="0">
                <a:effectLst/>
              </a:rPr>
              <a:t>, and Kiran </a:t>
            </a:r>
            <a:r>
              <a:rPr lang="en-US" sz="1000" dirty="0" err="1">
                <a:effectLst/>
              </a:rPr>
              <a:t>Alapaty</a:t>
            </a:r>
            <a:r>
              <a:rPr lang="en-US" sz="1000" dirty="0">
                <a:effectLst/>
              </a:rPr>
              <a:t>. n.d. “Chapter 7 NUMERICAL TRANSPORT ALGORITHMS FOR THE COMMUNITY MULTISCALE AIR QUALITY (CMAQ) CHEMICAL TRANSPORT MODEL IN GENERALIZED COORDINATES.”</a:t>
            </a:r>
          </a:p>
          <a:p>
            <a:pPr marL="304800" indent="-304800"/>
            <a:r>
              <a:rPr lang="en-US" sz="1000" dirty="0">
                <a:effectLst/>
              </a:rPr>
              <a:t>Ge, </a:t>
            </a:r>
            <a:r>
              <a:rPr lang="en-US" sz="1000" dirty="0" err="1">
                <a:effectLst/>
              </a:rPr>
              <a:t>Xiaozhen</a:t>
            </a:r>
            <a:r>
              <a:rPr lang="en-US" sz="1000" dirty="0">
                <a:effectLst/>
              </a:rPr>
              <a:t>, Feng Li, and Ming Ge. 1997. “Meteorology, and Atmospheric Physics Numerical Analysis and Case Experiment for Forecasting Capability by Using High Accuracy Moisture </a:t>
            </a:r>
            <a:r>
              <a:rPr lang="en-US" sz="1000" dirty="0" err="1">
                <a:effectLst/>
              </a:rPr>
              <a:t>Advectional</a:t>
            </a:r>
            <a:r>
              <a:rPr lang="en-US" sz="1000" dirty="0">
                <a:effectLst/>
              </a:rPr>
              <a:t> Algorithm.” </a:t>
            </a:r>
            <a:r>
              <a:rPr lang="en-US" sz="1000" i="1" dirty="0" err="1">
                <a:effectLst/>
              </a:rPr>
              <a:t>Meteorol</a:t>
            </a:r>
            <a:r>
              <a:rPr lang="en-US" sz="1000" i="1" dirty="0">
                <a:effectLst/>
              </a:rPr>
              <a:t>. Atmos. Phys</a:t>
            </a:r>
            <a:r>
              <a:rPr lang="en-US" sz="1000" dirty="0">
                <a:effectLst/>
              </a:rPr>
              <a:t>. Vol. 63.</a:t>
            </a:r>
          </a:p>
          <a:p>
            <a:pPr marL="304800" indent="-304800"/>
            <a:r>
              <a:rPr lang="en-US" sz="1000" dirty="0">
                <a:effectLst/>
              </a:rPr>
              <a:t>Muller, R. 1992. “The Performance of Classical versus Modern Finite-Volume Advection Schemes for Atmospheric Modeling in a One-Dimensional Test-Bed.” </a:t>
            </a:r>
            <a:r>
              <a:rPr lang="en-US" sz="1000" i="1" dirty="0">
                <a:effectLst/>
              </a:rPr>
              <a:t>Monthly Weather Review</a:t>
            </a:r>
            <a:r>
              <a:rPr lang="en-US" sz="1000" dirty="0">
                <a:effectLst/>
              </a:rPr>
              <a:t> 120 (7): 1407–15. https://doi.org/10.1175/1520-0493(1992)120&lt;1407:tpocvm&gt;2.0.co;2.</a:t>
            </a:r>
          </a:p>
          <a:p>
            <a:pPr marL="304800" indent="-304800"/>
            <a:r>
              <a:rPr lang="en-US" sz="1000" dirty="0" err="1">
                <a:effectLst/>
              </a:rPr>
              <a:t>Petrova</a:t>
            </a:r>
            <a:r>
              <a:rPr lang="en-US" sz="1000" dirty="0">
                <a:effectLst/>
              </a:rPr>
              <a:t>, Silvia, </a:t>
            </a:r>
            <a:r>
              <a:rPr lang="en-US" sz="1000" dirty="0" err="1">
                <a:effectLst/>
              </a:rPr>
              <a:t>Hristina</a:t>
            </a:r>
            <a:r>
              <a:rPr lang="en-US" sz="1000" dirty="0">
                <a:effectLst/>
              </a:rPr>
              <a:t> Kirova, </a:t>
            </a:r>
            <a:r>
              <a:rPr lang="en-US" sz="1000" dirty="0" err="1">
                <a:effectLst/>
              </a:rPr>
              <a:t>Dimiter</a:t>
            </a:r>
            <a:r>
              <a:rPr lang="en-US" sz="1000" dirty="0">
                <a:effectLst/>
              </a:rPr>
              <a:t> </a:t>
            </a:r>
            <a:r>
              <a:rPr lang="en-US" sz="1000" dirty="0" err="1">
                <a:effectLst/>
              </a:rPr>
              <a:t>Syrakov</a:t>
            </a:r>
            <a:r>
              <a:rPr lang="en-US" sz="1000" dirty="0">
                <a:effectLst/>
              </a:rPr>
              <a:t>, and Maria </a:t>
            </a:r>
            <a:r>
              <a:rPr lang="en-US" sz="1000" dirty="0" err="1">
                <a:effectLst/>
              </a:rPr>
              <a:t>Prodanova</a:t>
            </a:r>
            <a:r>
              <a:rPr lang="en-US" sz="1000" dirty="0">
                <a:effectLst/>
              </a:rPr>
              <a:t>. 2008. “Some Fast Variants of TRAP Scheme for Solving Advection Equation - Comparison with Other Schemes.” </a:t>
            </a:r>
            <a:r>
              <a:rPr lang="en-US" sz="1000" i="1" dirty="0">
                <a:effectLst/>
              </a:rPr>
              <a:t>Computers and Mathematics with Applications</a:t>
            </a:r>
            <a:r>
              <a:rPr lang="en-US" sz="1000" dirty="0">
                <a:effectLst/>
              </a:rPr>
              <a:t> 55 (10): 2363–80. https://doi.org/10.1016/j.camwa.2007.11.001.</a:t>
            </a:r>
          </a:p>
          <a:p>
            <a:pPr marL="304800" indent="-304800"/>
            <a:r>
              <a:rPr lang="en-US" sz="1000" dirty="0">
                <a:effectLst/>
              </a:rPr>
              <a:t>Bott, A. 1989. “A Positive Definite Advection Scheme Obtained by Nonlinear Renormalization of the Advective Fluxes.” </a:t>
            </a:r>
            <a:r>
              <a:rPr lang="en-US" sz="1000" i="1" dirty="0">
                <a:effectLst/>
              </a:rPr>
              <a:t>Monthly Weather Review</a:t>
            </a:r>
            <a:r>
              <a:rPr lang="en-US" sz="1000" dirty="0">
                <a:effectLst/>
              </a:rPr>
              <a:t> 117 (5): 1006–15. https://doi.org/10.1175/1520-0493(1989)117&lt;1006:apdaso&gt;2.0.co;2.</a:t>
            </a:r>
          </a:p>
          <a:p>
            <a:pPr marL="304800" indent="-304800"/>
            <a:r>
              <a:rPr lang="en-US" sz="1000" dirty="0">
                <a:effectLst/>
              </a:rPr>
              <a:t>Prather, Michael J. 1986. “Numerical Advection by Conservation of Second-Order Moments.” </a:t>
            </a:r>
            <a:r>
              <a:rPr lang="en-US" sz="1000" i="1" dirty="0">
                <a:effectLst/>
              </a:rPr>
              <a:t>Journal of Geophysical Research</a:t>
            </a:r>
            <a:r>
              <a:rPr lang="en-US" sz="1000" dirty="0">
                <a:effectLst/>
              </a:rPr>
              <a:t> 91 (D6): 6671. https://doi.org/10.1029/JD091iD06p06671.</a:t>
            </a:r>
          </a:p>
          <a:p>
            <a:pPr marL="304800" indent="-304800"/>
            <a:r>
              <a:rPr lang="en-US" sz="1000" dirty="0">
                <a:effectLst/>
              </a:rPr>
              <a:t>Bar-Sinai, </a:t>
            </a:r>
            <a:r>
              <a:rPr lang="en-US" sz="1000" dirty="0" err="1">
                <a:effectLst/>
              </a:rPr>
              <a:t>Yohai</a:t>
            </a:r>
            <a:r>
              <a:rPr lang="en-US" sz="1000" dirty="0">
                <a:effectLst/>
              </a:rPr>
              <a:t>, Stephan Hoyer, Jason Hickey, and Michael P. Brenner. 2019. “Learning Data-Driven </a:t>
            </a:r>
            <a:r>
              <a:rPr lang="en-US" sz="1000" dirty="0" err="1">
                <a:effectLst/>
              </a:rPr>
              <a:t>Discretizations</a:t>
            </a:r>
            <a:r>
              <a:rPr lang="en-US" sz="1000" dirty="0">
                <a:effectLst/>
              </a:rPr>
              <a:t> for Partial Differential Equations.” </a:t>
            </a:r>
            <a:r>
              <a:rPr lang="en-US" sz="1000" i="1" dirty="0">
                <a:effectLst/>
              </a:rPr>
              <a:t>Proceedings of the National Academy of Sciences of the United States of America</a:t>
            </a:r>
            <a:r>
              <a:rPr lang="en-US" sz="1000" dirty="0">
                <a:effectLst/>
              </a:rPr>
              <a:t> 116 (31): 15344–49. https://doi.org/10.1073/pnas.1814058116.</a:t>
            </a:r>
          </a:p>
          <a:p>
            <a:pPr marL="304800" indent="-304800"/>
            <a:r>
              <a:rPr lang="en-US" sz="1000" dirty="0">
                <a:effectLst/>
              </a:rPr>
              <a:t>Han, </a:t>
            </a:r>
            <a:r>
              <a:rPr lang="en-US" sz="1000" dirty="0" err="1">
                <a:effectLst/>
              </a:rPr>
              <a:t>Jiequn</a:t>
            </a:r>
            <a:r>
              <a:rPr lang="en-US" sz="1000" dirty="0">
                <a:effectLst/>
              </a:rPr>
              <a:t>, and Arnulf </a:t>
            </a:r>
            <a:r>
              <a:rPr lang="en-US" sz="1000" dirty="0" err="1">
                <a:effectLst/>
              </a:rPr>
              <a:t>Jentzen</a:t>
            </a:r>
            <a:r>
              <a:rPr lang="en-US" sz="1000" dirty="0">
                <a:effectLst/>
              </a:rPr>
              <a:t>. 2018. “Solving High-Dimensional Partial Differential Equations Using Deep Learning.” </a:t>
            </a:r>
            <a:r>
              <a:rPr lang="en-US" sz="1000" i="1" dirty="0">
                <a:effectLst/>
              </a:rPr>
              <a:t>PNAS</a:t>
            </a:r>
            <a:r>
              <a:rPr lang="en-US" sz="1000" dirty="0">
                <a:effectLst/>
              </a:rPr>
              <a:t> 115. https://doi.org/10.1073/pnas.1718942115.</a:t>
            </a:r>
          </a:p>
        </p:txBody>
      </p:sp>
    </p:spTree>
    <p:extLst>
      <p:ext uri="{BB962C8B-B14F-4D97-AF65-F5344CB8AC3E}">
        <p14:creationId xmlns:p14="http://schemas.microsoft.com/office/powerpoint/2010/main" val="25813497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06A601C-F7AC-0C4F-9F21-FDFB1BAE4C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Advection Equation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D4A67D1-989A-497F-803A-9F4D15AAC6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6369" y="1351671"/>
            <a:ext cx="3939257" cy="187872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B2AC6B2-AC72-45E2-AF47-D75787474F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9523" y="3520484"/>
            <a:ext cx="1623203" cy="48662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0ACABB2-5693-4AE9-9F65-EFF1122708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26371" y="4445965"/>
            <a:ext cx="3939257" cy="2027168"/>
          </a:xfrm>
          <a:prstGeom prst="rect">
            <a:avLst/>
          </a:prstGeom>
        </p:spPr>
      </p:pic>
      <p:sp>
        <p:nvSpPr>
          <p:cNvPr id="10" name="Arrow: Down 9">
            <a:extLst>
              <a:ext uri="{FF2B5EF4-FFF2-40B4-BE49-F238E27FC236}">
                <a16:creationId xmlns:a16="http://schemas.microsoft.com/office/drawing/2014/main" id="{0CB38A12-D69D-4DB7-9AAC-B96838C65ECB}"/>
              </a:ext>
            </a:extLst>
          </p:cNvPr>
          <p:cNvSpPr/>
          <p:nvPr/>
        </p:nvSpPr>
        <p:spPr>
          <a:xfrm>
            <a:off x="5882470" y="3230393"/>
            <a:ext cx="427053" cy="121557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6116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089"/>
    </mc:Choice>
    <mc:Fallback xmlns="">
      <p:transition spd="slow" advTm="33089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06A601C-F7AC-0C4F-9F21-FDFB1BAE4C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Advection Equation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887D1CE-BB35-47A2-B8AD-371FC19BBC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6927" y="1018892"/>
            <a:ext cx="2038146" cy="101476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E102192-F340-47E1-81DD-048BDCEB77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3333" y="1975038"/>
            <a:ext cx="3225334" cy="636290"/>
          </a:xfrm>
          <a:prstGeom prst="rect">
            <a:avLst/>
          </a:prstGeom>
        </p:spPr>
      </p:pic>
      <p:pic>
        <p:nvPicPr>
          <p:cNvPr id="1026" name="Picture 2" descr="Numerical Methods for Advection (Chapter 7) - Modeling of Atmospheric  Chemistry">
            <a:extLst>
              <a:ext uri="{FF2B5EF4-FFF2-40B4-BE49-F238E27FC236}">
                <a16:creationId xmlns:a16="http://schemas.microsoft.com/office/drawing/2014/main" id="{C305E70B-CC08-489B-B8EA-74B040B5F1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634" y="3895554"/>
            <a:ext cx="4951274" cy="2212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A0B3639-43D6-4A74-93F6-185633141E39}"/>
              </a:ext>
            </a:extLst>
          </p:cNvPr>
          <p:cNvSpPr txBox="1"/>
          <p:nvPr/>
        </p:nvSpPr>
        <p:spPr>
          <a:xfrm>
            <a:off x="1673604" y="6260934"/>
            <a:ext cx="2249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Brasseur et al. 2017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8554FA6-5DAF-4177-B244-2B7F120128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24091" y="3203909"/>
            <a:ext cx="3258374" cy="307994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73FB5C3-C466-42C1-9370-0F604126AD9A}"/>
              </a:ext>
            </a:extLst>
          </p:cNvPr>
          <p:cNvSpPr txBox="1"/>
          <p:nvPr/>
        </p:nvSpPr>
        <p:spPr>
          <a:xfrm>
            <a:off x="8892963" y="6287946"/>
            <a:ext cx="249676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/>
              <a:t>Hanryansyah</a:t>
            </a:r>
            <a:r>
              <a:rPr lang="en-US" dirty="0"/>
              <a:t> 2014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FEE5A59-D76B-4968-8D02-85C00A9DA5DC}"/>
              </a:ext>
            </a:extLst>
          </p:cNvPr>
          <p:cNvSpPr txBox="1"/>
          <p:nvPr/>
        </p:nvSpPr>
        <p:spPr>
          <a:xfrm>
            <a:off x="3987089" y="2793208"/>
            <a:ext cx="42178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Physical parameter changes = total flux</a:t>
            </a:r>
          </a:p>
        </p:txBody>
      </p:sp>
    </p:spTree>
    <p:extLst>
      <p:ext uri="{BB962C8B-B14F-4D97-AF65-F5344CB8AC3E}">
        <p14:creationId xmlns:p14="http://schemas.microsoft.com/office/powerpoint/2010/main" val="265353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76"/>
    </mc:Choice>
    <mc:Fallback xmlns="">
      <p:transition spd="slow" advTm="1076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902498E-1E02-4FB5-9BE4-F592882FE7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endParaRPr lang="en-US" dirty="0"/>
          </a:p>
          <a:p>
            <a:r>
              <a:rPr lang="en-US" dirty="0"/>
              <a:t>They should be free of </a:t>
            </a:r>
            <a:r>
              <a:rPr lang="en-US" dirty="0">
                <a:solidFill>
                  <a:srgbClr val="FF0000"/>
                </a:solidFill>
              </a:rPr>
              <a:t>mass conservation </a:t>
            </a:r>
            <a:r>
              <a:rPr lang="en-US" dirty="0"/>
              <a:t>errors to accurately account for pollutant sources and sinks.</a:t>
            </a:r>
          </a:p>
          <a:p>
            <a:endParaRPr lang="en-US" dirty="0"/>
          </a:p>
          <a:p>
            <a:r>
              <a:rPr lang="en-US" dirty="0"/>
              <a:t>They should have </a:t>
            </a:r>
            <a:r>
              <a:rPr lang="en-US" dirty="0">
                <a:solidFill>
                  <a:srgbClr val="FF0000"/>
                </a:solidFill>
              </a:rPr>
              <a:t>small numerical diffusion </a:t>
            </a:r>
            <a:r>
              <a:rPr lang="en-US" dirty="0"/>
              <a:t>to minimize the spread of a signal in every direction and the smoothing of spatial gradients.</a:t>
            </a:r>
          </a:p>
          <a:p>
            <a:endParaRPr lang="en-US" dirty="0"/>
          </a:p>
          <a:p>
            <a:r>
              <a:rPr lang="en-US" dirty="0"/>
              <a:t>They should also have </a:t>
            </a:r>
            <a:r>
              <a:rPr lang="en-US" dirty="0">
                <a:solidFill>
                  <a:srgbClr val="FF0000"/>
                </a:solidFill>
              </a:rPr>
              <a:t>small phase errors </a:t>
            </a:r>
            <a:r>
              <a:rPr lang="en-US" dirty="0"/>
              <a:t>since disturbances that propagate at different speeds produce spurious oscillations.</a:t>
            </a:r>
          </a:p>
          <a:p>
            <a:endParaRPr lang="en-US" dirty="0"/>
          </a:p>
          <a:p>
            <a:r>
              <a:rPr lang="en-US" dirty="0"/>
              <a:t>Given initial positive concentrations, the schemes should be </a:t>
            </a:r>
            <a:r>
              <a:rPr lang="en-US" dirty="0">
                <a:solidFill>
                  <a:srgbClr val="FF0000"/>
                </a:solidFill>
              </a:rPr>
              <a:t>positive-definite</a:t>
            </a:r>
            <a:r>
              <a:rPr lang="en-US" dirty="0"/>
              <a:t> (i.e., they should not produce negative concentrations.)</a:t>
            </a:r>
          </a:p>
          <a:p>
            <a:endParaRPr lang="en-US" dirty="0"/>
          </a:p>
          <a:p>
            <a:r>
              <a:rPr lang="en-US" dirty="0"/>
              <a:t>They should be </a:t>
            </a:r>
            <a:r>
              <a:rPr lang="en-US" dirty="0">
                <a:solidFill>
                  <a:srgbClr val="FF0000"/>
                </a:solidFill>
              </a:rPr>
              <a:t>monotonic</a:t>
            </a:r>
            <a:r>
              <a:rPr lang="en-US" dirty="0"/>
              <a:t> (i.e., they should not produce new extrema).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F8CB143-04EC-4268-B07C-224CA4E362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Principle for Numerical Scheme</a:t>
            </a:r>
          </a:p>
        </p:txBody>
      </p:sp>
    </p:spTree>
    <p:extLst>
      <p:ext uri="{BB962C8B-B14F-4D97-AF65-F5344CB8AC3E}">
        <p14:creationId xmlns:p14="http://schemas.microsoft.com/office/powerpoint/2010/main" val="25515998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B69EB8-0285-40AA-AA47-A949306C52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 of schemes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5E0895C0-63FE-4C1B-825A-29CE1167CBDF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633195606"/>
              </p:ext>
            </p:extLst>
          </p:nvPr>
        </p:nvGraphicFramePr>
        <p:xfrm>
          <a:off x="379048" y="1215483"/>
          <a:ext cx="11431952" cy="49614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886669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A853B4-9F41-4283-BA41-E88F3B6145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Numerical Scheme for Advection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5872BD-B2AE-444E-AA91-83979A1F66E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79048" y="1215483"/>
            <a:ext cx="11431952" cy="4961480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Bott scheme (Bott 1988)</a:t>
            </a:r>
          </a:p>
          <a:p>
            <a:r>
              <a:rPr lang="en-US" dirty="0">
                <a:solidFill>
                  <a:srgbClr val="FF0000"/>
                </a:solidFill>
              </a:rPr>
              <a:t>Prather Scheme (Prather 1986)</a:t>
            </a:r>
          </a:p>
          <a:p>
            <a:r>
              <a:rPr lang="en-US" dirty="0"/>
              <a:t>Piecewise parabolic method (Colella and Woodward 1984)</a:t>
            </a:r>
          </a:p>
          <a:p>
            <a:r>
              <a:rPr lang="en-US" dirty="0" err="1"/>
              <a:t>Yamartino</a:t>
            </a:r>
            <a:r>
              <a:rPr lang="en-US" dirty="0"/>
              <a:t>-Blackman Cubic scheme (</a:t>
            </a:r>
            <a:r>
              <a:rPr lang="en-US" dirty="0" err="1"/>
              <a:t>Yamartino</a:t>
            </a:r>
            <a:r>
              <a:rPr lang="en-US" dirty="0"/>
              <a:t> 1993)</a:t>
            </a:r>
          </a:p>
          <a:p>
            <a:r>
              <a:rPr lang="en-US" dirty="0"/>
              <a:t>Accurate space derivative scheme (</a:t>
            </a:r>
            <a:r>
              <a:rPr lang="en-US" dirty="0" err="1"/>
              <a:t>Grazdag</a:t>
            </a:r>
            <a:r>
              <a:rPr lang="en-US" dirty="0"/>
              <a:t> 1972)</a:t>
            </a:r>
          </a:p>
          <a:p>
            <a:r>
              <a:rPr lang="en-US" dirty="0" err="1"/>
              <a:t>Walcek</a:t>
            </a:r>
            <a:r>
              <a:rPr lang="en-US" dirty="0"/>
              <a:t> Scheme (</a:t>
            </a:r>
            <a:r>
              <a:rPr lang="en-US" dirty="0" err="1"/>
              <a:t>Walcek</a:t>
            </a:r>
            <a:r>
              <a:rPr lang="en-US" dirty="0"/>
              <a:t> 2000)</a:t>
            </a:r>
          </a:p>
          <a:p>
            <a:r>
              <a:rPr lang="en-US" dirty="0"/>
              <a:t>Modified Bott Scheme (Easter 1993; </a:t>
            </a:r>
            <a:r>
              <a:rPr lang="en-US" dirty="0" err="1"/>
              <a:t>Chlond</a:t>
            </a:r>
            <a:r>
              <a:rPr lang="en-US" dirty="0"/>
              <a:t> 1994)</a:t>
            </a:r>
          </a:p>
          <a:p>
            <a:r>
              <a:rPr lang="en-US" dirty="0"/>
              <a:t>TRAP Scheme (</a:t>
            </a:r>
            <a:r>
              <a:rPr lang="en-US" dirty="0" err="1"/>
              <a:t>Syrakov</a:t>
            </a:r>
            <a:r>
              <a:rPr lang="en-US" dirty="0"/>
              <a:t> 2004)</a:t>
            </a:r>
          </a:p>
          <a:p>
            <a:r>
              <a:rPr lang="en-US" dirty="0"/>
              <a:t>…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4AB411A-7AA3-40B3-B28B-38DE45FEF4E4}"/>
              </a:ext>
            </a:extLst>
          </p:cNvPr>
          <p:cNvSpPr/>
          <p:nvPr/>
        </p:nvSpPr>
        <p:spPr>
          <a:xfrm>
            <a:off x="4590479" y="5817141"/>
            <a:ext cx="3009090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Subgrid distribution</a:t>
            </a:r>
          </a:p>
        </p:txBody>
      </p:sp>
    </p:spTree>
    <p:extLst>
      <p:ext uri="{BB962C8B-B14F-4D97-AF65-F5344CB8AC3E}">
        <p14:creationId xmlns:p14="http://schemas.microsoft.com/office/powerpoint/2010/main" val="32479506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78D64-8AC2-447E-BE79-CF4DB48624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Numerical Scheme for Advection</a:t>
            </a:r>
          </a:p>
        </p:txBody>
      </p:sp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16973BA7-5A98-4C2B-87EB-FB94B7EE3E2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37682803"/>
              </p:ext>
            </p:extLst>
          </p:nvPr>
        </p:nvGraphicFramePr>
        <p:xfrm>
          <a:off x="1565072" y="1212420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2206694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F10CAE-86A6-4C97-A379-470235E7F1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Bott Scheme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B1BB059-AC2B-4F5C-8B55-845CF744E3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9823" y="2329037"/>
            <a:ext cx="2106442" cy="77634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AA1B6C4-D6CA-4250-9B33-9647220F8D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0397" y="2354919"/>
            <a:ext cx="3578561" cy="68840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A58CA3C-05ED-4219-8B2B-339500F606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000" y="2391095"/>
            <a:ext cx="1319509" cy="65222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DE76636-4201-4830-ACF3-48A2F28CFC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1000" y="4340361"/>
            <a:ext cx="7433553" cy="178650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62865B6-A424-4217-BEBB-D9D3A1BFD7A0}"/>
              </a:ext>
            </a:extLst>
          </p:cNvPr>
          <p:cNvSpPr txBox="1"/>
          <p:nvPr/>
        </p:nvSpPr>
        <p:spPr>
          <a:xfrm>
            <a:off x="1316477" y="1215483"/>
            <a:ext cx="20056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Polynomial Fitting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13A1707-9BD8-4C74-8596-00D3C3BAFF8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95418" y="1215483"/>
            <a:ext cx="4226758" cy="466844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AF32B33-477F-4C97-84F2-52A5848C7B0D}"/>
              </a:ext>
            </a:extLst>
          </p:cNvPr>
          <p:cNvSpPr txBox="1"/>
          <p:nvPr/>
        </p:nvSpPr>
        <p:spPr>
          <a:xfrm>
            <a:off x="9468256" y="5942201"/>
            <a:ext cx="183528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(</a:t>
            </a:r>
            <a:r>
              <a:rPr lang="en-US" dirty="0" err="1"/>
              <a:t>Walcek</a:t>
            </a:r>
            <a:r>
              <a:rPr lang="en-US" dirty="0"/>
              <a:t> 2000)</a:t>
            </a:r>
          </a:p>
        </p:txBody>
      </p:sp>
    </p:spTree>
    <p:extLst>
      <p:ext uri="{BB962C8B-B14F-4D97-AF65-F5344CB8AC3E}">
        <p14:creationId xmlns:p14="http://schemas.microsoft.com/office/powerpoint/2010/main" val="2919334377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1547B0B269A0249B408CCE6193645B7" ma:contentTypeVersion="9" ma:contentTypeDescription="Create a new document." ma:contentTypeScope="" ma:versionID="2b2aac730b0f90945f097c23f3fe07c5">
  <xsd:schema xmlns:xsd="http://www.w3.org/2001/XMLSchema" xmlns:xs="http://www.w3.org/2001/XMLSchema" xmlns:p="http://schemas.microsoft.com/office/2006/metadata/properties" xmlns:ns3="02e17e03-69d3-4d8f-9611-0ff14f83a840" targetNamespace="http://schemas.microsoft.com/office/2006/metadata/properties" ma:root="true" ma:fieldsID="eab2c47a3fa29bf716683b826847af1d" ns3:_="">
    <xsd:import namespace="02e17e03-69d3-4d8f-9611-0ff14f83a840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2e17e03-69d3-4d8f-9611-0ff14f83a84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internalName="MediaServiceAutoTags" ma:readOnly="true">
      <xsd:simpleType>
        <xsd:restriction base="dms:Text"/>
      </xsd:simpleType>
    </xsd:element>
    <xsd:element name="MediaServiceOCR" ma:index="11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1A2E0E33-B0D4-498B-B027-B106A49F7B5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4673697-704E-4905-8AC4-7B30EB03FED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2e17e03-69d3-4d8f-9611-0ff14f83a84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0A1357D9-1184-41B1-800E-F3166D178E6F}">
  <ds:schemaRefs>
    <ds:schemaRef ds:uri="http://schemas.microsoft.com/office/infopath/2007/PartnerControls"/>
    <ds:schemaRef ds:uri="02e17e03-69d3-4d8f-9611-0ff14f83a840"/>
    <ds:schemaRef ds:uri="http://purl.org/dc/terms/"/>
    <ds:schemaRef ds:uri="http://schemas.openxmlformats.org/package/2006/metadata/core-properties"/>
    <ds:schemaRef ds:uri="http://schemas.microsoft.com/office/2006/metadata/properties"/>
    <ds:schemaRef ds:uri="http://schemas.microsoft.com/office/2006/documentManagement/types"/>
    <ds:schemaRef ds:uri="http://www.w3.org/XML/1998/namespace"/>
    <ds:schemaRef ds:uri="http://purl.org/dc/dcmitype/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2015_editable_slide_template</Template>
  <TotalTime>3749</TotalTime>
  <Words>1054</Words>
  <Application>Microsoft Office PowerPoint</Application>
  <PresentationFormat>Widescreen</PresentationFormat>
  <Paragraphs>113</Paragraphs>
  <Slides>26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26</vt:i4>
      </vt:variant>
    </vt:vector>
  </HeadingPairs>
  <TitlesOfParts>
    <vt:vector size="35" baseType="lpstr">
      <vt:lpstr>Roboto Condensed Light</vt:lpstr>
      <vt:lpstr>Linux Libertine</vt:lpstr>
      <vt:lpstr>Arial</vt:lpstr>
      <vt:lpstr>Roboto</vt:lpstr>
      <vt:lpstr>Google Sans</vt:lpstr>
      <vt:lpstr>Calibri</vt:lpstr>
      <vt:lpstr>Custom Design</vt:lpstr>
      <vt:lpstr>1_Custom Design</vt:lpstr>
      <vt:lpstr>2_Custom Design</vt:lpstr>
      <vt:lpstr>Numerical Scheme For Advection Equation </vt:lpstr>
      <vt:lpstr>Outlines</vt:lpstr>
      <vt:lpstr>Advection Equation</vt:lpstr>
      <vt:lpstr>Advection Equation</vt:lpstr>
      <vt:lpstr>Principle for Numerical Scheme</vt:lpstr>
      <vt:lpstr>Type of schemes</vt:lpstr>
      <vt:lpstr>Numerical Scheme for Advection</vt:lpstr>
      <vt:lpstr>Numerical Scheme for Advection</vt:lpstr>
      <vt:lpstr>Bott Scheme</vt:lpstr>
      <vt:lpstr>Bott Scheme</vt:lpstr>
      <vt:lpstr>Bott Scheme</vt:lpstr>
      <vt:lpstr>Bott Scheme</vt:lpstr>
      <vt:lpstr>Prather Scheme</vt:lpstr>
      <vt:lpstr>Prather Scheme</vt:lpstr>
      <vt:lpstr>Prather Scheme</vt:lpstr>
      <vt:lpstr>Comparison</vt:lpstr>
      <vt:lpstr>Comparison</vt:lpstr>
      <vt:lpstr>Comparison</vt:lpstr>
      <vt:lpstr>Future</vt:lpstr>
      <vt:lpstr>AI PDE solver</vt:lpstr>
      <vt:lpstr>AI PDE solver</vt:lpstr>
      <vt:lpstr>AI PDE solver</vt:lpstr>
      <vt:lpstr>Reconfigurable computing &amp; Edge computing</vt:lpstr>
      <vt:lpstr>Reconfigurable computing &amp; Edge computing</vt:lpstr>
      <vt:lpstr>Thanks</vt:lpstr>
      <vt:lpstr>Reference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Fanghe Zhao</cp:lastModifiedBy>
  <cp:revision>72</cp:revision>
  <dcterms:created xsi:type="dcterms:W3CDTF">2016-03-09T16:46:53Z</dcterms:created>
  <dcterms:modified xsi:type="dcterms:W3CDTF">2021-04-15T17:04:04Z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0x01010021547B0B269A0249B408CCE6193645B7</vt:lpwstr>
  </property>
</Properties>
</file>