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71" r:id="rId3"/>
    <p:sldId id="261" r:id="rId4"/>
    <p:sldId id="258" r:id="rId5"/>
    <p:sldId id="259" r:id="rId6"/>
    <p:sldId id="262" r:id="rId7"/>
    <p:sldId id="264" r:id="rId8"/>
    <p:sldId id="266" r:id="rId9"/>
    <p:sldId id="273" r:id="rId10"/>
    <p:sldId id="270" r:id="rId11"/>
    <p:sldId id="274" r:id="rId12"/>
    <p:sldId id="269" r:id="rId13"/>
    <p:sldId id="276" r:id="rId14"/>
    <p:sldId id="277" r:id="rId15"/>
    <p:sldId id="260" r:id="rId16"/>
    <p:sldId id="267" r:id="rId17"/>
    <p:sldId id="268" r:id="rId18"/>
    <p:sldId id="275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4" autoAdjust="0"/>
    <p:restoredTop sz="86453" autoAdjust="0"/>
  </p:normalViewPr>
  <p:slideViewPr>
    <p:cSldViewPr>
      <p:cViewPr varScale="1">
        <p:scale>
          <a:sx n="66" d="100"/>
          <a:sy n="66" d="100"/>
        </p:scale>
        <p:origin x="-9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capps\My%20Documents\Mercu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title>
      <c:tx>
        <c:rich>
          <a:bodyPr/>
          <a:lstStyle/>
          <a:p>
            <a:pPr>
              <a:defRPr/>
            </a:pPr>
            <a:r>
              <a:rPr lang="en-US"/>
              <a:t>Mercury</a:t>
            </a:r>
            <a:r>
              <a:rPr lang="en-US" baseline="0"/>
              <a:t> Emissions in Atlanta</a:t>
            </a:r>
            <a:endParaRPr lang="en-US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'Box Dimensions'!$D$2:$D$8</c:f>
              <c:strCache>
                <c:ptCount val="7"/>
                <c:pt idx="0">
                  <c:v>Bartow Co</c:v>
                </c:pt>
                <c:pt idx="1">
                  <c:v>Coweta Co</c:v>
                </c:pt>
                <c:pt idx="2">
                  <c:v>Cobb Co</c:v>
                </c:pt>
                <c:pt idx="3">
                  <c:v>Fulton Co</c:v>
                </c:pt>
                <c:pt idx="4">
                  <c:v>Dekalb Co</c:v>
                </c:pt>
                <c:pt idx="5">
                  <c:v>Gwinnett Co</c:v>
                </c:pt>
                <c:pt idx="6">
                  <c:v>Clayton Co</c:v>
                </c:pt>
              </c:strCache>
            </c:strRef>
          </c:cat>
          <c:val>
            <c:numRef>
              <c:f>'Box Dimensions'!$F$2:$F$8</c:f>
              <c:numCache>
                <c:formatCode>General</c:formatCode>
                <c:ptCount val="7"/>
                <c:pt idx="0">
                  <c:v>680</c:v>
                </c:pt>
                <c:pt idx="1">
                  <c:v>160</c:v>
                </c:pt>
                <c:pt idx="2">
                  <c:v>80</c:v>
                </c:pt>
                <c:pt idx="3">
                  <c:v>40</c:v>
                </c:pt>
                <c:pt idx="4">
                  <c:v>20</c:v>
                </c:pt>
                <c:pt idx="5">
                  <c:v>20</c:v>
                </c:pt>
                <c:pt idx="6">
                  <c:v>9.01</c:v>
                </c:pt>
              </c:numCache>
            </c:numRef>
          </c:val>
        </c:ser>
        <c:ser>
          <c:idx val="1"/>
          <c:order val="1"/>
          <c:explosion val="25"/>
          <c:cat>
            <c:multiLvlStrRef>
              <c:f>'Box Dimensions'!$D$15:$E$21</c:f>
              <c:multiLvlStrCache>
                <c:ptCount val="7"/>
                <c:lvl>
                  <c:pt idx="0">
                    <c:v>Urban</c:v>
                  </c:pt>
                  <c:pt idx="1">
                    <c:v>Urban</c:v>
                  </c:pt>
                  <c:pt idx="2">
                    <c:v>Urban</c:v>
                  </c:pt>
                  <c:pt idx="3">
                    <c:v>Urban</c:v>
                  </c:pt>
                  <c:pt idx="4">
                    <c:v>Urban</c:v>
                  </c:pt>
                  <c:pt idx="5">
                    <c:v>Urban</c:v>
                  </c:pt>
                  <c:pt idx="6">
                    <c:v>Urban</c:v>
                  </c:pt>
                </c:lvl>
                <c:lvl>
                  <c:pt idx="0">
                    <c:v>Forsyth Co</c:v>
                  </c:pt>
                  <c:pt idx="1">
                    <c:v>Rockdale Co</c:v>
                  </c:pt>
                  <c:pt idx="2">
                    <c:v>Newton Co</c:v>
                  </c:pt>
                  <c:pt idx="3">
                    <c:v>Walton Co</c:v>
                  </c:pt>
                  <c:pt idx="4">
                    <c:v>Paulding Co</c:v>
                  </c:pt>
                  <c:pt idx="5">
                    <c:v>Barrow Co</c:v>
                  </c:pt>
                  <c:pt idx="6">
                    <c:v>Pickens Co</c:v>
                  </c:pt>
                </c:lvl>
              </c:multiLvlStrCache>
            </c:multiLvlStrRef>
          </c:cat>
          <c:val>
            <c:numRef>
              <c:f>'Box Dimensions'!$G$15:$G$21</c:f>
              <c:numCache>
                <c:formatCode>General</c:formatCode>
                <c:ptCount val="7"/>
                <c:pt idx="0">
                  <c:v>0.24</c:v>
                </c:pt>
                <c:pt idx="1">
                  <c:v>0.21</c:v>
                </c:pt>
                <c:pt idx="2">
                  <c:v>0.16</c:v>
                </c:pt>
                <c:pt idx="3">
                  <c:v>0.15</c:v>
                </c:pt>
                <c:pt idx="4">
                  <c:v>0.13</c:v>
                </c:pt>
                <c:pt idx="5">
                  <c:v>0.09</c:v>
                </c:pt>
                <c:pt idx="6">
                  <c:v>0.05</c:v>
                </c:pt>
              </c:numCache>
            </c:numRef>
          </c:val>
        </c:ser>
        <c:dLbls>
          <c:dLblPos val="bestFit"/>
          <c:showVal val="1"/>
        </c:dLbls>
      </c:pie3DChart>
    </c:plotArea>
    <c:legend>
      <c:legendPos val="r"/>
      <c:layout/>
    </c:legend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0.02778</cdr:x>
      <cdr:y>0.7396</cdr:y>
    </cdr:from>
    <cdr:to>
      <cdr:x>0.17593</cdr:x>
      <cdr:y>0.9132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3246437"/>
          <a:ext cx="12192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Values in pounds  emitted per year as estimated in the EPA’s 1999 NEI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0.69444</cdr:x>
      <cdr:y>0.86112</cdr:y>
    </cdr:from>
    <cdr:to>
      <cdr:x>0.96296</cdr:x>
      <cdr:y>0.96528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15000" y="3779837"/>
          <a:ext cx="2209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Total: 1040 lbs/year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9EB43-0B85-4455-8465-183B12AFF6DE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2484A-9694-46C3-8B03-3BCC3F064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484A-9694-46C3-8B03-3BCC3F0641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484A-9694-46C3-8B03-3BCC3F0641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Ill-conditioned matrices</a:t>
            </a:r>
          </a:p>
          <a:p>
            <a:pPr lvl="1"/>
            <a:r>
              <a:rPr lang="en-US" smtClean="0"/>
              <a:t>Poor knowledge of conditions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484A-9694-46C3-8B03-3BCC3F0641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E5375E-B44F-4F2E-B76C-2C333AB6A7C0}" type="datetimeFigureOut">
              <a:rPr lang="en-US" smtClean="0"/>
              <a:pPr/>
              <a:t>4/22/2008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09FAEC-83A0-4818-BFD1-C648F8FCB3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s.harvard.edu/chemistry/trop/" TargetMode="External"/><Relationship Id="rId2" Type="http://schemas.openxmlformats.org/officeDocument/2006/relationships/hyperlink" Target="http://www.epa.gov/air/data/report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Atmospheric Mercury:</a:t>
            </a:r>
            <a:br>
              <a:rPr lang="en-US" dirty="0" smtClean="0"/>
            </a:br>
            <a:r>
              <a:rPr lang="en-US" sz="4600" i="1" dirty="0" smtClean="0"/>
              <a:t>From emission to deposition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Shannon Capps</a:t>
            </a:r>
          </a:p>
          <a:p>
            <a:r>
              <a:rPr lang="en-US" dirty="0" smtClean="0"/>
              <a:t>April 22,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(Re)emissions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19600" cy="461772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Evapotranspiration</a:t>
            </a:r>
            <a:endParaRPr lang="en-US" dirty="0" smtClean="0"/>
          </a:p>
          <a:p>
            <a:pPr lvl="1"/>
            <a:r>
              <a:rPr lang="en-US" dirty="0" smtClean="0"/>
              <a:t>The combination of transpiration from vegetation and evaporation from land surfaces</a:t>
            </a:r>
          </a:p>
          <a:p>
            <a:r>
              <a:rPr lang="en-US" dirty="0" smtClean="0"/>
              <a:t>Volatilization</a:t>
            </a:r>
          </a:p>
          <a:p>
            <a:pPr lvl="1"/>
            <a:r>
              <a:rPr lang="en-US" dirty="0" smtClean="0"/>
              <a:t>Reduction-oxidation reactions occur within the soil and due to heat, the Hg(II) is released from the soil pool into the atmosphere</a:t>
            </a:r>
            <a:endParaRPr lang="en-US" dirty="0"/>
          </a:p>
        </p:txBody>
      </p:sp>
      <p:pic>
        <p:nvPicPr>
          <p:cNvPr id="26628" name="Picture 4" descr="C:\Documents and Settings\scapps\Desktop\250px-Surface_water_cycl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238125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Fast return into atmosphere </a:t>
            </a:r>
          </a:p>
          <a:p>
            <a:pPr lvl="1"/>
            <a:r>
              <a:rPr lang="en-US" dirty="0" smtClean="0"/>
              <a:t>Freshly deposited mercury has a reemission lifetime of days to months after deposition</a:t>
            </a:r>
          </a:p>
          <a:p>
            <a:pPr lvl="1"/>
            <a:r>
              <a:rPr lang="en-US" dirty="0" smtClean="0"/>
              <a:t>After a few months, the reemission lifetime is identical to the mercury strongly bound to the soil already</a:t>
            </a:r>
          </a:p>
          <a:p>
            <a:pPr lvl="1"/>
            <a:r>
              <a:rPr lang="en-US" dirty="0" smtClean="0"/>
              <a:t>~20% of wet deposition of Hg(II) results in quick release of Hg(0) into 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2667000" cy="4389120"/>
          </a:xfrm>
        </p:spPr>
        <p:txBody>
          <a:bodyPr/>
          <a:lstStyle/>
          <a:p>
            <a:r>
              <a:rPr lang="en-US" dirty="0" smtClean="0"/>
              <a:t>Points represent gas turbine power generation sites</a:t>
            </a:r>
          </a:p>
        </p:txBody>
      </p:sp>
      <p:pic>
        <p:nvPicPr>
          <p:cNvPr id="21507" name="Picture 3" descr="C:\DOCUME~1\scapps\LOCALS~1\Temp\msohtmlclip1\01\clip_image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-2598738"/>
            <a:ext cx="866775" cy="323850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820177"/>
            <a:ext cx="5943600" cy="484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400799" y="6519446"/>
            <a:ext cx="2743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rking’s</a:t>
            </a:r>
            <a:r>
              <a:rPr lang="en-US" sz="1600" dirty="0" smtClean="0"/>
              <a:t> public Google map)</a:t>
            </a:r>
            <a:endParaRPr lang="en-US" sz="1600" dirty="0"/>
          </a:p>
        </p:txBody>
      </p:sp>
      <p:sp>
        <p:nvSpPr>
          <p:cNvPr id="10" name="Line Callout 2 9"/>
          <p:cNvSpPr/>
          <p:nvPr/>
        </p:nvSpPr>
        <p:spPr>
          <a:xfrm>
            <a:off x="1905000" y="4114800"/>
            <a:ext cx="1143000" cy="609600"/>
          </a:xfrm>
          <a:prstGeom prst="borderCallout2">
            <a:avLst>
              <a:gd name="adj1" fmla="val 9660"/>
              <a:gd name="adj2" fmla="val 101970"/>
              <a:gd name="adj3" fmla="val 11931"/>
              <a:gd name="adj4" fmla="val 115455"/>
              <a:gd name="adj5" fmla="val -82955"/>
              <a:gd name="adj6" fmla="val 195153"/>
            </a:avLst>
          </a:prstGeom>
          <a:ln w="28575">
            <a:tailEnd type="oval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Yorkville MDN site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Anthropogenic Emissions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Atlanta in April Scenario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29684"/>
          <a:ext cx="3733800" cy="302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115"/>
                <a:gridCol w="1579685"/>
              </a:tblGrid>
              <a:tr h="57402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(kg/day)</a:t>
                      </a:r>
                    </a:p>
                  </a:txBody>
                  <a:tcPr/>
                </a:tc>
              </a:tr>
              <a:tr h="691213">
                <a:tc>
                  <a:txBody>
                    <a:bodyPr/>
                    <a:lstStyle/>
                    <a:p>
                      <a:r>
                        <a:rPr lang="en-US" dirty="0" smtClean="0"/>
                        <a:t>Anthropogenic</a:t>
                      </a:r>
                      <a:r>
                        <a:rPr lang="en-US" baseline="0" dirty="0" smtClean="0"/>
                        <a:t> Emissions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</a:t>
                      </a:r>
                    </a:p>
                  </a:txBody>
                  <a:tcPr/>
                </a:tc>
              </a:tr>
              <a:tr h="614831">
                <a:tc>
                  <a:txBody>
                    <a:bodyPr/>
                    <a:lstStyle/>
                    <a:p>
                      <a:r>
                        <a:rPr lang="en-US" dirty="0" smtClean="0"/>
                        <a:t>Evapotranspiration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0.099</a:t>
                      </a:r>
                      <a:endParaRPr lang="en-US" dirty="0"/>
                    </a:p>
                  </a:txBody>
                  <a:tcPr/>
                </a:tc>
              </a:tr>
              <a:tr h="574024">
                <a:tc>
                  <a:txBody>
                    <a:bodyPr/>
                    <a:lstStyle/>
                    <a:p>
                      <a:r>
                        <a:rPr lang="en-US" dirty="0" smtClean="0"/>
                        <a:t>Volatilization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0.090</a:t>
                      </a:r>
                      <a:endParaRPr lang="en-US" dirty="0"/>
                    </a:p>
                  </a:txBody>
                  <a:tcPr/>
                </a:tc>
              </a:tr>
              <a:tr h="574024">
                <a:tc>
                  <a:txBody>
                    <a:bodyPr/>
                    <a:lstStyle/>
                    <a:p>
                      <a:r>
                        <a:rPr lang="en-US" dirty="0" smtClean="0"/>
                        <a:t>Prompt</a:t>
                      </a:r>
                      <a:r>
                        <a:rPr lang="en-US" baseline="0" dirty="0" smtClean="0"/>
                        <a:t> Recycling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f(deposition)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038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EPA </a:t>
            </a:r>
            <a:r>
              <a:rPr lang="en-US" sz="1400" dirty="0" smtClean="0"/>
              <a:t>NEI 1999, </a:t>
            </a:r>
            <a:r>
              <a:rPr lang="en-US" sz="1400" dirty="0" smtClean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www.epa.gov/air/data/reports.html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err="1" smtClean="0"/>
              <a:t>Selin</a:t>
            </a:r>
            <a:r>
              <a:rPr lang="en-US" sz="1400" dirty="0" smtClean="0"/>
              <a:t> et al., 2008, </a:t>
            </a:r>
            <a:r>
              <a:rPr lang="en-US" sz="1400" i="1" dirty="0" smtClean="0"/>
              <a:t>submitted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3"/>
              </a:rPr>
              <a:t>http://www-as.harvard.edu/chemistry/trop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Lin et al., 2006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National </a:t>
            </a:r>
            <a:r>
              <a:rPr lang="en-US" sz="1400" dirty="0" smtClean="0"/>
              <a:t>Weather Service, http://www.weather.gov/climate/index.php?wfo=ffc</a:t>
            </a:r>
            <a:endParaRPr lang="en-US" sz="14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0" y="2286001"/>
          <a:ext cx="4191000" cy="289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600200"/>
              </a:tblGrid>
              <a:tr h="650397">
                <a:tc>
                  <a:txBody>
                    <a:bodyPr/>
                    <a:lstStyle/>
                    <a:p>
                      <a:r>
                        <a:rPr lang="en-US" dirty="0" smtClean="0"/>
                        <a:t>Sinks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(cm/day)</a:t>
                      </a:r>
                    </a:p>
                  </a:txBody>
                  <a:tcPr/>
                </a:tc>
              </a:tr>
              <a:tr h="112260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Dry Deposition, V</a:t>
                      </a:r>
                      <a:r>
                        <a:rPr lang="en-US" baseline="-25000" dirty="0" smtClean="0"/>
                        <a:t>d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864</a:t>
                      </a:r>
                    </a:p>
                  </a:txBody>
                  <a:tcPr/>
                </a:tc>
              </a:tr>
              <a:tr h="1122601">
                <a:tc>
                  <a:txBody>
                    <a:bodyPr/>
                    <a:lstStyle/>
                    <a:p>
                      <a:r>
                        <a:rPr lang="en-US" dirty="0" smtClean="0"/>
                        <a:t>Wet Deposition, P</a:t>
                      </a:r>
                      <a:r>
                        <a:rPr lang="en-US" baseline="3000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05400" y="328826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Flux = [</a:t>
            </a:r>
            <a:r>
              <a:rPr lang="en-US" dirty="0" err="1" smtClean="0"/>
              <a:t>Hg</a:t>
            </a:r>
            <a:r>
              <a:rPr lang="en-US" baseline="-25000" dirty="0" err="1" smtClean="0"/>
              <a:t>i</a:t>
            </a:r>
            <a:r>
              <a:rPr lang="en-US" dirty="0" smtClean="0"/>
              <a:t>]*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5105400" y="443126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Flux = [</a:t>
            </a:r>
            <a:r>
              <a:rPr lang="en-US" dirty="0" smtClean="0"/>
              <a:t>Hg</a:t>
            </a:r>
            <a:r>
              <a:rPr lang="en-US" baseline="30000" dirty="0" smtClean="0"/>
              <a:t>2+</a:t>
            </a:r>
            <a:r>
              <a:rPr lang="en-US" dirty="0" smtClean="0"/>
              <a:t>]* P</a:t>
            </a:r>
            <a:endParaRPr lang="en-US" baseline="-2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studies have been carried out (</a:t>
            </a:r>
            <a:r>
              <a:rPr lang="en-US" dirty="0" err="1" smtClean="0"/>
              <a:t>Selin</a:t>
            </a:r>
            <a:r>
              <a:rPr lang="en-US" dirty="0" smtClean="0"/>
              <a:t> et al., 2008, Lin et al., 2006, etc.)</a:t>
            </a:r>
          </a:p>
          <a:p>
            <a:pPr lvl="1"/>
            <a:r>
              <a:rPr lang="en-US" baseline="0" dirty="0" smtClean="0"/>
              <a:t>Data</a:t>
            </a:r>
            <a:r>
              <a:rPr lang="en-US" dirty="0" smtClean="0"/>
              <a:t> from these will be useful for verifying that the programming has been done correctly</a:t>
            </a:r>
          </a:p>
          <a:p>
            <a:r>
              <a:rPr lang="en-US" baseline="0" dirty="0" smtClean="0"/>
              <a:t>Measurements</a:t>
            </a:r>
            <a:r>
              <a:rPr lang="en-US" dirty="0" smtClean="0"/>
              <a:t> of wet deposition (Mercury Deposition Network) has extensive data</a:t>
            </a:r>
          </a:p>
          <a:p>
            <a:pPr lvl="1"/>
            <a:r>
              <a:rPr lang="en-US" baseline="0" dirty="0" smtClean="0"/>
              <a:t>Checking</a:t>
            </a:r>
            <a:r>
              <a:rPr lang="en-US" dirty="0" smtClean="0"/>
              <a:t> against actual measurements will provide verification for the model inputs and resulting values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35163"/>
            <a:ext cx="780024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Modeled estimates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6248400"/>
            <a:ext cx="310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Selin</a:t>
            </a:r>
            <a:r>
              <a:rPr lang="en-US" dirty="0" smtClean="0"/>
              <a:t> et al., 2008), submitted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984" y="2438400"/>
            <a:ext cx="103277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438400"/>
            <a:ext cx="8844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438400"/>
            <a:ext cx="990600" cy="79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343400"/>
            <a:ext cx="112579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343400"/>
            <a:ext cx="11824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76400"/>
            <a:ext cx="3048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Mercury Deposition Network</a:t>
            </a:r>
          </a:p>
          <a:p>
            <a:r>
              <a:rPr lang="en-US" dirty="0" smtClean="0"/>
              <a:t>Weekly measurements of wet deposition of mercury</a:t>
            </a:r>
          </a:p>
          <a:p>
            <a:pPr lvl="1"/>
            <a:r>
              <a:rPr lang="en-US" dirty="0" smtClean="0"/>
              <a:t>Yorkville, GA in Paulding </a:t>
            </a:r>
            <a:r>
              <a:rPr lang="en-US" dirty="0" smtClean="0"/>
              <a:t>County</a:t>
            </a:r>
          </a:p>
          <a:p>
            <a:pPr lvl="1"/>
            <a:r>
              <a:rPr lang="en-US" dirty="0" smtClean="0"/>
              <a:t>April 2006, 0.75 kg/day</a:t>
            </a:r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4924425" cy="369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challenges</a:t>
            </a:r>
          </a:p>
          <a:p>
            <a:pPr lvl="1"/>
            <a:r>
              <a:rPr lang="en-US" dirty="0" smtClean="0"/>
              <a:t>Difficulty finding stable initial conditions for the </a:t>
            </a:r>
            <a:r>
              <a:rPr lang="en-US" dirty="0" err="1" smtClean="0"/>
              <a:t>Runge-Kutta</a:t>
            </a:r>
            <a:r>
              <a:rPr lang="en-US" dirty="0" smtClean="0"/>
              <a:t> fourth order solver</a:t>
            </a:r>
          </a:p>
          <a:p>
            <a:pPr lvl="1"/>
            <a:r>
              <a:rPr lang="en-US" dirty="0" smtClean="0"/>
              <a:t>Comparisons</a:t>
            </a:r>
            <a:r>
              <a:rPr lang="en-US" dirty="0" smtClean="0"/>
              <a:t> of</a:t>
            </a:r>
            <a:r>
              <a:rPr lang="en-US" dirty="0" smtClean="0"/>
              <a:t> </a:t>
            </a:r>
            <a:r>
              <a:rPr lang="en-US" dirty="0" smtClean="0"/>
              <a:t>the wet depositions </a:t>
            </a:r>
            <a:r>
              <a:rPr lang="en-US" dirty="0" smtClean="0"/>
              <a:t>rates</a:t>
            </a:r>
            <a:endParaRPr lang="en-US" dirty="0" smtClean="0"/>
          </a:p>
          <a:p>
            <a:r>
              <a:rPr lang="en-US" dirty="0" smtClean="0"/>
              <a:t>Anticipated findings</a:t>
            </a:r>
          </a:p>
          <a:p>
            <a:pPr lvl="1"/>
            <a:r>
              <a:rPr lang="en-US" dirty="0" smtClean="0"/>
              <a:t>Similar results to the </a:t>
            </a:r>
            <a:r>
              <a:rPr lang="en-US" dirty="0" err="1" smtClean="0"/>
              <a:t>Selin</a:t>
            </a:r>
            <a:r>
              <a:rPr lang="en-US" dirty="0" smtClean="0"/>
              <a:t> et al. findings due to simplicity</a:t>
            </a:r>
          </a:p>
          <a:p>
            <a:pPr lvl="1"/>
            <a:r>
              <a:rPr lang="en-US" dirty="0" smtClean="0"/>
              <a:t>Gain range of the </a:t>
            </a:r>
            <a:r>
              <a:rPr lang="en-US" dirty="0" smtClean="0"/>
              <a:t>impact </a:t>
            </a:r>
            <a:r>
              <a:rPr lang="en-US" dirty="0" smtClean="0"/>
              <a:t>of the thermodynamics (gas-liquid-solid </a:t>
            </a:r>
            <a:r>
              <a:rPr lang="en-US" smtClean="0"/>
              <a:t>partitioning</a:t>
            </a:r>
            <a:r>
              <a:rPr lang="en-US" smtClean="0"/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Occurrences of 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Natural</a:t>
            </a:r>
          </a:p>
          <a:p>
            <a:pPr lvl="1"/>
            <a:r>
              <a:rPr lang="en-US" dirty="0" smtClean="0"/>
              <a:t>Anthropogenic</a:t>
            </a:r>
          </a:p>
          <a:p>
            <a:r>
              <a:rPr lang="en-US" dirty="0" smtClean="0"/>
              <a:t>Relevance</a:t>
            </a:r>
          </a:p>
          <a:p>
            <a:pPr lvl="1"/>
            <a:r>
              <a:rPr lang="en-US" dirty="0" smtClean="0"/>
              <a:t>Human </a:t>
            </a:r>
            <a:r>
              <a:rPr lang="en-US" dirty="0"/>
              <a:t>h</a:t>
            </a:r>
            <a:r>
              <a:rPr lang="en-US" dirty="0" smtClean="0"/>
              <a:t>ealth impacts</a:t>
            </a:r>
          </a:p>
          <a:p>
            <a:pPr lvl="1"/>
            <a:r>
              <a:rPr lang="en-US" dirty="0" smtClean="0"/>
              <a:t>Ecosystem impact</a:t>
            </a:r>
          </a:p>
          <a:p>
            <a:r>
              <a:rPr lang="en-US" dirty="0" smtClean="0"/>
              <a:t>Cycling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Surface/water</a:t>
            </a:r>
          </a:p>
          <a:p>
            <a:pPr lvl="1"/>
            <a:r>
              <a:rPr lang="en-US" dirty="0" smtClean="0"/>
              <a:t>Transfer</a:t>
            </a:r>
          </a:p>
          <a:p>
            <a:pPr lvl="2"/>
            <a:r>
              <a:rPr lang="en-US" dirty="0" smtClean="0"/>
              <a:t>Wet/dry deposition</a:t>
            </a:r>
          </a:p>
          <a:p>
            <a:pPr lvl="2"/>
            <a:r>
              <a:rPr lang="en-US" dirty="0" smtClean="0"/>
              <a:t>Etc.</a:t>
            </a:r>
          </a:p>
          <a:p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General – species of Hg</a:t>
            </a:r>
          </a:p>
          <a:p>
            <a:pPr lvl="1"/>
            <a:r>
              <a:rPr lang="en-US" dirty="0" smtClean="0"/>
              <a:t>Atmospheric reactions – photochemistry/oxidation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cycling</a:t>
            </a:r>
            <a:endParaRPr lang="en-US" dirty="0"/>
          </a:p>
        </p:txBody>
      </p:sp>
      <p:pic>
        <p:nvPicPr>
          <p:cNvPr id="27650" name="Picture 2" descr="C:\Documents and Settings\scapps\Desktop\merc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351713" cy="48098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14800" y="6581001"/>
            <a:ext cx="502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 http://people.uwec.edu/piercech/Hg/mercury_water/cycling.htm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0" y="1905000"/>
            <a:ext cx="4495800" cy="457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 x 125 km domain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3048000"/>
            <a:ext cx="2133600" cy="2133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858000" y="3048000"/>
            <a:ext cx="2133600" cy="2057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3581400"/>
            <a:ext cx="2362200" cy="3276600"/>
          </a:xfrm>
        </p:spPr>
        <p:txBody>
          <a:bodyPr>
            <a:normAutofit fontScale="92500" lnSpcReduction="10000"/>
          </a:bodyPr>
          <a:lstStyle/>
          <a:p>
            <a:pPr marL="273050" indent="-209550"/>
            <a:r>
              <a:rPr lang="en-US" sz="2800" dirty="0" smtClean="0"/>
              <a:t>Losses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404813" lvl="1" indent="-171450"/>
            <a:r>
              <a:rPr lang="en-US" dirty="0" smtClean="0"/>
              <a:t>Dry deposition schemes</a:t>
            </a:r>
          </a:p>
          <a:p>
            <a:pPr marL="404813" lvl="1" indent="-171450"/>
            <a:r>
              <a:rPr lang="en-US" dirty="0" smtClean="0"/>
              <a:t>Wet deposition estimations</a:t>
            </a:r>
            <a:endParaRPr lang="en-US" baseline="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09800" y="2895600"/>
            <a:ext cx="4572000" cy="350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Chemistry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Gaseous and aqueous chemical mechanisms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Chemical kinetic constants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733800"/>
            <a:ext cx="2819400" cy="3124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3050" marR="0" lvl="0" indent="-166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3363" marR="0" lvl="1" indent="-127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/>
              <a:t>Anthropogenic Emissions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3363" marR="0" lvl="1" indent="-127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Natural (Re)emissions</a:t>
            </a:r>
          </a:p>
          <a:p>
            <a:pPr marL="233363" marR="0" lvl="1" indent="-127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</a:t>
            </a:r>
            <a:r>
              <a:rPr lang="en-US" baseline="0" dirty="0" smtClean="0"/>
              <a:t>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Gaseous elemental mercury (Hg(0)) (GEM)</a:t>
            </a:r>
          </a:p>
          <a:p>
            <a:pPr lvl="1"/>
            <a:r>
              <a:rPr lang="en-US" dirty="0" smtClean="0"/>
              <a:t>Atmospheric lifetime, </a:t>
            </a:r>
            <a:r>
              <a:rPr lang="el-GR" dirty="0" smtClean="0"/>
              <a:t>τ</a:t>
            </a:r>
            <a:r>
              <a:rPr lang="en-US" dirty="0" smtClean="0"/>
              <a:t>, of 0.5 to 2 years due to dry deposition and chemical reactions (Lin et al., 2006)</a:t>
            </a:r>
          </a:p>
          <a:p>
            <a:r>
              <a:rPr lang="en-US" dirty="0" smtClean="0"/>
              <a:t>Reactive</a:t>
            </a:r>
            <a:r>
              <a:rPr lang="en-US" baseline="0" dirty="0" smtClean="0"/>
              <a:t> gaseous mercury </a:t>
            </a:r>
            <a:r>
              <a:rPr lang="en-US" dirty="0" smtClean="0"/>
              <a:t>(Hg(II)) </a:t>
            </a:r>
            <a:r>
              <a:rPr lang="en-US" baseline="0" dirty="0" smtClean="0"/>
              <a:t>(RGM)</a:t>
            </a:r>
          </a:p>
          <a:p>
            <a:pPr lvl="1"/>
            <a:r>
              <a:rPr lang="en-US" dirty="0" smtClean="0"/>
              <a:t>Produced by oxidation of GEM, this species’ atmospheric lifetime is governed by wet and dry deposition</a:t>
            </a:r>
            <a:endParaRPr lang="en-US" baseline="0" dirty="0" smtClean="0"/>
          </a:p>
          <a:p>
            <a:r>
              <a:rPr lang="en-US" baseline="0" dirty="0" smtClean="0"/>
              <a:t>Particulate mercury (</a:t>
            </a:r>
            <a:r>
              <a:rPr lang="en-US" baseline="0" dirty="0" err="1" smtClean="0"/>
              <a:t>PHg</a:t>
            </a:r>
            <a:r>
              <a:rPr lang="en-US" baseline="0" dirty="0" smtClean="0"/>
              <a:t>)</a:t>
            </a:r>
          </a:p>
          <a:p>
            <a:pPr lvl="1"/>
            <a:r>
              <a:rPr lang="en-US" dirty="0" smtClean="0"/>
              <a:t>Nonreactive species whose atmospheric lifetime is governed by wet and dry deposition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</a:t>
            </a:r>
            <a:r>
              <a:rPr lang="en-US" baseline="0" dirty="0" smtClean="0"/>
              <a:t>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162800" cy="4389120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/>
              <a:t>Gaseous reduction of Hg(0)</a:t>
            </a:r>
          </a:p>
          <a:p>
            <a:r>
              <a:rPr lang="en-US" dirty="0" smtClean="0"/>
              <a:t>Aqueous reactions</a:t>
            </a:r>
            <a:r>
              <a:rPr lang="en-US" baseline="0" dirty="0" smtClean="0"/>
              <a:t> of </a:t>
            </a:r>
            <a:r>
              <a:rPr lang="en-US" dirty="0" smtClean="0"/>
              <a:t>Hg(II)</a:t>
            </a:r>
            <a:endParaRPr lang="en-US" baseline="0" dirty="0" smtClean="0"/>
          </a:p>
          <a:p>
            <a:pPr lvl="1"/>
            <a:r>
              <a:rPr lang="en-US" dirty="0" smtClean="0"/>
              <a:t>Oxidation</a:t>
            </a:r>
          </a:p>
          <a:p>
            <a:pPr lvl="1"/>
            <a:r>
              <a:rPr lang="en-US" dirty="0" smtClean="0"/>
              <a:t>Reduction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Gaseous Hg(0) Oxidation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Continental</a:t>
            </a:r>
            <a:r>
              <a:rPr lang="en-US" baseline="0" dirty="0" smtClean="0"/>
              <a:t> troposphere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2"/>
            <a:r>
              <a:rPr lang="en-US" dirty="0" smtClean="0"/>
              <a:t> 	</a:t>
            </a:r>
            <a:endParaRPr lang="en-US" baseline="30000" dirty="0" smtClean="0"/>
          </a:p>
          <a:p>
            <a:pPr lvl="1"/>
            <a:r>
              <a:rPr lang="en-US" dirty="0" smtClean="0"/>
              <a:t>OH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Marine boundary layer and upper troposphere</a:t>
            </a:r>
          </a:p>
          <a:p>
            <a:pPr lvl="1"/>
            <a:r>
              <a:rPr lang="en-US" dirty="0" err="1" smtClean="0"/>
              <a:t>Cl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Br</a:t>
            </a:r>
          </a:p>
          <a:p>
            <a:pPr lvl="2"/>
            <a:r>
              <a:rPr lang="en-US" dirty="0" smtClean="0"/>
              <a:t> </a:t>
            </a:r>
          </a:p>
          <a:p>
            <a:r>
              <a:rPr lang="en-US" dirty="0" smtClean="0"/>
              <a:t>Alternate oxidants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Cl</a:t>
            </a:r>
            <a:r>
              <a:rPr lang="en-US" baseline="-25000" dirty="0" smtClean="0"/>
              <a:t>2</a:t>
            </a:r>
            <a:r>
              <a:rPr lang="en-US" dirty="0" smtClean="0"/>
              <a:t>, Br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BrO</a:t>
            </a:r>
            <a:r>
              <a:rPr lang="en-US" dirty="0" smtClean="0"/>
              <a:t>, I, I</a:t>
            </a:r>
            <a:r>
              <a:rPr lang="en-US" baseline="-25000" dirty="0" smtClean="0"/>
              <a:t>2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319212" y="2514600"/>
          <a:ext cx="7672388" cy="436562"/>
        </p:xfrm>
        <a:graphic>
          <a:graphicData uri="http://schemas.openxmlformats.org/presentationml/2006/ole">
            <p:oleObj spid="_x0000_s4099" name="Equation" r:id="rId3" imgW="4330440" imgH="25380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371600" y="3068638"/>
          <a:ext cx="4881563" cy="742950"/>
        </p:xfrm>
        <a:graphic>
          <a:graphicData uri="http://schemas.openxmlformats.org/presentationml/2006/ole">
            <p:oleObj spid="_x0000_s4101" name="Equation" r:id="rId4" imgW="2755800" imgH="431640" progId="Equation.DSMT4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1320800" y="4267200"/>
          <a:ext cx="4927600" cy="741362"/>
        </p:xfrm>
        <a:graphic>
          <a:graphicData uri="http://schemas.openxmlformats.org/presentationml/2006/ole">
            <p:oleObj spid="_x0000_s4105" name="Equation" r:id="rId5" imgW="2781000" imgH="431640" progId="Equation.DSMT4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1398587" y="5126038"/>
          <a:ext cx="7288213" cy="436562"/>
        </p:xfrm>
        <a:graphic>
          <a:graphicData uri="http://schemas.openxmlformats.org/presentationml/2006/ole">
            <p:oleObj spid="_x0000_s4106" name="Equation" r:id="rId6" imgW="4114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371600" y="4038600"/>
          <a:ext cx="7043737" cy="436563"/>
        </p:xfrm>
        <a:graphic>
          <a:graphicData uri="http://schemas.openxmlformats.org/presentationml/2006/ole">
            <p:oleObj spid="_x0000_s1033" name="Equation" r:id="rId3" imgW="3974760" imgH="253800" progId="Equation.DSMT4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371600" y="4495800"/>
          <a:ext cx="6796088" cy="436563"/>
        </p:xfrm>
        <a:graphic>
          <a:graphicData uri="http://schemas.openxmlformats.org/presentationml/2006/ole">
            <p:oleObj spid="_x0000_s1034" name="Equation" r:id="rId4" imgW="3835080" imgH="253800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Aqueous Hg(II)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aseline="0" dirty="0" smtClean="0"/>
              <a:t>Oxidation</a:t>
            </a:r>
          </a:p>
          <a:p>
            <a:pPr lvl="1"/>
            <a:r>
              <a:rPr lang="en-US" dirty="0" smtClean="0"/>
              <a:t>OH</a:t>
            </a:r>
          </a:p>
          <a:p>
            <a:pPr lvl="2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lvl="2"/>
            <a:r>
              <a:rPr lang="en-US" dirty="0" smtClean="0"/>
              <a:t>   </a:t>
            </a:r>
          </a:p>
          <a:p>
            <a:pPr lvl="1"/>
            <a:r>
              <a:rPr lang="en-US" dirty="0" err="1" smtClean="0"/>
              <a:t>Cl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Br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371600" y="3373437"/>
          <a:ext cx="6435725" cy="436563"/>
        </p:xfrm>
        <a:graphic>
          <a:graphicData uri="http://schemas.openxmlformats.org/presentationml/2006/ole">
            <p:oleObj spid="_x0000_s1027" name="Equation" r:id="rId5" imgW="3632040" imgH="253800" progId="Equation.DSMT4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393825" y="2687637"/>
          <a:ext cx="6683375" cy="436563"/>
        </p:xfrm>
        <a:graphic>
          <a:graphicData uri="http://schemas.openxmlformats.org/presentationml/2006/ole">
            <p:oleObj spid="_x0000_s1032" name="Equation" r:id="rId6" imgW="3771720" imgH="253800" progId="Equation.DSMT4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1371600" y="5334000"/>
          <a:ext cx="6367462" cy="436563"/>
        </p:xfrm>
        <a:graphic>
          <a:graphicData uri="http://schemas.openxmlformats.org/presentationml/2006/ole">
            <p:oleObj spid="_x0000_s1035" name="Equation" r:id="rId7" imgW="3593880" imgH="253800" progId="Equation.DSMT4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1371600" y="5029200"/>
          <a:ext cx="6592888" cy="436563"/>
        </p:xfrm>
        <a:graphic>
          <a:graphicData uri="http://schemas.openxmlformats.org/presentationml/2006/ole">
            <p:oleObj spid="_x0000_s1036" name="Equation" r:id="rId8" imgW="3720960" imgH="253800" progId="Equation.DSMT4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1371600" y="5659438"/>
          <a:ext cx="5580062" cy="436562"/>
        </p:xfrm>
        <a:graphic>
          <a:graphicData uri="http://schemas.openxmlformats.org/presentationml/2006/ole">
            <p:oleObj spid="_x0000_s1037" name="Equation" r:id="rId9" imgW="31492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Aqueous Hg(II)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</a:t>
            </a:r>
            <a:endParaRPr lang="en-US" baseline="0" dirty="0" smtClean="0"/>
          </a:p>
          <a:p>
            <a:pPr lvl="1"/>
            <a:r>
              <a:rPr lang="en-US" dirty="0" smtClean="0"/>
              <a:t>SO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HO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•</a:t>
            </a:r>
          </a:p>
          <a:p>
            <a:pPr lvl="2"/>
            <a:r>
              <a:rPr lang="en-US" dirty="0" smtClean="0"/>
              <a:t> </a:t>
            </a:r>
            <a:endParaRPr lang="en-US" baseline="30000" dirty="0" smtClean="0"/>
          </a:p>
          <a:p>
            <a:pPr lvl="1"/>
            <a:r>
              <a:rPr lang="en-US" dirty="0" smtClean="0"/>
              <a:t>Light</a:t>
            </a:r>
          </a:p>
          <a:p>
            <a:pPr lvl="2"/>
            <a:r>
              <a:rPr lang="en-US" dirty="0" smtClean="0"/>
              <a:t>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47800" y="3194232"/>
          <a:ext cx="5181600" cy="463368"/>
        </p:xfrm>
        <a:graphic>
          <a:graphicData uri="http://schemas.openxmlformats.org/presentationml/2006/ole">
            <p:oleObj spid="_x0000_s2050" name="Equation" r:id="rId3" imgW="2844720" imgH="25380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47800" y="2514600"/>
          <a:ext cx="5715000" cy="762000"/>
        </p:xfrm>
        <a:graphic>
          <a:graphicData uri="http://schemas.openxmlformats.org/presentationml/2006/ole">
            <p:oleObj spid="_x0000_s2051" name="Equation" r:id="rId4" imgW="3225600" imgH="44424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447800" y="4038600"/>
          <a:ext cx="6638925" cy="463550"/>
        </p:xfrm>
        <a:graphic>
          <a:graphicData uri="http://schemas.openxmlformats.org/presentationml/2006/ole">
            <p:oleObj spid="_x0000_s2052" name="Equation" r:id="rId5" imgW="3644640" imgH="25380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447800" y="4876800"/>
          <a:ext cx="5781675" cy="927100"/>
        </p:xfrm>
        <a:graphic>
          <a:graphicData uri="http://schemas.openxmlformats.org/presentationml/2006/ole">
            <p:oleObj spid="_x0000_s2053" name="Equation" r:id="rId6" imgW="317484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76400"/>
            <a:ext cx="5024501" cy="502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and 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124200" cy="4389120"/>
          </a:xfrm>
        </p:spPr>
        <p:txBody>
          <a:bodyPr/>
          <a:lstStyle/>
          <a:p>
            <a:r>
              <a:rPr lang="en-US" dirty="0" smtClean="0"/>
              <a:t>As with any other chemical we  have studied, a budget is as simple or complex as a flow diagram.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58539" y="6488668"/>
            <a:ext cx="233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Selin</a:t>
            </a:r>
            <a:r>
              <a:rPr lang="en-US" dirty="0" smtClean="0"/>
              <a:t> et al., 2008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4114800" y="1828800"/>
            <a:ext cx="457200" cy="3429000"/>
          </a:xfrm>
          <a:prstGeom prst="irregularSeal1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990600"/>
            <a:ext cx="2514600" cy="990600"/>
          </a:xfrm>
          <a:prstGeom prst="wedgeRoundRectCallout">
            <a:avLst>
              <a:gd name="adj1" fmla="val 1301"/>
              <a:gd name="adj2" fmla="val 68520"/>
              <a:gd name="adj3" fmla="val 16667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Compared to 1970 in preindustrial times.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8674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Inventories are in 10</a:t>
            </a:r>
            <a:r>
              <a:rPr lang="en-US" sz="2000" baseline="30000" dirty="0" smtClean="0"/>
              <a:t>6 </a:t>
            </a:r>
            <a:r>
              <a:rPr lang="en-US" sz="2000" dirty="0" smtClean="0"/>
              <a:t>g and rates are in 10</a:t>
            </a:r>
            <a:r>
              <a:rPr lang="en-US" sz="2000" baseline="30000" dirty="0" smtClean="0"/>
              <a:t>6 </a:t>
            </a:r>
            <a:r>
              <a:rPr lang="en-US" sz="2000" dirty="0" smtClean="0"/>
              <a:t>g y</a:t>
            </a:r>
            <a:r>
              <a:rPr lang="en-US" sz="2000" baseline="30000" dirty="0" smtClean="0"/>
              <a:t>-1</a:t>
            </a:r>
            <a:endParaRPr lang="en-US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604</TotalTime>
  <Words>620</Words>
  <Application>Microsoft Office PowerPoint</Application>
  <PresentationFormat>On-screen Show (4:3)</PresentationFormat>
  <Paragraphs>155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Equation</vt:lpstr>
      <vt:lpstr>Atmospheric Mercury: From emission to deposition</vt:lpstr>
      <vt:lpstr>Mercury cycling</vt:lpstr>
      <vt:lpstr>Model Components</vt:lpstr>
      <vt:lpstr>Chemical Species</vt:lpstr>
      <vt:lpstr>Chemical Reactions</vt:lpstr>
      <vt:lpstr>Gaseous Hg(0) Oxidation</vt:lpstr>
      <vt:lpstr>Aqueous Hg(II) Reactions</vt:lpstr>
      <vt:lpstr>Aqueous Hg(II) Reactions</vt:lpstr>
      <vt:lpstr>Sources and Sinks</vt:lpstr>
      <vt:lpstr>Natural (Re)emissions</vt:lpstr>
      <vt:lpstr>Immediate recycling</vt:lpstr>
      <vt:lpstr>Fossil fuel combustion</vt:lpstr>
      <vt:lpstr>Anthropogenic Emissions</vt:lpstr>
      <vt:lpstr>Atlanta in April Scenario</vt:lpstr>
      <vt:lpstr>Checking Results</vt:lpstr>
      <vt:lpstr>Modeled estimates </vt:lpstr>
      <vt:lpstr>Measurements</vt:lpstr>
      <vt:lpstr>Conclusions</vt:lpstr>
      <vt:lpstr>Natural Occurrences of Mercury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Mercury emissions Term Paper Project</dc:title>
  <dc:creator>School of Chemical and Biomolecular Engineering</dc:creator>
  <cp:lastModifiedBy>School of Chemical and Biomolecular Engineering</cp:lastModifiedBy>
  <cp:revision>68</cp:revision>
  <dcterms:created xsi:type="dcterms:W3CDTF">2008-04-19T22:04:23Z</dcterms:created>
  <dcterms:modified xsi:type="dcterms:W3CDTF">2008-04-22T18:48:16Z</dcterms:modified>
</cp:coreProperties>
</file>