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65" r:id="rId29"/>
    <p:sldId id="26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1DC9C-0DAF-4B83-88F7-A2AF8372DBC1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46C90-47B3-4211-B684-999B8585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5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1F02-80B1-4285-8B7E-3908ECC6C3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0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5A7-3D40-453A-B30E-77450D323159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B388-A63D-496C-8C17-EC7BC06D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1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5A7-3D40-453A-B30E-77450D323159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B388-A63D-496C-8C17-EC7BC06D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9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5A7-3D40-453A-B30E-77450D323159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B388-A63D-496C-8C17-EC7BC06D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1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5A7-3D40-453A-B30E-77450D323159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B388-A63D-496C-8C17-EC7BC06D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9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5A7-3D40-453A-B30E-77450D323159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B388-A63D-496C-8C17-EC7BC06D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5A7-3D40-453A-B30E-77450D323159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B388-A63D-496C-8C17-EC7BC06D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6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5A7-3D40-453A-B30E-77450D323159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B388-A63D-496C-8C17-EC7BC06D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1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5A7-3D40-453A-B30E-77450D323159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B388-A63D-496C-8C17-EC7BC06D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7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5A7-3D40-453A-B30E-77450D323159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B388-A63D-496C-8C17-EC7BC06D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9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5A7-3D40-453A-B30E-77450D323159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B388-A63D-496C-8C17-EC7BC06D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2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85A7-3D40-453A-B30E-77450D323159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B388-A63D-496C-8C17-EC7BC06D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4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085A7-3D40-453A-B30E-77450D323159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B388-A63D-496C-8C17-EC7BC06D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9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76200"/>
            <a:ext cx="997527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 Term Trends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Ozone Level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1211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Xiaoxi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Liu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Benjamin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Sheyko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Background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876800"/>
          </a:xfrm>
        </p:spPr>
        <p:txBody>
          <a:bodyPr/>
          <a:lstStyle/>
          <a:p>
            <a:r>
              <a:rPr lang="en-US" sz="2400" dirty="0" smtClean="0"/>
              <a:t>Breathing ground-level ozone can result in a number of health problems observed in broad segments of the population. Some of these effects and symptoms include</a:t>
            </a:r>
            <a:r>
              <a:rPr lang="en-US" dirty="0" smtClean="0"/>
              <a:t>: </a:t>
            </a:r>
          </a:p>
          <a:p>
            <a:pPr lvl="2"/>
            <a:r>
              <a:rPr lang="en-US" sz="1800" dirty="0" smtClean="0"/>
              <a:t>Induction of respiratory symptoms</a:t>
            </a:r>
          </a:p>
          <a:p>
            <a:pPr lvl="2"/>
            <a:r>
              <a:rPr lang="en-US" sz="1800" dirty="0" smtClean="0"/>
              <a:t>Inflammation of airways</a:t>
            </a:r>
          </a:p>
          <a:p>
            <a:pPr lvl="2"/>
            <a:r>
              <a:rPr lang="en-US" sz="1800" dirty="0" smtClean="0"/>
              <a:t>Chest tightness, wheezing, or shortness of breath</a:t>
            </a:r>
          </a:p>
          <a:p>
            <a:pPr lvl="2"/>
            <a:r>
              <a:rPr lang="en-US" sz="1800" dirty="0" smtClean="0"/>
              <a:t>Throat irritation</a:t>
            </a:r>
          </a:p>
          <a:p>
            <a:pPr marL="914400" lvl="2" indent="0">
              <a:buNone/>
            </a:pPr>
            <a:endParaRPr lang="en-US" sz="1800" dirty="0" smtClean="0"/>
          </a:p>
          <a:p>
            <a:r>
              <a:rPr lang="en-US" sz="2400" dirty="0" smtClean="0"/>
              <a:t>Ground-level ozone causes more damage to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plants than all other air pollutants combined.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32" y="2819400"/>
            <a:ext cx="2460011" cy="192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2510" y="6065741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"Health Effects of Ozone in the General Population." </a:t>
            </a:r>
            <a:r>
              <a:rPr lang="en-US" sz="1000" i="1" dirty="0" smtClean="0"/>
              <a:t>EPA</a:t>
            </a:r>
            <a:r>
              <a:rPr lang="en-US" sz="1000" dirty="0" smtClean="0"/>
              <a:t>. Environmental Protection Agency. Web. 10 Apr. 2012. &lt;http://www.epa.gov/apti/ozonehealth/population.html&gt;.</a:t>
            </a:r>
            <a:endParaRPr 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14" y="4944652"/>
            <a:ext cx="2243448" cy="168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45789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"Plant Science Research : Ozone Effects on Plants." Web. 18 Apr. 2012. &lt;http://www.ars.usda.gov/Main/docs.htm?docid=12462&gt;.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1504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Control of U.S. </a:t>
            </a:r>
            <a:r>
              <a:rPr lang="en-US" u="sng" dirty="0" err="1" smtClean="0"/>
              <a:t>NOx</a:t>
            </a:r>
            <a:r>
              <a:rPr lang="en-US" u="sng" dirty="0"/>
              <a:t> </a:t>
            </a:r>
            <a:r>
              <a:rPr lang="en-US" u="sng" dirty="0" smtClean="0"/>
              <a:t>Emission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52578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NOx</a:t>
            </a:r>
            <a:r>
              <a:rPr lang="en-US" sz="2400" dirty="0" smtClean="0"/>
              <a:t> in the presence of VOC and sunlight can produce Ozone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In 1975 the U.S. was the first to mandate the widespread use of catalytic converters, reducing </a:t>
            </a:r>
            <a:r>
              <a:rPr lang="en-US" sz="2400" dirty="0" err="1" smtClean="0"/>
              <a:t>NOx</a:t>
            </a:r>
            <a:r>
              <a:rPr lang="en-US" sz="2400" dirty="0" smtClean="0"/>
              <a:t> emissions and the production rate of low level Ozone</a:t>
            </a:r>
          </a:p>
          <a:p>
            <a:r>
              <a:rPr lang="en-US" sz="2400" dirty="0" smtClean="0"/>
              <a:t>To understand the overall trends of Ozone in the U.S., the EPA has made Ozone measurements since before 1980 (286 Sites)</a:t>
            </a:r>
          </a:p>
          <a:p>
            <a:pPr lvl="2"/>
            <a:r>
              <a:rPr lang="en-US" sz="1800" dirty="0" smtClean="0"/>
              <a:t>Considering both health and vegetation exposure index can provide the statistical significance of trends as well as quantify the effects anthropogenic behavior.</a:t>
            </a:r>
            <a:endParaRPr lang="en-US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1957316" cy="138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3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Ozone Trend Indices/Database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7" y="1752600"/>
            <a:ext cx="9138313" cy="6019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Using several indices are useful for studying the importance of Ozone trends:</a:t>
            </a:r>
          </a:p>
          <a:p>
            <a:pPr lvl="1"/>
            <a:r>
              <a:rPr lang="en-US" sz="2200" dirty="0" smtClean="0"/>
              <a:t>Human Health Effects</a:t>
            </a:r>
          </a:p>
          <a:p>
            <a:pPr lvl="2"/>
            <a:r>
              <a:rPr lang="en-US" sz="1900" dirty="0" smtClean="0"/>
              <a:t>2</a:t>
            </a:r>
            <a:r>
              <a:rPr lang="en-US" sz="1900" baseline="30000" dirty="0" smtClean="0"/>
              <a:t>nd</a:t>
            </a:r>
            <a:r>
              <a:rPr lang="en-US" sz="1900" dirty="0" smtClean="0"/>
              <a:t> highest 1-hour average concentration (1)</a:t>
            </a:r>
          </a:p>
          <a:p>
            <a:pPr lvl="2"/>
            <a:r>
              <a:rPr lang="en-US" sz="1900" dirty="0" smtClean="0"/>
              <a:t>4</a:t>
            </a:r>
            <a:r>
              <a:rPr lang="en-US" sz="1900" baseline="30000" dirty="0" smtClean="0"/>
              <a:t>th</a:t>
            </a:r>
            <a:r>
              <a:rPr lang="en-US" sz="1900" dirty="0" smtClean="0"/>
              <a:t> highest 8-hour concentration (2)</a:t>
            </a:r>
          </a:p>
          <a:p>
            <a:pPr lvl="1"/>
            <a:r>
              <a:rPr lang="en-US" sz="2200" dirty="0" smtClean="0"/>
              <a:t>Vegetation Effects</a:t>
            </a:r>
          </a:p>
          <a:p>
            <a:pPr lvl="2"/>
            <a:r>
              <a:rPr lang="en-US" sz="1900" dirty="0" smtClean="0"/>
              <a:t>24- hour W126 Cumulative Exposure Index (3)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400" dirty="0" smtClean="0"/>
              <a:t>EPA’s Air Quality System database</a:t>
            </a:r>
          </a:p>
          <a:p>
            <a:pPr lvl="1"/>
            <a:r>
              <a:rPr lang="en-US" sz="2200" dirty="0" smtClean="0"/>
              <a:t>Validation steps used to sort the 286 monitoring sites</a:t>
            </a:r>
          </a:p>
          <a:p>
            <a:pPr lvl="1"/>
            <a:r>
              <a:rPr lang="en-US" sz="2200" dirty="0" smtClean="0"/>
              <a:t>Two data sets were analyzed: (1980 -2005) and (1990 - 2005)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marL="1371600" lvl="3" indent="0">
              <a:buNone/>
            </a:pPr>
            <a:endParaRPr lang="en-US" sz="1400" dirty="0" smtClean="0"/>
          </a:p>
          <a:p>
            <a:pPr lvl="2"/>
            <a:endParaRPr lang="en-US" sz="800" dirty="0" smtClean="0"/>
          </a:p>
          <a:p>
            <a:pPr marL="457200" lvl="1" indent="0"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990850" cy="202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3246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 </a:t>
            </a:r>
            <a:r>
              <a:rPr lang="en-US" sz="1000" dirty="0" err="1"/>
              <a:t>Lefohn</a:t>
            </a:r>
            <a:r>
              <a:rPr lang="en-US" sz="1000" dirty="0"/>
              <a:t>, A., D. </a:t>
            </a:r>
            <a:r>
              <a:rPr lang="en-US" sz="1000" dirty="0" err="1"/>
              <a:t>Shadwick</a:t>
            </a:r>
            <a:r>
              <a:rPr lang="en-US" sz="1000" dirty="0"/>
              <a:t>, and S. </a:t>
            </a:r>
            <a:r>
              <a:rPr lang="en-US" sz="1000" dirty="0" err="1"/>
              <a:t>Oltmans</a:t>
            </a:r>
            <a:r>
              <a:rPr lang="en-US" sz="1000" dirty="0"/>
              <a:t>. "Characterizing Long-term Changes in Surface Ozone Levels in the United States (1980–2005)." </a:t>
            </a:r>
            <a:r>
              <a:rPr lang="en-US" sz="1000" i="1" dirty="0"/>
              <a:t>Atmospheric Environment</a:t>
            </a:r>
            <a:r>
              <a:rPr lang="en-US" sz="1000" dirty="0"/>
              <a:t> 42.35 (2008): 8252-262. Print.</a:t>
            </a:r>
          </a:p>
        </p:txBody>
      </p:sp>
    </p:spTree>
    <p:extLst>
      <p:ext uri="{BB962C8B-B14F-4D97-AF65-F5344CB8AC3E}">
        <p14:creationId xmlns:p14="http://schemas.microsoft.com/office/powerpoint/2010/main" val="28203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Trends – Index 1</a:t>
            </a:r>
            <a:endParaRPr lang="en-US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87355"/>
            <a:ext cx="4686246" cy="558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7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Trends – Index 2</a:t>
            </a:r>
            <a:endParaRPr lang="en-US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41" y="1202140"/>
            <a:ext cx="483325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0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Trends – Index 3</a:t>
            </a:r>
            <a:endParaRPr lang="en-US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47" y="1182806"/>
            <a:ext cx="4663034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2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US Trend Summary</a:t>
            </a:r>
            <a:endParaRPr lang="en-US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1" y="1828800"/>
            <a:ext cx="782036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11" y="3452012"/>
            <a:ext cx="3827243" cy="284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2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Monotonic Trend of Surface Ozone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Four cities around the US were chosen and their composite trends were plotted as a function of time</a:t>
            </a:r>
          </a:p>
          <a:p>
            <a:r>
              <a:rPr lang="en-US" sz="2200" dirty="0" smtClean="0"/>
              <a:t>A general slowing downward trend was observed with some noise</a:t>
            </a:r>
          </a:p>
          <a:p>
            <a:pPr lvl="1"/>
            <a:r>
              <a:rPr lang="en-US" sz="1800" dirty="0" smtClean="0"/>
              <a:t>Large scale circulation variations</a:t>
            </a:r>
          </a:p>
          <a:p>
            <a:pPr lvl="1"/>
            <a:r>
              <a:rPr lang="en-US" sz="1800" dirty="0" smtClean="0"/>
              <a:t>Biomass burning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16" y="3611503"/>
            <a:ext cx="3379462" cy="227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08206"/>
            <a:ext cx="463502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9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Cities with Increased Ozone Trends</a:t>
            </a:r>
            <a:endParaRPr lang="en-US" u="sng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202539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5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Summary for US Trends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Nearly all locations experienced a significant downward trend in ozone mixing ratio between 1980 and 2005 and no change between 1990 and 2005</a:t>
            </a:r>
          </a:p>
          <a:p>
            <a:r>
              <a:rPr lang="en-US" sz="2200" dirty="0" smtClean="0"/>
              <a:t>Some sites experienced increased ozone trends over the study period</a:t>
            </a:r>
          </a:p>
          <a:p>
            <a:pPr lvl="1"/>
            <a:r>
              <a:rPr lang="en-US" sz="1800" dirty="0" smtClean="0"/>
              <a:t>Mostly rural or industrial locations</a:t>
            </a:r>
          </a:p>
          <a:p>
            <a:r>
              <a:rPr lang="en-US" sz="2200" dirty="0" smtClean="0"/>
              <a:t>U.S. regulation on emissions has been effective in reducing surface ozone concentrations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403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Overview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en-US" dirty="0" smtClean="0"/>
              <a:t>1. Introduction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dirty="0" smtClean="0"/>
              <a:t>2. Long-term changes in surface O</a:t>
            </a:r>
            <a:r>
              <a:rPr lang="en-US" sz="2000" dirty="0" smtClean="0"/>
              <a:t>3</a:t>
            </a:r>
            <a:r>
              <a:rPr lang="en-US" dirty="0" smtClean="0"/>
              <a:t> of global scale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en-US" dirty="0" smtClean="0"/>
              <a:t>     - N.H. and S.H.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dirty="0" smtClean="0"/>
              <a:t>3. Long-term </a:t>
            </a:r>
            <a:r>
              <a:rPr lang="en-US" dirty="0"/>
              <a:t>changes in surface O</a:t>
            </a:r>
            <a:r>
              <a:rPr lang="en-US" sz="2000" dirty="0"/>
              <a:t>3</a:t>
            </a:r>
            <a:r>
              <a:rPr lang="en-US" dirty="0" smtClean="0"/>
              <a:t> levels </a:t>
            </a:r>
            <a:r>
              <a:rPr lang="en-US" dirty="0"/>
              <a:t>in the United </a:t>
            </a:r>
            <a:r>
              <a:rPr lang="en-US" dirty="0" smtClean="0"/>
              <a:t>States (1980-2005)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dirty="0" smtClean="0"/>
              <a:t>4. </a:t>
            </a:r>
            <a:r>
              <a:rPr lang="en-US" dirty="0"/>
              <a:t>Effect of Asian emissions on surface O</a:t>
            </a:r>
            <a:r>
              <a:rPr lang="en-US" sz="2000" dirty="0"/>
              <a:t>3</a:t>
            </a:r>
            <a:r>
              <a:rPr lang="en-US" dirty="0" smtClean="0"/>
              <a:t> </a:t>
            </a:r>
            <a:r>
              <a:rPr lang="en-US" dirty="0"/>
              <a:t>in the US</a:t>
            </a:r>
            <a:endParaRPr lang="en-US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dirty="0" smtClean="0"/>
              <a:t>5.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smtClean="0"/>
              <a:t>Effect </a:t>
            </a:r>
            <a:r>
              <a:rPr lang="en-US" dirty="0" smtClean="0"/>
              <a:t>of Asian emissions on surface ozone in the US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u="sng" dirty="0" smtClean="0"/>
              <a:t>Background and Approach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Harvard GISS global three-dimensional model of tropospheric chemistry</a:t>
            </a:r>
          </a:p>
          <a:p>
            <a:r>
              <a:rPr lang="en-US" dirty="0" smtClean="0"/>
              <a:t>1-year archive of meteorological</a:t>
            </a:r>
          </a:p>
          <a:p>
            <a:r>
              <a:rPr lang="en-US" dirty="0" smtClean="0"/>
              <a:t>Horizontal resolution 4</a:t>
            </a:r>
            <a:r>
              <a:rPr lang="en-US" altLang="zh-CN" dirty="0" smtClean="0"/>
              <a:t>°×5°</a:t>
            </a:r>
          </a:p>
          <a:p>
            <a:r>
              <a:rPr lang="en-US" altLang="zh-CN" dirty="0" smtClean="0"/>
              <a:t>Meteorological information is updated every 4 hours</a:t>
            </a:r>
          </a:p>
          <a:p>
            <a:r>
              <a:rPr lang="en-US" dirty="0" smtClean="0"/>
              <a:t>Too coarse to revolve urban plumes</a:t>
            </a:r>
          </a:p>
          <a:p>
            <a:r>
              <a:rPr lang="en-US" dirty="0" smtClean="0"/>
              <a:t>Includes 80 species (24 chemical tracers)</a:t>
            </a:r>
          </a:p>
        </p:txBody>
      </p:sp>
    </p:spTree>
    <p:extLst>
      <p:ext uri="{BB962C8B-B14F-4D97-AF65-F5344CB8AC3E}">
        <p14:creationId xmlns:p14="http://schemas.microsoft.com/office/powerpoint/2010/main" val="36252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u="sng" dirty="0" smtClean="0"/>
              <a:t>Experiments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Compare changes of O3 concentration relative to 1985 values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8" y="2438400"/>
            <a:ext cx="533997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585234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Note: emission means anthropogenic emissions, such as  </a:t>
            </a:r>
            <a:r>
              <a:rPr lang="en-US" sz="2000" dirty="0" err="1" smtClean="0"/>
              <a:t>NOx</a:t>
            </a:r>
            <a:r>
              <a:rPr lang="en-US" sz="2000" dirty="0" smtClean="0"/>
              <a:t>, VOC, </a:t>
            </a:r>
            <a:r>
              <a:rPr lang="en-US" sz="2000" dirty="0" err="1" smtClean="0"/>
              <a:t>etc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62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15400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1066800" y="54102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6103063"/>
            <a:ext cx="1295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maximum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5626" y="3007441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west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0961" y="3217606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east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71500" y="3386596"/>
            <a:ext cx="533400" cy="210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23900" y="3543912"/>
            <a:ext cx="533400" cy="210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67697" y="3648994"/>
            <a:ext cx="533400" cy="210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657600" y="3859159"/>
            <a:ext cx="381000" cy="3318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962400" y="3754076"/>
            <a:ext cx="381000" cy="3318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771900" y="3805079"/>
            <a:ext cx="381000" cy="3318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133600" y="2209800"/>
            <a:ext cx="887361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61086" y="4419600"/>
            <a:ext cx="887361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48400" y="0"/>
            <a:ext cx="887361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3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254"/>
            <a:ext cx="9166860" cy="664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52400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Asia——, US ↓25%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52400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Asia tripled ↑, US ↓25%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Summary for Effects of Asian Emissions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Tripling of Asian </a:t>
            </a:r>
            <a:r>
              <a:rPr lang="en-US" dirty="0" smtClean="0"/>
              <a:t>anthropogenic emissions </a:t>
            </a:r>
            <a:r>
              <a:rPr lang="en-US" dirty="0"/>
              <a:t>from 1985 </a:t>
            </a:r>
            <a:r>
              <a:rPr lang="en-US" dirty="0" smtClean="0"/>
              <a:t>is </a:t>
            </a:r>
            <a:r>
              <a:rPr lang="en-US" dirty="0"/>
              <a:t>expected to increase </a:t>
            </a:r>
            <a:r>
              <a:rPr lang="en-US" dirty="0" smtClean="0"/>
              <a:t>monthly mean </a:t>
            </a:r>
            <a:r>
              <a:rPr lang="en-US" dirty="0"/>
              <a:t>O3 concentrations by </a:t>
            </a:r>
            <a:r>
              <a:rPr lang="en-US" dirty="0" smtClean="0"/>
              <a:t>2-6 ppb </a:t>
            </a:r>
            <a:r>
              <a:rPr lang="en-US" dirty="0"/>
              <a:t>in the western </a:t>
            </a:r>
            <a:r>
              <a:rPr lang="en-US" dirty="0" smtClean="0"/>
              <a:t>United States </a:t>
            </a:r>
            <a:r>
              <a:rPr lang="en-US" dirty="0"/>
              <a:t>and by </a:t>
            </a:r>
            <a:r>
              <a:rPr lang="en-US" dirty="0" smtClean="0"/>
              <a:t>1-3 ppb </a:t>
            </a:r>
            <a:r>
              <a:rPr lang="en-US" dirty="0"/>
              <a:t>in the eastern United </a:t>
            </a:r>
            <a:r>
              <a:rPr lang="en-US" dirty="0" smtClean="0"/>
              <a:t>States</a:t>
            </a:r>
          </a:p>
          <a:p>
            <a:r>
              <a:rPr lang="en-US" dirty="0" smtClean="0"/>
              <a:t>The maximum effect </a:t>
            </a:r>
            <a:r>
              <a:rPr lang="en-US" dirty="0"/>
              <a:t>being in </a:t>
            </a:r>
            <a:r>
              <a:rPr lang="en-US" dirty="0" smtClean="0"/>
              <a:t>April-June</a:t>
            </a:r>
          </a:p>
          <a:p>
            <a:r>
              <a:rPr lang="en-US" dirty="0"/>
              <a:t>This increase </a:t>
            </a:r>
            <a:r>
              <a:rPr lang="en-US" dirty="0" smtClean="0"/>
              <a:t>would more </a:t>
            </a:r>
            <a:r>
              <a:rPr lang="en-US" dirty="0"/>
              <a:t>than </a:t>
            </a:r>
            <a:r>
              <a:rPr lang="en-US" dirty="0" smtClean="0"/>
              <a:t>offset </a:t>
            </a:r>
            <a:r>
              <a:rPr lang="en-US" dirty="0"/>
              <a:t>the </a:t>
            </a:r>
            <a:r>
              <a:rPr lang="en-US" dirty="0" smtClean="0"/>
              <a:t>benefits </a:t>
            </a:r>
            <a:r>
              <a:rPr lang="en-US" dirty="0"/>
              <a:t>of 25% domestic reductions </a:t>
            </a:r>
            <a:r>
              <a:rPr lang="en-US" dirty="0" smtClean="0"/>
              <a:t>in anthropogenic </a:t>
            </a:r>
            <a:r>
              <a:rPr lang="en-US" dirty="0"/>
              <a:t>emissions of </a:t>
            </a:r>
            <a:r>
              <a:rPr lang="en-US" dirty="0" err="1"/>
              <a:t>NOx</a:t>
            </a:r>
            <a:r>
              <a:rPr lang="en-US" dirty="0"/>
              <a:t> and </a:t>
            </a:r>
            <a:r>
              <a:rPr lang="en-US" dirty="0" smtClean="0"/>
              <a:t>VOC </a:t>
            </a:r>
            <a:r>
              <a:rPr lang="en-US" dirty="0"/>
              <a:t>in </a:t>
            </a:r>
            <a:r>
              <a:rPr lang="en-US" dirty="0" smtClean="0"/>
              <a:t>the western </a:t>
            </a:r>
            <a:r>
              <a:rPr lang="en-US" dirty="0"/>
              <a:t>United States.</a:t>
            </a:r>
          </a:p>
        </p:txBody>
      </p:sp>
    </p:spTree>
    <p:extLst>
      <p:ext uri="{BB962C8B-B14F-4D97-AF65-F5344CB8AC3E}">
        <p14:creationId xmlns:p14="http://schemas.microsoft.com/office/powerpoint/2010/main" val="2750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XuLu\Desktop\FIG07_0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4724400" cy="4188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XuLu\Desktop\FIG07_014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40386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2400" y="4343400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global perspective is necessary when designing a strategy to meet regional O</a:t>
            </a:r>
            <a:r>
              <a:rPr lang="en-US" dirty="0"/>
              <a:t>3</a:t>
            </a:r>
            <a:r>
              <a:rPr lang="en-US" sz="2800" dirty="0"/>
              <a:t> air quality objectives</a:t>
            </a:r>
          </a:p>
        </p:txBody>
      </p:sp>
    </p:spTree>
    <p:extLst>
      <p:ext uri="{BB962C8B-B14F-4D97-AF65-F5344CB8AC3E}">
        <p14:creationId xmlns:p14="http://schemas.microsoft.com/office/powerpoint/2010/main" val="6353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u="sng" dirty="0" smtClean="0"/>
              <a:t>Future work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Effect </a:t>
            </a:r>
            <a:r>
              <a:rPr lang="en-US" sz="2800" dirty="0"/>
              <a:t>of </a:t>
            </a:r>
            <a:r>
              <a:rPr lang="en-US" sz="2800" dirty="0" smtClean="0"/>
              <a:t>US </a:t>
            </a:r>
            <a:r>
              <a:rPr lang="en-US" sz="2800" dirty="0"/>
              <a:t>emissions on surface ozone in the </a:t>
            </a:r>
            <a:r>
              <a:rPr lang="en-US" sz="2800" dirty="0" smtClean="0"/>
              <a:t>Asia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233805"/>
              </p:ext>
            </p:extLst>
          </p:nvPr>
        </p:nvGraphicFramePr>
        <p:xfrm>
          <a:off x="1752600" y="2743200"/>
          <a:ext cx="5562600" cy="3099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424"/>
                <a:gridCol w="2397227"/>
                <a:gridCol w="2636949"/>
              </a:tblGrid>
              <a:tr h="61992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Asia</a:t>
                      </a:r>
                      <a:r>
                        <a:rPr lang="en-US" sz="2800" baseline="0" dirty="0" smtClean="0"/>
                        <a:t> emission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US emission</a:t>
                      </a:r>
                    </a:p>
                  </a:txBody>
                  <a:tcPr/>
                </a:tc>
              </a:tr>
              <a:tr h="6199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——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6199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——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↑(Tripled)</a:t>
                      </a:r>
                      <a:endParaRPr lang="en-US" sz="2800" dirty="0"/>
                    </a:p>
                  </a:txBody>
                  <a:tcPr/>
                </a:tc>
              </a:tr>
              <a:tr h="6199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↓(25%)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——</a:t>
                      </a:r>
                      <a:endParaRPr lang="en-US" sz="2800" dirty="0"/>
                    </a:p>
                  </a:txBody>
                  <a:tcPr/>
                </a:tc>
              </a:tr>
              <a:tr h="6199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↓(25%)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↑(Tripled)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8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5. Conclusions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ata collected around </a:t>
            </a:r>
            <a:r>
              <a:rPr lang="en-US" sz="2000" dirty="0"/>
              <a:t>the globe </a:t>
            </a:r>
            <a:r>
              <a:rPr lang="en-US" sz="2000" dirty="0" smtClean="0"/>
              <a:t>showed that tropospheric </a:t>
            </a:r>
            <a:r>
              <a:rPr lang="en-US" sz="2000" dirty="0"/>
              <a:t>ozone increased significantly during the </a:t>
            </a:r>
            <a:r>
              <a:rPr lang="en-US" sz="2000" dirty="0" smtClean="0"/>
              <a:t>1970s </a:t>
            </a:r>
            <a:r>
              <a:rPr lang="en-US" sz="2000" dirty="0"/>
              <a:t>and 1980s in the </a:t>
            </a:r>
            <a:r>
              <a:rPr lang="en-US" sz="2000" dirty="0" smtClean="0"/>
              <a:t>mid-latitudes </a:t>
            </a:r>
            <a:r>
              <a:rPr lang="en-US" sz="2000" dirty="0"/>
              <a:t>of Europe and North America</a:t>
            </a:r>
            <a:r>
              <a:rPr lang="en-US" sz="2000" dirty="0" smtClean="0"/>
              <a:t>, </a:t>
            </a:r>
            <a:r>
              <a:rPr lang="en-US" sz="2000" dirty="0"/>
              <a:t>but appeared to have leveled off and </a:t>
            </a:r>
            <a:r>
              <a:rPr lang="en-US" sz="2000" dirty="0" smtClean="0"/>
              <a:t>in some </a:t>
            </a:r>
            <a:r>
              <a:rPr lang="en-US" sz="2000" dirty="0"/>
              <a:t>places declined in the more recent </a:t>
            </a:r>
            <a:r>
              <a:rPr lang="en-US" sz="2000" dirty="0" smtClean="0"/>
              <a:t>decades</a:t>
            </a:r>
          </a:p>
          <a:p>
            <a:r>
              <a:rPr lang="en-US" sz="2200" dirty="0"/>
              <a:t>Nearly all locations experienced a significant downward trend in ozone mixing ratio between 1980 and 2005 and no change between 1990 and 2005</a:t>
            </a:r>
          </a:p>
          <a:p>
            <a:r>
              <a:rPr lang="en-US" sz="2200" dirty="0"/>
              <a:t>U.S. regulation on emissions has been effective in reducing surface ozone concentrations</a:t>
            </a:r>
            <a:endParaRPr lang="en-US" sz="2000" dirty="0"/>
          </a:p>
          <a:p>
            <a:r>
              <a:rPr lang="en-US" sz="2200" dirty="0"/>
              <a:t>Asian anthropogenic emissions have great effect on US surface ozone </a:t>
            </a:r>
            <a:r>
              <a:rPr lang="en-US" sz="2200" dirty="0" smtClean="0"/>
              <a:t>concentrations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754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References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1. </a:t>
            </a:r>
            <a:r>
              <a:rPr lang="en-US" sz="1800" dirty="0" err="1" smtClean="0"/>
              <a:t>Oltmans</a:t>
            </a:r>
            <a:r>
              <a:rPr lang="en-US" sz="1800" dirty="0"/>
              <a:t>, S. J., </a:t>
            </a:r>
            <a:r>
              <a:rPr lang="en-US" sz="1800" dirty="0" err="1"/>
              <a:t>Lefohn</a:t>
            </a:r>
            <a:r>
              <a:rPr lang="en-US" sz="1800" dirty="0"/>
              <a:t>, A. S., Harris, J. M., </a:t>
            </a:r>
            <a:r>
              <a:rPr lang="en-US" sz="1800" dirty="0" err="1"/>
              <a:t>Galbal</a:t>
            </a:r>
            <a:r>
              <a:rPr lang="en-US" sz="1800" dirty="0"/>
              <a:t> </a:t>
            </a:r>
            <a:r>
              <a:rPr lang="en-US" sz="1800" dirty="0" err="1"/>
              <a:t>ly</a:t>
            </a:r>
            <a:r>
              <a:rPr lang="en-US" sz="1800" dirty="0"/>
              <a:t>, I., </a:t>
            </a:r>
            <a:r>
              <a:rPr lang="en-US" sz="1800" dirty="0" err="1" smtClean="0"/>
              <a:t>Scheel</a:t>
            </a:r>
            <a:r>
              <a:rPr lang="en-US" sz="1800" dirty="0" smtClean="0"/>
              <a:t>, H</a:t>
            </a:r>
            <a:r>
              <a:rPr lang="en-US" sz="1800" dirty="0"/>
              <a:t>. E., </a:t>
            </a:r>
            <a:r>
              <a:rPr lang="en-US" sz="1800" dirty="0" err="1"/>
              <a:t>Bodeker</a:t>
            </a:r>
            <a:r>
              <a:rPr lang="en-US" sz="1800" dirty="0"/>
              <a:t>, G., </a:t>
            </a:r>
            <a:r>
              <a:rPr lang="en-US" sz="1800" dirty="0" err="1"/>
              <a:t>Brunke</a:t>
            </a:r>
            <a:r>
              <a:rPr lang="en-US" sz="1800" dirty="0"/>
              <a:t>, </a:t>
            </a:r>
            <a:r>
              <a:rPr lang="en-US" sz="1800" dirty="0" err="1"/>
              <a:t>E.,Claude</a:t>
            </a:r>
            <a:r>
              <a:rPr lang="en-US" sz="1800" dirty="0"/>
              <a:t>, H., </a:t>
            </a:r>
            <a:r>
              <a:rPr lang="en-US" sz="1800" dirty="0" err="1"/>
              <a:t>Tarasick</a:t>
            </a:r>
            <a:r>
              <a:rPr lang="en-US" sz="1800" dirty="0"/>
              <a:t>, D., </a:t>
            </a:r>
            <a:r>
              <a:rPr lang="en-US" sz="1800" dirty="0" smtClean="0"/>
              <a:t>Johnson, </a:t>
            </a:r>
            <a:r>
              <a:rPr lang="de-DE" sz="1800" dirty="0" smtClean="0"/>
              <a:t>B</a:t>
            </a:r>
            <a:r>
              <a:rPr lang="de-DE" sz="1800" dirty="0"/>
              <a:t>. J., Simmonds, P., Shadwick, D., Anlauf, K., Hayden, K</a:t>
            </a:r>
            <a:r>
              <a:rPr lang="de-DE" sz="1800" dirty="0" smtClean="0"/>
              <a:t>., </a:t>
            </a:r>
            <a:r>
              <a:rPr lang="en-US" sz="1800" dirty="0" err="1" smtClean="0"/>
              <a:t>Schmidlin</a:t>
            </a:r>
            <a:r>
              <a:rPr lang="en-US" sz="1800" dirty="0"/>
              <a:t>, F., Fujimoto, T., </a:t>
            </a:r>
            <a:r>
              <a:rPr lang="en-US" sz="1800" dirty="0" err="1"/>
              <a:t>Akagi</a:t>
            </a:r>
            <a:r>
              <a:rPr lang="en-US" sz="1800" dirty="0"/>
              <a:t>, K., Meyer, C., Nichol, S</a:t>
            </a:r>
            <a:r>
              <a:rPr lang="en-US" sz="1800" dirty="0" smtClean="0"/>
              <a:t>., Davies</a:t>
            </a:r>
            <a:r>
              <a:rPr lang="en-US" sz="1800" dirty="0"/>
              <a:t>, J., </a:t>
            </a:r>
            <a:r>
              <a:rPr lang="en-US" sz="1800" dirty="0" err="1"/>
              <a:t>Redondas</a:t>
            </a:r>
            <a:r>
              <a:rPr lang="en-US" sz="1800" dirty="0"/>
              <a:t>, A., and Cuevas, E.: Long-term changes </a:t>
            </a:r>
            <a:r>
              <a:rPr lang="en-US" sz="1800" dirty="0" smtClean="0"/>
              <a:t>in tropospheric </a:t>
            </a:r>
            <a:r>
              <a:rPr lang="en-US" sz="1800" dirty="0"/>
              <a:t>ozone, Atmos. Environ., 40, 3156–3173, 2006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2. Jacob</a:t>
            </a:r>
            <a:r>
              <a:rPr lang="en-US" sz="1800" dirty="0"/>
              <a:t>, D. J., Logan, J. A., and </a:t>
            </a:r>
            <a:r>
              <a:rPr lang="en-US" sz="1800" dirty="0" err="1"/>
              <a:t>Murti</a:t>
            </a:r>
            <a:r>
              <a:rPr lang="en-US" sz="1800" dirty="0"/>
              <a:t>, P. P.: Effect of rising emissions on surface ozone in the United States, </a:t>
            </a:r>
            <a:r>
              <a:rPr lang="en-US" sz="1800" dirty="0" err="1"/>
              <a:t>Geophys</a:t>
            </a:r>
            <a:r>
              <a:rPr lang="en-US" sz="1800" dirty="0"/>
              <a:t>. Res. </a:t>
            </a:r>
            <a:r>
              <a:rPr lang="en-US" sz="1800" dirty="0" err="1"/>
              <a:t>Lett</a:t>
            </a:r>
            <a:r>
              <a:rPr lang="en-US" sz="1800" dirty="0"/>
              <a:t>., 26, 2175–2178, 1999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3. "Health </a:t>
            </a:r>
            <a:r>
              <a:rPr lang="en-US" sz="1800" dirty="0"/>
              <a:t>Effects of Ozone in the General Population." </a:t>
            </a:r>
            <a:r>
              <a:rPr lang="en-US" sz="1800" i="1" dirty="0"/>
              <a:t>EPA</a:t>
            </a:r>
            <a:r>
              <a:rPr lang="en-US" sz="1800" dirty="0"/>
              <a:t>. Environmental Protection Agency. Web. 10 Apr. 2012. &lt;http://www.epa.gov/apti/ozonehealth/population.html&gt;.</a:t>
            </a:r>
          </a:p>
          <a:p>
            <a:pPr marL="0" indent="0">
              <a:buNone/>
            </a:pPr>
            <a:r>
              <a:rPr lang="en-US" sz="1800" dirty="0" smtClean="0"/>
              <a:t>4."Plant </a:t>
            </a:r>
            <a:r>
              <a:rPr lang="en-US" sz="1800" dirty="0"/>
              <a:t>Science Research : Ozone Effects on Plants." Web. 18 Apr. 2012. &lt;http://www.ars.usda.gov/Main/docs.htm?docid=12462&gt;.</a:t>
            </a:r>
          </a:p>
          <a:p>
            <a:pPr marL="0" indent="0">
              <a:buNone/>
            </a:pPr>
            <a:r>
              <a:rPr lang="en-US" sz="1800" dirty="0" smtClean="0"/>
              <a:t>5. </a:t>
            </a:r>
            <a:r>
              <a:rPr lang="en-US" sz="1800" dirty="0"/>
              <a:t> </a:t>
            </a:r>
            <a:r>
              <a:rPr lang="en-US" sz="1800" dirty="0" err="1"/>
              <a:t>Lefohn</a:t>
            </a:r>
            <a:r>
              <a:rPr lang="en-US" sz="1800" dirty="0"/>
              <a:t>, A., D. </a:t>
            </a:r>
            <a:r>
              <a:rPr lang="en-US" sz="1800" dirty="0" err="1"/>
              <a:t>Shadwick</a:t>
            </a:r>
            <a:r>
              <a:rPr lang="en-US" sz="1800" dirty="0"/>
              <a:t>, and S. </a:t>
            </a:r>
            <a:r>
              <a:rPr lang="en-US" sz="1800" dirty="0" err="1"/>
              <a:t>Oltmans</a:t>
            </a:r>
            <a:r>
              <a:rPr lang="en-US" sz="1800" dirty="0"/>
              <a:t>. "Characterizing Long-term Changes in Surface Ozone Levels in the United States (1980–2005)." </a:t>
            </a:r>
            <a:r>
              <a:rPr lang="en-US" sz="1800" i="1" dirty="0"/>
              <a:t>Atmospheric Environment</a:t>
            </a:r>
            <a:r>
              <a:rPr lang="en-US" sz="1800" dirty="0"/>
              <a:t> 42.35 (2008): 8252-262. Print.</a:t>
            </a:r>
          </a:p>
          <a:p>
            <a:endParaRPr lang="en-US" sz="18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45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1. Introduction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Ozone </a:t>
            </a:r>
            <a:r>
              <a:rPr lang="en-US" sz="2400" dirty="0"/>
              <a:t>in the troposphere is a key ingredient in </a:t>
            </a:r>
            <a:r>
              <a:rPr lang="en-US" sz="2400" dirty="0" smtClean="0"/>
              <a:t>many atmospheric </a:t>
            </a:r>
            <a:r>
              <a:rPr lang="en-US" sz="2400" dirty="0"/>
              <a:t>physical and </a:t>
            </a:r>
            <a:r>
              <a:rPr lang="en-US" sz="2400" dirty="0" smtClean="0"/>
              <a:t>chemical processes</a:t>
            </a:r>
          </a:p>
          <a:p>
            <a:pPr marL="0" indent="0">
              <a:buNone/>
            </a:pPr>
            <a:r>
              <a:rPr lang="en-US" sz="2000" dirty="0" smtClean="0"/>
              <a:t>      -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 forcing</a:t>
            </a:r>
          </a:p>
          <a:p>
            <a:pPr marL="0" indent="0">
              <a:buNone/>
            </a:pPr>
            <a:r>
              <a:rPr lang="en-US" sz="2000" dirty="0" smtClean="0"/>
              <a:t>      -Precursor </a:t>
            </a:r>
            <a:r>
              <a:rPr lang="en-US" sz="2000" dirty="0"/>
              <a:t>to the formation </a:t>
            </a:r>
            <a:r>
              <a:rPr lang="en-US" sz="2000" dirty="0" smtClean="0"/>
              <a:t>of OH</a:t>
            </a:r>
          </a:p>
          <a:p>
            <a:pPr marL="0" indent="0">
              <a:buNone/>
            </a:pPr>
            <a:r>
              <a:rPr lang="en-US" sz="2000" dirty="0" smtClean="0"/>
              <a:t>      -Photochemical </a:t>
            </a:r>
            <a:r>
              <a:rPr lang="en-US" sz="2000" dirty="0"/>
              <a:t>ozone </a:t>
            </a:r>
            <a:r>
              <a:rPr lang="en-US" sz="2000" dirty="0" smtClean="0"/>
              <a:t>production: human </a:t>
            </a:r>
            <a:r>
              <a:rPr lang="en-US" sz="2000" dirty="0"/>
              <a:t>health, terrestrial </a:t>
            </a:r>
            <a:r>
              <a:rPr lang="en-US" sz="2000" dirty="0" smtClean="0"/>
              <a:t>ecosystems</a:t>
            </a:r>
          </a:p>
          <a:p>
            <a:r>
              <a:rPr lang="en-US" sz="2400" dirty="0" smtClean="0"/>
              <a:t>Tropospheric Ozone:</a:t>
            </a:r>
          </a:p>
          <a:p>
            <a:pPr marL="0" indent="0">
              <a:buNone/>
            </a:pPr>
            <a:r>
              <a:rPr lang="en-US" sz="2400" b="1" dirty="0" smtClean="0"/>
              <a:t>     </a:t>
            </a:r>
            <a:r>
              <a:rPr lang="en-US" sz="2000" b="1" dirty="0" smtClean="0"/>
              <a:t>- Near ground level</a:t>
            </a:r>
            <a:r>
              <a:rPr lang="en-US" sz="2000" dirty="0" smtClean="0"/>
              <a:t>: air quality concerns</a:t>
            </a:r>
          </a:p>
          <a:p>
            <a:pPr marL="0" indent="0">
              <a:buNone/>
            </a:pPr>
            <a:r>
              <a:rPr lang="en-US" sz="2000" dirty="0" smtClean="0"/>
              <a:t>      - Entire depth of the troposphere: the climatic and oxidizing  impacts of O</a:t>
            </a:r>
            <a:r>
              <a:rPr lang="en-US" sz="1400" dirty="0" smtClean="0"/>
              <a:t>3</a:t>
            </a:r>
          </a:p>
          <a:p>
            <a:r>
              <a:rPr lang="en-US" sz="2400" dirty="0" smtClean="0"/>
              <a:t>A lifetime </a:t>
            </a:r>
            <a:r>
              <a:rPr lang="en-US" sz="2400" dirty="0"/>
              <a:t>of several days </a:t>
            </a:r>
            <a:r>
              <a:rPr lang="en-US" sz="2400" dirty="0" smtClean="0"/>
              <a:t>to several </a:t>
            </a:r>
            <a:r>
              <a:rPr lang="en-US" sz="2400" dirty="0"/>
              <a:t>weeks, ozone is not a globally </a:t>
            </a:r>
            <a:r>
              <a:rPr lang="en-US" sz="2400" dirty="0" smtClean="0"/>
              <a:t>or </a:t>
            </a:r>
            <a:r>
              <a:rPr lang="en-US" sz="2400" dirty="0" err="1" smtClean="0"/>
              <a:t>hemispherically</a:t>
            </a:r>
            <a:r>
              <a:rPr lang="en-US" sz="2400" dirty="0" smtClean="0"/>
              <a:t> </a:t>
            </a:r>
            <a:r>
              <a:rPr lang="en-US" sz="2400" dirty="0"/>
              <a:t>well-mixed </a:t>
            </a:r>
            <a:r>
              <a:rPr lang="en-US" sz="2400" dirty="0" smtClean="0"/>
              <a:t>constituent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08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2</a:t>
            </a:r>
            <a:r>
              <a:rPr lang="en-US" u="sng" dirty="0" smtClean="0"/>
              <a:t>. Global long term surface O</a:t>
            </a:r>
            <a:r>
              <a:rPr lang="en-US" sz="2700" u="sng" dirty="0" smtClean="0"/>
              <a:t>3</a:t>
            </a:r>
            <a:r>
              <a:rPr lang="en-US" u="sng" dirty="0" smtClean="0"/>
              <a:t> trends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09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Approach: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sz="2400" dirty="0" smtClean="0"/>
              <a:t>Long records (&gt;15 years)</a:t>
            </a:r>
          </a:p>
          <a:p>
            <a:pPr>
              <a:buFontTx/>
              <a:buChar char="-"/>
            </a:pPr>
            <a:r>
              <a:rPr lang="en-US" sz="2400" dirty="0" smtClean="0"/>
              <a:t>“Background” sites away from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precursor sources</a:t>
            </a:r>
          </a:p>
          <a:p>
            <a:pPr>
              <a:buFontTx/>
              <a:buChar char="-"/>
            </a:pPr>
            <a:r>
              <a:rPr lang="en-US" sz="2400" dirty="0" smtClean="0"/>
              <a:t>Surface observations </a:t>
            </a:r>
          </a:p>
          <a:p>
            <a:pPr>
              <a:buFontTx/>
              <a:buChar char="-"/>
            </a:pPr>
            <a:r>
              <a:rPr lang="en-US" sz="2400" dirty="0" smtClean="0"/>
              <a:t>To </a:t>
            </a:r>
            <a:r>
              <a:rPr lang="en-US" sz="2400" dirty="0"/>
              <a:t>highlight the decadal </a:t>
            </a:r>
            <a:r>
              <a:rPr lang="en-US" sz="2400" dirty="0" smtClean="0"/>
              <a:t>changes:</a:t>
            </a:r>
          </a:p>
          <a:p>
            <a:pPr marL="0" indent="0">
              <a:buNone/>
            </a:pPr>
            <a:r>
              <a:rPr lang="en-US" sz="2400" dirty="0" smtClean="0"/>
              <a:t>1975–1984, 1985–1994 </a:t>
            </a:r>
            <a:r>
              <a:rPr lang="en-US" sz="2400" dirty="0"/>
              <a:t>and </a:t>
            </a:r>
            <a:r>
              <a:rPr lang="en-US" sz="2400" dirty="0" smtClean="0"/>
              <a:t>1995–2004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505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4419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Zugspitze, 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</a:t>
            </a:r>
            <a:r>
              <a:rPr lang="en-US" dirty="0"/>
              <a:t>in the northern </a:t>
            </a:r>
            <a:r>
              <a:rPr lang="en-US" dirty="0" smtClean="0"/>
              <a:t>hemisphere-High </a:t>
            </a:r>
            <a:r>
              <a:rPr lang="en-US" dirty="0"/>
              <a:t>L</a:t>
            </a:r>
            <a:r>
              <a:rPr lang="en-US" dirty="0" smtClean="0"/>
              <a:t>atitudes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Barrow(70N): a </a:t>
            </a:r>
            <a:r>
              <a:rPr lang="en-US" sz="2000" dirty="0"/>
              <a:t>significant 4.8 </a:t>
            </a:r>
            <a:r>
              <a:rPr lang="en-US" sz="2000" dirty="0" smtClean="0"/>
              <a:t>(±1.7</a:t>
            </a:r>
            <a:r>
              <a:rPr lang="en-US" sz="2000" dirty="0"/>
              <a:t>)%/decade </a:t>
            </a:r>
            <a:r>
              <a:rPr lang="en-US" sz="2000" dirty="0" smtClean="0"/>
              <a:t>increase</a:t>
            </a:r>
            <a:endParaRPr lang="en-US" sz="2000" dirty="0"/>
          </a:p>
          <a:p>
            <a:r>
              <a:rPr lang="en-US" sz="2000" dirty="0" smtClean="0"/>
              <a:t>Springtime ozone depletion </a:t>
            </a:r>
            <a:r>
              <a:rPr lang="en-US" sz="2000" dirty="0"/>
              <a:t>related to bromine </a:t>
            </a:r>
            <a:r>
              <a:rPr lang="en-US" sz="2000" dirty="0" smtClean="0"/>
              <a:t>chemistry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eriods </a:t>
            </a:r>
            <a:r>
              <a:rPr lang="en-US" sz="2000" dirty="0"/>
              <a:t>of both declining and </a:t>
            </a:r>
            <a:r>
              <a:rPr lang="en-US" sz="2000" dirty="0" smtClean="0"/>
              <a:t>increasing ozone amounts</a:t>
            </a:r>
            <a:r>
              <a:rPr lang="en-US" sz="2000" dirty="0"/>
              <a:t>,</a:t>
            </a:r>
            <a:r>
              <a:rPr lang="en-US" sz="2000" dirty="0" smtClean="0"/>
              <a:t> varying </a:t>
            </a:r>
            <a:r>
              <a:rPr lang="en-US" sz="2000" dirty="0"/>
              <a:t>patterns of change </a:t>
            </a:r>
            <a:r>
              <a:rPr lang="en-US" sz="2000" dirty="0" smtClean="0"/>
              <a:t>on multi-decadal </a:t>
            </a:r>
            <a:r>
              <a:rPr lang="en-US" sz="2000" dirty="0"/>
              <a:t>time scales.</a:t>
            </a: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1600" dirty="0" smtClean="0"/>
              <a:t>      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      Average </a:t>
            </a:r>
            <a:r>
              <a:rPr lang="en-US" sz="1600" dirty="0"/>
              <a:t>monthly surface ozone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      at </a:t>
            </a:r>
            <a:r>
              <a:rPr lang="en-US" sz="1600" dirty="0"/>
              <a:t>Barrow, Alaska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4886325" cy="291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1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in the northern hemisphere-Mid </a:t>
            </a:r>
            <a:r>
              <a:rPr lang="en-US" dirty="0"/>
              <a:t>L</a:t>
            </a:r>
            <a:r>
              <a:rPr lang="en-US" dirty="0" smtClean="0"/>
              <a:t>atitudes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Continental </a:t>
            </a:r>
            <a:r>
              <a:rPr lang="en-US" sz="1800" dirty="0"/>
              <a:t>Europe </a:t>
            </a:r>
            <a:r>
              <a:rPr lang="en-US" sz="1800" dirty="0" smtClean="0"/>
              <a:t>showed </a:t>
            </a:r>
            <a:r>
              <a:rPr lang="en-US" sz="1800" dirty="0"/>
              <a:t>significant increases in the 1970s and </a:t>
            </a:r>
            <a:r>
              <a:rPr lang="en-US" sz="1800" dirty="0" smtClean="0"/>
              <a:t>1980s: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Zugspitze</a:t>
            </a:r>
            <a:r>
              <a:rPr lang="en-US" sz="1800" dirty="0"/>
              <a:t>, </a:t>
            </a:r>
            <a:r>
              <a:rPr lang="en-US" sz="1800" dirty="0" smtClean="0"/>
              <a:t>12.6 (±0.8)%/</a:t>
            </a:r>
            <a:r>
              <a:rPr lang="en-US" sz="1800" dirty="0"/>
              <a:t>decade </a:t>
            </a:r>
            <a:r>
              <a:rPr lang="en-US" sz="1800" dirty="0" smtClean="0"/>
              <a:t>increase</a:t>
            </a:r>
          </a:p>
          <a:p>
            <a:r>
              <a:rPr lang="en-US" sz="1800" dirty="0" smtClean="0"/>
              <a:t>Over North </a:t>
            </a:r>
            <a:r>
              <a:rPr lang="en-US" sz="1800" dirty="0"/>
              <a:t>America rises in the 1970s are less than those seen in </a:t>
            </a:r>
            <a:r>
              <a:rPr lang="en-US" sz="1800" dirty="0" smtClean="0"/>
              <a:t>Europe, </a:t>
            </a:r>
            <a:r>
              <a:rPr lang="en-US" sz="1800" dirty="0"/>
              <a:t>suggesting significant regional differences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069470"/>
            <a:ext cx="4200525" cy="254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015" y="5791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monthly surface ozone at </a:t>
            </a:r>
            <a:r>
              <a:rPr lang="en-US" dirty="0" smtClean="0"/>
              <a:t>Zugspitze, peak of the </a:t>
            </a:r>
            <a:r>
              <a:rPr lang="en-US" dirty="0" err="1" smtClean="0"/>
              <a:t>Wetterstein</a:t>
            </a:r>
            <a:r>
              <a:rPr lang="en-US" dirty="0" smtClean="0"/>
              <a:t> Mountains, Germany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6378"/>
            <a:ext cx="4128911" cy="292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809674" y="3634509"/>
            <a:ext cx="838200" cy="304800"/>
          </a:xfrm>
          <a:prstGeom prst="borderCallout1">
            <a:avLst>
              <a:gd name="adj1" fmla="val 97538"/>
              <a:gd name="adj2" fmla="val 3788"/>
              <a:gd name="adj3" fmla="val 224621"/>
              <a:gd name="adj4" fmla="val -105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44.4N, New York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39145" y="606819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Ozone trend curves </a:t>
            </a:r>
            <a:r>
              <a:rPr lang="en-US" dirty="0" smtClean="0"/>
              <a:t>in percent </a:t>
            </a:r>
            <a:r>
              <a:rPr lang="en-US" dirty="0"/>
              <a:t>deviation at six </a:t>
            </a:r>
            <a:r>
              <a:rPr lang="en-US" dirty="0" smtClean="0"/>
              <a:t>N.H</a:t>
            </a:r>
            <a:r>
              <a:rPr lang="en-US" dirty="0"/>
              <a:t>. surface ozone sites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8229599" y="3634509"/>
            <a:ext cx="623711" cy="304800"/>
          </a:xfrm>
          <a:prstGeom prst="borderCallout1">
            <a:avLst>
              <a:gd name="adj1" fmla="val 52083"/>
              <a:gd name="adj2" fmla="val 552"/>
              <a:gd name="adj3" fmla="val 112500"/>
              <a:gd name="adj4" fmla="val -383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53.2N, Ireland</a:t>
            </a:r>
            <a:endParaRPr lang="en-US" sz="1000" b="1" dirty="0"/>
          </a:p>
        </p:txBody>
      </p:sp>
      <p:sp>
        <p:nvSpPr>
          <p:cNvPr id="9" name="Line Callout 1 8"/>
          <p:cNvSpPr/>
          <p:nvPr/>
        </p:nvSpPr>
        <p:spPr>
          <a:xfrm>
            <a:off x="5933211" y="5472545"/>
            <a:ext cx="591126" cy="304800"/>
          </a:xfrm>
          <a:prstGeom prst="borderCallout1">
            <a:avLst>
              <a:gd name="adj1" fmla="val -11553"/>
              <a:gd name="adj2" fmla="val 36980"/>
              <a:gd name="adj3" fmla="val -54167"/>
              <a:gd name="adj4" fmla="val 632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19.5N, Hawaii</a:t>
            </a:r>
            <a:endParaRPr lang="en-US" sz="1100" b="1" dirty="0"/>
          </a:p>
        </p:txBody>
      </p:sp>
      <p:sp>
        <p:nvSpPr>
          <p:cNvPr id="10" name="Line Callout 1 9"/>
          <p:cNvSpPr/>
          <p:nvPr/>
        </p:nvSpPr>
        <p:spPr>
          <a:xfrm>
            <a:off x="8077200" y="5188527"/>
            <a:ext cx="685799" cy="304800"/>
          </a:xfrm>
          <a:prstGeom prst="borderCallout1">
            <a:avLst>
              <a:gd name="adj1" fmla="val -5492"/>
              <a:gd name="adj2" fmla="val 9175"/>
              <a:gd name="adj3" fmla="val -14773"/>
              <a:gd name="adj4" fmla="val -46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28.3N, Spain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2341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in the northern hemisphere-Tropics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the N.H. tropics </a:t>
            </a:r>
            <a:r>
              <a:rPr lang="en-US" sz="2000" dirty="0" smtClean="0"/>
              <a:t>the </a:t>
            </a:r>
            <a:r>
              <a:rPr lang="en-US" sz="2000" dirty="0"/>
              <a:t>surface </a:t>
            </a:r>
            <a:r>
              <a:rPr lang="en-US" sz="2000" dirty="0" smtClean="0"/>
              <a:t>record in </a:t>
            </a:r>
            <a:r>
              <a:rPr lang="en-US" sz="2000" dirty="0"/>
              <a:t>Hawaii show a significant </a:t>
            </a:r>
            <a:r>
              <a:rPr lang="en-US" sz="2000" dirty="0" smtClean="0"/>
              <a:t>increase </a:t>
            </a:r>
            <a:r>
              <a:rPr lang="en-US" sz="2000" dirty="0"/>
              <a:t>(</a:t>
            </a:r>
            <a:r>
              <a:rPr lang="en-US" sz="2000" dirty="0" smtClean="0"/>
              <a:t>3.5±1.5</a:t>
            </a:r>
            <a:r>
              <a:rPr lang="en-US" sz="2000" dirty="0"/>
              <a:t>%/decade</a:t>
            </a:r>
            <a:r>
              <a:rPr lang="en-US" sz="2000" dirty="0" smtClean="0"/>
              <a:t>)  </a:t>
            </a:r>
            <a:r>
              <a:rPr lang="en-US" sz="2000" dirty="0"/>
              <a:t>in the </a:t>
            </a:r>
            <a:r>
              <a:rPr lang="en-US" sz="2000" dirty="0" smtClean="0"/>
              <a:t>autumn months </a:t>
            </a:r>
            <a:r>
              <a:rPr lang="en-US" sz="2000" dirty="0"/>
              <a:t>in the most recent decade 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Hawaiian location sees </a:t>
            </a:r>
            <a:r>
              <a:rPr lang="en-US" sz="2000" dirty="0" smtClean="0"/>
              <a:t>transport events </a:t>
            </a:r>
            <a:r>
              <a:rPr lang="en-US" sz="2000" dirty="0"/>
              <a:t>that may have their origin in East Asia.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5334000" cy="314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44196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Seasonal variation in surface ozone (filled symbols) at</a:t>
            </a:r>
          </a:p>
          <a:p>
            <a:r>
              <a:rPr lang="en-US" dirty="0"/>
              <a:t>Mauna Loa Observatory (MLO) and in the 700–500 </a:t>
            </a:r>
            <a:r>
              <a:rPr lang="en-US" dirty="0" err="1"/>
              <a:t>hPa</a:t>
            </a:r>
            <a:r>
              <a:rPr lang="en-US" dirty="0"/>
              <a:t> layer</a:t>
            </a:r>
          </a:p>
          <a:p>
            <a:r>
              <a:rPr lang="en-US" dirty="0"/>
              <a:t>ozone (open symbols) at Hilo, </a:t>
            </a:r>
            <a:r>
              <a:rPr lang="en-US" dirty="0" smtClean="0"/>
              <a:t>Hawaii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in the southern hemisphere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1600" dirty="0" smtClean="0"/>
              <a:t>Ozone </a:t>
            </a:r>
            <a:r>
              <a:rPr lang="en-US" sz="1600" dirty="0"/>
              <a:t>trend </a:t>
            </a:r>
            <a:r>
              <a:rPr lang="en-US" sz="1600" dirty="0" smtClean="0"/>
              <a:t>curves in percent </a:t>
            </a:r>
            <a:r>
              <a:rPr lang="en-US" sz="1600" dirty="0"/>
              <a:t>deviation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at </a:t>
            </a:r>
            <a:r>
              <a:rPr lang="en-US" sz="1600" dirty="0"/>
              <a:t>four selected S.H. surface ozone </a:t>
            </a:r>
            <a:r>
              <a:rPr lang="en-US" sz="1600" dirty="0" smtClean="0"/>
              <a:t>sites:</a:t>
            </a:r>
          </a:p>
          <a:p>
            <a:pPr marL="0" indent="0">
              <a:buNone/>
            </a:pPr>
            <a:r>
              <a:rPr lang="en-US" sz="1400" dirty="0" smtClean="0"/>
              <a:t>South Pole (90S), Antarctica</a:t>
            </a:r>
          </a:p>
          <a:p>
            <a:pPr marL="0" indent="0">
              <a:buNone/>
            </a:pPr>
            <a:r>
              <a:rPr lang="en-US" sz="1400" dirty="0" smtClean="0"/>
              <a:t>Cape Point (34.4S), South Africa</a:t>
            </a:r>
          </a:p>
          <a:p>
            <a:pPr marL="0" indent="0">
              <a:buNone/>
            </a:pPr>
            <a:r>
              <a:rPr lang="en-US" sz="1400" dirty="0" smtClean="0"/>
              <a:t>Cape Grim (40.7S), Australia</a:t>
            </a:r>
          </a:p>
          <a:p>
            <a:pPr marL="0" indent="0">
              <a:buNone/>
            </a:pPr>
            <a:r>
              <a:rPr lang="en-US" sz="1400" dirty="0" smtClean="0"/>
              <a:t>Samoa (14S)</a:t>
            </a:r>
            <a:endParaRPr lang="en-US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303" y="2362200"/>
            <a:ext cx="5191125" cy="358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6019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Ozone trend curves </a:t>
            </a:r>
            <a:r>
              <a:rPr lang="en-US" dirty="0" smtClean="0"/>
              <a:t>in</a:t>
            </a:r>
            <a:r>
              <a:rPr lang="en-US" dirty="0"/>
              <a:t> </a:t>
            </a:r>
            <a:r>
              <a:rPr lang="en-US" dirty="0" smtClean="0"/>
              <a:t>percent </a:t>
            </a:r>
            <a:r>
              <a:rPr lang="en-US" dirty="0"/>
              <a:t>deviation at four selected S.H. surface ozone sites</a:t>
            </a:r>
          </a:p>
        </p:txBody>
      </p:sp>
    </p:spTree>
    <p:extLst>
      <p:ext uri="{BB962C8B-B14F-4D97-AF65-F5344CB8AC3E}">
        <p14:creationId xmlns:p14="http://schemas.microsoft.com/office/powerpoint/2010/main" val="1155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00200"/>
            <a:ext cx="8458200" cy="2228850"/>
          </a:xfrm>
        </p:spPr>
        <p:txBody>
          <a:bodyPr/>
          <a:lstStyle/>
          <a:p>
            <a:r>
              <a:rPr lang="en-US" dirty="0" smtClean="0"/>
              <a:t>3. Assessing Surface Ozone Trends in the U.S. From 1980-2005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1403</Words>
  <Application>Microsoft Office PowerPoint</Application>
  <PresentationFormat>On-screen Show (4:3)</PresentationFormat>
  <Paragraphs>168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Long Term Trends of  Surface Ozone Level</vt:lpstr>
      <vt:lpstr>Overview</vt:lpstr>
      <vt:lpstr>1. Introduction</vt:lpstr>
      <vt:lpstr>2. Global long term surface O3 trends</vt:lpstr>
      <vt:lpstr>Changes in the northern hemisphere-High Latitudes</vt:lpstr>
      <vt:lpstr>Changes in the northern hemisphere-Mid Latitudes</vt:lpstr>
      <vt:lpstr>Changes in the northern hemisphere-Tropics</vt:lpstr>
      <vt:lpstr>Changes in the southern hemisphere</vt:lpstr>
      <vt:lpstr>3. Assessing Surface Ozone Trends in the U.S. From 1980-2005</vt:lpstr>
      <vt:lpstr>Background</vt:lpstr>
      <vt:lpstr>Control of U.S. NOx Emission</vt:lpstr>
      <vt:lpstr>Ozone Trend Indices/Database</vt:lpstr>
      <vt:lpstr>Trends – Index 1</vt:lpstr>
      <vt:lpstr>Trends – Index 2</vt:lpstr>
      <vt:lpstr>Trends – Index 3</vt:lpstr>
      <vt:lpstr>US Trend Summary</vt:lpstr>
      <vt:lpstr>Monotonic Trend of Surface Ozone</vt:lpstr>
      <vt:lpstr>Cities with Increased Ozone Trends</vt:lpstr>
      <vt:lpstr>Summary for US Trends</vt:lpstr>
      <vt:lpstr>4. Effect of Asian emissions on surface ozone in the US</vt:lpstr>
      <vt:lpstr>Background and Approach</vt:lpstr>
      <vt:lpstr>Experiments</vt:lpstr>
      <vt:lpstr>PowerPoint Presentation</vt:lpstr>
      <vt:lpstr>PowerPoint Presentation</vt:lpstr>
      <vt:lpstr>Summary for Effects of Asian Emissions</vt:lpstr>
      <vt:lpstr>PowerPoint Presentation</vt:lpstr>
      <vt:lpstr>Future work</vt:lpstr>
      <vt:lpstr>5. Conclusions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Term Trends of Tropospheric Ozone</dc:title>
  <dc:creator>Liu, Xiaoxi</dc:creator>
  <cp:lastModifiedBy>Liu, Xiaoxi</cp:lastModifiedBy>
  <cp:revision>69</cp:revision>
  <dcterms:created xsi:type="dcterms:W3CDTF">2012-04-16T17:45:40Z</dcterms:created>
  <dcterms:modified xsi:type="dcterms:W3CDTF">2012-04-19T20:21:24Z</dcterms:modified>
</cp:coreProperties>
</file>