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0" r:id="rId4"/>
    <p:sldId id="271" r:id="rId5"/>
    <p:sldId id="258" r:id="rId6"/>
    <p:sldId id="267" r:id="rId7"/>
    <p:sldId id="259" r:id="rId8"/>
    <p:sldId id="260" r:id="rId9"/>
    <p:sldId id="268" r:id="rId10"/>
    <p:sldId id="261" r:id="rId11"/>
    <p:sldId id="264" r:id="rId12"/>
    <p:sldId id="269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2" y="-5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C06D8-5392-DF48-929A-02E14BCC9EA6}" type="datetimeFigureOut">
              <a:rPr lang="en-US" smtClean="0"/>
              <a:t>4/26/12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CAF1B-EC41-2E4F-891C-1159F72A9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CAF1B-EC41-2E4F-891C-1159F72A9C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322-2DF2-49FD-B23C-4CF9683663C9}" type="datetimeFigureOut">
              <a:rPr lang="zh-CN" altLang="en-US" smtClean="0"/>
              <a:t>4/26/12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945E-FC7E-4176-A55E-0DBA67E90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24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322-2DF2-49FD-B23C-4CF9683663C9}" type="datetimeFigureOut">
              <a:rPr lang="zh-CN" altLang="en-US" smtClean="0"/>
              <a:t>4/26/12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945E-FC7E-4176-A55E-0DBA67E90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0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322-2DF2-49FD-B23C-4CF9683663C9}" type="datetimeFigureOut">
              <a:rPr lang="zh-CN" altLang="en-US" smtClean="0"/>
              <a:t>4/26/12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945E-FC7E-4176-A55E-0DBA67E90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43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322-2DF2-49FD-B23C-4CF9683663C9}" type="datetimeFigureOut">
              <a:rPr lang="zh-CN" altLang="en-US" smtClean="0"/>
              <a:t>4/26/12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945E-FC7E-4176-A55E-0DBA67E90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06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322-2DF2-49FD-B23C-4CF9683663C9}" type="datetimeFigureOut">
              <a:rPr lang="zh-CN" altLang="en-US" smtClean="0"/>
              <a:t>4/26/12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945E-FC7E-4176-A55E-0DBA67E90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15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322-2DF2-49FD-B23C-4CF9683663C9}" type="datetimeFigureOut">
              <a:rPr lang="zh-CN" altLang="en-US" smtClean="0"/>
              <a:t>4/26/12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945E-FC7E-4176-A55E-0DBA67E90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30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322-2DF2-49FD-B23C-4CF9683663C9}" type="datetimeFigureOut">
              <a:rPr lang="zh-CN" altLang="en-US" smtClean="0"/>
              <a:t>4/26/12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945E-FC7E-4176-A55E-0DBA67E90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6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322-2DF2-49FD-B23C-4CF9683663C9}" type="datetimeFigureOut">
              <a:rPr lang="zh-CN" altLang="en-US" smtClean="0"/>
              <a:t>4/26/12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945E-FC7E-4176-A55E-0DBA67E90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40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322-2DF2-49FD-B23C-4CF9683663C9}" type="datetimeFigureOut">
              <a:rPr lang="zh-CN" altLang="en-US" smtClean="0"/>
              <a:t>4/26/12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945E-FC7E-4176-A55E-0DBA67E90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24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322-2DF2-49FD-B23C-4CF9683663C9}" type="datetimeFigureOut">
              <a:rPr lang="zh-CN" altLang="en-US" smtClean="0"/>
              <a:t>4/26/12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945E-FC7E-4176-A55E-0DBA67E90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21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322-2DF2-49FD-B23C-4CF9683663C9}" type="datetimeFigureOut">
              <a:rPr lang="zh-CN" altLang="en-US" smtClean="0"/>
              <a:t>4/26/12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945E-FC7E-4176-A55E-0DBA67E90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87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7D322-2DF2-49FD-B23C-4CF9683663C9}" type="datetimeFigureOut">
              <a:rPr lang="zh-CN" altLang="en-US" smtClean="0"/>
              <a:t>4/26/12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945E-FC7E-4176-A55E-0DBA67E90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04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Simulate the vertical profile of </a:t>
            </a:r>
            <a:r>
              <a:rPr lang="en-US" altLang="zh-CN" dirty="0" err="1" smtClean="0"/>
              <a:t>methanesulfonic</a:t>
            </a:r>
            <a:r>
              <a:rPr lang="en-US" altLang="zh-CN" dirty="0" smtClean="0"/>
              <a:t> acid (MSA) </a:t>
            </a:r>
            <a:br>
              <a:rPr lang="en-US" altLang="zh-CN" dirty="0" smtClean="0"/>
            </a:br>
            <a:r>
              <a:rPr lang="en-US" altLang="zh-CN" dirty="0" smtClean="0"/>
              <a:t>over tropical Pacific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Yuzhong</a:t>
            </a:r>
            <a:r>
              <a:rPr lang="en-US" altLang="zh-CN" dirty="0" smtClean="0"/>
              <a:t> Zhang</a:t>
            </a:r>
            <a:endParaRPr lang="zh-CN" altLang="en-US" dirty="0"/>
          </a:p>
        </p:txBody>
      </p:sp>
      <p:pic>
        <p:nvPicPr>
          <p:cNvPr id="4" name="Picture 3" descr="Screen Shot 2012-04-24 at 1.2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953000"/>
            <a:ext cx="838200" cy="93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680960" cy="53340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3200" dirty="0" smtClean="0"/>
              <a:t>RH dependence and </a:t>
            </a:r>
            <a:r>
              <a:rPr lang="en-US" altLang="zh-CN" sz="3200" dirty="0"/>
              <a:t>MSA </a:t>
            </a:r>
            <a:r>
              <a:rPr lang="en-US" altLang="zh-CN" sz="3200" dirty="0" smtClean="0"/>
              <a:t>degassing in FT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745067"/>
            <a:ext cx="243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Abrupt change of liquid water under efflorescence point (EP),  e.g. </a:t>
            </a:r>
            <a:r>
              <a:rPr lang="en-US" dirty="0" err="1" smtClean="0"/>
              <a:t>NaCl</a:t>
            </a:r>
            <a:r>
              <a:rPr lang="en-US" dirty="0" smtClean="0"/>
              <a:t> ~40%</a:t>
            </a:r>
          </a:p>
          <a:p>
            <a:endParaRPr lang="en-US" dirty="0"/>
          </a:p>
          <a:p>
            <a:r>
              <a:rPr lang="en-US" dirty="0"/>
              <a:t>Hypothesis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Aerosol cannot take up MSA any more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MSA degases from aerosol phase, when RH &lt; EP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1555524"/>
            <a:ext cx="4124449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409825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86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200" dirty="0"/>
              <a:t>MSA budget in tropical pacific marine atmosphere</a:t>
            </a:r>
            <a:endParaRPr lang="zh-CN" altLang="en-US" sz="3200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981200" y="1600200"/>
            <a:ext cx="5257800" cy="472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" name="Picture 5" descr="bud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800600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8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971800"/>
            <a:ext cx="4038600" cy="68580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/>
              <a:t>Thank you!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890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200400" cy="7159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200" dirty="0" smtClean="0"/>
              <a:t>CLAW hypothesis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29388" cy="52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631698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Figure from en.wikipedia.org/wiki/</a:t>
            </a:r>
            <a:r>
              <a:rPr lang="en-US" altLang="zh-CN" sz="1100" dirty="0" err="1" smtClean="0"/>
              <a:t>CLAW_hypothesis</a:t>
            </a:r>
            <a:endParaRPr lang="en-US" altLang="zh-CN" sz="1100" dirty="0" smtClean="0"/>
          </a:p>
          <a:p>
            <a:r>
              <a:rPr lang="en-US" altLang="zh-CN" sz="1100" dirty="0" err="1"/>
              <a:t>Charlson</a:t>
            </a:r>
            <a:r>
              <a:rPr lang="en-US" altLang="zh-CN" sz="1100" dirty="0"/>
              <a:t> </a:t>
            </a:r>
            <a:r>
              <a:rPr lang="en-US" altLang="zh-CN" sz="1100" i="1" dirty="0"/>
              <a:t>et al.</a:t>
            </a:r>
            <a:r>
              <a:rPr lang="en-US" altLang="zh-CN" sz="1100" dirty="0"/>
              <a:t>, 1987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91405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200400" cy="7159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200" dirty="0" smtClean="0"/>
              <a:t>CLAW hypothesis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29388" cy="52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631698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Figure from en.wikipedia.org/wiki/</a:t>
            </a:r>
            <a:r>
              <a:rPr lang="en-US" altLang="zh-CN" sz="1100" dirty="0" err="1" smtClean="0"/>
              <a:t>CLAW_hypothesis</a:t>
            </a:r>
            <a:endParaRPr lang="en-US" altLang="zh-CN" sz="1100" dirty="0" smtClean="0"/>
          </a:p>
          <a:p>
            <a:r>
              <a:rPr lang="en-US" altLang="zh-CN" sz="1100" dirty="0" err="1"/>
              <a:t>Charlson</a:t>
            </a:r>
            <a:r>
              <a:rPr lang="en-US" altLang="zh-CN" sz="1100" dirty="0"/>
              <a:t> </a:t>
            </a:r>
            <a:r>
              <a:rPr lang="en-US" altLang="zh-CN" sz="1100" i="1" dirty="0"/>
              <a:t>et al.</a:t>
            </a:r>
            <a:r>
              <a:rPr lang="en-US" altLang="zh-CN" sz="1100" dirty="0"/>
              <a:t>, 1987</a:t>
            </a:r>
            <a:endParaRPr lang="zh-CN" altLang="en-US" sz="1100" dirty="0"/>
          </a:p>
        </p:txBody>
      </p:sp>
      <p:sp>
        <p:nvSpPr>
          <p:cNvPr id="4" name="Oval 3"/>
          <p:cNvSpPr/>
          <p:nvPr/>
        </p:nvSpPr>
        <p:spPr>
          <a:xfrm>
            <a:off x="1219200" y="990600"/>
            <a:ext cx="2057400" cy="3810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5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200400" cy="7159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200" dirty="0" smtClean="0"/>
              <a:t>CLAW hypothesis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29388" cy="52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631698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Figure from en.wikipedia.org/wiki/</a:t>
            </a:r>
            <a:r>
              <a:rPr lang="en-US" altLang="zh-CN" sz="1100" dirty="0" err="1" smtClean="0"/>
              <a:t>CLAW_hypothesis</a:t>
            </a:r>
            <a:endParaRPr lang="en-US" altLang="zh-CN" sz="1100" dirty="0" smtClean="0"/>
          </a:p>
          <a:p>
            <a:r>
              <a:rPr lang="en-US" altLang="zh-CN" sz="1100" dirty="0" err="1"/>
              <a:t>Charlson</a:t>
            </a:r>
            <a:r>
              <a:rPr lang="en-US" altLang="zh-CN" sz="1100" dirty="0"/>
              <a:t> </a:t>
            </a:r>
            <a:r>
              <a:rPr lang="en-US" altLang="zh-CN" sz="1100" i="1" dirty="0"/>
              <a:t>et al.</a:t>
            </a:r>
            <a:r>
              <a:rPr lang="en-US" altLang="zh-CN" sz="1100" dirty="0"/>
              <a:t>, 1987</a:t>
            </a:r>
            <a:endParaRPr lang="zh-CN" altLang="en-US" sz="1100" dirty="0"/>
          </a:p>
        </p:txBody>
      </p:sp>
      <p:sp>
        <p:nvSpPr>
          <p:cNvPr id="4" name="Oval 3"/>
          <p:cNvSpPr/>
          <p:nvPr/>
        </p:nvSpPr>
        <p:spPr>
          <a:xfrm>
            <a:off x="1219200" y="2438400"/>
            <a:ext cx="2057400" cy="23622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68580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3200" dirty="0" smtClean="0"/>
              <a:t>Marine sulfur </a:t>
            </a:r>
            <a:r>
              <a:rPr lang="en-US" altLang="zh-CN" sz="3200" dirty="0"/>
              <a:t>chemistry</a:t>
            </a:r>
            <a:endParaRPr lang="zh-CN" altLang="en-US" sz="3200" dirty="0"/>
          </a:p>
        </p:txBody>
      </p:sp>
      <p:grpSp>
        <p:nvGrpSpPr>
          <p:cNvPr id="8" name="组合 7"/>
          <p:cNvGrpSpPr/>
          <p:nvPr/>
        </p:nvGrpSpPr>
        <p:grpSpPr>
          <a:xfrm>
            <a:off x="736600" y="762000"/>
            <a:ext cx="7600950" cy="3228975"/>
            <a:chOff x="762000" y="1143000"/>
            <a:chExt cx="7600950" cy="322897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143000"/>
              <a:ext cx="7600950" cy="322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14400" y="1295400"/>
              <a:ext cx="23475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Dimethyl sulfide (DMS)</a:t>
              </a:r>
            </a:p>
            <a:p>
              <a:r>
                <a:rPr lang="en-US" altLang="zh-CN" dirty="0" smtClean="0"/>
                <a:t>CH</a:t>
              </a:r>
              <a:r>
                <a:rPr lang="en-US" altLang="zh-CN" baseline="-25000" dirty="0" smtClean="0"/>
                <a:t>3</a:t>
              </a:r>
              <a:r>
                <a:rPr lang="en-US" altLang="zh-CN" dirty="0" smtClean="0"/>
                <a:t>SCH</a:t>
              </a:r>
              <a:r>
                <a:rPr lang="en-US" altLang="zh-CN" baseline="-25000" dirty="0" smtClean="0"/>
                <a:t>3</a:t>
              </a:r>
              <a:endParaRPr lang="zh-CN" altLang="en-US" baseline="-25000" dirty="0"/>
            </a:p>
          </p:txBody>
        </p:sp>
      </p:grpSp>
      <p:pic>
        <p:nvPicPr>
          <p:cNvPr id="1026" name="Picture 2" descr="C:\Users\Yuzhong\Desktop\absvsad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90372"/>
            <a:ext cx="3200400" cy="26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3205382" y="4495800"/>
            <a:ext cx="5735268" cy="1828800"/>
            <a:chOff x="0" y="1889125"/>
            <a:chExt cx="8534400" cy="2721357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89125"/>
              <a:ext cx="8534400" cy="2721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2" name="直接连接符 21"/>
            <p:cNvCxnSpPr/>
            <p:nvPr/>
          </p:nvCxnSpPr>
          <p:spPr>
            <a:xfrm>
              <a:off x="5867400" y="3328416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553200" y="1981200"/>
            <a:ext cx="1770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Methanesulfonic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acid</a:t>
            </a:r>
            <a:endParaRPr lang="en-US" dirty="0"/>
          </a:p>
        </p:txBody>
      </p:sp>
      <p:pic>
        <p:nvPicPr>
          <p:cNvPr id="7" name="Picture 6" descr="Screen Shot 2012-04-24 at 1.23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362200"/>
            <a:ext cx="838200" cy="931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4166" y="3905706"/>
            <a:ext cx="1833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Nowak, et al., 2001 </a:t>
            </a:r>
            <a:endParaRPr lang="zh-CN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796977" y="6379007"/>
            <a:ext cx="162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Gray, et al., 2010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9245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810000" cy="68580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200" dirty="0"/>
              <a:t>Model description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3000" y="990600"/>
            <a:ext cx="7010400" cy="5105399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1 dimensional model</a:t>
            </a:r>
          </a:p>
          <a:p>
            <a:r>
              <a:rPr lang="en-US" altLang="zh-CN" dirty="0" smtClean="0"/>
              <a:t>Meteorology data from WRF</a:t>
            </a:r>
          </a:p>
          <a:p>
            <a:endParaRPr lang="en-US" altLang="zh-CN" dirty="0"/>
          </a:p>
          <a:p>
            <a:r>
              <a:rPr lang="en-US" altLang="zh-CN" dirty="0" smtClean="0"/>
              <a:t>Chemistry</a:t>
            </a:r>
          </a:p>
          <a:p>
            <a:r>
              <a:rPr lang="en-US" altLang="zh-CN" dirty="0" smtClean="0"/>
              <a:t>Aerosol scavenging</a:t>
            </a:r>
          </a:p>
          <a:p>
            <a:r>
              <a:rPr lang="en-US" altLang="zh-CN" dirty="0" smtClean="0"/>
              <a:t>Dry deposition</a:t>
            </a:r>
          </a:p>
          <a:p>
            <a:r>
              <a:rPr lang="en-US" altLang="zh-CN" dirty="0" smtClean="0"/>
              <a:t>Convection &amp; turbulence</a:t>
            </a:r>
          </a:p>
          <a:p>
            <a:endParaRPr lang="en-US" altLang="zh-CN" dirty="0"/>
          </a:p>
          <a:p>
            <a:r>
              <a:rPr lang="en-US" altLang="zh-CN" dirty="0" smtClean="0"/>
              <a:t>5 minute time step.</a:t>
            </a:r>
          </a:p>
          <a:p>
            <a:r>
              <a:rPr lang="en-US" altLang="zh-CN" dirty="0" smtClean="0"/>
              <a:t>Run 30 days for steady state solution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16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/>
          <a:stretch/>
        </p:blipFill>
        <p:spPr bwMode="auto">
          <a:xfrm>
            <a:off x="6324600" y="2971800"/>
            <a:ext cx="263661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44" y="0"/>
            <a:ext cx="2743199" cy="715962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200" dirty="0"/>
              <a:t>PASE campaign</a:t>
            </a:r>
            <a:endParaRPr lang="zh-CN" altLang="en-US" sz="3200" dirty="0"/>
          </a:p>
        </p:txBody>
      </p:sp>
      <p:pic>
        <p:nvPicPr>
          <p:cNvPr id="2050" name="Picture 2" descr="http://www.eol.ucar.edu/projects/pase/images/PASEheader_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" t="7562" r="35435" b="12547"/>
          <a:stretch/>
        </p:blipFill>
        <p:spPr bwMode="auto">
          <a:xfrm>
            <a:off x="42672" y="1143000"/>
            <a:ext cx="2852928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ol.ucar.edu/projects/pase/images/kr-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0" y="3429000"/>
            <a:ext cx="2621661" cy="28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3200400" y="304800"/>
            <a:ext cx="3505200" cy="2215226"/>
            <a:chOff x="2320129" y="914400"/>
            <a:chExt cx="6796439" cy="46609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518" y="914400"/>
              <a:ext cx="5861050" cy="466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129" y="990600"/>
              <a:ext cx="1108871" cy="3858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7010400" y="1981200"/>
            <a:ext cx="169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Gray, et al, 2010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2730206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7620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Aug-Sep.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8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455920" cy="68580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3200" dirty="0"/>
              <a:t>Unknown source from the surface</a:t>
            </a:r>
            <a:endParaRPr lang="zh-CN" altLang="en-US" sz="3200" dirty="0"/>
          </a:p>
        </p:txBody>
      </p:sp>
      <p:pic>
        <p:nvPicPr>
          <p:cNvPr id="3074" name="Picture 2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7" y="1266914"/>
            <a:ext cx="3124200" cy="36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udg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3"/>
          <a:stretch/>
        </p:blipFill>
        <p:spPr bwMode="auto">
          <a:xfrm>
            <a:off x="2438400" y="4932455"/>
            <a:ext cx="4495800" cy="17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362200" y="5618255"/>
            <a:ext cx="1371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953000" y="1884455"/>
            <a:ext cx="2438400" cy="2709352"/>
            <a:chOff x="4495800" y="3733800"/>
            <a:chExt cx="2438400" cy="2709352"/>
          </a:xfrm>
        </p:grpSpPr>
        <p:pic>
          <p:nvPicPr>
            <p:cNvPr id="13" name="Picture 3" descr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733800"/>
              <a:ext cx="2354263" cy="2709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6172200" y="4572000"/>
              <a:ext cx="762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0.5x</a:t>
              </a:r>
              <a:endParaRPr lang="en-US" dirty="0"/>
            </a:p>
          </p:txBody>
        </p:sp>
      </p:grpSp>
      <p:pic>
        <p:nvPicPr>
          <p:cNvPr id="17" name="Picture 16" descr="Screen Shot 2012-04-24 at 4.00.4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57463"/>
            <a:ext cx="3505200" cy="6665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81600" y="1579655"/>
            <a:ext cx="1982859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Aerosol scavenging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6400800"/>
            <a:ext cx="2175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Unit: 10^6 molecule/cm2/s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4898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8467" y="0"/>
            <a:ext cx="7069137" cy="606425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200" dirty="0" err="1"/>
              <a:t>BrO</a:t>
            </a:r>
            <a:r>
              <a:rPr lang="en-US" altLang="zh-CN" sz="3200" dirty="0"/>
              <a:t> </a:t>
            </a:r>
            <a:r>
              <a:rPr lang="en-US" altLang="zh-CN" sz="3200" dirty="0" smtClean="0"/>
              <a:t>influence &amp; sensitivity to aerosol</a:t>
            </a:r>
            <a:endParaRPr lang="zh-CN" altLang="en-US" sz="3200" dirty="0"/>
          </a:p>
        </p:txBody>
      </p:sp>
      <p:pic>
        <p:nvPicPr>
          <p:cNvPr id="6148" name="Picture 4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2150439" cy="256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04800" y="350520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1pptv </a:t>
            </a:r>
            <a:r>
              <a:rPr lang="en-US" dirty="0" err="1"/>
              <a:t>BrO</a:t>
            </a:r>
            <a:r>
              <a:rPr lang="en-US" dirty="0"/>
              <a:t> at 1st layer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4800600"/>
            <a:ext cx="3079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DMS + </a:t>
            </a:r>
            <a:r>
              <a:rPr lang="en-US" dirty="0" err="1" smtClean="0"/>
              <a:t>BrO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DMSO + …</a:t>
            </a:r>
          </a:p>
          <a:p>
            <a:r>
              <a:rPr lang="en-US" dirty="0" smtClean="0">
                <a:sym typeface="Wingdings"/>
              </a:rPr>
              <a:t>DMSO + OH  MSIA + DMSO2</a:t>
            </a:r>
          </a:p>
          <a:p>
            <a:r>
              <a:rPr lang="en-US" dirty="0" smtClean="0">
                <a:sym typeface="Wingdings"/>
              </a:rPr>
              <a:t>MSIA + OH  SO2 +MSA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86400" y="914400"/>
            <a:ext cx="0" cy="548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" y="3200400"/>
            <a:ext cx="472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45169" y="4267200"/>
            <a:ext cx="224930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BrO</a:t>
            </a:r>
            <a:r>
              <a:rPr lang="en-US" dirty="0" smtClean="0"/>
              <a:t> oxidation scheme</a:t>
            </a:r>
            <a:endParaRPr lang="en-US" dirty="0"/>
          </a:p>
        </p:txBody>
      </p:sp>
      <p:pic>
        <p:nvPicPr>
          <p:cNvPr id="19" name="Picture 18" descr="Screen Shot 2012-04-24 at 3.30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85800"/>
            <a:ext cx="2877820" cy="2784987"/>
          </a:xfrm>
          <a:prstGeom prst="rect">
            <a:avLst/>
          </a:prstGeom>
        </p:spPr>
      </p:pic>
      <p:pic>
        <p:nvPicPr>
          <p:cNvPr id="20" name="Picture 19" descr="Screen Shot 2012-04-24 at 3.30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33800"/>
            <a:ext cx="2971800" cy="27955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flipH="1">
            <a:off x="7391400" y="4114800"/>
            <a:ext cx="48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2" name="Picture 21" descr="budge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3"/>
          <a:stretch/>
        </p:blipFill>
        <p:spPr bwMode="auto">
          <a:xfrm>
            <a:off x="457200" y="1046255"/>
            <a:ext cx="4495800" cy="17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381000" y="1732055"/>
            <a:ext cx="1371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67000" y="3352800"/>
            <a:ext cx="1486367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 aerosol 13  </a:t>
            </a:r>
          </a:p>
          <a:p>
            <a:r>
              <a:rPr lang="en-US" dirty="0" smtClean="0"/>
              <a:t>w/ aerosol 2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0" y="2514600"/>
            <a:ext cx="2175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Unit: 10^6 molecule/cm2/s</a:t>
            </a:r>
            <a:endParaRPr lang="en-US" sz="14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295400" y="2362200"/>
            <a:ext cx="12954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77095" y="2667000"/>
            <a:ext cx="176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emission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4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237</Words>
  <Application>Microsoft Macintosh PowerPoint</Application>
  <PresentationFormat>On-screen Show (4:3)</PresentationFormat>
  <Paragraphs>56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主题​​</vt:lpstr>
      <vt:lpstr>Simulate the vertical profile of methanesulfonic acid (MSA)  over tropical Pacific</vt:lpstr>
      <vt:lpstr>CLAW hypothesis</vt:lpstr>
      <vt:lpstr>CLAW hypothesis</vt:lpstr>
      <vt:lpstr>CLAW hypothesis</vt:lpstr>
      <vt:lpstr>Marine sulfur chemistry</vt:lpstr>
      <vt:lpstr>Model description</vt:lpstr>
      <vt:lpstr>PASE campaign</vt:lpstr>
      <vt:lpstr>Unknown source from the surface</vt:lpstr>
      <vt:lpstr>BrO influence &amp; sensitivity to aerosol</vt:lpstr>
      <vt:lpstr>RH dependence and MSA degassing in FT</vt:lpstr>
      <vt:lpstr>MSA budget in tropical pacific marine atmosphere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Simulate the vertical profile of methanesulfonic acid (MSA)</dc:title>
  <dc:creator>Yuzhong</dc:creator>
  <cp:lastModifiedBy>Yuzhong</cp:lastModifiedBy>
  <cp:revision>47</cp:revision>
  <dcterms:created xsi:type="dcterms:W3CDTF">2012-04-21T15:01:25Z</dcterms:created>
  <dcterms:modified xsi:type="dcterms:W3CDTF">2012-04-26T19:54:26Z</dcterms:modified>
</cp:coreProperties>
</file>