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98" r:id="rId4"/>
    <p:sldId id="294" r:id="rId5"/>
    <p:sldId id="295" r:id="rId6"/>
    <p:sldId id="296" r:id="rId7"/>
    <p:sldId id="297" r:id="rId8"/>
    <p:sldId id="260" r:id="rId9"/>
    <p:sldId id="299" r:id="rId10"/>
    <p:sldId id="282" r:id="rId11"/>
    <p:sldId id="283" r:id="rId12"/>
    <p:sldId id="293" r:id="rId13"/>
    <p:sldId id="284" r:id="rId14"/>
    <p:sldId id="291" r:id="rId15"/>
    <p:sldId id="300" r:id="rId16"/>
    <p:sldId id="301" r:id="rId17"/>
    <p:sldId id="261" r:id="rId18"/>
    <p:sldId id="262" r:id="rId19"/>
    <p:sldId id="265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4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B3606-E173-4E45-8020-2D31066878C0}" type="datetimeFigureOut">
              <a:rPr lang="en-US" smtClean="0"/>
              <a:t>4/26/2012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0C8D7-9461-4860-96EE-1F2F53B8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34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390E3B-9B71-4B64-B048-3BE7A3A54142}" type="slidenum">
              <a:rPr lang="en-US"/>
              <a:pPr/>
              <a:t>9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390E3B-9B71-4B64-B048-3BE7A3A54142}" type="slidenum">
              <a:rPr lang="en-US"/>
              <a:pPr/>
              <a:t>10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6DDD13-8D7A-412C-B6E1-03196870E90A}" type="slidenum">
              <a:rPr lang="en-US"/>
              <a:pPr/>
              <a:t>11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390E3B-9B71-4B64-B048-3BE7A3A54142}" type="slidenum">
              <a:rPr lang="en-US"/>
              <a:pPr/>
              <a:t>13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390E3B-9B71-4B64-B048-3BE7A3A54142}" type="slidenum">
              <a:rPr lang="en-US"/>
              <a:pPr/>
              <a:t>14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11" Type="http://schemas.openxmlformats.org/officeDocument/2006/relationships/image" Target="../media/image28.wmf"/><Relationship Id="rId5" Type="http://schemas.openxmlformats.org/officeDocument/2006/relationships/image" Target="../media/image2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Aerosol composition at a rural site southeast of London measured by high resolution mass spectrometry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Lu </a:t>
            </a:r>
            <a:r>
              <a:rPr lang="en-US" dirty="0" err="1" smtClean="0">
                <a:solidFill>
                  <a:schemeClr val="tx1"/>
                </a:solidFill>
              </a:rPr>
              <a:t>Xu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0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Bypass data: Average mass spectra</a:t>
            </a:r>
            <a:endParaRPr lang="en-US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56" y="1498600"/>
            <a:ext cx="8285544" cy="248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08" y="3886200"/>
            <a:ext cx="8256092" cy="247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24400" y="4110335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Org44/Org = 0.12</a:t>
            </a:r>
          </a:p>
          <a:p>
            <a:r>
              <a:rPr lang="en-US" dirty="0" smtClean="0"/>
              <a:t>(O/C = 0.54, Aiken et al, 2008)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981200" y="1498600"/>
            <a:ext cx="304800" cy="6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345121" y="1100083"/>
            <a:ext cx="381000" cy="6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43000" y="12954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NH+(16)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726120" y="987063"/>
            <a:ext cx="1083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NH+(17)</a:t>
            </a:r>
            <a:endParaRPr lang="en-US" sz="16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992821" y="2071946"/>
            <a:ext cx="304800" cy="6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49921" y="1733392"/>
            <a:ext cx="1160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NO+(30)</a:t>
            </a:r>
            <a:endParaRPr lang="en-US" sz="16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512454" y="2071946"/>
            <a:ext cx="364346" cy="8756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12454" y="1758853"/>
            <a:ext cx="1050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NO2+(46)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146082" y="3716923"/>
            <a:ext cx="1160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</a:t>
            </a:r>
            <a:r>
              <a:rPr lang="en-US" sz="1600" dirty="0" smtClean="0"/>
              <a:t>O+(28)</a:t>
            </a:r>
            <a:endParaRPr lang="en-US" sz="16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891002" y="4049407"/>
            <a:ext cx="304800" cy="6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038600" y="4058542"/>
            <a:ext cx="304800" cy="63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297621" y="3710853"/>
            <a:ext cx="1160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CO2+(44)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6362163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COOH→CO+ and CO2+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621166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BBOA: 0.3 – 0.4</a:t>
            </a:r>
          </a:p>
          <a:p>
            <a:r>
              <a:rPr lang="en-US" dirty="0" smtClean="0"/>
              <a:t>HOA: 0.06 – 0.1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09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/>
              <a:t>Deconvolution of organics spectra</a:t>
            </a:r>
          </a:p>
        </p:txBody>
      </p:sp>
      <p:sp>
        <p:nvSpPr>
          <p:cNvPr id="54314" name="Text Box 42"/>
          <p:cNvSpPr txBox="1">
            <a:spLocks noChangeAspect="1" noChangeArrowheads="1"/>
          </p:cNvSpPr>
          <p:nvPr/>
        </p:nvSpPr>
        <p:spPr bwMode="auto">
          <a:xfrm rot="16200000">
            <a:off x="173831" y="4093369"/>
            <a:ext cx="593725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5980" tIns="27990" rIns="55980" bIns="27990">
            <a:spAutoFit/>
          </a:bodyPr>
          <a:lstStyle>
            <a:lvl1pPr defTabSz="560388">
              <a:defRPr>
                <a:solidFill>
                  <a:schemeClr val="tx1"/>
                </a:solidFill>
                <a:latin typeface="Arial" charset="0"/>
              </a:defRPr>
            </a:lvl1pPr>
            <a:lvl2pPr marL="279400" defTabSz="560388">
              <a:defRPr>
                <a:solidFill>
                  <a:schemeClr val="tx1"/>
                </a:solidFill>
                <a:latin typeface="Arial" charset="0"/>
              </a:defRPr>
            </a:lvl2pPr>
            <a:lvl3pPr marL="560388" defTabSz="560388">
              <a:defRPr>
                <a:solidFill>
                  <a:schemeClr val="tx1"/>
                </a:solidFill>
                <a:latin typeface="Arial" charset="0"/>
              </a:defRPr>
            </a:lvl3pPr>
            <a:lvl4pPr marL="839788" defTabSz="560388">
              <a:defRPr>
                <a:solidFill>
                  <a:schemeClr val="tx1"/>
                </a:solidFill>
                <a:latin typeface="Arial" charset="0"/>
              </a:defRPr>
            </a:lvl4pPr>
            <a:lvl5pPr marL="1119188" defTabSz="560388">
              <a:defRPr>
                <a:solidFill>
                  <a:schemeClr val="tx1"/>
                </a:solidFill>
                <a:latin typeface="Arial" charset="0"/>
              </a:defRPr>
            </a:lvl5pPr>
            <a:lvl6pPr marL="1576388" defTabSz="560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033588" defTabSz="560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490788" defTabSz="560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47988" defTabSz="560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>
                <a:solidFill>
                  <a:srgbClr val="8D13FB"/>
                </a:solidFill>
                <a:latin typeface="Times New Roman" pitchFamily="18" charset="0"/>
              </a:rPr>
              <a:t>Time</a:t>
            </a:r>
          </a:p>
        </p:txBody>
      </p:sp>
      <p:grpSp>
        <p:nvGrpSpPr>
          <p:cNvPr id="54317" name="Group 45"/>
          <p:cNvGrpSpPr>
            <a:grpSpLocks/>
          </p:cNvGrpSpPr>
          <p:nvPr/>
        </p:nvGrpSpPr>
        <p:grpSpPr bwMode="auto">
          <a:xfrm>
            <a:off x="661988" y="2133600"/>
            <a:ext cx="7853362" cy="4191000"/>
            <a:chOff x="417" y="624"/>
            <a:chExt cx="4947" cy="2640"/>
          </a:xfrm>
        </p:grpSpPr>
        <p:pic>
          <p:nvPicPr>
            <p:cNvPr id="54284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919" y="2077"/>
              <a:ext cx="2156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285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6" y="1192"/>
              <a:ext cx="78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286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03" y="2061"/>
              <a:ext cx="2083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287" name="Picture 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5" y="1192"/>
              <a:ext cx="653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288" name="Picture 1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8" y="1192"/>
              <a:ext cx="720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289" name="Picture 1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153" y="2037"/>
              <a:ext cx="2195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290" name="Text Box 18"/>
            <p:cNvSpPr txBox="1">
              <a:spLocks noChangeAspect="1" noChangeArrowheads="1"/>
            </p:cNvSpPr>
            <p:nvPr/>
          </p:nvSpPr>
          <p:spPr bwMode="auto">
            <a:xfrm>
              <a:off x="1148" y="1836"/>
              <a:ext cx="271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5980" tIns="27990" rIns="55980" bIns="27990">
              <a:spAutoFit/>
            </a:bodyPr>
            <a:lstStyle>
              <a:lvl1pPr defTabSz="56038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279400" defTabSz="56038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560388" defTabSz="56038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839788" defTabSz="56038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119188" defTabSz="56038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5763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0335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4907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29479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400" b="1">
                  <a:latin typeface="Times New Roman" pitchFamily="18" charset="0"/>
                </a:rPr>
                <a:t>=</a:t>
              </a:r>
            </a:p>
          </p:txBody>
        </p:sp>
        <p:sp>
          <p:nvSpPr>
            <p:cNvPr id="54291" name="Text Box 19"/>
            <p:cNvSpPr txBox="1">
              <a:spLocks noChangeAspect="1" noChangeArrowheads="1"/>
            </p:cNvSpPr>
            <p:nvPr/>
          </p:nvSpPr>
          <p:spPr bwMode="auto">
            <a:xfrm>
              <a:off x="2149" y="1846"/>
              <a:ext cx="271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5980" tIns="27990" rIns="55980" bIns="27990">
              <a:spAutoFit/>
            </a:bodyPr>
            <a:lstStyle>
              <a:lvl1pPr defTabSz="56038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279400" defTabSz="56038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560388" defTabSz="56038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839788" defTabSz="56038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119188" defTabSz="56038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5763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0335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4907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29479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400" b="1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54292" name="Text Box 20"/>
            <p:cNvSpPr txBox="1">
              <a:spLocks noChangeAspect="1" noChangeArrowheads="1"/>
            </p:cNvSpPr>
            <p:nvPr/>
          </p:nvSpPr>
          <p:spPr bwMode="auto">
            <a:xfrm>
              <a:off x="3425" y="1841"/>
              <a:ext cx="271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5980" tIns="27990" rIns="55980" bIns="27990">
              <a:spAutoFit/>
            </a:bodyPr>
            <a:lstStyle>
              <a:lvl1pPr defTabSz="56038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279400" defTabSz="56038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560388" defTabSz="56038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839788" defTabSz="56038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119188" defTabSz="56038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5763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0335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4907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29479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400" b="1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54293" name="Text Box 21"/>
            <p:cNvSpPr txBox="1">
              <a:spLocks noChangeAspect="1" noChangeArrowheads="1"/>
            </p:cNvSpPr>
            <p:nvPr/>
          </p:nvSpPr>
          <p:spPr bwMode="auto">
            <a:xfrm>
              <a:off x="1826" y="1146"/>
              <a:ext cx="130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5980" tIns="27990" rIns="55980" bIns="27990">
              <a:spAutoFit/>
            </a:bodyPr>
            <a:lstStyle>
              <a:lvl1pPr defTabSz="56038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279400" defTabSz="56038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560388" defTabSz="56038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839788" defTabSz="56038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119188" defTabSz="56038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5763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0335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4907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29479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500" b="1">
                  <a:solidFill>
                    <a:srgbClr val="FF9900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54294" name="Text Box 22"/>
            <p:cNvSpPr txBox="1">
              <a:spLocks noChangeAspect="1" noChangeArrowheads="1"/>
            </p:cNvSpPr>
            <p:nvPr/>
          </p:nvSpPr>
          <p:spPr bwMode="auto">
            <a:xfrm rot="16200000">
              <a:off x="563" y="2106"/>
              <a:ext cx="1862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5980" tIns="27990" rIns="55980" bIns="27990">
              <a:spAutoFit/>
            </a:bodyPr>
            <a:lstStyle>
              <a:lvl1pPr defTabSz="56038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279400" defTabSz="56038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560388" defTabSz="56038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839788" defTabSz="56038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119188" defTabSz="56038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5763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0335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4907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29479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>
                  <a:latin typeface="Times New Roman" pitchFamily="18" charset="0"/>
                </a:rPr>
                <a:t>Contribution (ug/m</a:t>
              </a:r>
              <a:r>
                <a:rPr lang="en-US" baseline="30000">
                  <a:latin typeface="Times New Roman" pitchFamily="18" charset="0"/>
                </a:rPr>
                <a:t>3</a:t>
              </a:r>
              <a:r>
                <a:rPr lang="en-US">
                  <a:latin typeface="Times New Roman" pitchFamily="18" charset="0"/>
                </a:rPr>
                <a:t>), Source 1</a:t>
              </a:r>
            </a:p>
          </p:txBody>
        </p:sp>
        <p:sp>
          <p:nvSpPr>
            <p:cNvPr id="54295" name="Rectangle 23"/>
            <p:cNvSpPr>
              <a:spLocks noChangeAspect="1" noChangeArrowheads="1"/>
            </p:cNvSpPr>
            <p:nvPr/>
          </p:nvSpPr>
          <p:spPr bwMode="auto">
            <a:xfrm>
              <a:off x="1662" y="1187"/>
              <a:ext cx="147" cy="2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6" name="Text Box 24"/>
            <p:cNvSpPr txBox="1">
              <a:spLocks noChangeAspect="1" noChangeArrowheads="1"/>
            </p:cNvSpPr>
            <p:nvPr/>
          </p:nvSpPr>
          <p:spPr bwMode="auto">
            <a:xfrm>
              <a:off x="1940" y="624"/>
              <a:ext cx="658" cy="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5980" tIns="27990" rIns="55980" bIns="27990">
              <a:spAutoFit/>
            </a:bodyPr>
            <a:lstStyle>
              <a:lvl1pPr defTabSz="56038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279400" defTabSz="56038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560388" defTabSz="56038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839788" defTabSz="56038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119188" defTabSz="56038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5763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0335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4907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29479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>
                  <a:latin typeface="Times New Roman" pitchFamily="18" charset="0"/>
                </a:rPr>
                <a:t>Mass </a:t>
              </a:r>
            </a:p>
            <a:p>
              <a:pPr algn="ctr"/>
              <a:r>
                <a:rPr lang="en-US">
                  <a:latin typeface="Times New Roman" pitchFamily="18" charset="0"/>
                </a:rPr>
                <a:t>Spectrum,</a:t>
              </a:r>
            </a:p>
            <a:p>
              <a:pPr algn="ctr"/>
              <a:r>
                <a:rPr lang="en-US">
                  <a:latin typeface="Times New Roman" pitchFamily="18" charset="0"/>
                </a:rPr>
                <a:t>Source 1</a:t>
              </a:r>
            </a:p>
          </p:txBody>
        </p:sp>
        <p:sp>
          <p:nvSpPr>
            <p:cNvPr id="54297" name="Rectangle 25"/>
            <p:cNvSpPr>
              <a:spLocks noChangeAspect="1" noChangeArrowheads="1"/>
            </p:cNvSpPr>
            <p:nvPr/>
          </p:nvSpPr>
          <p:spPr bwMode="auto">
            <a:xfrm>
              <a:off x="1955" y="1192"/>
              <a:ext cx="582" cy="188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8" name="Text Box 26"/>
            <p:cNvSpPr txBox="1">
              <a:spLocks noChangeAspect="1" noChangeArrowheads="1"/>
            </p:cNvSpPr>
            <p:nvPr/>
          </p:nvSpPr>
          <p:spPr bwMode="auto">
            <a:xfrm>
              <a:off x="3076" y="1176"/>
              <a:ext cx="130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5980" tIns="27990" rIns="55980" bIns="27990">
              <a:spAutoFit/>
            </a:bodyPr>
            <a:lstStyle>
              <a:lvl1pPr defTabSz="56038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279400" defTabSz="56038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560388" defTabSz="56038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839788" defTabSz="56038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119188" defTabSz="56038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5763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0335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4907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29479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500" b="1">
                  <a:solidFill>
                    <a:srgbClr val="FF9900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54299" name="Text Box 27"/>
            <p:cNvSpPr txBox="1">
              <a:spLocks noChangeAspect="1" noChangeArrowheads="1"/>
            </p:cNvSpPr>
            <p:nvPr/>
          </p:nvSpPr>
          <p:spPr bwMode="auto">
            <a:xfrm rot="16200000">
              <a:off x="1803" y="2069"/>
              <a:ext cx="1862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5980" tIns="27990" rIns="55980" bIns="27990">
              <a:spAutoFit/>
            </a:bodyPr>
            <a:lstStyle>
              <a:lvl1pPr defTabSz="56038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279400" defTabSz="56038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560388" defTabSz="56038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839788" defTabSz="56038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119188" defTabSz="56038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5763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0335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4907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29479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>
                  <a:solidFill>
                    <a:srgbClr val="FF0000"/>
                  </a:solidFill>
                  <a:latin typeface="Times New Roman" pitchFamily="18" charset="0"/>
                </a:rPr>
                <a:t>Contribution (ug/m</a:t>
              </a:r>
              <a:r>
                <a:rPr lang="en-US" baseline="30000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  <a:r>
                <a:rPr lang="en-US">
                  <a:solidFill>
                    <a:srgbClr val="FF0000"/>
                  </a:solidFill>
                  <a:latin typeface="Times New Roman" pitchFamily="18" charset="0"/>
                </a:rPr>
                <a:t>), Source 2</a:t>
              </a:r>
            </a:p>
          </p:txBody>
        </p:sp>
        <p:sp>
          <p:nvSpPr>
            <p:cNvPr id="54300" name="Text Box 28"/>
            <p:cNvSpPr txBox="1">
              <a:spLocks noChangeAspect="1" noChangeArrowheads="1"/>
            </p:cNvSpPr>
            <p:nvPr/>
          </p:nvSpPr>
          <p:spPr bwMode="auto">
            <a:xfrm>
              <a:off x="3218" y="624"/>
              <a:ext cx="658" cy="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5980" tIns="27990" rIns="55980" bIns="27990">
              <a:spAutoFit/>
            </a:bodyPr>
            <a:lstStyle>
              <a:lvl1pPr defTabSz="56038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279400" defTabSz="56038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560388" defTabSz="56038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839788" defTabSz="56038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119188" defTabSz="56038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5763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0335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4907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29479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>
                  <a:solidFill>
                    <a:srgbClr val="FF0000"/>
                  </a:solidFill>
                  <a:latin typeface="Times New Roman" pitchFamily="18" charset="0"/>
                </a:rPr>
                <a:t>Mass </a:t>
              </a:r>
            </a:p>
            <a:p>
              <a:pPr algn="ctr"/>
              <a:r>
                <a:rPr lang="en-US">
                  <a:solidFill>
                    <a:srgbClr val="FF0000"/>
                  </a:solidFill>
                  <a:latin typeface="Times New Roman" pitchFamily="18" charset="0"/>
                </a:rPr>
                <a:t>Spectrum,</a:t>
              </a:r>
            </a:p>
            <a:p>
              <a:pPr algn="ctr"/>
              <a:r>
                <a:rPr lang="en-US">
                  <a:solidFill>
                    <a:srgbClr val="FF0000"/>
                  </a:solidFill>
                  <a:latin typeface="Times New Roman" pitchFamily="18" charset="0"/>
                </a:rPr>
                <a:t>Source 2</a:t>
              </a:r>
            </a:p>
          </p:txBody>
        </p:sp>
        <p:sp>
          <p:nvSpPr>
            <p:cNvPr id="54301" name="Rectangle 29"/>
            <p:cNvSpPr>
              <a:spLocks noChangeAspect="1" noChangeArrowheads="1"/>
            </p:cNvSpPr>
            <p:nvPr/>
          </p:nvSpPr>
          <p:spPr bwMode="auto">
            <a:xfrm>
              <a:off x="2911" y="1185"/>
              <a:ext cx="145" cy="203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2" name="Rectangle 30"/>
            <p:cNvSpPr>
              <a:spLocks noChangeAspect="1" noChangeArrowheads="1"/>
            </p:cNvSpPr>
            <p:nvPr/>
          </p:nvSpPr>
          <p:spPr bwMode="auto">
            <a:xfrm>
              <a:off x="3257" y="1210"/>
              <a:ext cx="581" cy="19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3" name="Text Box 31"/>
            <p:cNvSpPr txBox="1">
              <a:spLocks noChangeAspect="1" noChangeArrowheads="1"/>
            </p:cNvSpPr>
            <p:nvPr/>
          </p:nvSpPr>
          <p:spPr bwMode="auto">
            <a:xfrm>
              <a:off x="4341" y="1152"/>
              <a:ext cx="130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5980" tIns="27990" rIns="55980" bIns="27990">
              <a:spAutoFit/>
            </a:bodyPr>
            <a:lstStyle>
              <a:lvl1pPr defTabSz="56038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279400" defTabSz="56038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560388" defTabSz="56038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839788" defTabSz="56038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119188" defTabSz="56038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5763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0335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4907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29479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500" b="1">
                  <a:solidFill>
                    <a:srgbClr val="FF9900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54304" name="Text Box 32"/>
            <p:cNvSpPr txBox="1">
              <a:spLocks noChangeAspect="1" noChangeArrowheads="1"/>
            </p:cNvSpPr>
            <p:nvPr/>
          </p:nvSpPr>
          <p:spPr bwMode="auto">
            <a:xfrm rot="16200000">
              <a:off x="3082" y="2069"/>
              <a:ext cx="1862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5980" tIns="27990" rIns="55980" bIns="27990">
              <a:spAutoFit/>
            </a:bodyPr>
            <a:lstStyle>
              <a:lvl1pPr defTabSz="56038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279400" defTabSz="56038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560388" defTabSz="56038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839788" defTabSz="56038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119188" defTabSz="56038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5763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0335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4907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29479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>
                  <a:solidFill>
                    <a:srgbClr val="008000"/>
                  </a:solidFill>
                  <a:latin typeface="Times New Roman" pitchFamily="18" charset="0"/>
                </a:rPr>
                <a:t>Contribution (ug/m</a:t>
              </a:r>
              <a:r>
                <a:rPr lang="en-US" baseline="30000">
                  <a:solidFill>
                    <a:srgbClr val="008000"/>
                  </a:solidFill>
                  <a:latin typeface="Times New Roman" pitchFamily="18" charset="0"/>
                </a:rPr>
                <a:t>3</a:t>
              </a:r>
              <a:r>
                <a:rPr lang="en-US">
                  <a:solidFill>
                    <a:srgbClr val="008000"/>
                  </a:solidFill>
                  <a:latin typeface="Times New Roman" pitchFamily="18" charset="0"/>
                </a:rPr>
                <a:t>), Source 3</a:t>
              </a:r>
            </a:p>
          </p:txBody>
        </p:sp>
        <p:sp>
          <p:nvSpPr>
            <p:cNvPr id="54305" name="Text Box 33"/>
            <p:cNvSpPr txBox="1">
              <a:spLocks noChangeAspect="1" noChangeArrowheads="1"/>
            </p:cNvSpPr>
            <p:nvPr/>
          </p:nvSpPr>
          <p:spPr bwMode="auto">
            <a:xfrm>
              <a:off x="4490" y="624"/>
              <a:ext cx="658" cy="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5980" tIns="27990" rIns="55980" bIns="27990">
              <a:spAutoFit/>
            </a:bodyPr>
            <a:lstStyle>
              <a:lvl1pPr defTabSz="56038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279400" defTabSz="56038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560388" defTabSz="56038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839788" defTabSz="56038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119188" defTabSz="56038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5763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0335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4907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29479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>
                  <a:solidFill>
                    <a:srgbClr val="008000"/>
                  </a:solidFill>
                  <a:latin typeface="Times New Roman" pitchFamily="18" charset="0"/>
                </a:rPr>
                <a:t>Mass </a:t>
              </a:r>
            </a:p>
            <a:p>
              <a:pPr algn="ctr"/>
              <a:r>
                <a:rPr lang="en-US">
                  <a:solidFill>
                    <a:srgbClr val="008000"/>
                  </a:solidFill>
                  <a:latin typeface="Times New Roman" pitchFamily="18" charset="0"/>
                </a:rPr>
                <a:t>Spectrum,</a:t>
              </a:r>
            </a:p>
            <a:p>
              <a:pPr algn="ctr"/>
              <a:r>
                <a:rPr lang="en-US">
                  <a:solidFill>
                    <a:srgbClr val="008000"/>
                  </a:solidFill>
                  <a:latin typeface="Times New Roman" pitchFamily="18" charset="0"/>
                </a:rPr>
                <a:t>Source 3</a:t>
              </a:r>
            </a:p>
          </p:txBody>
        </p:sp>
        <p:sp>
          <p:nvSpPr>
            <p:cNvPr id="54306" name="Rectangle 34"/>
            <p:cNvSpPr>
              <a:spLocks noChangeAspect="1" noChangeArrowheads="1"/>
            </p:cNvSpPr>
            <p:nvPr/>
          </p:nvSpPr>
          <p:spPr bwMode="auto">
            <a:xfrm>
              <a:off x="4508" y="1202"/>
              <a:ext cx="581" cy="196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7" name="Rectangle 35"/>
            <p:cNvSpPr>
              <a:spLocks noChangeAspect="1" noChangeArrowheads="1"/>
            </p:cNvSpPr>
            <p:nvPr/>
          </p:nvSpPr>
          <p:spPr bwMode="auto">
            <a:xfrm>
              <a:off x="4182" y="1190"/>
              <a:ext cx="145" cy="2036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4308" name="Picture 3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" y="1192"/>
              <a:ext cx="65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309" name="Picture 3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" y="1401"/>
              <a:ext cx="725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310" name="Picture 3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" y="1580"/>
              <a:ext cx="709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312" name="Rectangle 40"/>
            <p:cNvSpPr>
              <a:spLocks noChangeAspect="1" noChangeArrowheads="1"/>
            </p:cNvSpPr>
            <p:nvPr/>
          </p:nvSpPr>
          <p:spPr bwMode="auto">
            <a:xfrm>
              <a:off x="432" y="1154"/>
              <a:ext cx="583" cy="2035"/>
            </a:xfrm>
            <a:prstGeom prst="rect">
              <a:avLst/>
            </a:prstGeom>
            <a:noFill/>
            <a:ln w="57150">
              <a:solidFill>
                <a:srgbClr val="8D13F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3" name="Text Box 41"/>
            <p:cNvSpPr txBox="1">
              <a:spLocks noChangeAspect="1" noChangeArrowheads="1"/>
            </p:cNvSpPr>
            <p:nvPr/>
          </p:nvSpPr>
          <p:spPr bwMode="auto">
            <a:xfrm>
              <a:off x="417" y="638"/>
              <a:ext cx="622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5980" tIns="27990" rIns="55980" bIns="27990">
              <a:spAutoFit/>
            </a:bodyPr>
            <a:lstStyle>
              <a:lvl1pPr defTabSz="56038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279400" defTabSz="56038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560388" defTabSz="56038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839788" defTabSz="56038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119188" defTabSz="56038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5763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0335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4907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29479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>
                  <a:solidFill>
                    <a:srgbClr val="8D13FB"/>
                  </a:solidFill>
                  <a:latin typeface="Times New Roman" pitchFamily="18" charset="0"/>
                </a:rPr>
                <a:t>Mass </a:t>
              </a:r>
            </a:p>
            <a:p>
              <a:pPr algn="ctr"/>
              <a:r>
                <a:rPr lang="en-US">
                  <a:solidFill>
                    <a:srgbClr val="8D13FB"/>
                  </a:solidFill>
                  <a:latin typeface="Times New Roman" pitchFamily="18" charset="0"/>
                </a:rPr>
                <a:t>Spectrum</a:t>
              </a:r>
            </a:p>
          </p:txBody>
        </p:sp>
        <p:sp>
          <p:nvSpPr>
            <p:cNvPr id="54315" name="Text Box 43"/>
            <p:cNvSpPr txBox="1">
              <a:spLocks noChangeAspect="1" noChangeArrowheads="1"/>
            </p:cNvSpPr>
            <p:nvPr/>
          </p:nvSpPr>
          <p:spPr bwMode="auto">
            <a:xfrm>
              <a:off x="4565" y="1840"/>
              <a:ext cx="799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5980" tIns="27990" rIns="55980" bIns="27990">
              <a:spAutoFit/>
            </a:bodyPr>
            <a:lstStyle>
              <a:lvl1pPr defTabSz="56038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279400" defTabSz="56038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560388" defTabSz="56038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839788" defTabSz="56038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119188" defTabSz="56038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5763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0335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4907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2947988" defTabSz="5603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400" b="1">
                  <a:latin typeface="Times New Roman" pitchFamily="18" charset="0"/>
                </a:rPr>
                <a:t>+  …</a:t>
              </a:r>
            </a:p>
          </p:txBody>
        </p:sp>
        <p:sp>
          <p:nvSpPr>
            <p:cNvPr id="54316" name="Text Box 44"/>
            <p:cNvSpPr txBox="1">
              <a:spLocks noChangeArrowheads="1"/>
            </p:cNvSpPr>
            <p:nvPr/>
          </p:nvSpPr>
          <p:spPr bwMode="auto">
            <a:xfrm rot="16200000">
              <a:off x="550" y="1895"/>
              <a:ext cx="33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200" b="1">
                  <a:solidFill>
                    <a:srgbClr val="8D13FB"/>
                  </a:solidFill>
                  <a:latin typeface="Times New Roman" pitchFamily="18" charset="0"/>
                </a:rPr>
                <a:t>. . .</a:t>
              </a:r>
            </a:p>
          </p:txBody>
        </p:sp>
      </p:grpSp>
      <p:sp>
        <p:nvSpPr>
          <p:cNvPr id="54318" name="Rectangle 46"/>
          <p:cNvSpPr>
            <a:spLocks noChangeArrowheads="1"/>
          </p:cNvSpPr>
          <p:nvPr/>
        </p:nvSpPr>
        <p:spPr bwMode="auto">
          <a:xfrm>
            <a:off x="381000" y="1371600"/>
            <a:ext cx="767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Positive Matrix Factorization (PMF) (Lanz et al., 2007; Ulbrich et al., 2009)</a:t>
            </a:r>
          </a:p>
        </p:txBody>
      </p:sp>
    </p:spTree>
    <p:extLst>
      <p:ext uri="{BB962C8B-B14F-4D97-AF65-F5344CB8AC3E}">
        <p14:creationId xmlns:p14="http://schemas.microsoft.com/office/powerpoint/2010/main" val="105534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XuLu\Desktop\Original o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50" y="502372"/>
            <a:ext cx="4233863" cy="353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XuLu\Desktop\Eigenf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549" y="502372"/>
            <a:ext cx="4296851" cy="353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618548" y="247496"/>
            <a:ext cx="533401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32949" y="247496"/>
            <a:ext cx="533401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00273" y="247496"/>
            <a:ext cx="533401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XuLu\Desktop\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205" y="4371975"/>
            <a:ext cx="6286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XuLu\Desktop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29125"/>
            <a:ext cx="6286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XuLu\Desktop\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4410075"/>
            <a:ext cx="6477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XuLu\Desktop\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391025"/>
            <a:ext cx="6858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457783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653526" y="457783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48200" y="457783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529176" y="459688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0.99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94724" y="4568309"/>
            <a:ext cx="538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360250" y="4577834"/>
            <a:ext cx="538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933547" y="4596884"/>
            <a:ext cx="538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831" y="5638799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Characteristic nose and eye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400888" y="5649306"/>
            <a:ext cx="222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Characteristic ear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648200" y="5638797"/>
            <a:ext cx="222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Characteristic mouse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96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1780" y="31664"/>
            <a:ext cx="8229600" cy="1143000"/>
          </a:xfrm>
        </p:spPr>
        <p:txBody>
          <a:bodyPr>
            <a:normAutofit/>
          </a:bodyPr>
          <a:lstStyle/>
          <a:p>
            <a:r>
              <a:rPr lang="en-US" sz="2700" dirty="0" smtClean="0"/>
              <a:t>UMR three factor solution</a:t>
            </a:r>
            <a:endParaRPr 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11299"/>
            <a:ext cx="6778890" cy="24233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1604" y="5950758"/>
            <a:ext cx="4083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OOA: correlates better with nitrate</a:t>
            </a:r>
          </a:p>
          <a:p>
            <a:r>
              <a:rPr lang="en-US" dirty="0" smtClean="0"/>
              <a:t>HOA: correlates with CO</a:t>
            </a:r>
          </a:p>
          <a:p>
            <a:r>
              <a:rPr lang="en-US" dirty="0"/>
              <a:t>BBOA: fresh OA, correlates with CH3CN </a:t>
            </a:r>
          </a:p>
          <a:p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381" y="3800547"/>
            <a:ext cx="2099619" cy="184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0940"/>
            <a:ext cx="6811638" cy="222688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60389" y="1945049"/>
            <a:ext cx="4250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Oxygenated organic aerosol (</a:t>
            </a:r>
            <a:r>
              <a:rPr lang="en-US" dirty="0" smtClean="0"/>
              <a:t>OOA</a:t>
            </a:r>
            <a:r>
              <a:rPr lang="en-US" dirty="0"/>
              <a:t>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343400" y="120094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Biomass burning </a:t>
            </a:r>
            <a:r>
              <a:rPr lang="en-US" dirty="0" err="1" smtClean="0"/>
              <a:t>orangic</a:t>
            </a:r>
            <a:r>
              <a:rPr lang="en-US" dirty="0" smtClean="0"/>
              <a:t> aerosol (BBOA)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343400" y="2482334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Hydrocarbon-like organic aerosol (HOA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78976" y="95131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C2H4O2+(60)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63019" y="1200940"/>
            <a:ext cx="480381" cy="475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16580" y="95131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C3H5O2+(73)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181600" y="11430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37" name="Group 14336"/>
          <p:cNvGrpSpPr/>
          <p:nvPr/>
        </p:nvGrpSpPr>
        <p:grpSpPr>
          <a:xfrm>
            <a:off x="7357062" y="3292715"/>
            <a:ext cx="2097830" cy="2658043"/>
            <a:chOff x="7357062" y="3292715"/>
            <a:chExt cx="2097830" cy="2658043"/>
          </a:xfrm>
        </p:grpSpPr>
        <p:sp>
          <p:nvSpPr>
            <p:cNvPr id="12" name="TextBox 11"/>
            <p:cNvSpPr txBox="1"/>
            <p:nvPr/>
          </p:nvSpPr>
          <p:spPr>
            <a:xfrm>
              <a:off x="7543800" y="4343400"/>
              <a:ext cx="6095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OOA</a:t>
              </a:r>
              <a:endParaRPr lang="en-US" sz="16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66992" y="4834354"/>
              <a:ext cx="6095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H</a:t>
              </a:r>
              <a:r>
                <a:rPr lang="en-US" sz="1600" dirty="0" smtClean="0"/>
                <a:t>OA</a:t>
              </a:r>
              <a:endParaRPr lang="en-US" sz="16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153399" y="4335517"/>
              <a:ext cx="8487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BBOA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57062" y="3615881"/>
              <a:ext cx="743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SOA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Straight Arrow Connector 22"/>
            <p:cNvCxnSpPr>
              <a:stCxn id="13" idx="2"/>
            </p:cNvCxnSpPr>
            <p:nvPr/>
          </p:nvCxnSpPr>
          <p:spPr>
            <a:xfrm>
              <a:off x="7728866" y="3985213"/>
              <a:ext cx="119733" cy="2057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8289377" y="3800547"/>
              <a:ext cx="288378" cy="5428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8181646" y="3292715"/>
              <a:ext cx="1273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Biomass burning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788732" y="5581426"/>
              <a:ext cx="743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POA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V="1">
              <a:off x="8001000" y="5334000"/>
              <a:ext cx="11255" cy="28889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09600" y="5934670"/>
            <a:ext cx="2769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OOA is surrogate for SOA</a:t>
            </a:r>
          </a:p>
          <a:p>
            <a:r>
              <a:rPr lang="en-US" dirty="0" smtClean="0"/>
              <a:t>HOA is surrogate for POA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81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Bypass vs. denuded data</a:t>
            </a:r>
            <a:endParaRPr lang="en-US" sz="32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32" y="1523999"/>
            <a:ext cx="8245896" cy="444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200" y="150222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00200" y="257952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600200" y="335491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21971" y="42026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NH4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89314" y="4876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Chl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6553200" y="1502228"/>
            <a:ext cx="1600200" cy="42889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6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TD temperature</a:t>
            </a:r>
            <a:endParaRPr lang="en-US" dirty="0"/>
          </a:p>
        </p:txBody>
      </p:sp>
      <p:pic>
        <p:nvPicPr>
          <p:cNvPr id="2050" name="Picture 2" descr="C:\Users\XuLu\Desktop\comparison different td tem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0651"/>
            <a:ext cx="9076134" cy="439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83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240388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11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Cleanest air mass comes from the ocean</a:t>
            </a:r>
          </a:p>
          <a:p>
            <a:r>
              <a:rPr lang="en-US" dirty="0"/>
              <a:t>Air mass from the East : characterized by high loadings, especially high nitrate</a:t>
            </a:r>
          </a:p>
          <a:p>
            <a:r>
              <a:rPr lang="en-US" dirty="0"/>
              <a:t>PMF resolved three factors: HOA, OOA, </a:t>
            </a:r>
            <a:r>
              <a:rPr lang="en-US" dirty="0" smtClean="0"/>
              <a:t>BBOA</a:t>
            </a:r>
          </a:p>
          <a:p>
            <a:r>
              <a:rPr lang="en-US" dirty="0" smtClean="0"/>
              <a:t>Nitrate and ammonia are more volatile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08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resolution analysis </a:t>
            </a:r>
          </a:p>
          <a:p>
            <a:pPr marL="285750" indent="-285750">
              <a:defRPr/>
            </a:pPr>
            <a:r>
              <a:rPr lang="en-US" dirty="0"/>
              <a:t>Thermal denuder data</a:t>
            </a:r>
          </a:p>
          <a:p>
            <a:pPr marL="285750" indent="-285750">
              <a:defRPr/>
            </a:pPr>
            <a:r>
              <a:rPr lang="en-US" dirty="0" smtClean="0"/>
              <a:t>Comparison </a:t>
            </a:r>
            <a:r>
              <a:rPr lang="en-US" dirty="0"/>
              <a:t>with other measurements at the </a:t>
            </a:r>
            <a:r>
              <a:rPr lang="en-US" dirty="0" err="1"/>
              <a:t>Detling</a:t>
            </a:r>
            <a:r>
              <a:rPr lang="en-US" dirty="0"/>
              <a:t> site as well as other sites (especially London site)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31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93324" y="3896710"/>
            <a:ext cx="304800" cy="1502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76400" y="5389179"/>
            <a:ext cx="5943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676400" y="1447800"/>
            <a:ext cx="0" cy="39413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2335" y="2590800"/>
            <a:ext cx="461665" cy="1295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Knowledge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36124" y="570711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age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05000" y="5323488"/>
            <a:ext cx="304800" cy="65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05503" y="4648198"/>
            <a:ext cx="304800" cy="740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486400" y="2057401"/>
            <a:ext cx="304800" cy="334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248400" y="2057401"/>
            <a:ext cx="304800" cy="334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备份\照片\杂\毕业照头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76" y="5079648"/>
            <a:ext cx="384048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备份\照片\杂\毕业照头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24" y="4889995"/>
            <a:ext cx="341376" cy="43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XuLu\Desktop\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761" y="3896710"/>
            <a:ext cx="552483" cy="69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XuLu\Desktop\picture-4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874" y="3054157"/>
            <a:ext cx="647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XuLu\Desktop\seinfeld_j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619" y="1251556"/>
            <a:ext cx="558362" cy="73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XuLu\Desktop\dj_monro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7"/>
          <a:stretch/>
        </p:blipFill>
        <p:spPr bwMode="auto">
          <a:xfrm>
            <a:off x="6060750" y="1222790"/>
            <a:ext cx="680099" cy="79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08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3" grpId="0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ClearfLo</a:t>
            </a:r>
            <a:r>
              <a:rPr lang="en-US" dirty="0"/>
              <a:t> (Clean Air for London) Project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collaborative multidisciplinary project to study boundary layer pollution across </a:t>
            </a:r>
            <a:r>
              <a:rPr lang="en-US" dirty="0" smtClean="0"/>
              <a:t>London</a:t>
            </a:r>
          </a:p>
          <a:p>
            <a:endParaRPr lang="en-US" dirty="0"/>
          </a:p>
        </p:txBody>
      </p:sp>
      <p:pic>
        <p:nvPicPr>
          <p:cNvPr id="4" name="Picture 2" descr="C:\Users\XuLu\Desktop\sites 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9" y="2743200"/>
            <a:ext cx="8913971" cy="352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XuLu\Desktop\k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19" y="5276475"/>
            <a:ext cx="393190" cy="39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00219" y="4907143"/>
            <a:ext cx="89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detling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91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971800"/>
            <a:ext cx="8229600" cy="99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5400" dirty="0" smtClean="0"/>
              <a:t>Please Don’t Ask……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103218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QUESTIONS?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9631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81052" cy="687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6216134"/>
            <a:ext cx="7543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69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47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" y="6477000"/>
            <a:ext cx="4191000" cy="3810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935069"/>
            <a:ext cx="8229600" cy="646331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59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547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483413"/>
            <a:ext cx="5638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8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343549" cy="699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68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251" y="788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Data collection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5006181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800" dirty="0" smtClean="0"/>
              <a:t>Good data: </a:t>
            </a:r>
            <a:r>
              <a:rPr lang="en-US" sz="2800" dirty="0"/>
              <a:t>1/18/2012 to 2/14/2102  (27 days</a:t>
            </a:r>
            <a:r>
              <a:rPr lang="en-US" sz="2800" dirty="0" smtClean="0"/>
              <a:t>)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800" dirty="0" smtClean="0"/>
              <a:t>Bypass and Thermal Denuder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578068" y="2247321"/>
            <a:ext cx="7585840" cy="1600200"/>
            <a:chOff x="152400" y="3581400"/>
            <a:chExt cx="7585840" cy="1600200"/>
          </a:xfrm>
        </p:grpSpPr>
        <p:sp>
          <p:nvSpPr>
            <p:cNvPr id="6" name="Rounded Rectangle 5"/>
            <p:cNvSpPr/>
            <p:nvPr/>
          </p:nvSpPr>
          <p:spPr>
            <a:xfrm>
              <a:off x="2688021" y="3581400"/>
              <a:ext cx="26670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Thermal Denuder</a:t>
              </a:r>
              <a:endParaRPr lang="en-US" dirty="0"/>
            </a:p>
          </p:txBody>
        </p:sp>
        <p:cxnSp>
          <p:nvCxnSpPr>
            <p:cNvPr id="8" name="Straight Connector 7"/>
            <p:cNvCxnSpPr>
              <a:stCxn id="6" idx="1"/>
            </p:cNvCxnSpPr>
            <p:nvPr/>
          </p:nvCxnSpPr>
          <p:spPr>
            <a:xfrm flipH="1">
              <a:off x="1828800" y="3886200"/>
              <a:ext cx="859221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828800" y="3886200"/>
              <a:ext cx="0" cy="1295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828800" y="5181600"/>
              <a:ext cx="43434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6" idx="3"/>
            </p:cNvCxnSpPr>
            <p:nvPr/>
          </p:nvCxnSpPr>
          <p:spPr>
            <a:xfrm>
              <a:off x="5355021" y="3886200"/>
              <a:ext cx="81717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172200" y="3886200"/>
              <a:ext cx="0" cy="1295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/>
            <p:cNvSpPr/>
            <p:nvPr/>
          </p:nvSpPr>
          <p:spPr>
            <a:xfrm>
              <a:off x="1534510" y="4260631"/>
              <a:ext cx="588579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valve</a:t>
              </a:r>
              <a:endParaRPr lang="en-US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2400" y="4304565"/>
              <a:ext cx="7409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inlet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97261" y="4304565"/>
              <a:ext cx="7409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AMS</a:t>
              </a:r>
              <a:endParaRPr lang="en-US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762000" y="4491859"/>
              <a:ext cx="793531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22" idx="1"/>
            </p:cNvCxnSpPr>
            <p:nvPr/>
          </p:nvCxnSpPr>
          <p:spPr>
            <a:xfrm>
              <a:off x="6172200" y="4489231"/>
              <a:ext cx="825061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1" descr="C:\Users\nng8\Documents\Field_photos\IMG_13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13243"/>
            <a:ext cx="3706050" cy="276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3" descr="C:\Users\nng8\Documents\Field_photos\IMG_13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3"/>
          <a:stretch/>
        </p:blipFill>
        <p:spPr bwMode="auto">
          <a:xfrm>
            <a:off x="5015481" y="4045197"/>
            <a:ext cx="2618550" cy="273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65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AMS</a:t>
            </a:r>
            <a:endParaRPr lang="en-US" dirty="0"/>
          </a:p>
        </p:txBody>
      </p:sp>
      <p:pic>
        <p:nvPicPr>
          <p:cNvPr id="4" name="Picture 7" descr="wTOF_DSC0324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" r="4306" b="11032"/>
          <a:stretch>
            <a:fillRect/>
          </a:stretch>
        </p:blipFill>
        <p:spPr bwMode="auto">
          <a:xfrm>
            <a:off x="-2458" y="1435720"/>
            <a:ext cx="357810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76400"/>
            <a:ext cx="5662416" cy="419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95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42374"/>
            <a:ext cx="8229600" cy="1143000"/>
          </a:xfrm>
        </p:spPr>
        <p:txBody>
          <a:bodyPr/>
          <a:lstStyle/>
          <a:p>
            <a:r>
              <a:rPr lang="en-US" sz="3200" dirty="0" smtClean="0"/>
              <a:t>Bypass data: time series</a:t>
            </a:r>
            <a:endParaRPr lang="en-US" sz="32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14" y="1655434"/>
            <a:ext cx="8728276" cy="454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 flipV="1">
            <a:off x="6096000" y="2535574"/>
            <a:ext cx="1413330" cy="3361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011202" y="2534600"/>
            <a:ext cx="2095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rom East</a:t>
            </a:r>
          </a:p>
          <a:p>
            <a:r>
              <a:rPr lang="en-US" dirty="0" smtClean="0"/>
              <a:t>(highest loading,</a:t>
            </a:r>
          </a:p>
          <a:p>
            <a:r>
              <a:rPr lang="en-US" dirty="0"/>
              <a:t>v</a:t>
            </a:r>
            <a:r>
              <a:rPr lang="en-US" dirty="0" smtClean="0"/>
              <a:t>ery high nitrate)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341882" y="1477313"/>
            <a:ext cx="170990" cy="4915113"/>
          </a:xfrm>
          <a:prstGeom prst="rect">
            <a:avLst/>
          </a:prstGeom>
          <a:solidFill>
            <a:schemeClr val="accent1">
              <a:alpha val="7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1555294" y="2871743"/>
            <a:ext cx="672258" cy="7774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796588" y="3768663"/>
            <a:ext cx="2590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ocean </a:t>
            </a:r>
          </a:p>
          <a:p>
            <a:r>
              <a:rPr lang="en-US" dirty="0" smtClean="0"/>
              <a:t>(cleanest air mass)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09330" y="1471567"/>
            <a:ext cx="170990" cy="4915113"/>
          </a:xfrm>
          <a:prstGeom prst="rect">
            <a:avLst/>
          </a:prstGeom>
          <a:solidFill>
            <a:schemeClr val="accent1">
              <a:alpha val="7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332058"/>
            <a:ext cx="3244645" cy="2743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92403" y="1633538"/>
            <a:ext cx="2010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loading:</a:t>
            </a:r>
          </a:p>
          <a:p>
            <a:r>
              <a:rPr lang="en-US" dirty="0" smtClean="0"/>
              <a:t>4.88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g/m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423" y="4350392"/>
            <a:ext cx="5511297" cy="231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XuLu\Desktop\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954" y="0"/>
            <a:ext cx="2353046" cy="116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27" y="3622713"/>
            <a:ext cx="5486400" cy="246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23" y="984077"/>
            <a:ext cx="2590800" cy="22764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80" y="1163000"/>
            <a:ext cx="2799422" cy="245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9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32" grpId="0" animBg="1"/>
      <p:bldP spid="32" grpId="1" animBg="1"/>
      <p:bldP spid="35" grpId="0"/>
      <p:bldP spid="35" grpId="1"/>
      <p:bldP spid="12" grpId="0" animBg="1"/>
      <p:bldP spid="12" grpId="1" animBg="1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389</Words>
  <Application>Microsoft Office PowerPoint</Application>
  <PresentationFormat>On-screen Show (4:3)</PresentationFormat>
  <Paragraphs>111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Aerosol composition at a rural site southeast of London measured by high resolution mass spectrometry </vt:lpstr>
      <vt:lpstr>ClearfLo (Clean Air for London) Project </vt:lpstr>
      <vt:lpstr>PowerPoint Presentation</vt:lpstr>
      <vt:lpstr>PowerPoint Presentation</vt:lpstr>
      <vt:lpstr>PowerPoint Presentation</vt:lpstr>
      <vt:lpstr>PowerPoint Presentation</vt:lpstr>
      <vt:lpstr>Data collection</vt:lpstr>
      <vt:lpstr>AMS</vt:lpstr>
      <vt:lpstr>Bypass data: time series</vt:lpstr>
      <vt:lpstr>Bypass data: Average mass spectra</vt:lpstr>
      <vt:lpstr>Deconvolution of organics spectra</vt:lpstr>
      <vt:lpstr>PowerPoint Presentation</vt:lpstr>
      <vt:lpstr>UMR three factor solution</vt:lpstr>
      <vt:lpstr>Bypass vs. denuded data</vt:lpstr>
      <vt:lpstr>Different TD temperature</vt:lpstr>
      <vt:lpstr>PowerPoint Presentation</vt:lpstr>
      <vt:lpstr>Summary</vt:lpstr>
      <vt:lpstr>Future work</vt:lpstr>
      <vt:lpstr>Acknowledgement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Aerosol composition at a rural site southeast of London measured by high resolution mass spectrometry </dc:title>
  <dc:creator>XuLu</dc:creator>
  <cp:lastModifiedBy>XuLu</cp:lastModifiedBy>
  <cp:revision>41</cp:revision>
  <dcterms:created xsi:type="dcterms:W3CDTF">2006-08-16T00:00:00Z</dcterms:created>
  <dcterms:modified xsi:type="dcterms:W3CDTF">2012-04-26T20:11:35Z</dcterms:modified>
</cp:coreProperties>
</file>