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7" r:id="rId3"/>
    <p:sldId id="268" r:id="rId4"/>
    <p:sldId id="258" r:id="rId5"/>
    <p:sldId id="277" r:id="rId6"/>
    <p:sldId id="286" r:id="rId7"/>
    <p:sldId id="287" r:id="rId8"/>
    <p:sldId id="288" r:id="rId9"/>
    <p:sldId id="289" r:id="rId10"/>
    <p:sldId id="290" r:id="rId11"/>
    <p:sldId id="291" r:id="rId12"/>
    <p:sldId id="280" r:id="rId13"/>
    <p:sldId id="281" r:id="rId14"/>
    <p:sldId id="282" r:id="rId15"/>
    <p:sldId id="283" r:id="rId16"/>
    <p:sldId id="285" r:id="rId17"/>
    <p:sldId id="276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13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Methanol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Sink</c:v>
          </c:tx>
          <c:spPr>
            <a:solidFill>
              <a:srgbClr val="278989"/>
            </a:solidFill>
            <a:ln>
              <a:noFill/>
            </a:ln>
            <a:effectLst/>
          </c:spPr>
          <c:invertIfNegative val="0"/>
          <c:cat>
            <c:strRef>
              <c:f>Sheet1!$D$1:$D$8</c:f>
              <c:strCache>
                <c:ptCount val="8"/>
                <c:pt idx="0">
                  <c:v>Galbally, 2002</c:v>
                </c:pt>
                <c:pt idx="1">
                  <c:v>Heikes, 2002</c:v>
                </c:pt>
                <c:pt idx="2">
                  <c:v>Singh, 2003</c:v>
                </c:pt>
                <c:pt idx="3">
                  <c:v>Singh, 2004</c:v>
                </c:pt>
                <c:pt idx="4">
                  <c:v>Jacob, 2005</c:v>
                </c:pt>
                <c:pt idx="5">
                  <c:v>Sinha, 2007</c:v>
                </c:pt>
                <c:pt idx="6">
                  <c:v>Millet, 2008</c:v>
                </c:pt>
                <c:pt idx="7">
                  <c:v>Beale, 2013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-0.3</c:v>
                </c:pt>
                <c:pt idx="1">
                  <c:v>-85</c:v>
                </c:pt>
                <c:pt idx="2">
                  <c:v>-8</c:v>
                </c:pt>
                <c:pt idx="3">
                  <c:v>-15</c:v>
                </c:pt>
                <c:pt idx="4">
                  <c:v>-10</c:v>
                </c:pt>
                <c:pt idx="5">
                  <c:v>-3</c:v>
                </c:pt>
                <c:pt idx="6">
                  <c:v>-101</c:v>
                </c:pt>
                <c:pt idx="7">
                  <c:v>-40</c:v>
                </c:pt>
              </c:numCache>
            </c:numRef>
          </c:val>
        </c:ser>
        <c:ser>
          <c:idx val="1"/>
          <c:order val="1"/>
          <c:tx>
            <c:v>Source</c:v>
          </c:tx>
          <c:spPr>
            <a:solidFill>
              <a:srgbClr val="DC143C"/>
            </a:solidFill>
            <a:ln>
              <a:noFill/>
            </a:ln>
            <a:effectLst/>
          </c:spPr>
          <c:invertIfNegative val="0"/>
          <c:cat>
            <c:strRef>
              <c:f>Sheet1!$D$1:$D$8</c:f>
              <c:strCache>
                <c:ptCount val="8"/>
                <c:pt idx="0">
                  <c:v>Galbally, 2002</c:v>
                </c:pt>
                <c:pt idx="1">
                  <c:v>Heikes, 2002</c:v>
                </c:pt>
                <c:pt idx="2">
                  <c:v>Singh, 2003</c:v>
                </c:pt>
                <c:pt idx="3">
                  <c:v>Singh, 2004</c:v>
                </c:pt>
                <c:pt idx="4">
                  <c:v>Jacob, 2005</c:v>
                </c:pt>
                <c:pt idx="5">
                  <c:v>Sinha, 2007</c:v>
                </c:pt>
                <c:pt idx="6">
                  <c:v>Millet, 2008</c:v>
                </c:pt>
                <c:pt idx="7">
                  <c:v>Beale, 2013</c:v>
                </c:pt>
              </c:strCache>
            </c:strRef>
          </c:cat>
          <c:val>
            <c:numRef>
              <c:f>Sheet1!$C$1:$C$8</c:f>
              <c:numCache>
                <c:formatCode>General</c:formatCode>
                <c:ptCount val="8"/>
                <c:pt idx="0">
                  <c:v>0</c:v>
                </c:pt>
                <c:pt idx="1">
                  <c:v>40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85</c:v>
                </c:pt>
                <c:pt idx="7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7063896"/>
        <c:axId val="467063504"/>
      </c:barChart>
      <c:catAx>
        <c:axId val="467063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063504"/>
        <c:crosses val="autoZero"/>
        <c:auto val="1"/>
        <c:lblAlgn val="ctr"/>
        <c:lblOffset val="100"/>
        <c:noMultiLvlLbl val="0"/>
      </c:catAx>
      <c:valAx>
        <c:axId val="467063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06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Acetaldehyde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sink</c:v>
          </c:tx>
          <c:spPr>
            <a:solidFill>
              <a:srgbClr val="278989"/>
            </a:solidFill>
            <a:ln>
              <a:noFill/>
            </a:ln>
            <a:effectLst/>
          </c:spPr>
          <c:invertIfNegative val="0"/>
          <c:cat>
            <c:strRef>
              <c:f>Sheet1!$H$1:$H$4</c:f>
              <c:strCache>
                <c:ptCount val="4"/>
                <c:pt idx="0">
                  <c:v>Singh, 2004</c:v>
                </c:pt>
                <c:pt idx="1">
                  <c:v>Sinha, 2007</c:v>
                </c:pt>
                <c:pt idx="2">
                  <c:v>Millet, 2010</c:v>
                </c:pt>
                <c:pt idx="3">
                  <c:v>Beale,2013</c:v>
                </c:pt>
              </c:strCache>
            </c:strRef>
          </c:cat>
          <c:val>
            <c:numRef>
              <c:f>Sheet1!$F$1:$F$4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-11</c:v>
                </c:pt>
              </c:numCache>
            </c:numRef>
          </c:val>
        </c:ser>
        <c:ser>
          <c:idx val="1"/>
          <c:order val="1"/>
          <c:tx>
            <c:v>source</c:v>
          </c:tx>
          <c:spPr>
            <a:solidFill>
              <a:srgbClr val="DC143C"/>
            </a:solidFill>
            <a:ln>
              <a:noFill/>
            </a:ln>
            <a:effectLst/>
          </c:spPr>
          <c:invertIfNegative val="0"/>
          <c:cat>
            <c:strRef>
              <c:f>Sheet1!$H$1:$H$4</c:f>
              <c:strCache>
                <c:ptCount val="4"/>
                <c:pt idx="0">
                  <c:v>Singh, 2004</c:v>
                </c:pt>
                <c:pt idx="1">
                  <c:v>Sinha, 2007</c:v>
                </c:pt>
                <c:pt idx="2">
                  <c:v>Millet, 2010</c:v>
                </c:pt>
                <c:pt idx="3">
                  <c:v>Beale,2013</c:v>
                </c:pt>
              </c:strCache>
            </c:strRef>
          </c:cat>
          <c:val>
            <c:numRef>
              <c:f>Sheet1!$G$1:$G$4</c:f>
              <c:numCache>
                <c:formatCode>General</c:formatCode>
                <c:ptCount val="4"/>
                <c:pt idx="0">
                  <c:v>125</c:v>
                </c:pt>
                <c:pt idx="1">
                  <c:v>3</c:v>
                </c:pt>
                <c:pt idx="2">
                  <c:v>57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7062720"/>
        <c:axId val="467062328"/>
      </c:barChart>
      <c:catAx>
        <c:axId val="467062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062328"/>
        <c:crosses val="autoZero"/>
        <c:auto val="1"/>
        <c:lblAlgn val="ctr"/>
        <c:lblOffset val="100"/>
        <c:noMultiLvlLbl val="0"/>
      </c:catAx>
      <c:valAx>
        <c:axId val="467062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06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Acetone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v>Sink</c:v>
          </c:tx>
          <c:spPr>
            <a:solidFill>
              <a:srgbClr val="278989"/>
            </a:solidFill>
            <a:ln>
              <a:noFill/>
            </a:ln>
            <a:effectLst/>
          </c:spPr>
          <c:invertIfNegative val="0"/>
          <c:cat>
            <c:strRef>
              <c:f>Sheet1!$L$1:$L$7</c:f>
              <c:strCache>
                <c:ptCount val="7"/>
                <c:pt idx="0">
                  <c:v>Jacob, 2002</c:v>
                </c:pt>
                <c:pt idx="1">
                  <c:v>Singh, 2003</c:v>
                </c:pt>
                <c:pt idx="2">
                  <c:v>Singh, 2004</c:v>
                </c:pt>
                <c:pt idx="3">
                  <c:v>Marandino, 2005</c:v>
                </c:pt>
                <c:pt idx="4">
                  <c:v>Sinha, 2007</c:v>
                </c:pt>
                <c:pt idx="5">
                  <c:v>Fischer, 2012</c:v>
                </c:pt>
                <c:pt idx="6">
                  <c:v>Beale,2013</c:v>
                </c:pt>
              </c:strCache>
            </c:strRef>
          </c:cat>
          <c:val>
            <c:numRef>
              <c:f>Sheet1!$J$1:$J$7</c:f>
              <c:numCache>
                <c:formatCode>General</c:formatCode>
                <c:ptCount val="7"/>
                <c:pt idx="0">
                  <c:v>-14</c:v>
                </c:pt>
                <c:pt idx="1">
                  <c:v>-14</c:v>
                </c:pt>
                <c:pt idx="2">
                  <c:v>0</c:v>
                </c:pt>
                <c:pt idx="3">
                  <c:v>-48</c:v>
                </c:pt>
                <c:pt idx="4">
                  <c:v>-0.7</c:v>
                </c:pt>
                <c:pt idx="5">
                  <c:v>-2</c:v>
                </c:pt>
                <c:pt idx="6">
                  <c:v>-30</c:v>
                </c:pt>
              </c:numCache>
            </c:numRef>
          </c:val>
        </c:ser>
        <c:ser>
          <c:idx val="1"/>
          <c:order val="1"/>
          <c:tx>
            <c:v>Source</c:v>
          </c:tx>
          <c:spPr>
            <a:solidFill>
              <a:srgbClr val="DC143C"/>
            </a:solidFill>
            <a:ln>
              <a:noFill/>
            </a:ln>
            <a:effectLst/>
          </c:spPr>
          <c:invertIfNegative val="0"/>
          <c:cat>
            <c:strRef>
              <c:f>Sheet1!$L$1:$L$7</c:f>
              <c:strCache>
                <c:ptCount val="7"/>
                <c:pt idx="0">
                  <c:v>Jacob, 2002</c:v>
                </c:pt>
                <c:pt idx="1">
                  <c:v>Singh, 2003</c:v>
                </c:pt>
                <c:pt idx="2">
                  <c:v>Singh, 2004</c:v>
                </c:pt>
                <c:pt idx="3">
                  <c:v>Marandino, 2005</c:v>
                </c:pt>
                <c:pt idx="4">
                  <c:v>Sinha, 2007</c:v>
                </c:pt>
                <c:pt idx="5">
                  <c:v>Fischer, 2012</c:v>
                </c:pt>
                <c:pt idx="6">
                  <c:v>Beale,2013</c:v>
                </c:pt>
              </c:strCache>
            </c:strRef>
          </c:cat>
          <c:val>
            <c:numRef>
              <c:f>Sheet1!$K$1:$K$7</c:f>
              <c:numCache>
                <c:formatCode>General</c:formatCode>
                <c:ptCount val="7"/>
                <c:pt idx="0">
                  <c:v>27</c:v>
                </c:pt>
                <c:pt idx="1">
                  <c:v>0</c:v>
                </c:pt>
                <c:pt idx="2">
                  <c:v>7.5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7061544"/>
        <c:axId val="467061152"/>
      </c:barChart>
      <c:catAx>
        <c:axId val="467061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061152"/>
        <c:crosses val="autoZero"/>
        <c:auto val="1"/>
        <c:lblAlgn val="ctr"/>
        <c:lblOffset val="100"/>
        <c:noMultiLvlLbl val="0"/>
      </c:catAx>
      <c:valAx>
        <c:axId val="467061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061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1849B-593A-4810-8640-A758AB6FF5C2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602B5-2A13-45BD-A51A-456FA2C6E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7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a lot of fish, coral. And they are feeding on a lot more  algae and planktons. The metabolism of which is really fast.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602B5-2A13-45BD-A51A-456FA2C6E9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1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see</a:t>
            </a:r>
            <a:r>
              <a:rPr lang="en-US" baseline="0" dirty="0" smtClean="0"/>
              <a:t> that, if the right term in the bracket is equal to zero, there will be no flux at all.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602B5-2A13-45BD-A51A-456FA2C6E9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29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Opposite</a:t>
            </a:r>
            <a:r>
              <a:rPr lang="en-US" baseline="0" dirty="0" smtClean="0"/>
              <a:t> to atmosphere, the cooler surface water will generate instability.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602B5-2A13-45BD-A51A-456FA2C6E9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1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Actually for soluble gases</a:t>
            </a:r>
            <a:r>
              <a:rPr lang="en-US" baseline="0" dirty="0" smtClean="0"/>
              <a:t> the water-side transfer velocity is not important...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602B5-2A13-45BD-A51A-456FA2C6E9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0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602B5-2A13-45BD-A51A-456FA2C6E9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0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618C-3331-4479-920A-21DE2541D90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8894-F580-44DA-BD1F-A8764A1B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2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618C-3331-4479-920A-21DE2541D90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8894-F580-44DA-BD1F-A8764A1B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3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618C-3331-4479-920A-21DE2541D90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8894-F580-44DA-BD1F-A8764A1B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9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618C-3331-4479-920A-21DE2541D90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8894-F580-44DA-BD1F-A8764A1B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2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618C-3331-4479-920A-21DE2541D90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8894-F580-44DA-BD1F-A8764A1B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618C-3331-4479-920A-21DE2541D90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8894-F580-44DA-BD1F-A8764A1B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8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618C-3331-4479-920A-21DE2541D90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8894-F580-44DA-BD1F-A8764A1B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618C-3331-4479-920A-21DE2541D90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8894-F580-44DA-BD1F-A8764A1B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8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618C-3331-4479-920A-21DE2541D90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8894-F580-44DA-BD1F-A8764A1B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2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618C-3331-4479-920A-21DE2541D90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8894-F580-44DA-BD1F-A8764A1B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3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618C-3331-4479-920A-21DE2541D90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8894-F580-44DA-BD1F-A8764A1B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9618C-3331-4479-920A-21DE2541D901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8894-F580-44DA-BD1F-A8764A1B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0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84941" y="391684"/>
            <a:ext cx="8174115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Oceanic Biogenic Volatile Organic Compounds (BVOCs): formation processes and ocean-atmosphere exchange</a:t>
            </a:r>
            <a:endParaRPr lang="en-US" sz="2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2999" y="4365518"/>
            <a:ext cx="6855782" cy="2203958"/>
          </a:xfrm>
        </p:spPr>
        <p:txBody>
          <a:bodyPr>
            <a:normAutofit/>
          </a:bodyPr>
          <a:lstStyle/>
          <a:p>
            <a:r>
              <a:rPr lang="en-US" dirty="0"/>
              <a:t>Hang Qu</a:t>
            </a:r>
          </a:p>
          <a:p>
            <a:r>
              <a:rPr lang="en-US" dirty="0" err="1" smtClean="0"/>
              <a:t>Ruixiong</a:t>
            </a:r>
            <a:r>
              <a:rPr lang="en-US" dirty="0" smtClean="0"/>
              <a:t> Zhang</a:t>
            </a:r>
          </a:p>
          <a:p>
            <a:endParaRPr lang="en-US" dirty="0" smtClean="0"/>
          </a:p>
          <a:p>
            <a:pPr algn="r"/>
            <a:r>
              <a:rPr lang="en-US" sz="1800" dirty="0" smtClean="0"/>
              <a:t>April 16 2014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57274" cy="3916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74" y="0"/>
            <a:ext cx="6986726" cy="39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Air-side transfer velocity, </a:t>
            </a:r>
            <a:r>
              <a:rPr lang="en-US" sz="2800" dirty="0" err="1" smtClean="0"/>
              <a:t>k</a:t>
            </a:r>
            <a:r>
              <a:rPr lang="en-US" sz="2800" baseline="-25000" dirty="0" err="1" smtClean="0"/>
              <a:t>a</a:t>
            </a:r>
            <a:endParaRPr 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745724" y="1864311"/>
            <a:ext cx="5315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Lack of measurement/ 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Large uncertainty</a:t>
            </a:r>
            <a:r>
              <a:rPr lang="en-US" sz="2000" dirty="0"/>
              <a:t> </a:t>
            </a:r>
            <a:r>
              <a:rPr lang="en-US" sz="2000" dirty="0" smtClean="0"/>
              <a:t>(especially for soluble gases)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11876" y="6427433"/>
            <a:ext cx="219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(Johnson et al.,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817" y="1651766"/>
            <a:ext cx="5512183" cy="26326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5441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NOAA COARE gas transfer algorithm</a:t>
            </a:r>
            <a:endParaRPr 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242752" y="127043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2590816" y="6374324"/>
            <a:ext cx="396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(Johnson et al., 2010; </a:t>
            </a:r>
            <a:r>
              <a:rPr lang="en-US" dirty="0" err="1" smtClean="0"/>
              <a:t>Fairall</a:t>
            </a:r>
            <a:r>
              <a:rPr lang="en-US" dirty="0" smtClean="0"/>
              <a:t> et al., 2011)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78" y="2577387"/>
            <a:ext cx="3562350" cy="6286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65" y="5479768"/>
            <a:ext cx="3924300" cy="5905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752" y="1883018"/>
            <a:ext cx="1866900" cy="5905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965" y="3197621"/>
            <a:ext cx="3456096" cy="7022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299295" y="1379916"/>
                <a:ext cx="1753813" cy="519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95" y="1379916"/>
                <a:ext cx="1753813" cy="5196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4298552" y="5590377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(molecular turbulence)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Distribution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56560" y="6488668"/>
            <a:ext cx="188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Beale </a:t>
            </a:r>
            <a:r>
              <a:rPr lang="en-US" i="1" dirty="0" smtClean="0"/>
              <a:t>et al.</a:t>
            </a:r>
            <a:r>
              <a:rPr lang="en-US" dirty="0" smtClean="0"/>
              <a:t> (2013)</a:t>
            </a:r>
            <a:endParaRPr lang="en-US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972" y="1825625"/>
            <a:ext cx="64820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64275" y="1030145"/>
          <a:ext cx="7886700" cy="469043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4264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Latitude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Methanol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Acetaldehyde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Acetone</a:t>
                      </a:r>
                      <a:endParaRPr lang="en-US" sz="1600" dirty="0"/>
                    </a:p>
                  </a:txBody>
                  <a:tcPr anchor="ctr"/>
                </a:tc>
              </a:tr>
              <a:tr h="4264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30N to 50N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128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anchor="ctr"/>
                </a:tc>
              </a:tr>
              <a:tr h="4264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10N to 30N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237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anchor="ctr"/>
                </a:tc>
              </a:tr>
              <a:tr h="4264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10S to 10N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137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</a:tr>
              <a:tr h="4264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40S</a:t>
                      </a:r>
                      <a:r>
                        <a:rPr lang="en-US" sz="1600" baseline="0" dirty="0" smtClean="0"/>
                        <a:t> to 10S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Light</a:t>
                      </a:r>
                      <a:r>
                        <a:rPr lang="en-US" sz="1600" b="1" baseline="0" dirty="0" smtClean="0"/>
                        <a:t> Depth</a:t>
                      </a:r>
                      <a:endParaRPr lang="en-US" sz="1600" b="1" dirty="0"/>
                    </a:p>
                  </a:txBody>
                  <a:tcPr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Methanol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Acetaldehyde</a:t>
                      </a:r>
                      <a:endParaRPr lang="en-US" sz="1600" b="1" dirty="0"/>
                    </a:p>
                  </a:txBody>
                  <a:tcPr anchor="ctr"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Acetone</a:t>
                      </a:r>
                      <a:endParaRPr lang="en-US" sz="1600" b="1" dirty="0"/>
                    </a:p>
                  </a:txBody>
                  <a:tcPr anchor="ctr"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97%(5m)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48-361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3-9</a:t>
                      </a:r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2-24</a:t>
                      </a:r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64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33%(10-30m)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45-398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3-7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2-20</a:t>
                      </a:r>
                      <a:endParaRPr lang="en-US" sz="1600" dirty="0"/>
                    </a:p>
                  </a:txBody>
                  <a:tcPr anchor="ctr"/>
                </a:tc>
              </a:tr>
              <a:tr h="4264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14%(20-60m)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43-420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3-11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2-19</a:t>
                      </a:r>
                      <a:endParaRPr lang="en-US" sz="1600" dirty="0"/>
                    </a:p>
                  </a:txBody>
                  <a:tcPr anchor="ctr"/>
                </a:tc>
              </a:tr>
              <a:tr h="4264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1%(50-150m)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42-387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3-12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1-7</a:t>
                      </a:r>
                      <a:endParaRPr lang="en-US" sz="1600" dirty="0"/>
                    </a:p>
                  </a:txBody>
                  <a:tcPr anchor="ctr"/>
                </a:tc>
              </a:tr>
              <a:tr h="4264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0%(200m)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&lt;27-277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3-16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&lt;0.3-7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1" name="Straight Connector 10"/>
          <p:cNvCxnSpPr>
            <a:stCxn id="13" idx="0"/>
          </p:cNvCxnSpPr>
          <p:nvPr/>
        </p:nvCxnSpPr>
        <p:spPr>
          <a:xfrm flipV="1">
            <a:off x="3610073" y="724395"/>
            <a:ext cx="187661" cy="12211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88177" y="355063"/>
            <a:ext cx="352167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Oligotrophic Northern Atlantic Gyre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31968" y="1945567"/>
            <a:ext cx="356209" cy="263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00747" y="5795158"/>
            <a:ext cx="28186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Decrease with light strength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4" idx="0"/>
          </p:cNvCxnSpPr>
          <p:nvPr/>
        </p:nvCxnSpPr>
        <p:spPr>
          <a:xfrm flipH="1">
            <a:off x="5910076" y="5082639"/>
            <a:ext cx="656979" cy="7125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58295" y="6329547"/>
            <a:ext cx="27401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Increase with light strength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flipV="1">
            <a:off x="7628350" y="5676405"/>
            <a:ext cx="636876" cy="6531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319404" y="1945567"/>
            <a:ext cx="423308" cy="263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endCxn id="31" idx="0"/>
          </p:cNvCxnSpPr>
          <p:nvPr/>
        </p:nvCxnSpPr>
        <p:spPr>
          <a:xfrm>
            <a:off x="7319404" y="724395"/>
            <a:ext cx="211654" cy="12211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0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Concentrations of OVOCs following a phytoplankton bloom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0262" y="1896269"/>
            <a:ext cx="4943475" cy="4210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7208" y="6488668"/>
            <a:ext cx="209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Sinha et al. (2007)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Air-Sea Fluxes of OVOCs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690689"/>
          <a:ext cx="3880029" cy="2413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708566" y="1690689"/>
          <a:ext cx="3556660" cy="216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218767" y="4146735"/>
          <a:ext cx="4400734" cy="2450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673860" y="4495396"/>
          <a:ext cx="4298868" cy="206789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12520"/>
                <a:gridCol w="1090233"/>
                <a:gridCol w="1386731"/>
                <a:gridCol w="1109384"/>
              </a:tblGrid>
              <a:tr h="5165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Tg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yr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Methanol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Acetaldehyde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Acetone</a:t>
                      </a:r>
                      <a:endParaRPr lang="en-US" sz="1600" dirty="0"/>
                    </a:p>
                  </a:txBody>
                  <a:tcPr anchor="ctr"/>
                </a:tc>
              </a:tr>
              <a:tr h="516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Sea.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/>
                </a:tc>
              </a:tr>
              <a:tr h="516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Glob.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206</a:t>
                      </a:r>
                    </a:p>
                    <a:p>
                      <a:pPr algn="ctr"/>
                      <a:r>
                        <a:rPr lang="en-US" sz="1200" dirty="0" smtClean="0"/>
                        <a:t>(Jacob,</a:t>
                      </a:r>
                      <a:r>
                        <a:rPr lang="en-US" sz="1200" baseline="0" dirty="0" smtClean="0"/>
                        <a:t> 2005)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213</a:t>
                      </a:r>
                    </a:p>
                    <a:p>
                      <a:pPr algn="ctr"/>
                      <a:r>
                        <a:rPr lang="en-US" sz="1200" dirty="0" smtClean="0"/>
                        <a:t>(Millet, 2010)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82</a:t>
                      </a:r>
                    </a:p>
                    <a:p>
                      <a:pPr algn="ctr"/>
                      <a:r>
                        <a:rPr lang="en-US" sz="1200" dirty="0" smtClean="0"/>
                        <a:t>(Fischer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2012)</a:t>
                      </a:r>
                      <a:endParaRPr lang="en-US" sz="1200" dirty="0"/>
                    </a:p>
                  </a:txBody>
                  <a:tcPr anchor="ctr"/>
                </a:tc>
              </a:tr>
              <a:tr h="51657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Perc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4.4%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17.1%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2.4%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0890" y="1950086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Thank you!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560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Liss</a:t>
            </a:r>
            <a:r>
              <a:rPr lang="en-US" dirty="0"/>
              <a:t>, P. S. and Slater, P. G.: Flux of Gases across the Air-Sea Interface, Nature, 247, </a:t>
            </a:r>
            <a:r>
              <a:rPr lang="en-US" dirty="0" smtClean="0"/>
              <a:t>181–184, doi:10.1038/247181a0</a:t>
            </a:r>
            <a:r>
              <a:rPr lang="en-US" dirty="0"/>
              <a:t>, 1974. 253, 268, </a:t>
            </a:r>
            <a:r>
              <a:rPr lang="en-US" dirty="0" smtClean="0"/>
              <a:t>284</a:t>
            </a:r>
          </a:p>
          <a:p>
            <a:r>
              <a:rPr lang="en-US" dirty="0"/>
              <a:t>Carpenter, L. J., Archer, S. D., and Beale, R.: Ocean-atmosphere trace gas exchange, Chemical Society Reviews, 41, 6473-6506, 10.1039/c2cs35121h, 2012</a:t>
            </a:r>
            <a:r>
              <a:rPr lang="en-US" dirty="0" smtClean="0"/>
              <a:t>.</a:t>
            </a:r>
          </a:p>
          <a:p>
            <a:r>
              <a:rPr lang="en-US" dirty="0" err="1"/>
              <a:t>Wanninkhof</a:t>
            </a:r>
            <a:r>
              <a:rPr lang="en-US" dirty="0"/>
              <a:t>, R., Asher, W. E., Ho, D. T., Sweeney, C. S., and</a:t>
            </a:r>
          </a:p>
          <a:p>
            <a:r>
              <a:rPr lang="en-US" dirty="0" err="1"/>
              <a:t>McGillis</a:t>
            </a:r>
            <a:r>
              <a:rPr lang="en-US" dirty="0"/>
              <a:t>, W. R.: Advances in quantifying air-sea gas </a:t>
            </a:r>
            <a:r>
              <a:rPr lang="en-US" dirty="0" smtClean="0"/>
              <a:t>exchange and </a:t>
            </a:r>
            <a:r>
              <a:rPr lang="en-US" dirty="0"/>
              <a:t>environmental forcing, Ann. Rev. Mar. Sci., 1, </a:t>
            </a:r>
            <a:r>
              <a:rPr lang="en-US" dirty="0" smtClean="0"/>
              <a:t>213–244, doi:10.1146/annurev.marine.010908.163742</a:t>
            </a:r>
            <a:r>
              <a:rPr lang="en-US" dirty="0"/>
              <a:t>, 2009</a:t>
            </a:r>
            <a:r>
              <a:rPr lang="en-US" dirty="0" smtClean="0"/>
              <a:t>.</a:t>
            </a:r>
          </a:p>
          <a:p>
            <a:r>
              <a:rPr lang="en-US" dirty="0" err="1"/>
              <a:t>Fairall</a:t>
            </a:r>
            <a:r>
              <a:rPr lang="en-US" dirty="0"/>
              <a:t>, C. W., Yang, M., </a:t>
            </a:r>
            <a:r>
              <a:rPr lang="en-US" dirty="0" err="1"/>
              <a:t>Bariteau</a:t>
            </a:r>
            <a:r>
              <a:rPr lang="en-US" dirty="0"/>
              <a:t>, L., Edson, J. B., </a:t>
            </a:r>
            <a:r>
              <a:rPr lang="en-US" dirty="0" err="1"/>
              <a:t>Helmig</a:t>
            </a:r>
            <a:r>
              <a:rPr lang="en-US" dirty="0"/>
              <a:t>, D., </a:t>
            </a:r>
            <a:r>
              <a:rPr lang="en-US" dirty="0" err="1"/>
              <a:t>McGillis</a:t>
            </a:r>
            <a:r>
              <a:rPr lang="en-US" dirty="0"/>
              <a:t>, W., </a:t>
            </a:r>
            <a:r>
              <a:rPr lang="en-US" dirty="0" err="1"/>
              <a:t>Pezoa</a:t>
            </a:r>
            <a:r>
              <a:rPr lang="en-US" dirty="0"/>
              <a:t>, S., Hare, J. E., </a:t>
            </a:r>
            <a:r>
              <a:rPr lang="en-US" dirty="0" err="1"/>
              <a:t>Huebert</a:t>
            </a:r>
            <a:r>
              <a:rPr lang="en-US" dirty="0"/>
              <a:t>, B., and </a:t>
            </a:r>
            <a:r>
              <a:rPr lang="en-US" dirty="0" err="1"/>
              <a:t>Blomquist</a:t>
            </a:r>
            <a:r>
              <a:rPr lang="en-US" dirty="0"/>
              <a:t>, B.: Implementation of the Coupled Ocean-Atmosphere Response Experiment flux algorithm with CO2, dimethyl sulfide, and O3, Journal of Geophysical Research: Oceans, 116, C00F09, 10.1029/2010JC006884, 2011</a:t>
            </a:r>
            <a:r>
              <a:rPr lang="en-US" dirty="0" smtClean="0"/>
              <a:t>.</a:t>
            </a:r>
          </a:p>
          <a:p>
            <a:r>
              <a:rPr lang="en-US" dirty="0"/>
              <a:t>Johnson, M. T.: A numerical scheme to calculate temperature </a:t>
            </a:r>
            <a:r>
              <a:rPr lang="en-US" dirty="0" smtClean="0"/>
              <a:t>and salinity </a:t>
            </a:r>
            <a:r>
              <a:rPr lang="en-US" dirty="0"/>
              <a:t>dependent air-water transfer velocities for any gas, </a:t>
            </a:r>
            <a:r>
              <a:rPr lang="en-US" dirty="0" smtClean="0"/>
              <a:t>Ocean Sci</a:t>
            </a:r>
            <a:r>
              <a:rPr lang="en-US" dirty="0"/>
              <a:t>., 6, 913–932, doi:10.5194/os-6-913-2010, 2010.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V. Sinha et al., Air-sea fluxes of methanol, acetone, acetaldehyde, isoprene and DMS from a Norwegian fjord following a phytoplankton bloom in a </a:t>
            </a:r>
            <a:r>
              <a:rPr lang="en-US" dirty="0" err="1"/>
              <a:t>mesocosm</a:t>
            </a:r>
            <a:r>
              <a:rPr lang="en-US" dirty="0"/>
              <a:t> experiment, Atmos. Chem. Phys., 7, 739-755, 2007.</a:t>
            </a:r>
          </a:p>
          <a:p>
            <a:r>
              <a:rPr lang="en-US" dirty="0"/>
              <a:t>D. B. Millet et al., </a:t>
            </a:r>
            <a:r>
              <a:rPr lang="en-US" dirty="0" err="1"/>
              <a:t>Clobla</a:t>
            </a:r>
            <a:r>
              <a:rPr lang="en-US" dirty="0"/>
              <a:t> atmospheric budget of acetaldehyde: 2-D model analysis and constraints from in-situ and satellite observations, Atmos. Chem. Phys., 10, 3405-3425, 2010</a:t>
            </a:r>
          </a:p>
          <a:p>
            <a:r>
              <a:rPr lang="en-US" dirty="0"/>
              <a:t>L. J. Carpenter et al., Ocean-atmosphere trace gas exchange, Chem. Soc. Rev., 41, 6473-6506, 2012</a:t>
            </a:r>
          </a:p>
          <a:p>
            <a:r>
              <a:rPr lang="en-US" dirty="0"/>
              <a:t>E. V. Fischer et al., The role of the ocean in the global atmospheric budget of acetone, </a:t>
            </a:r>
            <a:r>
              <a:rPr lang="en-US" dirty="0" err="1"/>
              <a:t>Geophys</a:t>
            </a:r>
            <a:r>
              <a:rPr lang="en-US" dirty="0"/>
              <a:t>. Res. </a:t>
            </a:r>
            <a:r>
              <a:rPr lang="en-US" dirty="0" err="1"/>
              <a:t>Lett</a:t>
            </a:r>
            <a:r>
              <a:rPr lang="en-US" dirty="0"/>
              <a:t>., 39, L01807, 2012</a:t>
            </a:r>
          </a:p>
          <a:p>
            <a:r>
              <a:rPr lang="en-US" dirty="0"/>
              <a:t>J. L. Dixon et al., Production of methanol, acetaldehyde, and acetone in the Atlantic Ocean, </a:t>
            </a:r>
            <a:r>
              <a:rPr lang="en-US" dirty="0" err="1"/>
              <a:t>Geophys</a:t>
            </a:r>
            <a:r>
              <a:rPr lang="en-US" dirty="0"/>
              <a:t>. Res. </a:t>
            </a:r>
            <a:r>
              <a:rPr lang="en-US" dirty="0" err="1"/>
              <a:t>Lett</a:t>
            </a:r>
            <a:r>
              <a:rPr lang="en-US" dirty="0"/>
              <a:t>., 40, 4700-4705, 2013</a:t>
            </a:r>
          </a:p>
          <a:p>
            <a:r>
              <a:rPr lang="en-US" dirty="0"/>
              <a:t>D. J. Jacob et al., Global budget of methanol: Constraints from atmospheric observations, J. </a:t>
            </a:r>
            <a:r>
              <a:rPr lang="en-US" dirty="0" err="1"/>
              <a:t>Geophys</a:t>
            </a:r>
            <a:r>
              <a:rPr lang="en-US" dirty="0"/>
              <a:t>. Res., 110, D08303, 2005</a:t>
            </a:r>
          </a:p>
          <a:p>
            <a:r>
              <a:rPr lang="en-US" dirty="0"/>
              <a:t>R. Beale et al., Methanol, acetaldehyde, and acetone in the surface waters of the Atlantic Ocean, J. </a:t>
            </a:r>
            <a:r>
              <a:rPr lang="en-US" dirty="0" err="1"/>
              <a:t>Geophys</a:t>
            </a:r>
            <a:r>
              <a:rPr lang="en-US" dirty="0"/>
              <a:t>. Res., 118, 5412-5425,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Introduction</a:t>
            </a:r>
          </a:p>
          <a:p>
            <a:r>
              <a:rPr lang="en-US" sz="2400" dirty="0" smtClean="0"/>
              <a:t>OVOCs f</a:t>
            </a:r>
            <a:r>
              <a:rPr lang="en-US" sz="2400" dirty="0" smtClean="0"/>
              <a:t>ormation </a:t>
            </a:r>
            <a:r>
              <a:rPr lang="en-US" sz="2400" dirty="0" smtClean="0"/>
              <a:t>processes</a:t>
            </a:r>
          </a:p>
          <a:p>
            <a:r>
              <a:rPr lang="en-US" sz="2400" dirty="0" smtClean="0"/>
              <a:t>Ocean-atmosphere exchange</a:t>
            </a:r>
          </a:p>
        </p:txBody>
      </p:sp>
    </p:spTree>
    <p:extLst>
      <p:ext uri="{BB962C8B-B14F-4D97-AF65-F5344CB8AC3E}">
        <p14:creationId xmlns:p14="http://schemas.microsoft.com/office/powerpoint/2010/main" val="30870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inside the oceans?</a:t>
            </a:r>
            <a:endParaRPr lang="en-US" sz="3200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628650" y="3439545"/>
            <a:ext cx="5370992" cy="4991"/>
          </a:xfrm>
          <a:prstGeom prst="line">
            <a:avLst/>
          </a:prstGeom>
          <a:ln w="22225">
            <a:solidFill>
              <a:schemeClr val="accent1"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fws.gov/natchitoches/images/coloring%20pages/fish.1.coloring.shee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5" y="4513398"/>
            <a:ext cx="1150982" cy="85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ctopus.gma.org/onlocation/images/zooplankto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87" y="3573511"/>
            <a:ext cx="1578745" cy="118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hat is Microalgae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093" y="3580559"/>
            <a:ext cx="998840" cy="65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3.gstatic.com/images?q=tbn:ANd9GcS3LR_AO2BoN3UjyEvrzg5Te7L37DPMLx1jFDeEaW6W6aLoMXcK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59" y="5292001"/>
            <a:ext cx="1090875" cy="97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下箭头 10"/>
          <p:cNvSpPr/>
          <p:nvPr/>
        </p:nvSpPr>
        <p:spPr>
          <a:xfrm rot="10800000">
            <a:off x="3147997" y="1922215"/>
            <a:ext cx="296785" cy="1517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2" name="Picture 14" descr="microbe SE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06" y="3580559"/>
            <a:ext cx="810776" cy="52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plantsciences.ucdavis.edu/plantsciences_Faculty/Bloom/CAMEL/Art/BiosphereL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4291633"/>
            <a:ext cx="3414590" cy="20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3444782" y="2641504"/>
            <a:ext cx="2641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Antioxidant/metabolite/...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30314" y="1526959"/>
            <a:ext cx="66582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Dimethyl </a:t>
            </a:r>
            <a:r>
              <a:rPr lang="en-US" sz="2000" dirty="0" smtClean="0"/>
              <a:t>sulfide </a:t>
            </a:r>
            <a:r>
              <a:rPr lang="en-US" sz="2000" dirty="0" smtClean="0"/>
              <a:t>(DMS)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Nitrogen-containing </a:t>
            </a:r>
            <a:r>
              <a:rPr lang="en-US" sz="2000" dirty="0" smtClean="0"/>
              <a:t>gases:N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O, </a:t>
            </a:r>
            <a:r>
              <a:rPr lang="en-US" sz="2000" dirty="0" smtClean="0"/>
              <a:t>ammonia and amines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Carbon Monoxide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VOCs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Methane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Non-methane VOCs (NMVOCs)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Terpenes</a:t>
            </a:r>
            <a:r>
              <a:rPr lang="en-US" sz="2000" dirty="0"/>
              <a:t>: Isoprene, </a:t>
            </a:r>
            <a:r>
              <a:rPr lang="en-US" sz="2000" dirty="0" err="1"/>
              <a:t>monoterpene</a:t>
            </a:r>
            <a:endParaRPr lang="en-US" sz="2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Halocarbons: CHBr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CHBr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CHCl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Cl...</a:t>
            </a: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Oxygenated VOCs (OVOCs)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Methanol, ethanol, propanol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Acetaldehyde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Acetone</a:t>
            </a:r>
          </a:p>
          <a:p>
            <a:endParaRPr 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630314" y="594804"/>
            <a:ext cx="4206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does the ocean emit?</a:t>
            </a:r>
            <a:endParaRPr lang="en-US" sz="2800" dirty="0"/>
          </a:p>
        </p:txBody>
      </p:sp>
      <p:pic>
        <p:nvPicPr>
          <p:cNvPr id="1026" name="Picture 2" descr="Skeletal formula of dimethyl sulfide with all implicit hydrogens sh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40" y="1526959"/>
            <a:ext cx="9525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4"/>
          <p:cNvSpPr/>
          <p:nvPr/>
        </p:nvSpPr>
        <p:spPr>
          <a:xfrm>
            <a:off x="1180730" y="3977196"/>
            <a:ext cx="4616388" cy="15269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7133051" y="1526959"/>
            <a:ext cx="89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Aerosol</a:t>
            </a:r>
            <a:endParaRPr lang="en-US" dirty="0"/>
          </a:p>
        </p:txBody>
      </p:sp>
      <p:sp>
        <p:nvSpPr>
          <p:cNvPr id="7" name="右箭头 6"/>
          <p:cNvSpPr/>
          <p:nvPr/>
        </p:nvSpPr>
        <p:spPr>
          <a:xfrm>
            <a:off x="6462943" y="1625899"/>
            <a:ext cx="603682" cy="17145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281072" y="1869860"/>
            <a:ext cx="147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GHG, aerosol </a:t>
            </a:r>
            <a:endParaRPr lang="en-US" dirty="0"/>
          </a:p>
        </p:txBody>
      </p:sp>
      <p:sp>
        <p:nvSpPr>
          <p:cNvPr id="12" name="右箭头 11"/>
          <p:cNvSpPr/>
          <p:nvPr/>
        </p:nvSpPr>
        <p:spPr>
          <a:xfrm>
            <a:off x="6610964" y="1968800"/>
            <a:ext cx="603682" cy="17145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330141" y="2206285"/>
            <a:ext cx="2349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Atmospheric chemistry</a:t>
            </a:r>
            <a:endParaRPr lang="en-US" dirty="0"/>
          </a:p>
        </p:txBody>
      </p:sp>
      <p:sp>
        <p:nvSpPr>
          <p:cNvPr id="14" name="右箭头 13"/>
          <p:cNvSpPr/>
          <p:nvPr/>
        </p:nvSpPr>
        <p:spPr>
          <a:xfrm>
            <a:off x="5660033" y="2305225"/>
            <a:ext cx="603682" cy="17145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6396567" y="276115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GHG</a:t>
            </a:r>
            <a:endParaRPr lang="en-US" dirty="0"/>
          </a:p>
        </p:txBody>
      </p:sp>
      <p:sp>
        <p:nvSpPr>
          <p:cNvPr id="22" name="右箭头 21"/>
          <p:cNvSpPr/>
          <p:nvPr/>
        </p:nvSpPr>
        <p:spPr>
          <a:xfrm>
            <a:off x="5726459" y="2860097"/>
            <a:ext cx="603682" cy="17145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6371629" y="3396811"/>
            <a:ext cx="16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SOA precursors</a:t>
            </a:r>
            <a:endParaRPr lang="en-US" dirty="0"/>
          </a:p>
        </p:txBody>
      </p:sp>
      <p:sp>
        <p:nvSpPr>
          <p:cNvPr id="24" name="右箭头 23"/>
          <p:cNvSpPr/>
          <p:nvPr/>
        </p:nvSpPr>
        <p:spPr>
          <a:xfrm>
            <a:off x="5701521" y="3495751"/>
            <a:ext cx="603682" cy="17145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6794511" y="3663133"/>
            <a:ext cx="2349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Atmospheric chemistry</a:t>
            </a:r>
            <a:endParaRPr lang="en-US" dirty="0"/>
          </a:p>
        </p:txBody>
      </p:sp>
      <p:sp>
        <p:nvSpPr>
          <p:cNvPr id="26" name="右箭头 25"/>
          <p:cNvSpPr/>
          <p:nvPr/>
        </p:nvSpPr>
        <p:spPr>
          <a:xfrm>
            <a:off x="6124403" y="3762073"/>
            <a:ext cx="603682" cy="17145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6467226" y="4177557"/>
            <a:ext cx="16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SOA precursors</a:t>
            </a:r>
            <a:endParaRPr lang="en-US" dirty="0"/>
          </a:p>
        </p:txBody>
      </p:sp>
      <p:sp>
        <p:nvSpPr>
          <p:cNvPr id="28" name="右箭头 27"/>
          <p:cNvSpPr/>
          <p:nvPr/>
        </p:nvSpPr>
        <p:spPr>
          <a:xfrm>
            <a:off x="5797118" y="4276497"/>
            <a:ext cx="603682" cy="17145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337" y="4680688"/>
            <a:ext cx="2528155" cy="19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7" grpId="0" animBg="1"/>
      <p:bldP spid="11" grpId="0"/>
      <p:bldP spid="12" grpId="0" animBg="1"/>
      <p:bldP spid="13" grpId="0"/>
      <p:bldP spid="14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14905" y="1187305"/>
            <a:ext cx="2713876" cy="1791131"/>
            <a:chOff x="242684" y="1246709"/>
            <a:chExt cx="4828283" cy="3752591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590794" y="1498847"/>
              <a:ext cx="2227207" cy="53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389805" y="1246709"/>
              <a:ext cx="589684" cy="43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OH</a:t>
              </a:r>
              <a:endParaRPr lang="en-US" sz="14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>
              <a:off x="-538328" y="3295271"/>
              <a:ext cx="2227207" cy="53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89726" y="2983604"/>
              <a:ext cx="589684" cy="43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OH</a:t>
              </a:r>
              <a:endParaRPr lang="en-US" sz="1400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1590794" y="4810318"/>
              <a:ext cx="2227207" cy="53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462605" y="4562496"/>
              <a:ext cx="516884" cy="43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</a:t>
              </a:r>
              <a:r>
                <a:rPr lang="en-US" sz="1400" baseline="-25000" dirty="0" smtClean="0"/>
                <a:t>2</a:t>
              </a:r>
              <a:endParaRPr lang="en-US" sz="1400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>
              <a:off x="3422442" y="3207911"/>
              <a:ext cx="2227207" cy="53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554083" y="2983604"/>
              <a:ext cx="516884" cy="43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</a:t>
              </a:r>
              <a:r>
                <a:rPr lang="en-US" sz="1400" baseline="-25000" dirty="0" smtClean="0"/>
                <a:t>2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51939" y="1314181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</a:t>
              </a:r>
              <a:r>
                <a:rPr lang="en-US" baseline="-25000" dirty="0" smtClean="0"/>
                <a:t>3</a:t>
              </a:r>
              <a:r>
                <a:rPr lang="en-US" dirty="0" smtClean="0"/>
                <a:t>OH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156068" y="1314181"/>
              <a:ext cx="683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</a:t>
              </a:r>
              <a:r>
                <a:rPr lang="en-US" baseline="-25000" dirty="0" smtClean="0"/>
                <a:t>3</a:t>
              </a:r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42684" y="4629968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OH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90345" y="4629968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HCHO</a:t>
              </a:r>
              <a:endParaRPr lang="en-US" dirty="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754968" y="261991"/>
            <a:ext cx="3843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Chemical depletion of OVOCs</a:t>
            </a:r>
            <a:endParaRPr lang="en-US" sz="240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4608526" y="1676677"/>
            <a:ext cx="4387929" cy="4615647"/>
            <a:chOff x="1911271" y="803656"/>
            <a:chExt cx="5456793" cy="5569671"/>
          </a:xfrm>
        </p:grpSpPr>
        <p:sp>
          <p:nvSpPr>
            <p:cNvPr id="22" name="TextBox 14"/>
            <p:cNvSpPr txBox="1"/>
            <p:nvPr/>
          </p:nvSpPr>
          <p:spPr>
            <a:xfrm>
              <a:off x="2683823" y="1080655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</a:t>
              </a:r>
              <a:r>
                <a:rPr lang="en-US" baseline="-25000" dirty="0" smtClean="0"/>
                <a:t>3</a:t>
              </a:r>
              <a:r>
                <a:rPr lang="en-US" dirty="0" smtClean="0"/>
                <a:t>CHO</a:t>
              </a:r>
              <a:endParaRPr lang="en-US" dirty="0"/>
            </a:p>
          </p:txBody>
        </p:sp>
        <p:cxnSp>
          <p:nvCxnSpPr>
            <p:cNvPr id="23" name="Elbow Connector 18"/>
            <p:cNvCxnSpPr>
              <a:stCxn id="22" idx="3"/>
            </p:cNvCxnSpPr>
            <p:nvPr/>
          </p:nvCxnSpPr>
          <p:spPr>
            <a:xfrm flipV="1">
              <a:off x="3634724" y="985652"/>
              <a:ext cx="1412289" cy="279669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0"/>
            <p:cNvCxnSpPr>
              <a:stCxn id="22" idx="3"/>
            </p:cNvCxnSpPr>
            <p:nvPr/>
          </p:nvCxnSpPr>
          <p:spPr>
            <a:xfrm>
              <a:off x="3634724" y="1265321"/>
              <a:ext cx="1400413" cy="278471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1"/>
            <p:cNvSpPr txBox="1"/>
            <p:nvPr/>
          </p:nvSpPr>
          <p:spPr>
            <a:xfrm>
              <a:off x="3795839" y="1019100"/>
              <a:ext cx="3593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</a:t>
              </a:r>
              <a:r>
                <a:rPr lang="el-GR" sz="1400" dirty="0" smtClean="0"/>
                <a:t>ν</a:t>
              </a:r>
              <a:endParaRPr lang="en-US" sz="1400" dirty="0"/>
            </a:p>
          </p:txBody>
        </p:sp>
        <p:sp>
          <p:nvSpPr>
            <p:cNvPr id="26" name="TextBox 22"/>
            <p:cNvSpPr txBox="1"/>
            <p:nvPr/>
          </p:nvSpPr>
          <p:spPr>
            <a:xfrm>
              <a:off x="5047013" y="803656"/>
              <a:ext cx="919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</a:t>
              </a:r>
              <a:r>
                <a:rPr lang="en-US" baseline="-25000" dirty="0" smtClean="0"/>
                <a:t>4</a:t>
              </a:r>
              <a:r>
                <a:rPr lang="en-US" dirty="0" smtClean="0"/>
                <a:t>+CO</a:t>
              </a:r>
              <a:endParaRPr lang="en-US" dirty="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5047013" y="1404556"/>
              <a:ext cx="1064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</a:t>
              </a:r>
              <a:r>
                <a:rPr lang="en-US" baseline="-25000" dirty="0" smtClean="0"/>
                <a:t>3</a:t>
              </a:r>
              <a:r>
                <a:rPr lang="en-US" dirty="0" smtClean="0"/>
                <a:t>+HCO</a:t>
              </a:r>
              <a:endParaRPr lang="en-US" dirty="0"/>
            </a:p>
          </p:txBody>
        </p:sp>
        <p:cxnSp>
          <p:nvCxnSpPr>
            <p:cNvPr id="28" name="Elbow Connector 25"/>
            <p:cNvCxnSpPr>
              <a:stCxn id="22" idx="2"/>
            </p:cNvCxnSpPr>
            <p:nvPr/>
          </p:nvCxnSpPr>
          <p:spPr>
            <a:xfrm rot="16200000" flipH="1">
              <a:off x="2809331" y="1799929"/>
              <a:ext cx="1495094" cy="795209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7"/>
            <p:cNvCxnSpPr>
              <a:stCxn id="22" idx="2"/>
            </p:cNvCxnSpPr>
            <p:nvPr/>
          </p:nvCxnSpPr>
          <p:spPr>
            <a:xfrm rot="5400000">
              <a:off x="2013685" y="1799492"/>
              <a:ext cx="1495094" cy="796085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8"/>
            <p:cNvSpPr txBox="1"/>
            <p:nvPr/>
          </p:nvSpPr>
          <p:spPr>
            <a:xfrm>
              <a:off x="3075657" y="1659876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OH</a:t>
              </a:r>
              <a:endParaRPr lang="en-US" sz="1400" dirty="0"/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1911271" y="2945081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CHO</a:t>
              </a:r>
              <a:endParaRPr lang="en-US" dirty="0"/>
            </a:p>
          </p:txBody>
        </p:sp>
        <p:sp>
          <p:nvSpPr>
            <p:cNvPr id="32" name="TextBox 30"/>
            <p:cNvSpPr txBox="1"/>
            <p:nvPr/>
          </p:nvSpPr>
          <p:spPr>
            <a:xfrm>
              <a:off x="3556878" y="2945080"/>
              <a:ext cx="804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</a:t>
              </a:r>
              <a:r>
                <a:rPr lang="en-US" baseline="-25000" dirty="0" smtClean="0"/>
                <a:t>3</a:t>
              </a:r>
              <a:r>
                <a:rPr lang="en-US" dirty="0" smtClean="0"/>
                <a:t>CO</a:t>
              </a:r>
              <a:endParaRPr lang="en-US" dirty="0"/>
            </a:p>
          </p:txBody>
        </p:sp>
        <p:cxnSp>
          <p:nvCxnSpPr>
            <p:cNvPr id="33" name="Elbow Connector 34"/>
            <p:cNvCxnSpPr>
              <a:stCxn id="32" idx="2"/>
            </p:cNvCxnSpPr>
            <p:nvPr/>
          </p:nvCxnSpPr>
          <p:spPr>
            <a:xfrm rot="16200000" flipH="1">
              <a:off x="3987112" y="3286468"/>
              <a:ext cx="592570" cy="648458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5"/>
            <p:cNvSpPr txBox="1"/>
            <p:nvPr/>
          </p:nvSpPr>
          <p:spPr>
            <a:xfrm>
              <a:off x="3971941" y="3610696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</a:t>
              </a:r>
              <a:r>
                <a:rPr lang="en-US" sz="1400" baseline="-25000" dirty="0" smtClean="0"/>
                <a:t>2</a:t>
              </a:r>
              <a:endParaRPr lang="en-US" sz="1400" dirty="0"/>
            </a:p>
          </p:txBody>
        </p:sp>
        <p:sp>
          <p:nvSpPr>
            <p:cNvPr id="35" name="TextBox 36"/>
            <p:cNvSpPr txBox="1"/>
            <p:nvPr/>
          </p:nvSpPr>
          <p:spPr>
            <a:xfrm>
              <a:off x="4526094" y="3733807"/>
              <a:ext cx="1178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</a:t>
              </a:r>
              <a:r>
                <a:rPr lang="en-US" baseline="-25000" dirty="0" smtClean="0"/>
                <a:t>3</a:t>
              </a:r>
              <a:r>
                <a:rPr lang="en-US" dirty="0" smtClean="0"/>
                <a:t>C(O)O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cxnSp>
          <p:nvCxnSpPr>
            <p:cNvPr id="38" name="Elbow Connector 43"/>
            <p:cNvCxnSpPr>
              <a:stCxn id="31" idx="2"/>
            </p:cNvCxnSpPr>
            <p:nvPr/>
          </p:nvCxnSpPr>
          <p:spPr>
            <a:xfrm rot="16200000" flipH="1">
              <a:off x="2874318" y="2826817"/>
              <a:ext cx="1245712" cy="2220904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45"/>
            <p:cNvCxnSpPr>
              <a:stCxn id="31" idx="2"/>
            </p:cNvCxnSpPr>
            <p:nvPr/>
          </p:nvCxnSpPr>
          <p:spPr>
            <a:xfrm rot="16200000" flipH="1">
              <a:off x="2611865" y="3089270"/>
              <a:ext cx="1770618" cy="2220904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47"/>
            <p:cNvCxnSpPr>
              <a:stCxn id="31" idx="2"/>
            </p:cNvCxnSpPr>
            <p:nvPr/>
          </p:nvCxnSpPr>
          <p:spPr>
            <a:xfrm rot="16200000" flipH="1">
              <a:off x="2790257" y="2910878"/>
              <a:ext cx="2313221" cy="3120290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58"/>
            <p:cNvCxnSpPr>
              <a:stCxn id="31" idx="2"/>
            </p:cNvCxnSpPr>
            <p:nvPr/>
          </p:nvCxnSpPr>
          <p:spPr>
            <a:xfrm rot="16200000" flipH="1">
              <a:off x="2772028" y="2929107"/>
              <a:ext cx="2825130" cy="3595742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59"/>
            <p:cNvSpPr txBox="1"/>
            <p:nvPr/>
          </p:nvSpPr>
          <p:spPr>
            <a:xfrm>
              <a:off x="4579035" y="4381361"/>
              <a:ext cx="1165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HC(O)CHO</a:t>
              </a:r>
              <a:endParaRPr lang="en-US" dirty="0"/>
            </a:p>
          </p:txBody>
        </p:sp>
        <p:sp>
          <p:nvSpPr>
            <p:cNvPr id="45" name="TextBox 60"/>
            <p:cNvSpPr txBox="1"/>
            <p:nvPr/>
          </p:nvSpPr>
          <p:spPr>
            <a:xfrm>
              <a:off x="2384493" y="404583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</a:t>
              </a:r>
              <a:r>
                <a:rPr lang="en-US" sz="1400" baseline="-25000" dirty="0" smtClean="0"/>
                <a:t>2</a:t>
              </a:r>
              <a:endParaRPr lang="en-US" sz="1400" dirty="0"/>
            </a:p>
          </p:txBody>
        </p:sp>
        <p:sp>
          <p:nvSpPr>
            <p:cNvPr id="46" name="TextBox 61"/>
            <p:cNvSpPr txBox="1"/>
            <p:nvPr/>
          </p:nvSpPr>
          <p:spPr>
            <a:xfrm>
              <a:off x="4546356" y="4891120"/>
              <a:ext cx="1138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HCHO+CO</a:t>
              </a:r>
              <a:endParaRPr lang="en-US" dirty="0"/>
            </a:p>
          </p:txBody>
        </p:sp>
        <p:sp>
          <p:nvSpPr>
            <p:cNvPr id="47" name="TextBox 62"/>
            <p:cNvSpPr txBox="1"/>
            <p:nvPr/>
          </p:nvSpPr>
          <p:spPr>
            <a:xfrm>
              <a:off x="5960531" y="5954877"/>
              <a:ext cx="1181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CHO</a:t>
              </a:r>
              <a:endParaRPr lang="en-US" dirty="0"/>
            </a:p>
          </p:txBody>
        </p:sp>
        <p:sp>
          <p:nvSpPr>
            <p:cNvPr id="48" name="TextBox 63"/>
            <p:cNvSpPr txBox="1"/>
            <p:nvPr/>
          </p:nvSpPr>
          <p:spPr>
            <a:xfrm>
              <a:off x="5466620" y="5458997"/>
              <a:ext cx="804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CO</a:t>
              </a:r>
              <a:endParaRPr lang="en-US" dirty="0"/>
            </a:p>
          </p:txBody>
        </p:sp>
        <p:cxnSp>
          <p:nvCxnSpPr>
            <p:cNvPr id="49" name="Straight Arrow Connector 65"/>
            <p:cNvCxnSpPr/>
            <p:nvPr/>
          </p:nvCxnSpPr>
          <p:spPr>
            <a:xfrm>
              <a:off x="5284519" y="1773888"/>
              <a:ext cx="0" cy="6724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66"/>
            <p:cNvSpPr txBox="1"/>
            <p:nvPr/>
          </p:nvSpPr>
          <p:spPr>
            <a:xfrm>
              <a:off x="5284519" y="191312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</a:t>
              </a:r>
              <a:r>
                <a:rPr lang="en-US" sz="1400" baseline="-25000" dirty="0" smtClean="0"/>
                <a:t>2</a:t>
              </a:r>
              <a:endParaRPr lang="en-US" sz="1400" dirty="0"/>
            </a:p>
          </p:txBody>
        </p:sp>
        <p:sp>
          <p:nvSpPr>
            <p:cNvPr id="51" name="TextBox 67"/>
            <p:cNvSpPr txBox="1"/>
            <p:nvPr/>
          </p:nvSpPr>
          <p:spPr>
            <a:xfrm>
              <a:off x="4967183" y="2381834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</a:t>
              </a:r>
              <a:r>
                <a:rPr lang="en-US" baseline="-25000" dirty="0" smtClean="0"/>
                <a:t>3</a:t>
              </a:r>
              <a:r>
                <a:rPr lang="en-US" dirty="0" smtClean="0"/>
                <a:t>O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cxnSp>
          <p:nvCxnSpPr>
            <p:cNvPr id="52" name="Straight Arrow Connector 69"/>
            <p:cNvCxnSpPr/>
            <p:nvPr/>
          </p:nvCxnSpPr>
          <p:spPr>
            <a:xfrm>
              <a:off x="6267467" y="1589222"/>
              <a:ext cx="70627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70"/>
            <p:cNvSpPr txBox="1"/>
            <p:nvPr/>
          </p:nvSpPr>
          <p:spPr>
            <a:xfrm>
              <a:off x="6187196" y="1615990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</a:t>
              </a:r>
              <a:r>
                <a:rPr lang="en-US" sz="1400" baseline="-25000" dirty="0" smtClean="0"/>
                <a:t>2</a:t>
              </a:r>
              <a:endParaRPr lang="en-US" sz="1400" dirty="0"/>
            </a:p>
          </p:txBody>
        </p:sp>
        <p:sp>
          <p:nvSpPr>
            <p:cNvPr id="54" name="TextBox 71"/>
            <p:cNvSpPr txBox="1"/>
            <p:nvPr/>
          </p:nvSpPr>
          <p:spPr>
            <a:xfrm>
              <a:off x="6909733" y="1404556"/>
              <a:ext cx="45833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</a:t>
              </a:r>
              <a:endParaRPr lang="en-US" dirty="0"/>
            </a:p>
          </p:txBody>
        </p:sp>
        <p:sp>
          <p:nvSpPr>
            <p:cNvPr id="55" name="TextBox 72"/>
            <p:cNvSpPr txBox="1"/>
            <p:nvPr/>
          </p:nvSpPr>
          <p:spPr>
            <a:xfrm>
              <a:off x="2656049" y="1969904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5%</a:t>
              </a:r>
              <a:endParaRPr lang="en-US" sz="1200" dirty="0"/>
            </a:p>
          </p:txBody>
        </p:sp>
        <p:sp>
          <p:nvSpPr>
            <p:cNvPr id="60" name="TextBox 73"/>
            <p:cNvSpPr txBox="1"/>
            <p:nvPr/>
          </p:nvSpPr>
          <p:spPr>
            <a:xfrm>
              <a:off x="3283406" y="1961955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95%</a:t>
              </a:r>
              <a:endParaRPr lang="en-US" sz="1200" dirty="0"/>
            </a:p>
          </p:txBody>
        </p:sp>
        <p:sp>
          <p:nvSpPr>
            <p:cNvPr id="61" name="TextBox 74"/>
            <p:cNvSpPr txBox="1"/>
            <p:nvPr/>
          </p:nvSpPr>
          <p:spPr>
            <a:xfrm>
              <a:off x="3782281" y="1244276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10%</a:t>
              </a:r>
              <a:endParaRPr lang="en-US" sz="1200" dirty="0"/>
            </a:p>
          </p:txBody>
        </p:sp>
        <p:sp>
          <p:nvSpPr>
            <p:cNvPr id="62" name="TextBox 75"/>
            <p:cNvSpPr txBox="1"/>
            <p:nvPr/>
          </p:nvSpPr>
          <p:spPr>
            <a:xfrm>
              <a:off x="3096255" y="1435440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90%</a:t>
              </a:r>
              <a:endParaRPr lang="en-US" sz="1200" dirty="0"/>
            </a:p>
          </p:txBody>
        </p:sp>
        <p:sp>
          <p:nvSpPr>
            <p:cNvPr id="63" name="TextBox 76"/>
            <p:cNvSpPr txBox="1"/>
            <p:nvPr/>
          </p:nvSpPr>
          <p:spPr>
            <a:xfrm>
              <a:off x="2363189" y="5885252"/>
              <a:ext cx="338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</a:t>
              </a:r>
              <a:endParaRPr lang="en-US" sz="1400" dirty="0"/>
            </a:p>
          </p:txBody>
        </p:sp>
        <p:sp>
          <p:nvSpPr>
            <p:cNvPr id="64" name="TextBox 77"/>
            <p:cNvSpPr txBox="1"/>
            <p:nvPr/>
          </p:nvSpPr>
          <p:spPr>
            <a:xfrm>
              <a:off x="2315560" y="6096328"/>
              <a:ext cx="10068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Almost 100%</a:t>
              </a:r>
              <a:endParaRPr lang="en-US" sz="1200" dirty="0"/>
            </a:p>
          </p:txBody>
        </p:sp>
      </p:grpSp>
      <p:sp>
        <p:nvSpPr>
          <p:cNvPr id="65" name="TextBox 2"/>
          <p:cNvSpPr txBox="1"/>
          <p:nvPr/>
        </p:nvSpPr>
        <p:spPr>
          <a:xfrm>
            <a:off x="227650" y="3615169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C(O)CH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66" name="TextBox 5"/>
          <p:cNvSpPr txBox="1"/>
          <p:nvPr/>
        </p:nvSpPr>
        <p:spPr>
          <a:xfrm>
            <a:off x="1935896" y="3492058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</a:t>
            </a:r>
            <a:r>
              <a:rPr lang="el-GR" sz="1400" dirty="0" smtClean="0"/>
              <a:t>ν</a:t>
            </a:r>
            <a:endParaRPr lang="en-US" sz="1400" dirty="0"/>
          </a:p>
        </p:txBody>
      </p:sp>
      <p:cxnSp>
        <p:nvCxnSpPr>
          <p:cNvPr id="67" name="Straight Arrow Connector 14"/>
          <p:cNvCxnSpPr>
            <a:stCxn id="65" idx="3"/>
          </p:cNvCxnSpPr>
          <p:nvPr/>
        </p:nvCxnSpPr>
        <p:spPr>
          <a:xfrm>
            <a:off x="1521594" y="3799835"/>
            <a:ext cx="11879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5"/>
          <p:cNvSpPr txBox="1"/>
          <p:nvPr/>
        </p:nvSpPr>
        <p:spPr>
          <a:xfrm>
            <a:off x="2709593" y="3645946"/>
            <a:ext cx="1266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+CH</a:t>
            </a:r>
            <a:r>
              <a:rPr lang="en-US" baseline="-25000" dirty="0" smtClean="0"/>
              <a:t>3</a:t>
            </a:r>
            <a:r>
              <a:rPr lang="en-US" dirty="0" smtClean="0"/>
              <a:t>CO</a:t>
            </a:r>
            <a:endParaRPr lang="en-US" dirty="0"/>
          </a:p>
        </p:txBody>
      </p:sp>
      <p:sp>
        <p:nvSpPr>
          <p:cNvPr id="69" name="TextBox 16"/>
          <p:cNvSpPr txBox="1"/>
          <p:nvPr/>
        </p:nvSpPr>
        <p:spPr>
          <a:xfrm>
            <a:off x="904492" y="4132834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OH</a:t>
            </a:r>
            <a:endParaRPr lang="en-US" sz="1400" dirty="0"/>
          </a:p>
        </p:txBody>
      </p:sp>
      <p:cxnSp>
        <p:nvCxnSpPr>
          <p:cNvPr id="70" name="Straight Arrow Connector 18"/>
          <p:cNvCxnSpPr>
            <a:stCxn id="65" idx="2"/>
          </p:cNvCxnSpPr>
          <p:nvPr/>
        </p:nvCxnSpPr>
        <p:spPr>
          <a:xfrm flipH="1">
            <a:off x="868918" y="3984501"/>
            <a:ext cx="5704" cy="911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19"/>
          <p:cNvSpPr txBox="1"/>
          <p:nvPr/>
        </p:nvSpPr>
        <p:spPr>
          <a:xfrm>
            <a:off x="227650" y="4895525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C(O)CH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72" name="Elbow Connector 21"/>
          <p:cNvCxnSpPr>
            <a:stCxn id="71" idx="2"/>
          </p:cNvCxnSpPr>
          <p:nvPr/>
        </p:nvCxnSpPr>
        <p:spPr>
          <a:xfrm rot="16200000" flipH="1">
            <a:off x="985851" y="5153628"/>
            <a:ext cx="1198210" cy="142066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22"/>
          <p:cNvSpPr txBox="1"/>
          <p:nvPr/>
        </p:nvSpPr>
        <p:spPr>
          <a:xfrm>
            <a:off x="904492" y="615529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sp>
        <p:nvSpPr>
          <p:cNvPr id="74" name="TextBox 23"/>
          <p:cNvSpPr txBox="1"/>
          <p:nvPr/>
        </p:nvSpPr>
        <p:spPr>
          <a:xfrm>
            <a:off x="2295290" y="6278402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C(O)CH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75" name="TextBox 24"/>
          <p:cNvSpPr txBox="1"/>
          <p:nvPr/>
        </p:nvSpPr>
        <p:spPr>
          <a:xfrm>
            <a:off x="1889409" y="3753669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23%</a:t>
            </a:r>
            <a:endParaRPr lang="en-US" sz="1200" dirty="0"/>
          </a:p>
        </p:txBody>
      </p:sp>
      <p:sp>
        <p:nvSpPr>
          <p:cNvPr id="76" name="TextBox 25"/>
          <p:cNvSpPr txBox="1"/>
          <p:nvPr/>
        </p:nvSpPr>
        <p:spPr>
          <a:xfrm>
            <a:off x="416550" y="4132834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40%</a:t>
            </a:r>
            <a:endParaRPr lang="en-US" sz="1200" dirty="0"/>
          </a:p>
        </p:txBody>
      </p:sp>
      <p:sp>
        <p:nvSpPr>
          <p:cNvPr id="8" name="矩形 7"/>
          <p:cNvSpPr/>
          <p:nvPr/>
        </p:nvSpPr>
        <p:spPr>
          <a:xfrm>
            <a:off x="227650" y="944880"/>
            <a:ext cx="3748187" cy="23774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矩形 76"/>
          <p:cNvSpPr/>
          <p:nvPr/>
        </p:nvSpPr>
        <p:spPr>
          <a:xfrm>
            <a:off x="247682" y="3426564"/>
            <a:ext cx="3728156" cy="33095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矩形 77"/>
          <p:cNvSpPr/>
          <p:nvPr/>
        </p:nvSpPr>
        <p:spPr>
          <a:xfrm>
            <a:off x="4676712" y="944880"/>
            <a:ext cx="4355528" cy="57708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4380" y="601548"/>
            <a:ext cx="8285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Ocean-atmosphere </a:t>
            </a:r>
            <a:r>
              <a:rPr lang="en-US" sz="2800" dirty="0" smtClean="0"/>
              <a:t>exchange: two-file resistance model</a:t>
            </a:r>
            <a:endParaRPr lang="en-US" sz="2800" dirty="0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4412200" y="3404034"/>
            <a:ext cx="3840480" cy="0"/>
          </a:xfrm>
          <a:prstGeom prst="line">
            <a:avLst/>
          </a:prstGeom>
          <a:ln w="22225">
            <a:solidFill>
              <a:schemeClr val="accent1"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下箭头 6"/>
          <p:cNvSpPr/>
          <p:nvPr/>
        </p:nvSpPr>
        <p:spPr>
          <a:xfrm rot="10800000">
            <a:off x="4818906" y="2626743"/>
            <a:ext cx="296785" cy="1517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784760" y="426323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w</a:t>
            </a:r>
            <a:r>
              <a:rPr lang="en-US" baseline="-25000" dirty="0" smtClean="0"/>
              <a:t> </a:t>
            </a:r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784450" y="2100549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/>
              <a:t>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5562331" y="2766264"/>
                <a:ext cx="2211631" cy="619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𝐹𝑙𝑢𝑥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331" y="2766264"/>
                <a:ext cx="2211631" cy="6191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椭圆 11"/>
          <p:cNvSpPr/>
          <p:nvPr/>
        </p:nvSpPr>
        <p:spPr>
          <a:xfrm>
            <a:off x="7275199" y="3094461"/>
            <a:ext cx="332509" cy="30957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直接箭头连接符 13"/>
          <p:cNvCxnSpPr>
            <a:endCxn id="15" idx="2"/>
          </p:cNvCxnSpPr>
          <p:nvPr/>
        </p:nvCxnSpPr>
        <p:spPr>
          <a:xfrm flipV="1">
            <a:off x="7607708" y="2194426"/>
            <a:ext cx="0" cy="10505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6511382" y="1378946"/>
                <a:ext cx="2192652" cy="815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Henry law constant: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if equilibrium</a:t>
                </a:r>
                <a:endParaRPr lang="en-US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382" y="1378946"/>
                <a:ext cx="2192652" cy="815480"/>
              </a:xfrm>
              <a:prstGeom prst="rect">
                <a:avLst/>
              </a:prstGeom>
              <a:blipFill rotWithShape="0">
                <a:blip r:embed="rId4"/>
                <a:stretch>
                  <a:fillRect l="-2222" t="-3731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椭圆 22"/>
          <p:cNvSpPr/>
          <p:nvPr/>
        </p:nvSpPr>
        <p:spPr>
          <a:xfrm>
            <a:off x="6424949" y="2965049"/>
            <a:ext cx="332509" cy="30957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直接箭头连接符 23"/>
          <p:cNvCxnSpPr>
            <a:stCxn id="23" idx="4"/>
            <a:endCxn id="28" idx="0"/>
          </p:cNvCxnSpPr>
          <p:nvPr/>
        </p:nvCxnSpPr>
        <p:spPr>
          <a:xfrm>
            <a:off x="6591204" y="3274621"/>
            <a:ext cx="250604" cy="10317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5348161" y="4306356"/>
            <a:ext cx="298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mass transfer coefficient</a:t>
            </a:r>
            <a:endParaRPr 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3536007" y="6519446"/>
            <a:ext cx="2460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 smtClean="0"/>
              <a:t>Liss</a:t>
            </a:r>
            <a:r>
              <a:rPr lang="en-US" sz="1600" dirty="0" smtClean="0"/>
              <a:t> and Slater et al., 1974)</a:t>
            </a: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2209279" y="5701176"/>
                <a:ext cx="48789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Problem: </a:t>
                </a:r>
                <a:r>
                  <a:rPr lang="en-US" sz="2800" dirty="0" smtClean="0"/>
                  <a:t>how to determine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 smtClean="0"/>
                  <a:t> ?</a:t>
                </a:r>
                <a:endParaRPr lang="en-US" sz="2800" dirty="0"/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279" y="5701176"/>
                <a:ext cx="4878900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2497" t="-10465" r="-149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35" y="2326768"/>
            <a:ext cx="3911425" cy="23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2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762298" y="879825"/>
                <a:ext cx="3680393" cy="1640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water and air side </a:t>
                </a:r>
                <a:r>
                  <a:rPr lang="en-US" dirty="0" smtClean="0"/>
                  <a:t>resistance (series mode)</a:t>
                </a:r>
                <a:endParaRPr lang="en-US" dirty="0"/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98" y="879825"/>
                <a:ext cx="3680393" cy="1640385"/>
              </a:xfrm>
              <a:prstGeom prst="rect">
                <a:avLst/>
              </a:prstGeom>
              <a:blipFill rotWithShape="0">
                <a:blip r:embed="rId2"/>
                <a:stretch>
                  <a:fillRect l="-1325" b="-5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762298" y="2872506"/>
                <a:ext cx="2880212" cy="1349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 water soluble molecules: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98" y="2872506"/>
                <a:ext cx="2880212" cy="1349857"/>
              </a:xfrm>
              <a:prstGeom prst="rect">
                <a:avLst/>
              </a:prstGeom>
              <a:blipFill rotWithShape="0">
                <a:blip r:embed="rId3"/>
                <a:stretch>
                  <a:fillRect l="-1691" t="-2252" r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4733934" y="2872505"/>
                <a:ext cx="2687018" cy="1349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 less soluble molecules: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34" y="2872505"/>
                <a:ext cx="2687018" cy="1349857"/>
              </a:xfrm>
              <a:prstGeom prst="rect">
                <a:avLst/>
              </a:prstGeom>
              <a:blipFill rotWithShape="0">
                <a:blip r:embed="rId4"/>
                <a:stretch>
                  <a:fillRect l="-2045" t="-2252" r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4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Water-side transfer velocity, k</a:t>
            </a:r>
            <a:r>
              <a:rPr lang="en-US" sz="2800" baseline="-25000" dirty="0" smtClean="0"/>
              <a:t>w</a:t>
            </a:r>
            <a:endParaRPr lang="en-US" sz="2800" dirty="0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843376" y="3546076"/>
            <a:ext cx="3840480" cy="0"/>
          </a:xfrm>
          <a:prstGeom prst="line">
            <a:avLst/>
          </a:prstGeom>
          <a:ln w="22225">
            <a:solidFill>
              <a:schemeClr val="accent1"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右箭头 2"/>
          <p:cNvSpPr/>
          <p:nvPr/>
        </p:nvSpPr>
        <p:spPr>
          <a:xfrm rot="10800000">
            <a:off x="1500326" y="4225770"/>
            <a:ext cx="1029809" cy="72796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圆角右箭头 6"/>
          <p:cNvSpPr/>
          <p:nvPr/>
        </p:nvSpPr>
        <p:spPr>
          <a:xfrm rot="10800000" flipH="1">
            <a:off x="2956263" y="4225769"/>
            <a:ext cx="1139003" cy="72796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圆角右箭头 7"/>
          <p:cNvSpPr/>
          <p:nvPr/>
        </p:nvSpPr>
        <p:spPr>
          <a:xfrm flipH="1">
            <a:off x="3382390" y="3546076"/>
            <a:ext cx="1139003" cy="72796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圆角右箭头 8"/>
          <p:cNvSpPr/>
          <p:nvPr/>
        </p:nvSpPr>
        <p:spPr>
          <a:xfrm>
            <a:off x="969746" y="3546076"/>
            <a:ext cx="1045484" cy="72796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47272" y="2899745"/>
            <a:ext cx="3700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Disturbing molecular diffusion layer</a:t>
            </a:r>
          </a:p>
          <a:p>
            <a:r>
              <a:rPr lang="en-US" dirty="0" smtClean="0"/>
              <a:t>will increase sea-atmosphere transfer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IMPORTANT when wind is weak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2608258" y="3630965"/>
            <a:ext cx="310716" cy="1189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cooler</a:t>
            </a:r>
            <a:endParaRPr lang="en-US" sz="1100" dirty="0"/>
          </a:p>
        </p:txBody>
      </p:sp>
      <p:sp>
        <p:nvSpPr>
          <p:cNvPr id="12" name="上箭头 11"/>
          <p:cNvSpPr/>
          <p:nvPr/>
        </p:nvSpPr>
        <p:spPr>
          <a:xfrm>
            <a:off x="2644657" y="1987495"/>
            <a:ext cx="237918" cy="14736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文本框 13"/>
          <p:cNvSpPr txBox="1"/>
          <p:nvPr/>
        </p:nvSpPr>
        <p:spPr>
          <a:xfrm>
            <a:off x="2882575" y="2249050"/>
            <a:ext cx="1591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Evaporation</a:t>
            </a:r>
          </a:p>
          <a:p>
            <a:r>
              <a:rPr lang="en-US" dirty="0" smtClean="0"/>
              <a:t>(cooling effect)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4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Water-side transfer velocity, k</a:t>
            </a:r>
            <a:r>
              <a:rPr lang="en-US" sz="2800" baseline="-25000" dirty="0" smtClean="0"/>
              <a:t>w</a:t>
            </a:r>
            <a:endParaRPr lang="en-US" sz="2800" dirty="0"/>
          </a:p>
        </p:txBody>
      </p:sp>
      <p:pic>
        <p:nvPicPr>
          <p:cNvPr id="1026" name="Picture 2" descr="Irregular storm 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4" y="2945943"/>
            <a:ext cx="2095531" cy="148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4"/>
          <p:cNvSpPr/>
          <p:nvPr/>
        </p:nvSpPr>
        <p:spPr>
          <a:xfrm flipH="1">
            <a:off x="3657600" y="2904241"/>
            <a:ext cx="124287" cy="129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椭圆 5"/>
          <p:cNvSpPr/>
          <p:nvPr/>
        </p:nvSpPr>
        <p:spPr>
          <a:xfrm flipH="1">
            <a:off x="3906174" y="2620156"/>
            <a:ext cx="124287" cy="129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椭圆 6"/>
          <p:cNvSpPr/>
          <p:nvPr/>
        </p:nvSpPr>
        <p:spPr>
          <a:xfrm flipH="1">
            <a:off x="3906173" y="2904241"/>
            <a:ext cx="196530" cy="1940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椭圆 7"/>
          <p:cNvSpPr/>
          <p:nvPr/>
        </p:nvSpPr>
        <p:spPr>
          <a:xfrm flipH="1">
            <a:off x="3604332" y="2524365"/>
            <a:ext cx="98322" cy="957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椭圆 8"/>
          <p:cNvSpPr/>
          <p:nvPr/>
        </p:nvSpPr>
        <p:spPr>
          <a:xfrm flipH="1">
            <a:off x="3542188" y="3253000"/>
            <a:ext cx="115412" cy="129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椭圆 9"/>
          <p:cNvSpPr/>
          <p:nvPr/>
        </p:nvSpPr>
        <p:spPr>
          <a:xfrm flipH="1">
            <a:off x="3169326" y="2693664"/>
            <a:ext cx="124287" cy="129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椭圆 10"/>
          <p:cNvSpPr/>
          <p:nvPr/>
        </p:nvSpPr>
        <p:spPr>
          <a:xfrm flipH="1">
            <a:off x="3417900" y="2881269"/>
            <a:ext cx="79013" cy="888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椭圆 11"/>
          <p:cNvSpPr/>
          <p:nvPr/>
        </p:nvSpPr>
        <p:spPr>
          <a:xfrm flipH="1">
            <a:off x="4163624" y="2242425"/>
            <a:ext cx="198158" cy="1855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椭圆 12"/>
          <p:cNvSpPr/>
          <p:nvPr/>
        </p:nvSpPr>
        <p:spPr>
          <a:xfrm flipH="1">
            <a:off x="3480044" y="2347479"/>
            <a:ext cx="124287" cy="129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椭圆 13"/>
          <p:cNvSpPr/>
          <p:nvPr/>
        </p:nvSpPr>
        <p:spPr>
          <a:xfrm flipH="1">
            <a:off x="4287908" y="3187040"/>
            <a:ext cx="73875" cy="659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2856834" y="2070213"/>
            <a:ext cx="1731264" cy="1511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1808322" y="2070213"/>
            <a:ext cx="1048512" cy="14142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1808322" y="3579924"/>
            <a:ext cx="104851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747281" y="3484485"/>
            <a:ext cx="61041" cy="92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文本框 19"/>
          <p:cNvSpPr txBox="1"/>
          <p:nvPr/>
        </p:nvSpPr>
        <p:spPr>
          <a:xfrm>
            <a:off x="515354" y="2572259"/>
            <a:ext cx="233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 capping bubbles</a:t>
            </a:r>
            <a:endParaRPr 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4763477" y="2758355"/>
            <a:ext cx="44272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breaking waves would bring: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transfer of gases through bubble wall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increase instability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IMPORTANT for less soluble gases when wind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 strong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014657" y="6409677"/>
            <a:ext cx="256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Wanninkhof</a:t>
            </a:r>
            <a:r>
              <a:rPr lang="en-US" dirty="0" smtClean="0"/>
              <a:t> et al., 2009)</a:t>
            </a:r>
            <a:endParaRPr lang="en-US" dirty="0"/>
          </a:p>
        </p:txBody>
      </p:sp>
      <p:sp>
        <p:nvSpPr>
          <p:cNvPr id="26" name="右箭头 25"/>
          <p:cNvSpPr/>
          <p:nvPr/>
        </p:nvSpPr>
        <p:spPr>
          <a:xfrm rot="1877911">
            <a:off x="751408" y="3258001"/>
            <a:ext cx="858969" cy="103597"/>
          </a:xfrm>
          <a:prstGeom prst="rightArrow">
            <a:avLst>
              <a:gd name="adj1" fmla="val 50000"/>
              <a:gd name="adj2" fmla="val 55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右箭头 26"/>
          <p:cNvSpPr/>
          <p:nvPr/>
        </p:nvSpPr>
        <p:spPr>
          <a:xfrm rot="1877911">
            <a:off x="836377" y="3157693"/>
            <a:ext cx="1019549" cy="145557"/>
          </a:xfrm>
          <a:prstGeom prst="rightArrow">
            <a:avLst>
              <a:gd name="adj1" fmla="val 50000"/>
              <a:gd name="adj2" fmla="val 55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0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" grpId="0" animBg="1"/>
      <p:bldP spid="21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1141</TotalTime>
  <Words>1018</Words>
  <Application>Microsoft Office PowerPoint</Application>
  <PresentationFormat>全屏显示(4:3)</PresentationFormat>
  <Paragraphs>217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Cambria Math</vt:lpstr>
      <vt:lpstr>Office 主题</vt:lpstr>
      <vt:lpstr>Oceanic Biogenic Volatile Organic Compounds (BVOCs): formation processes and ocean-atmosphere exchange</vt:lpstr>
      <vt:lpstr>Outline</vt:lpstr>
      <vt:lpstr>What is inside the oceans?</vt:lpstr>
      <vt:lpstr>PowerPoint 演示文稿</vt:lpstr>
      <vt:lpstr>PowerPoint 演示文稿</vt:lpstr>
      <vt:lpstr>PowerPoint 演示文稿</vt:lpstr>
      <vt:lpstr>PowerPoint 演示文稿</vt:lpstr>
      <vt:lpstr>Water-side transfer velocity, kw</vt:lpstr>
      <vt:lpstr>Water-side transfer velocity, kw</vt:lpstr>
      <vt:lpstr>Air-side transfer velocity, ka</vt:lpstr>
      <vt:lpstr>NOAA COARE gas transfer algorithm</vt:lpstr>
      <vt:lpstr>Spatial Distribution</vt:lpstr>
      <vt:lpstr>PowerPoint 演示文稿</vt:lpstr>
      <vt:lpstr>Concentrations of OVOCs following a phytoplankton bloom</vt:lpstr>
      <vt:lpstr>Air-Sea Fluxes of OVOCs</vt:lpstr>
      <vt:lpstr>Thank you!</vt:lpstr>
      <vt:lpstr>Reference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张睿雄</dc:creator>
  <cp:lastModifiedBy>张睿雄</cp:lastModifiedBy>
  <cp:revision>147</cp:revision>
  <dcterms:created xsi:type="dcterms:W3CDTF">2014-04-15T20:03:52Z</dcterms:created>
  <dcterms:modified xsi:type="dcterms:W3CDTF">2014-04-17T20:28:40Z</dcterms:modified>
</cp:coreProperties>
</file>