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143C"/>
    <a:srgbClr val="F48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bjozone\ave_di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resul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resul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initia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resul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initi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initi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initia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initia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resul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resul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resul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g%20Qu\Google%20Drive\Atmos%20Chem\term%20paper\resul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August 2013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9525" cap="flat" cmpd="sng" algn="ctr">
              <a:solidFill>
                <a:srgbClr val="DC143C">
                  <a:alpha val="69804"/>
                </a:srgb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F4889D"/>
              </a:solidFill>
              <a:ln w="9525" cap="flat" cmpd="sng" algn="ctr">
                <a:solidFill>
                  <a:srgbClr val="DC143C"/>
                </a:solidFill>
                <a:round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Sheet3!$C$2:$C$25</c:f>
                <c:numCache>
                  <c:formatCode>General</c:formatCode>
                  <c:ptCount val="24"/>
                  <c:pt idx="0">
                    <c:v>13.954538897456672</c:v>
                  </c:pt>
                  <c:pt idx="1">
                    <c:v>12.82587326060567</c:v>
                  </c:pt>
                  <c:pt idx="2">
                    <c:v>14.647368875470905</c:v>
                  </c:pt>
                  <c:pt idx="3">
                    <c:v>14.903582365383972</c:v>
                  </c:pt>
                  <c:pt idx="4">
                    <c:v>12.236603528755529</c:v>
                  </c:pt>
                  <c:pt idx="5">
                    <c:v>9.2686369050501813</c:v>
                  </c:pt>
                  <c:pt idx="6">
                    <c:v>8.2429203922109515</c:v>
                  </c:pt>
                  <c:pt idx="7">
                    <c:v>8.0696803503272765</c:v>
                  </c:pt>
                  <c:pt idx="8">
                    <c:v>7.2491129462521764</c:v>
                  </c:pt>
                  <c:pt idx="9">
                    <c:v>9.594669250027545</c:v>
                  </c:pt>
                  <c:pt idx="10">
                    <c:v>12.830520969547866</c:v>
                  </c:pt>
                  <c:pt idx="11">
                    <c:v>16.851743075942966</c:v>
                  </c:pt>
                  <c:pt idx="12">
                    <c:v>23.441777893273034</c:v>
                  </c:pt>
                  <c:pt idx="13">
                    <c:v>28.680480202034456</c:v>
                  </c:pt>
                  <c:pt idx="14">
                    <c:v>35.14236827410739</c:v>
                  </c:pt>
                  <c:pt idx="15">
                    <c:v>35.742571336929686</c:v>
                  </c:pt>
                  <c:pt idx="16">
                    <c:v>32.274531147513592</c:v>
                  </c:pt>
                  <c:pt idx="17">
                    <c:v>30.966374615355001</c:v>
                  </c:pt>
                  <c:pt idx="18">
                    <c:v>28.252383126009867</c:v>
                  </c:pt>
                  <c:pt idx="19">
                    <c:v>25.901439495626086</c:v>
                  </c:pt>
                  <c:pt idx="20">
                    <c:v>25.172369713460053</c:v>
                  </c:pt>
                  <c:pt idx="21">
                    <c:v>21.829893867284781</c:v>
                  </c:pt>
                  <c:pt idx="22">
                    <c:v>18.8294337255514</c:v>
                  </c:pt>
                  <c:pt idx="23">
                    <c:v>16.613991403230028</c:v>
                  </c:pt>
                </c:numCache>
              </c:numRef>
            </c:plus>
            <c:minus>
              <c:numRef>
                <c:f>Sheet3!$C$2:$C$25</c:f>
                <c:numCache>
                  <c:formatCode>General</c:formatCode>
                  <c:ptCount val="24"/>
                  <c:pt idx="0">
                    <c:v>13.954538897456672</c:v>
                  </c:pt>
                  <c:pt idx="1">
                    <c:v>12.82587326060567</c:v>
                  </c:pt>
                  <c:pt idx="2">
                    <c:v>14.647368875470905</c:v>
                  </c:pt>
                  <c:pt idx="3">
                    <c:v>14.903582365383972</c:v>
                  </c:pt>
                  <c:pt idx="4">
                    <c:v>12.236603528755529</c:v>
                  </c:pt>
                  <c:pt idx="5">
                    <c:v>9.2686369050501813</c:v>
                  </c:pt>
                  <c:pt idx="6">
                    <c:v>8.2429203922109515</c:v>
                  </c:pt>
                  <c:pt idx="7">
                    <c:v>8.0696803503272765</c:v>
                  </c:pt>
                  <c:pt idx="8">
                    <c:v>7.2491129462521764</c:v>
                  </c:pt>
                  <c:pt idx="9">
                    <c:v>9.594669250027545</c:v>
                  </c:pt>
                  <c:pt idx="10">
                    <c:v>12.830520969547866</c:v>
                  </c:pt>
                  <c:pt idx="11">
                    <c:v>16.851743075942966</c:v>
                  </c:pt>
                  <c:pt idx="12">
                    <c:v>23.441777893273034</c:v>
                  </c:pt>
                  <c:pt idx="13">
                    <c:v>28.680480202034456</c:v>
                  </c:pt>
                  <c:pt idx="14">
                    <c:v>35.14236827410739</c:v>
                  </c:pt>
                  <c:pt idx="15">
                    <c:v>35.742571336929686</c:v>
                  </c:pt>
                  <c:pt idx="16">
                    <c:v>32.274531147513592</c:v>
                  </c:pt>
                  <c:pt idx="17">
                    <c:v>30.966374615355001</c:v>
                  </c:pt>
                  <c:pt idx="18">
                    <c:v>28.252383126009867</c:v>
                  </c:pt>
                  <c:pt idx="19">
                    <c:v>25.901439495626086</c:v>
                  </c:pt>
                  <c:pt idx="20">
                    <c:v>25.172369713460053</c:v>
                  </c:pt>
                  <c:pt idx="21">
                    <c:v>21.829893867284781</c:v>
                  </c:pt>
                  <c:pt idx="22">
                    <c:v>18.8294337255514</c:v>
                  </c:pt>
                  <c:pt idx="23">
                    <c:v>16.613991403230028</c:v>
                  </c:pt>
                </c:numCache>
              </c:numRef>
            </c:minus>
            <c:spPr>
              <a:noFill/>
              <a:ln w="9525" cap="rnd">
                <a:solidFill>
                  <a:schemeClr val="dk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Sheet3!$A$2:$A$25</c:f>
              <c:numCache>
                <c:formatCode>h:mm</c:formatCode>
                <c:ptCount val="24"/>
                <c:pt idx="0">
                  <c:v>0</c:v>
                </c:pt>
                <c:pt idx="1">
                  <c:v>4.1666666666666664E-2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xVal>
          <c:yVal>
            <c:numRef>
              <c:f>Sheet3!$B$2:$B$25</c:f>
              <c:numCache>
                <c:formatCode>General</c:formatCode>
                <c:ptCount val="24"/>
                <c:pt idx="0">
                  <c:v>22.442260536398461</c:v>
                </c:pt>
                <c:pt idx="1">
                  <c:v>19.703888888888883</c:v>
                </c:pt>
                <c:pt idx="2">
                  <c:v>18.32159498207885</c:v>
                </c:pt>
                <c:pt idx="3">
                  <c:v>16.862526881720431</c:v>
                </c:pt>
                <c:pt idx="4">
                  <c:v>13.844569892473116</c:v>
                </c:pt>
                <c:pt idx="5">
                  <c:v>12.595788530465953</c:v>
                </c:pt>
                <c:pt idx="6">
                  <c:v>11.333154121863796</c:v>
                </c:pt>
                <c:pt idx="7">
                  <c:v>11.216129032258065</c:v>
                </c:pt>
                <c:pt idx="8">
                  <c:v>12.943240740740741</c:v>
                </c:pt>
                <c:pt idx="9">
                  <c:v>19.007202380952382</c:v>
                </c:pt>
                <c:pt idx="10">
                  <c:v>25.483981481481475</c:v>
                </c:pt>
                <c:pt idx="11">
                  <c:v>36.067241379310339</c:v>
                </c:pt>
                <c:pt idx="12">
                  <c:v>49.283744855967079</c:v>
                </c:pt>
                <c:pt idx="13">
                  <c:v>62.059961685823744</c:v>
                </c:pt>
                <c:pt idx="14">
                  <c:v>70.94047619047619</c:v>
                </c:pt>
                <c:pt idx="15">
                  <c:v>76.007962962962949</c:v>
                </c:pt>
                <c:pt idx="16">
                  <c:v>75.197222222222237</c:v>
                </c:pt>
                <c:pt idx="17">
                  <c:v>70.05685185185186</c:v>
                </c:pt>
                <c:pt idx="18">
                  <c:v>66.34</c:v>
                </c:pt>
                <c:pt idx="19">
                  <c:v>59.986574074074078</c:v>
                </c:pt>
                <c:pt idx="20">
                  <c:v>47.848659003831415</c:v>
                </c:pt>
                <c:pt idx="21">
                  <c:v>38.13527777777778</c:v>
                </c:pt>
                <c:pt idx="22">
                  <c:v>30.565351851851855</c:v>
                </c:pt>
                <c:pt idx="23">
                  <c:v>24.416018518518516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9873488"/>
        <c:axId val="-2119870768"/>
      </c:scatterChart>
      <c:valAx>
        <c:axId val="-21198734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Local 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h:mm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870768"/>
        <c:crosses val="autoZero"/>
        <c:crossBetween val="midCat"/>
        <c:majorUnit val="0.25"/>
      </c:valAx>
      <c:valAx>
        <c:axId val="-211987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Ozone conc. [ppb]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rnd">
            <a:solidFill>
              <a:schemeClr val="dk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873488"/>
        <c:crosses val="autoZero"/>
        <c:crossBetween val="midCat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>
                <a:alpha val="0"/>
              </a:schemeClr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ozone conc.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Sheet3!$A$2:$A$22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xVal>
          <c:yVal>
            <c:numRef>
              <c:f>Sheet3!$B$2:$B$22</c:f>
              <c:numCache>
                <c:formatCode>0%</c:formatCode>
                <c:ptCount val="21"/>
                <c:pt idx="0">
                  <c:v>-1</c:v>
                </c:pt>
                <c:pt idx="1">
                  <c:v>-0.40429999999999999</c:v>
                </c:pt>
                <c:pt idx="2">
                  <c:v>-0.24859999999999999</c:v>
                </c:pt>
                <c:pt idx="3">
                  <c:v>-0.16339999999999999</c:v>
                </c:pt>
                <c:pt idx="4">
                  <c:v>-0.10929999999999999</c:v>
                </c:pt>
                <c:pt idx="5">
                  <c:v>-7.2499999999999995E-2</c:v>
                </c:pt>
                <c:pt idx="6">
                  <c:v>-4.65E-2</c:v>
                </c:pt>
                <c:pt idx="7">
                  <c:v>-2.7900000000000001E-2</c:v>
                </c:pt>
                <c:pt idx="8">
                  <c:v>-1.49E-2</c:v>
                </c:pt>
                <c:pt idx="9">
                  <c:v>-5.7999999999999996E-3</c:v>
                </c:pt>
                <c:pt idx="10">
                  <c:v>0</c:v>
                </c:pt>
                <c:pt idx="11">
                  <c:v>3.3E-3</c:v>
                </c:pt>
                <c:pt idx="12">
                  <c:v>4.4999999999999997E-3</c:v>
                </c:pt>
                <c:pt idx="13">
                  <c:v>4.0000000000000001E-3</c:v>
                </c:pt>
                <c:pt idx="14">
                  <c:v>2.0999999999999999E-3</c:v>
                </c:pt>
                <c:pt idx="15">
                  <c:v>-1E-3</c:v>
                </c:pt>
                <c:pt idx="16">
                  <c:v>-5.1999999999999998E-3</c:v>
                </c:pt>
                <c:pt idx="17">
                  <c:v>-1.03E-2</c:v>
                </c:pt>
                <c:pt idx="18">
                  <c:v>-1.6199999999999999E-2</c:v>
                </c:pt>
                <c:pt idx="19">
                  <c:v>-2.2800000000000001E-2</c:v>
                </c:pt>
                <c:pt idx="20">
                  <c:v>-0.03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9876208"/>
        <c:axId val="-2124056496"/>
      </c:scatterChart>
      <c:valAx>
        <c:axId val="-2119876208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NOx</a:t>
                </a:r>
                <a:r>
                  <a:rPr lang="en-US" baseline="0"/>
                  <a:t> conc. [ppb]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56496"/>
        <c:crosses val="autoZero"/>
        <c:crossBetween val="midCat"/>
      </c:valAx>
      <c:valAx>
        <c:axId val="-2124056496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876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ozone conc.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Sheet3!$A$2:$A$22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xVal>
          <c:yVal>
            <c:numRef>
              <c:f>Sheet3!$B$2:$B$22</c:f>
              <c:numCache>
                <c:formatCode>0%</c:formatCode>
                <c:ptCount val="21"/>
                <c:pt idx="0">
                  <c:v>-1</c:v>
                </c:pt>
                <c:pt idx="1">
                  <c:v>-0.40429999999999999</c:v>
                </c:pt>
                <c:pt idx="2">
                  <c:v>-0.24859999999999999</c:v>
                </c:pt>
                <c:pt idx="3">
                  <c:v>-0.16339999999999999</c:v>
                </c:pt>
                <c:pt idx="4">
                  <c:v>-0.10929999999999999</c:v>
                </c:pt>
                <c:pt idx="5">
                  <c:v>-7.2499999999999995E-2</c:v>
                </c:pt>
                <c:pt idx="6">
                  <c:v>-4.65E-2</c:v>
                </c:pt>
                <c:pt idx="7">
                  <c:v>-2.7900000000000001E-2</c:v>
                </c:pt>
                <c:pt idx="8">
                  <c:v>-1.49E-2</c:v>
                </c:pt>
                <c:pt idx="9">
                  <c:v>-5.7999999999999996E-3</c:v>
                </c:pt>
                <c:pt idx="10">
                  <c:v>0</c:v>
                </c:pt>
                <c:pt idx="11">
                  <c:v>3.3E-3</c:v>
                </c:pt>
                <c:pt idx="12">
                  <c:v>4.4999999999999997E-3</c:v>
                </c:pt>
                <c:pt idx="13">
                  <c:v>4.0000000000000001E-3</c:v>
                </c:pt>
                <c:pt idx="14">
                  <c:v>2.0999999999999999E-3</c:v>
                </c:pt>
                <c:pt idx="15">
                  <c:v>-1E-3</c:v>
                </c:pt>
                <c:pt idx="16">
                  <c:v>-5.1999999999999998E-3</c:v>
                </c:pt>
                <c:pt idx="17">
                  <c:v>-1.03E-2</c:v>
                </c:pt>
                <c:pt idx="18">
                  <c:v>-1.6199999999999999E-2</c:v>
                </c:pt>
                <c:pt idx="19">
                  <c:v>-2.2800000000000001E-2</c:v>
                </c:pt>
                <c:pt idx="20">
                  <c:v>-0.03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8840368"/>
        <c:axId val="-98843088"/>
      </c:scatterChart>
      <c:valAx>
        <c:axId val="-98840368"/>
        <c:scaling>
          <c:orientation val="minMax"/>
          <c:max val="60"/>
          <c:min val="1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NOx</a:t>
                </a:r>
                <a:r>
                  <a:rPr lang="en-US" baseline="0"/>
                  <a:t> conc. [ppb]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8843088"/>
        <c:crosses val="autoZero"/>
        <c:crossBetween val="midCat"/>
        <c:majorUnit val="5"/>
      </c:valAx>
      <c:valAx>
        <c:axId val="-98843088"/>
        <c:scaling>
          <c:orientation val="minMax"/>
          <c:min val="-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88403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DC143C">
                  <a:alpha val="8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58FA2"/>
              </a:solidFill>
              <a:ln w="9525">
                <a:solidFill>
                  <a:srgbClr val="DC143C"/>
                </a:solidFill>
              </a:ln>
              <a:effectLst/>
            </c:spPr>
          </c:marker>
          <c:xVal>
            <c:numRef>
              <c:f>Sheet1!$F$60:$F$70</c:f>
              <c:numCache>
                <c:formatCode>0%</c:formatCode>
                <c:ptCount val="11"/>
                <c:pt idx="0">
                  <c:v>-0.23598648876722716</c:v>
                </c:pt>
                <c:pt idx="1">
                  <c:v>-0.2437593779839039</c:v>
                </c:pt>
                <c:pt idx="2">
                  <c:v>-0.25142822793384956</c:v>
                </c:pt>
                <c:pt idx="3">
                  <c:v>-0.25903927829116657</c:v>
                </c:pt>
                <c:pt idx="4">
                  <c:v>-0.26650929764247011</c:v>
                </c:pt>
                <c:pt idx="5">
                  <c:v>-0.27388914962927335</c:v>
                </c:pt>
                <c:pt idx="6">
                  <c:v>-0.28114877846340935</c:v>
                </c:pt>
                <c:pt idx="7">
                  <c:v>-0.28829512009599345</c:v>
                </c:pt>
                <c:pt idx="8">
                  <c:v>-0.29531892659220527</c:v>
                </c:pt>
                <c:pt idx="9">
                  <c:v>-0.3022155739846345</c:v>
                </c:pt>
                <c:pt idx="10">
                  <c:v>-0.30898043830587074</c:v>
                </c:pt>
              </c:numCache>
            </c:numRef>
          </c:xVal>
          <c:yVal>
            <c:numRef>
              <c:f>Sheet1!$G$60:$G$70</c:f>
              <c:numCache>
                <c:formatCode>0%</c:formatCode>
                <c:ptCount val="11"/>
                <c:pt idx="0">
                  <c:v>0</c:v>
                </c:pt>
                <c:pt idx="1">
                  <c:v>-9.9999999999999978E-2</c:v>
                </c:pt>
                <c:pt idx="2">
                  <c:v>-0.19999999999999996</c:v>
                </c:pt>
                <c:pt idx="3">
                  <c:v>-0.30000000000000004</c:v>
                </c:pt>
                <c:pt idx="4">
                  <c:v>-0.4</c:v>
                </c:pt>
                <c:pt idx="5">
                  <c:v>-0.5</c:v>
                </c:pt>
                <c:pt idx="6">
                  <c:v>-0.6</c:v>
                </c:pt>
                <c:pt idx="7">
                  <c:v>-0.7</c:v>
                </c:pt>
                <c:pt idx="8">
                  <c:v>-0.8</c:v>
                </c:pt>
                <c:pt idx="9">
                  <c:v>-0.9</c:v>
                </c:pt>
                <c:pt idx="10">
                  <c:v>-1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4047792"/>
        <c:axId val="-2124046160"/>
      </c:scatterChart>
      <c:scatterChart>
        <c:scatterStyle val="lineMarker"/>
        <c:varyColors val="0"/>
        <c:ser>
          <c:idx val="1"/>
          <c:order val="1"/>
          <c:spPr>
            <a:ln w="19050" cap="rnd">
              <a:solidFill>
                <a:schemeClr val="bg1">
                  <a:alpha val="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alpha val="0"/>
                </a:schemeClr>
              </a:solidFill>
              <a:ln w="9525">
                <a:solidFill>
                  <a:schemeClr val="bg1">
                    <a:alpha val="0"/>
                  </a:schemeClr>
                </a:solidFill>
              </a:ln>
              <a:effectLst/>
            </c:spPr>
          </c:marker>
          <c:xVal>
            <c:numRef>
              <c:f>Sheet1!$F$60:$F$70</c:f>
              <c:numCache>
                <c:formatCode>0%</c:formatCode>
                <c:ptCount val="11"/>
                <c:pt idx="0">
                  <c:v>-0.23598648876722716</c:v>
                </c:pt>
                <c:pt idx="1">
                  <c:v>-0.2437593779839039</c:v>
                </c:pt>
                <c:pt idx="2">
                  <c:v>-0.25142822793384956</c:v>
                </c:pt>
                <c:pt idx="3">
                  <c:v>-0.25903927829116657</c:v>
                </c:pt>
                <c:pt idx="4">
                  <c:v>-0.26650929764247011</c:v>
                </c:pt>
                <c:pt idx="5">
                  <c:v>-0.27388914962927335</c:v>
                </c:pt>
                <c:pt idx="6">
                  <c:v>-0.28114877846340935</c:v>
                </c:pt>
                <c:pt idx="7">
                  <c:v>-0.28829512009599345</c:v>
                </c:pt>
                <c:pt idx="8">
                  <c:v>-0.29531892659220527</c:v>
                </c:pt>
                <c:pt idx="9">
                  <c:v>-0.3022155739846345</c:v>
                </c:pt>
                <c:pt idx="10">
                  <c:v>-0.30898043830587074</c:v>
                </c:pt>
              </c:numCache>
            </c:numRef>
          </c:xVal>
          <c:yVal>
            <c:numRef>
              <c:f>Sheet1!$H$60:$H$70</c:f>
              <c:numCache>
                <c:formatCode>0%</c:formatCode>
                <c:ptCount val="11"/>
                <c:pt idx="0">
                  <c:v>-0.66683352567014487</c:v>
                </c:pt>
                <c:pt idx="1">
                  <c:v>-0.63822213618850265</c:v>
                </c:pt>
                <c:pt idx="2">
                  <c:v>-0.60961074670686044</c:v>
                </c:pt>
                <c:pt idx="3">
                  <c:v>-0.58099935722521823</c:v>
                </c:pt>
                <c:pt idx="4">
                  <c:v>-0.55238796774357601</c:v>
                </c:pt>
                <c:pt idx="5">
                  <c:v>-0.5237765782619338</c:v>
                </c:pt>
                <c:pt idx="6">
                  <c:v>-0.4951651887802917</c:v>
                </c:pt>
                <c:pt idx="7">
                  <c:v>-0.46655379929864949</c:v>
                </c:pt>
                <c:pt idx="8">
                  <c:v>-0.43794240981700716</c:v>
                </c:pt>
                <c:pt idx="9">
                  <c:v>-0.40933102033536495</c:v>
                </c:pt>
                <c:pt idx="10" formatCode="0.0000%">
                  <c:v>-0.38071963085372273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4045072"/>
        <c:axId val="-2124047248"/>
      </c:scatterChart>
      <c:valAx>
        <c:axId val="-2124047792"/>
        <c:scaling>
          <c:orientation val="minMax"/>
          <c:max val="-0.23"/>
          <c:min val="-0.3200000000000000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Ozone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46160"/>
        <c:crosses val="autoZero"/>
        <c:crossBetween val="midCat"/>
        <c:majorUnit val="3.0000000000000006E-2"/>
      </c:valAx>
      <c:valAx>
        <c:axId val="-2124046160"/>
        <c:scaling>
          <c:orientation val="minMax"/>
          <c:max val="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Petrochemical Emission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47792"/>
        <c:crosses val="autoZero"/>
        <c:crossBetween val="midCat"/>
      </c:valAx>
      <c:valAx>
        <c:axId val="-2124047248"/>
        <c:scaling>
          <c:orientation val="maxMin"/>
          <c:max val="-0.38072000000000006"/>
          <c:min val="-0.66683400000000015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Gasoline Emission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4045072"/>
        <c:crosses val="max"/>
        <c:crossBetween val="midCat"/>
        <c:majorUnit val="2.8611390000000007E-2"/>
      </c:valAx>
      <c:valAx>
        <c:axId val="-21240450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-2124047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Sheet2!$G$1</c:f>
              <c:strCache>
                <c:ptCount val="1"/>
                <c:pt idx="0">
                  <c:v>gasoline exhaust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Sheet2!$G$2:$G$22</c:f>
              <c:numCache>
                <c:formatCode>0%</c:formatCode>
                <c:ptCount val="21"/>
                <c:pt idx="0">
                  <c:v>-0.59167599999999998</c:v>
                </c:pt>
                <c:pt idx="1">
                  <c:v>-0.53250839999999999</c:v>
                </c:pt>
                <c:pt idx="2">
                  <c:v>-0.47334080000000001</c:v>
                </c:pt>
                <c:pt idx="3">
                  <c:v>-0.41417319999999996</c:v>
                </c:pt>
                <c:pt idx="4">
                  <c:v>-0.35500559999999998</c:v>
                </c:pt>
                <c:pt idx="5">
                  <c:v>-0.29583799999999999</c:v>
                </c:pt>
                <c:pt idx="6">
                  <c:v>-0.2366704</c:v>
                </c:pt>
                <c:pt idx="7">
                  <c:v>-0.17750279999999999</c:v>
                </c:pt>
                <c:pt idx="8">
                  <c:v>-0.1183352</c:v>
                </c:pt>
                <c:pt idx="9">
                  <c:v>-5.9167600000000001E-2</c:v>
                </c:pt>
                <c:pt idx="10">
                  <c:v>0</c:v>
                </c:pt>
                <c:pt idx="11">
                  <c:v>5.9167600000000001E-2</c:v>
                </c:pt>
                <c:pt idx="12">
                  <c:v>0.1183352</c:v>
                </c:pt>
                <c:pt idx="13">
                  <c:v>0.17750279999999999</c:v>
                </c:pt>
                <c:pt idx="14">
                  <c:v>0.2366704</c:v>
                </c:pt>
                <c:pt idx="15">
                  <c:v>0.29583799999999999</c:v>
                </c:pt>
                <c:pt idx="16">
                  <c:v>0.35500559999999998</c:v>
                </c:pt>
                <c:pt idx="17">
                  <c:v>0.41417319999999996</c:v>
                </c:pt>
                <c:pt idx="18">
                  <c:v>0.47334080000000001</c:v>
                </c:pt>
                <c:pt idx="19">
                  <c:v>0.53250839999999999</c:v>
                </c:pt>
                <c:pt idx="20">
                  <c:v>0.59167599999999998</c:v>
                </c:pt>
              </c:numCache>
            </c:numRef>
          </c:xVal>
          <c:yVal>
            <c:numRef>
              <c:f>Sheet2!$B$2:$B$22</c:f>
              <c:numCache>
                <c:formatCode>0%</c:formatCode>
                <c:ptCount val="21"/>
                <c:pt idx="0">
                  <c:v>-0.2666</c:v>
                </c:pt>
                <c:pt idx="1">
                  <c:v>-0.2356</c:v>
                </c:pt>
                <c:pt idx="2">
                  <c:v>-0.20580000000000001</c:v>
                </c:pt>
                <c:pt idx="3">
                  <c:v>-0.17710000000000001</c:v>
                </c:pt>
                <c:pt idx="4">
                  <c:v>-0.14949999999999999</c:v>
                </c:pt>
                <c:pt idx="5">
                  <c:v>-0.1227</c:v>
                </c:pt>
                <c:pt idx="6">
                  <c:v>-9.6699999999999994E-2</c:v>
                </c:pt>
                <c:pt idx="7">
                  <c:v>-7.1599999999999997E-2</c:v>
                </c:pt>
                <c:pt idx="8">
                  <c:v>-4.7100000000000003E-2</c:v>
                </c:pt>
                <c:pt idx="9">
                  <c:v>-2.3199999999999998E-2</c:v>
                </c:pt>
                <c:pt idx="10">
                  <c:v>0</c:v>
                </c:pt>
                <c:pt idx="11">
                  <c:v>2.2700000000000001E-2</c:v>
                </c:pt>
                <c:pt idx="12">
                  <c:v>4.4900000000000002E-2</c:v>
                </c:pt>
                <c:pt idx="13">
                  <c:v>6.6600000000000006E-2</c:v>
                </c:pt>
                <c:pt idx="14">
                  <c:v>8.7800000000000003E-2</c:v>
                </c:pt>
                <c:pt idx="15">
                  <c:v>0.1086</c:v>
                </c:pt>
                <c:pt idx="16">
                  <c:v>0.129</c:v>
                </c:pt>
                <c:pt idx="17">
                  <c:v>0.14910000000000001</c:v>
                </c:pt>
                <c:pt idx="18">
                  <c:v>0.16869999999999999</c:v>
                </c:pt>
                <c:pt idx="19">
                  <c:v>0.18809999999999999</c:v>
                </c:pt>
                <c:pt idx="20">
                  <c:v>0.20710000000000001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gasoline evaporation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Sheet2!$H$2:$H$22</c:f>
              <c:numCache>
                <c:formatCode>0%</c:formatCode>
                <c:ptCount val="21"/>
                <c:pt idx="0">
                  <c:v>-0.158136</c:v>
                </c:pt>
                <c:pt idx="1">
                  <c:v>-0.14232240000000002</c:v>
                </c:pt>
                <c:pt idx="2">
                  <c:v>-0.1265088</c:v>
                </c:pt>
                <c:pt idx="3">
                  <c:v>-0.11069519999999999</c:v>
                </c:pt>
                <c:pt idx="4">
                  <c:v>-9.4881599999999996E-2</c:v>
                </c:pt>
                <c:pt idx="5">
                  <c:v>-7.9067999999999999E-2</c:v>
                </c:pt>
                <c:pt idx="6">
                  <c:v>-6.3254400000000002E-2</c:v>
                </c:pt>
                <c:pt idx="7">
                  <c:v>-4.7440799999999998E-2</c:v>
                </c:pt>
                <c:pt idx="8">
                  <c:v>-3.1627200000000001E-2</c:v>
                </c:pt>
                <c:pt idx="9">
                  <c:v>-1.5813600000000001E-2</c:v>
                </c:pt>
                <c:pt idx="10">
                  <c:v>0</c:v>
                </c:pt>
                <c:pt idx="11">
                  <c:v>1.5813600000000001E-2</c:v>
                </c:pt>
                <c:pt idx="12">
                  <c:v>3.1627200000000001E-2</c:v>
                </c:pt>
                <c:pt idx="13">
                  <c:v>4.7440799999999998E-2</c:v>
                </c:pt>
                <c:pt idx="14">
                  <c:v>6.3254400000000002E-2</c:v>
                </c:pt>
                <c:pt idx="15">
                  <c:v>7.9067999999999999E-2</c:v>
                </c:pt>
                <c:pt idx="16">
                  <c:v>9.4881599999999996E-2</c:v>
                </c:pt>
                <c:pt idx="17">
                  <c:v>0.11069519999999999</c:v>
                </c:pt>
                <c:pt idx="18">
                  <c:v>0.1265088</c:v>
                </c:pt>
                <c:pt idx="19">
                  <c:v>0.14232240000000002</c:v>
                </c:pt>
                <c:pt idx="20">
                  <c:v>0.158136</c:v>
                </c:pt>
              </c:numCache>
            </c:numRef>
          </c:xVal>
          <c:yVal>
            <c:numRef>
              <c:f>Sheet2!$C$2:$C$22</c:f>
              <c:numCache>
                <c:formatCode>0%</c:formatCode>
                <c:ptCount val="21"/>
                <c:pt idx="0">
                  <c:v>-8.3500000000000005E-2</c:v>
                </c:pt>
                <c:pt idx="1">
                  <c:v>-7.4700000000000003E-2</c:v>
                </c:pt>
                <c:pt idx="2">
                  <c:v>-6.6100000000000006E-2</c:v>
                </c:pt>
                <c:pt idx="3">
                  <c:v>-5.7500000000000002E-2</c:v>
                </c:pt>
                <c:pt idx="4">
                  <c:v>-4.9000000000000002E-2</c:v>
                </c:pt>
                <c:pt idx="5">
                  <c:v>-4.0599999999999997E-2</c:v>
                </c:pt>
                <c:pt idx="6">
                  <c:v>-3.2300000000000002E-2</c:v>
                </c:pt>
                <c:pt idx="7">
                  <c:v>-2.41E-2</c:v>
                </c:pt>
                <c:pt idx="8">
                  <c:v>-1.6E-2</c:v>
                </c:pt>
                <c:pt idx="9">
                  <c:v>-8.0000000000000002E-3</c:v>
                </c:pt>
                <c:pt idx="10">
                  <c:v>0</c:v>
                </c:pt>
                <c:pt idx="11">
                  <c:v>7.9000000000000008E-3</c:v>
                </c:pt>
                <c:pt idx="12">
                  <c:v>1.5699999999999999E-2</c:v>
                </c:pt>
                <c:pt idx="13">
                  <c:v>2.35E-2</c:v>
                </c:pt>
                <c:pt idx="14">
                  <c:v>3.1199999999999999E-2</c:v>
                </c:pt>
                <c:pt idx="15">
                  <c:v>3.8800000000000001E-2</c:v>
                </c:pt>
                <c:pt idx="16">
                  <c:v>4.6300000000000001E-2</c:v>
                </c:pt>
                <c:pt idx="17">
                  <c:v>5.3800000000000001E-2</c:v>
                </c:pt>
                <c:pt idx="18">
                  <c:v>6.1199999999999997E-2</c:v>
                </c:pt>
                <c:pt idx="19">
                  <c:v>6.8500000000000005E-2</c:v>
                </c:pt>
                <c:pt idx="20">
                  <c:v>7.5899999999999995E-2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Sheet2!$I$1</c:f>
              <c:strCache>
                <c:ptCount val="1"/>
                <c:pt idx="0">
                  <c:v>petrochemical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Sheet2!$I$2:$I$22</c:f>
              <c:numCache>
                <c:formatCode>0%</c:formatCode>
                <c:ptCount val="21"/>
                <c:pt idx="0">
                  <c:v>-0.214532</c:v>
                </c:pt>
                <c:pt idx="1">
                  <c:v>-0.19307879999999999</c:v>
                </c:pt>
                <c:pt idx="2">
                  <c:v>-0.17162560000000002</c:v>
                </c:pt>
                <c:pt idx="3">
                  <c:v>-0.15017239999999998</c:v>
                </c:pt>
                <c:pt idx="4">
                  <c:v>-0.12871920000000001</c:v>
                </c:pt>
                <c:pt idx="5">
                  <c:v>-0.107266</c:v>
                </c:pt>
                <c:pt idx="6">
                  <c:v>-8.5812800000000009E-2</c:v>
                </c:pt>
                <c:pt idx="7">
                  <c:v>-6.4359600000000003E-2</c:v>
                </c:pt>
                <c:pt idx="8">
                  <c:v>-4.2906400000000004E-2</c:v>
                </c:pt>
                <c:pt idx="9">
                  <c:v>-2.1453200000000002E-2</c:v>
                </c:pt>
                <c:pt idx="10">
                  <c:v>0</c:v>
                </c:pt>
                <c:pt idx="11">
                  <c:v>2.1453200000000002E-2</c:v>
                </c:pt>
                <c:pt idx="12">
                  <c:v>4.2906400000000004E-2</c:v>
                </c:pt>
                <c:pt idx="13">
                  <c:v>6.4359600000000003E-2</c:v>
                </c:pt>
                <c:pt idx="14">
                  <c:v>8.5812800000000009E-2</c:v>
                </c:pt>
                <c:pt idx="15">
                  <c:v>0.107266</c:v>
                </c:pt>
                <c:pt idx="16">
                  <c:v>0.12871920000000001</c:v>
                </c:pt>
                <c:pt idx="17">
                  <c:v>0.15017239999999998</c:v>
                </c:pt>
                <c:pt idx="18">
                  <c:v>0.17162560000000002</c:v>
                </c:pt>
                <c:pt idx="19">
                  <c:v>0.19307879999999999</c:v>
                </c:pt>
                <c:pt idx="20">
                  <c:v>0.214532</c:v>
                </c:pt>
              </c:numCache>
            </c:numRef>
          </c:xVal>
          <c:yVal>
            <c:numRef>
              <c:f>Sheet2!$D$2:$D$22</c:f>
              <c:numCache>
                <c:formatCode>0%</c:formatCode>
                <c:ptCount val="21"/>
                <c:pt idx="0">
                  <c:v>-0.1646</c:v>
                </c:pt>
                <c:pt idx="1">
                  <c:v>-0.1479</c:v>
                </c:pt>
                <c:pt idx="2">
                  <c:v>-0.1313</c:v>
                </c:pt>
                <c:pt idx="3">
                  <c:v>-0.1147</c:v>
                </c:pt>
                <c:pt idx="4">
                  <c:v>-9.8100000000000007E-2</c:v>
                </c:pt>
                <c:pt idx="5">
                  <c:v>-8.1600000000000006E-2</c:v>
                </c:pt>
                <c:pt idx="6">
                  <c:v>-6.5199999999999994E-2</c:v>
                </c:pt>
                <c:pt idx="7">
                  <c:v>-4.8800000000000003E-2</c:v>
                </c:pt>
                <c:pt idx="8">
                  <c:v>-3.2399999999999998E-2</c:v>
                </c:pt>
                <c:pt idx="9">
                  <c:v>-1.6199999999999999E-2</c:v>
                </c:pt>
                <c:pt idx="10">
                  <c:v>0</c:v>
                </c:pt>
                <c:pt idx="11">
                  <c:v>1.61E-2</c:v>
                </c:pt>
                <c:pt idx="12">
                  <c:v>3.2099999999999997E-2</c:v>
                </c:pt>
                <c:pt idx="13">
                  <c:v>4.8099999999999997E-2</c:v>
                </c:pt>
                <c:pt idx="14">
                  <c:v>6.3899999999999998E-2</c:v>
                </c:pt>
                <c:pt idx="15">
                  <c:v>7.9699999999999993E-2</c:v>
                </c:pt>
                <c:pt idx="16">
                  <c:v>9.5399999999999999E-2</c:v>
                </c:pt>
                <c:pt idx="17">
                  <c:v>0.111</c:v>
                </c:pt>
                <c:pt idx="18">
                  <c:v>0.1265</c:v>
                </c:pt>
                <c:pt idx="19">
                  <c:v>0.14199999999999999</c:v>
                </c:pt>
                <c:pt idx="20">
                  <c:v>0.1573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Sheet2!$J$1</c:f>
              <c:strCache>
                <c:ptCount val="1"/>
                <c:pt idx="0">
                  <c:v>LPG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Sheet2!$J$2:$J$22</c:f>
              <c:numCache>
                <c:formatCode>0%</c:formatCode>
                <c:ptCount val="21"/>
                <c:pt idx="0">
                  <c:v>-0.14335500000000001</c:v>
                </c:pt>
                <c:pt idx="1">
                  <c:v>-0.12901950000000001</c:v>
                </c:pt>
                <c:pt idx="2">
                  <c:v>-0.11468400000000001</c:v>
                </c:pt>
                <c:pt idx="3">
                  <c:v>-0.10034850000000001</c:v>
                </c:pt>
                <c:pt idx="4">
                  <c:v>-8.6013000000000006E-2</c:v>
                </c:pt>
                <c:pt idx="5">
                  <c:v>-7.1677500000000005E-2</c:v>
                </c:pt>
                <c:pt idx="6">
                  <c:v>-5.7342000000000004E-2</c:v>
                </c:pt>
                <c:pt idx="7">
                  <c:v>-4.3006500000000003E-2</c:v>
                </c:pt>
                <c:pt idx="8">
                  <c:v>-2.8671000000000002E-2</c:v>
                </c:pt>
                <c:pt idx="9">
                  <c:v>-1.4335500000000001E-2</c:v>
                </c:pt>
                <c:pt idx="10">
                  <c:v>0</c:v>
                </c:pt>
                <c:pt idx="11">
                  <c:v>1.4335500000000001E-2</c:v>
                </c:pt>
                <c:pt idx="12">
                  <c:v>2.8671000000000002E-2</c:v>
                </c:pt>
                <c:pt idx="13">
                  <c:v>4.3006500000000003E-2</c:v>
                </c:pt>
                <c:pt idx="14">
                  <c:v>5.7342000000000004E-2</c:v>
                </c:pt>
                <c:pt idx="15">
                  <c:v>7.1677500000000005E-2</c:v>
                </c:pt>
                <c:pt idx="16">
                  <c:v>8.6013000000000006E-2</c:v>
                </c:pt>
                <c:pt idx="17">
                  <c:v>0.10034850000000001</c:v>
                </c:pt>
                <c:pt idx="18">
                  <c:v>0.11468400000000001</c:v>
                </c:pt>
                <c:pt idx="19">
                  <c:v>0.12901950000000001</c:v>
                </c:pt>
                <c:pt idx="20">
                  <c:v>0.14335500000000001</c:v>
                </c:pt>
              </c:numCache>
            </c:numRef>
          </c:xVal>
          <c:yVal>
            <c:numRef>
              <c:f>Sheet2!$E$2:$E$22</c:f>
              <c:numCache>
                <c:formatCode>0%</c:formatCode>
                <c:ptCount val="21"/>
                <c:pt idx="0">
                  <c:v>-9.2299999999999993E-2</c:v>
                </c:pt>
                <c:pt idx="1">
                  <c:v>-8.2500000000000004E-2</c:v>
                </c:pt>
                <c:pt idx="2">
                  <c:v>-7.2900000000000006E-2</c:v>
                </c:pt>
                <c:pt idx="3">
                  <c:v>-6.3399999999999998E-2</c:v>
                </c:pt>
                <c:pt idx="4">
                  <c:v>-5.3999999999999999E-2</c:v>
                </c:pt>
                <c:pt idx="5">
                  <c:v>-4.4699999999999997E-2</c:v>
                </c:pt>
                <c:pt idx="6">
                  <c:v>-3.56E-2</c:v>
                </c:pt>
                <c:pt idx="7">
                  <c:v>-2.6499999999999999E-2</c:v>
                </c:pt>
                <c:pt idx="8">
                  <c:v>-1.7600000000000001E-2</c:v>
                </c:pt>
                <c:pt idx="9">
                  <c:v>-8.8000000000000005E-3</c:v>
                </c:pt>
                <c:pt idx="10">
                  <c:v>0</c:v>
                </c:pt>
                <c:pt idx="11">
                  <c:v>8.6999999999999994E-3</c:v>
                </c:pt>
                <c:pt idx="12">
                  <c:v>1.72E-2</c:v>
                </c:pt>
                <c:pt idx="13">
                  <c:v>2.5700000000000001E-2</c:v>
                </c:pt>
                <c:pt idx="14">
                  <c:v>3.4000000000000002E-2</c:v>
                </c:pt>
                <c:pt idx="15">
                  <c:v>4.2299999999999997E-2</c:v>
                </c:pt>
                <c:pt idx="16">
                  <c:v>5.0500000000000003E-2</c:v>
                </c:pt>
                <c:pt idx="17">
                  <c:v>5.8700000000000002E-2</c:v>
                </c:pt>
                <c:pt idx="18">
                  <c:v>6.6699999999999995E-2</c:v>
                </c:pt>
                <c:pt idx="19">
                  <c:v>7.4700000000000003E-2</c:v>
                </c:pt>
                <c:pt idx="20">
                  <c:v>8.2600000000000007E-2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8825824"/>
        <c:axId val="-98824736"/>
      </c:scatterChart>
      <c:valAx>
        <c:axId val="-98825824"/>
        <c:scaling>
          <c:orientation val="minMax"/>
          <c:max val="0.60000000000000009"/>
          <c:min val="-0.60000000000000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VOC conc.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8824736"/>
        <c:crosses val="autoZero"/>
        <c:crossBetween val="midCat"/>
        <c:majorUnit val="0.30000000000000004"/>
      </c:valAx>
      <c:valAx>
        <c:axId val="-9882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Ozone conc.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88258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Gasoline exhaust</c:v>
                </c:pt>
              </c:strCache>
            </c:strRef>
          </c:tx>
          <c:spPr>
            <a:solidFill>
              <a:srgbClr val="DC143C"/>
            </a:solidFill>
            <a:ln>
              <a:noFill/>
            </a:ln>
            <a:effectLst/>
          </c:spPr>
          <c:invertIfNegative val="0"/>
          <c:cat>
            <c:strRef>
              <c:f>Sheet2!$A$2:$A$32</c:f>
              <c:strCache>
                <c:ptCount val="31"/>
                <c:pt idx="0">
                  <c:v>Ethane</c:v>
                </c:pt>
                <c:pt idx="1">
                  <c:v>Ethylene</c:v>
                </c:pt>
                <c:pt idx="2">
                  <c:v>Acetylene</c:v>
                </c:pt>
                <c:pt idx="3">
                  <c:v>Proplane</c:v>
                </c:pt>
                <c:pt idx="4">
                  <c:v>Propylene</c:v>
                </c:pt>
                <c:pt idx="5">
                  <c:v>2M-Propene</c:v>
                </c:pt>
                <c:pt idx="6">
                  <c:v>i-Butane</c:v>
                </c:pt>
                <c:pt idx="7">
                  <c:v>n-Butane</c:v>
                </c:pt>
                <c:pt idx="8">
                  <c:v>t-2-Butene</c:v>
                </c:pt>
                <c:pt idx="9">
                  <c:v>1-Butene</c:v>
                </c:pt>
                <c:pt idx="10">
                  <c:v>c-2-Butene</c:v>
                </c:pt>
                <c:pt idx="11">
                  <c:v>2M-1-Butene</c:v>
                </c:pt>
                <c:pt idx="12">
                  <c:v>3M-1-Butene</c:v>
                </c:pt>
                <c:pt idx="13">
                  <c:v>2M-2-Butene</c:v>
                </c:pt>
                <c:pt idx="14">
                  <c:v>i-Pentane</c:v>
                </c:pt>
                <c:pt idx="15">
                  <c:v>n-Pentane</c:v>
                </c:pt>
                <c:pt idx="16">
                  <c:v>1-Pentene</c:v>
                </c:pt>
                <c:pt idx="17">
                  <c:v>c-2-Pentene</c:v>
                </c:pt>
                <c:pt idx="18">
                  <c:v>t-2-Pentene</c:v>
                </c:pt>
                <c:pt idx="19">
                  <c:v>n-Hexane</c:v>
                </c:pt>
                <c:pt idx="20">
                  <c:v>n-Decane</c:v>
                </c:pt>
                <c:pt idx="21">
                  <c:v>Benzene</c:v>
                </c:pt>
                <c:pt idx="22">
                  <c:v>Toluene</c:v>
                </c:pt>
                <c:pt idx="23">
                  <c:v>Ethylbenzene</c:v>
                </c:pt>
                <c:pt idx="24">
                  <c:v>m,p-Xylene</c:v>
                </c:pt>
                <c:pt idx="25">
                  <c:v>o-Xylene</c:v>
                </c:pt>
                <c:pt idx="26">
                  <c:v>Isoprene</c:v>
                </c:pt>
                <c:pt idx="27">
                  <c:v>a-Pinene</c:v>
                </c:pt>
                <c:pt idx="28">
                  <c:v>b-Pinene</c:v>
                </c:pt>
                <c:pt idx="29">
                  <c:v>Limonene</c:v>
                </c:pt>
                <c:pt idx="30">
                  <c:v>MTBE</c:v>
                </c:pt>
              </c:strCache>
            </c:strRef>
          </c:cat>
          <c:val>
            <c:numRef>
              <c:f>Sheet2!$B$2:$B$32</c:f>
              <c:numCache>
                <c:formatCode>0%</c:formatCode>
                <c:ptCount val="31"/>
                <c:pt idx="0">
                  <c:v>0.11700000000000001</c:v>
                </c:pt>
                <c:pt idx="1">
                  <c:v>9.9000000000000005E-2</c:v>
                </c:pt>
                <c:pt idx="2">
                  <c:v>0.16800000000000001</c:v>
                </c:pt>
                <c:pt idx="3">
                  <c:v>0.12</c:v>
                </c:pt>
                <c:pt idx="4">
                  <c:v>8.9999999999999993E-3</c:v>
                </c:pt>
                <c:pt idx="5">
                  <c:v>3.0000000000000001E-3</c:v>
                </c:pt>
                <c:pt idx="6">
                  <c:v>6.2E-2</c:v>
                </c:pt>
                <c:pt idx="7">
                  <c:v>8.4000000000000005E-2</c:v>
                </c:pt>
                <c:pt idx="8">
                  <c:v>0</c:v>
                </c:pt>
                <c:pt idx="9">
                  <c:v>4.0000000000000001E-3</c:v>
                </c:pt>
                <c:pt idx="10">
                  <c:v>0</c:v>
                </c:pt>
                <c:pt idx="11">
                  <c:v>1E-3</c:v>
                </c:pt>
                <c:pt idx="12">
                  <c:v>0</c:v>
                </c:pt>
                <c:pt idx="13">
                  <c:v>1E-3</c:v>
                </c:pt>
                <c:pt idx="14">
                  <c:v>0.11899999999999999</c:v>
                </c:pt>
                <c:pt idx="15">
                  <c:v>4.7E-2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1.2999999999999999E-2</c:v>
                </c:pt>
                <c:pt idx="20">
                  <c:v>0</c:v>
                </c:pt>
                <c:pt idx="21">
                  <c:v>5.1999999999999998E-2</c:v>
                </c:pt>
                <c:pt idx="22">
                  <c:v>6.6000000000000003E-2</c:v>
                </c:pt>
                <c:pt idx="23">
                  <c:v>8.9999999999999993E-3</c:v>
                </c:pt>
                <c:pt idx="24">
                  <c:v>0</c:v>
                </c:pt>
                <c:pt idx="25">
                  <c:v>5.0000000000000001E-3</c:v>
                </c:pt>
                <c:pt idx="26">
                  <c:v>1E-3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9371696"/>
        <c:axId val="-69376592"/>
      </c:barChart>
      <c:catAx>
        <c:axId val="-69371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69376592"/>
        <c:crosses val="autoZero"/>
        <c:auto val="1"/>
        <c:lblAlgn val="ctr"/>
        <c:lblOffset val="100"/>
        <c:noMultiLvlLbl val="0"/>
      </c:catAx>
      <c:valAx>
        <c:axId val="-693765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93716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5863662875473903"/>
          <c:y val="2.0510220313369972E-3"/>
          <c:w val="0.241363371245261"/>
          <c:h val="0.21306967310904321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Gasoline evaporation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Sheet2!$A$2:$A$32</c:f>
              <c:strCache>
                <c:ptCount val="31"/>
                <c:pt idx="0">
                  <c:v>Ethane</c:v>
                </c:pt>
                <c:pt idx="1">
                  <c:v>Ethylene</c:v>
                </c:pt>
                <c:pt idx="2">
                  <c:v>Acetylene</c:v>
                </c:pt>
                <c:pt idx="3">
                  <c:v>Proplane</c:v>
                </c:pt>
                <c:pt idx="4">
                  <c:v>Propylene</c:v>
                </c:pt>
                <c:pt idx="5">
                  <c:v>2M-Propene</c:v>
                </c:pt>
                <c:pt idx="6">
                  <c:v>i-Butane</c:v>
                </c:pt>
                <c:pt idx="7">
                  <c:v>n-Butane</c:v>
                </c:pt>
                <c:pt idx="8">
                  <c:v>t-2-Butene</c:v>
                </c:pt>
                <c:pt idx="9">
                  <c:v>1-Butene</c:v>
                </c:pt>
                <c:pt idx="10">
                  <c:v>c-2-Butene</c:v>
                </c:pt>
                <c:pt idx="11">
                  <c:v>2M-1-Butene</c:v>
                </c:pt>
                <c:pt idx="12">
                  <c:v>3M-1-Butene</c:v>
                </c:pt>
                <c:pt idx="13">
                  <c:v>2M-2-Butene</c:v>
                </c:pt>
                <c:pt idx="14">
                  <c:v>i-Pentane</c:v>
                </c:pt>
                <c:pt idx="15">
                  <c:v>n-Pentane</c:v>
                </c:pt>
                <c:pt idx="16">
                  <c:v>1-Pentene</c:v>
                </c:pt>
                <c:pt idx="17">
                  <c:v>c-2-Pentene</c:v>
                </c:pt>
                <c:pt idx="18">
                  <c:v>t-2-Pentene</c:v>
                </c:pt>
                <c:pt idx="19">
                  <c:v>n-Hexane</c:v>
                </c:pt>
                <c:pt idx="20">
                  <c:v>n-Decane</c:v>
                </c:pt>
                <c:pt idx="21">
                  <c:v>Benzene</c:v>
                </c:pt>
                <c:pt idx="22">
                  <c:v>Toluene</c:v>
                </c:pt>
                <c:pt idx="23">
                  <c:v>Ethylbenzene</c:v>
                </c:pt>
                <c:pt idx="24">
                  <c:v>m,p-Xylene</c:v>
                </c:pt>
                <c:pt idx="25">
                  <c:v>o-Xylene</c:v>
                </c:pt>
                <c:pt idx="26">
                  <c:v>Isoprene</c:v>
                </c:pt>
                <c:pt idx="27">
                  <c:v>a-Pinene</c:v>
                </c:pt>
                <c:pt idx="28">
                  <c:v>b-Pinene</c:v>
                </c:pt>
                <c:pt idx="29">
                  <c:v>Limonene</c:v>
                </c:pt>
                <c:pt idx="30">
                  <c:v>MTBE</c:v>
                </c:pt>
              </c:strCache>
            </c:strRef>
          </c:cat>
          <c:val>
            <c:numRef>
              <c:f>Sheet2!$C$2:$C$32</c:f>
              <c:numCache>
                <c:formatCode>0%</c:formatCode>
                <c:ptCount val="31"/>
                <c:pt idx="0">
                  <c:v>1.7000000000000001E-2</c:v>
                </c:pt>
                <c:pt idx="1">
                  <c:v>0.11600000000000001</c:v>
                </c:pt>
                <c:pt idx="2">
                  <c:v>0.185</c:v>
                </c:pt>
                <c:pt idx="3">
                  <c:v>0</c:v>
                </c:pt>
                <c:pt idx="4">
                  <c:v>2.1000000000000001E-2</c:v>
                </c:pt>
                <c:pt idx="5">
                  <c:v>3.3000000000000002E-2</c:v>
                </c:pt>
                <c:pt idx="6">
                  <c:v>1.2999999999999999E-2</c:v>
                </c:pt>
                <c:pt idx="7">
                  <c:v>2.5000000000000001E-2</c:v>
                </c:pt>
                <c:pt idx="8">
                  <c:v>2.1000000000000001E-2</c:v>
                </c:pt>
                <c:pt idx="9">
                  <c:v>5.0000000000000001E-3</c:v>
                </c:pt>
                <c:pt idx="10">
                  <c:v>1.9E-2</c:v>
                </c:pt>
                <c:pt idx="11">
                  <c:v>2.7E-2</c:v>
                </c:pt>
                <c:pt idx="12">
                  <c:v>1E-3</c:v>
                </c:pt>
                <c:pt idx="13">
                  <c:v>0.04</c:v>
                </c:pt>
                <c:pt idx="14">
                  <c:v>0.218</c:v>
                </c:pt>
                <c:pt idx="15">
                  <c:v>6.3E-2</c:v>
                </c:pt>
                <c:pt idx="16">
                  <c:v>5.0000000000000001E-3</c:v>
                </c:pt>
                <c:pt idx="17">
                  <c:v>0.01</c:v>
                </c:pt>
                <c:pt idx="18">
                  <c:v>1.7000000000000001E-2</c:v>
                </c:pt>
                <c:pt idx="19">
                  <c:v>1.2999999999999999E-2</c:v>
                </c:pt>
                <c:pt idx="20">
                  <c:v>0</c:v>
                </c:pt>
                <c:pt idx="21">
                  <c:v>3.7999999999999999E-2</c:v>
                </c:pt>
                <c:pt idx="22">
                  <c:v>5.8000000000000003E-2</c:v>
                </c:pt>
                <c:pt idx="23">
                  <c:v>0</c:v>
                </c:pt>
                <c:pt idx="24">
                  <c:v>0</c:v>
                </c:pt>
                <c:pt idx="25">
                  <c:v>7.0000000000000001E-3</c:v>
                </c:pt>
                <c:pt idx="26">
                  <c:v>1E-3</c:v>
                </c:pt>
                <c:pt idx="27">
                  <c:v>1E-3</c:v>
                </c:pt>
                <c:pt idx="28">
                  <c:v>0</c:v>
                </c:pt>
                <c:pt idx="29">
                  <c:v>0</c:v>
                </c:pt>
                <c:pt idx="30">
                  <c:v>4.5999999999999999E-2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9644944"/>
        <c:axId val="-169653104"/>
      </c:barChart>
      <c:catAx>
        <c:axId val="-16964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69653104"/>
        <c:crosses val="autoZero"/>
        <c:auto val="1"/>
        <c:lblAlgn val="ctr"/>
        <c:lblOffset val="100"/>
        <c:noMultiLvlLbl val="0"/>
      </c:catAx>
      <c:valAx>
        <c:axId val="-169653104"/>
        <c:scaling>
          <c:orientation val="minMax"/>
          <c:max val="0.2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64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033367356858168"/>
          <c:y val="7.811679790026233E-3"/>
          <c:w val="0.28966632643141832"/>
          <c:h val="0.23437664041994755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Sheet2!$D$1</c:f>
              <c:strCache>
                <c:ptCount val="1"/>
                <c:pt idx="0">
                  <c:v>LPG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Sheet2!$A$2:$A$32</c:f>
              <c:strCache>
                <c:ptCount val="31"/>
                <c:pt idx="0">
                  <c:v>Ethane</c:v>
                </c:pt>
                <c:pt idx="1">
                  <c:v>Ethylene</c:v>
                </c:pt>
                <c:pt idx="2">
                  <c:v>Acetylene</c:v>
                </c:pt>
                <c:pt idx="3">
                  <c:v>Proplane</c:v>
                </c:pt>
                <c:pt idx="4">
                  <c:v>Propylene</c:v>
                </c:pt>
                <c:pt idx="5">
                  <c:v>2M-Propene</c:v>
                </c:pt>
                <c:pt idx="6">
                  <c:v>i-Butane</c:v>
                </c:pt>
                <c:pt idx="7">
                  <c:v>n-Butane</c:v>
                </c:pt>
                <c:pt idx="8">
                  <c:v>t-2-Butene</c:v>
                </c:pt>
                <c:pt idx="9">
                  <c:v>1-Butene</c:v>
                </c:pt>
                <c:pt idx="10">
                  <c:v>c-2-Butene</c:v>
                </c:pt>
                <c:pt idx="11">
                  <c:v>2M-1-Butene</c:v>
                </c:pt>
                <c:pt idx="12">
                  <c:v>3M-1-Butene</c:v>
                </c:pt>
                <c:pt idx="13">
                  <c:v>2M-2-Butene</c:v>
                </c:pt>
                <c:pt idx="14">
                  <c:v>i-Pentane</c:v>
                </c:pt>
                <c:pt idx="15">
                  <c:v>n-Pentane</c:v>
                </c:pt>
                <c:pt idx="16">
                  <c:v>1-Pentene</c:v>
                </c:pt>
                <c:pt idx="17">
                  <c:v>c-2-Pentene</c:v>
                </c:pt>
                <c:pt idx="18">
                  <c:v>t-2-Pentene</c:v>
                </c:pt>
                <c:pt idx="19">
                  <c:v>n-Hexane</c:v>
                </c:pt>
                <c:pt idx="20">
                  <c:v>n-Decane</c:v>
                </c:pt>
                <c:pt idx="21">
                  <c:v>Benzene</c:v>
                </c:pt>
                <c:pt idx="22">
                  <c:v>Toluene</c:v>
                </c:pt>
                <c:pt idx="23">
                  <c:v>Ethylbenzene</c:v>
                </c:pt>
                <c:pt idx="24">
                  <c:v>m,p-Xylene</c:v>
                </c:pt>
                <c:pt idx="25">
                  <c:v>o-Xylene</c:v>
                </c:pt>
                <c:pt idx="26">
                  <c:v>Isoprene</c:v>
                </c:pt>
                <c:pt idx="27">
                  <c:v>a-Pinene</c:v>
                </c:pt>
                <c:pt idx="28">
                  <c:v>b-Pinene</c:v>
                </c:pt>
                <c:pt idx="29">
                  <c:v>Limonene</c:v>
                </c:pt>
                <c:pt idx="30">
                  <c:v>MTBE</c:v>
                </c:pt>
              </c:strCache>
            </c:strRef>
          </c:cat>
          <c:val>
            <c:numRef>
              <c:f>Sheet2!$D$2:$D$32</c:f>
              <c:numCache>
                <c:formatCode>0%</c:formatCode>
                <c:ptCount val="31"/>
                <c:pt idx="0">
                  <c:v>2.3E-2</c:v>
                </c:pt>
                <c:pt idx="1">
                  <c:v>7.0999999999999994E-2</c:v>
                </c:pt>
                <c:pt idx="2">
                  <c:v>8.9999999999999993E-3</c:v>
                </c:pt>
                <c:pt idx="3">
                  <c:v>0.17899999999999999</c:v>
                </c:pt>
                <c:pt idx="4">
                  <c:v>7.0999999999999994E-2</c:v>
                </c:pt>
                <c:pt idx="5">
                  <c:v>2.9000000000000001E-2</c:v>
                </c:pt>
                <c:pt idx="6">
                  <c:v>0.16</c:v>
                </c:pt>
                <c:pt idx="7">
                  <c:v>0.14199999999999999</c:v>
                </c:pt>
                <c:pt idx="8">
                  <c:v>4.5999999999999999E-2</c:v>
                </c:pt>
                <c:pt idx="9">
                  <c:v>0.122</c:v>
                </c:pt>
                <c:pt idx="10">
                  <c:v>3.3000000000000002E-2</c:v>
                </c:pt>
                <c:pt idx="11">
                  <c:v>3.0000000000000001E-3</c:v>
                </c:pt>
                <c:pt idx="12">
                  <c:v>0</c:v>
                </c:pt>
                <c:pt idx="13">
                  <c:v>0</c:v>
                </c:pt>
                <c:pt idx="14">
                  <c:v>3.1E-2</c:v>
                </c:pt>
                <c:pt idx="15">
                  <c:v>4.0000000000000001E-3</c:v>
                </c:pt>
                <c:pt idx="16">
                  <c:v>2E-3</c:v>
                </c:pt>
                <c:pt idx="17">
                  <c:v>3.0000000000000001E-3</c:v>
                </c:pt>
                <c:pt idx="18">
                  <c:v>6.0000000000000001E-3</c:v>
                </c:pt>
                <c:pt idx="19">
                  <c:v>6.0000000000000001E-3</c:v>
                </c:pt>
                <c:pt idx="20">
                  <c:v>0</c:v>
                </c:pt>
                <c:pt idx="21">
                  <c:v>3.0000000000000001E-3</c:v>
                </c:pt>
                <c:pt idx="22">
                  <c:v>2.7E-2</c:v>
                </c:pt>
                <c:pt idx="23">
                  <c:v>0</c:v>
                </c:pt>
                <c:pt idx="24">
                  <c:v>1.7999999999999999E-2</c:v>
                </c:pt>
                <c:pt idx="25">
                  <c:v>8.9999999999999993E-3</c:v>
                </c:pt>
                <c:pt idx="26">
                  <c:v>1E-3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6120944"/>
        <c:axId val="-2126116048"/>
      </c:barChart>
      <c:catAx>
        <c:axId val="-2126120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26116048"/>
        <c:crosses val="autoZero"/>
        <c:auto val="1"/>
        <c:lblAlgn val="ctr"/>
        <c:lblOffset val="100"/>
        <c:noMultiLvlLbl val="0"/>
      </c:catAx>
      <c:valAx>
        <c:axId val="-21261160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612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740254690385924"/>
          <c:y val="7.811679790026233E-3"/>
          <c:w val="9.2597453096140758E-2"/>
          <c:h val="0.23437664041994755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Petrochemical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Sheet2!$A$2:$A$32</c:f>
              <c:strCache>
                <c:ptCount val="31"/>
                <c:pt idx="0">
                  <c:v>Ethane</c:v>
                </c:pt>
                <c:pt idx="1">
                  <c:v>Ethylene</c:v>
                </c:pt>
                <c:pt idx="2">
                  <c:v>Acetylene</c:v>
                </c:pt>
                <c:pt idx="3">
                  <c:v>Proplane</c:v>
                </c:pt>
                <c:pt idx="4">
                  <c:v>Propylene</c:v>
                </c:pt>
                <c:pt idx="5">
                  <c:v>2M-Propene</c:v>
                </c:pt>
                <c:pt idx="6">
                  <c:v>i-Butane</c:v>
                </c:pt>
                <c:pt idx="7">
                  <c:v>n-Butane</c:v>
                </c:pt>
                <c:pt idx="8">
                  <c:v>t-2-Butene</c:v>
                </c:pt>
                <c:pt idx="9">
                  <c:v>1-Butene</c:v>
                </c:pt>
                <c:pt idx="10">
                  <c:v>c-2-Butene</c:v>
                </c:pt>
                <c:pt idx="11">
                  <c:v>2M-1-Butene</c:v>
                </c:pt>
                <c:pt idx="12">
                  <c:v>3M-1-Butene</c:v>
                </c:pt>
                <c:pt idx="13">
                  <c:v>2M-2-Butene</c:v>
                </c:pt>
                <c:pt idx="14">
                  <c:v>i-Pentane</c:v>
                </c:pt>
                <c:pt idx="15">
                  <c:v>n-Pentane</c:v>
                </c:pt>
                <c:pt idx="16">
                  <c:v>1-Pentene</c:v>
                </c:pt>
                <c:pt idx="17">
                  <c:v>c-2-Pentene</c:v>
                </c:pt>
                <c:pt idx="18">
                  <c:v>t-2-Pentene</c:v>
                </c:pt>
                <c:pt idx="19">
                  <c:v>n-Hexane</c:v>
                </c:pt>
                <c:pt idx="20">
                  <c:v>n-Decane</c:v>
                </c:pt>
                <c:pt idx="21">
                  <c:v>Benzene</c:v>
                </c:pt>
                <c:pt idx="22">
                  <c:v>Toluene</c:v>
                </c:pt>
                <c:pt idx="23">
                  <c:v>Ethylbenzene</c:v>
                </c:pt>
                <c:pt idx="24">
                  <c:v>m,p-Xylene</c:v>
                </c:pt>
                <c:pt idx="25">
                  <c:v>o-Xylene</c:v>
                </c:pt>
                <c:pt idx="26">
                  <c:v>Isoprene</c:v>
                </c:pt>
                <c:pt idx="27">
                  <c:v>a-Pinene</c:v>
                </c:pt>
                <c:pt idx="28">
                  <c:v>b-Pinene</c:v>
                </c:pt>
                <c:pt idx="29">
                  <c:v>Limonene</c:v>
                </c:pt>
                <c:pt idx="30">
                  <c:v>MTBE</c:v>
                </c:pt>
              </c:strCache>
            </c:strRef>
          </c:cat>
          <c:val>
            <c:numRef>
              <c:f>Sheet2!$E$2:$E$32</c:f>
              <c:numCache>
                <c:formatCode>0%</c:formatCode>
                <c:ptCount val="31"/>
                <c:pt idx="0">
                  <c:v>0</c:v>
                </c:pt>
                <c:pt idx="1">
                  <c:v>0.17399999999999999</c:v>
                </c:pt>
                <c:pt idx="2">
                  <c:v>0.06</c:v>
                </c:pt>
                <c:pt idx="3">
                  <c:v>0</c:v>
                </c:pt>
                <c:pt idx="4">
                  <c:v>4.9000000000000002E-2</c:v>
                </c:pt>
                <c:pt idx="5">
                  <c:v>1.4E-2</c:v>
                </c:pt>
                <c:pt idx="6">
                  <c:v>1.6E-2</c:v>
                </c:pt>
                <c:pt idx="7">
                  <c:v>0.01</c:v>
                </c:pt>
                <c:pt idx="8">
                  <c:v>0</c:v>
                </c:pt>
                <c:pt idx="9">
                  <c:v>2.7E-2</c:v>
                </c:pt>
                <c:pt idx="10">
                  <c:v>2E-3</c:v>
                </c:pt>
                <c:pt idx="11">
                  <c:v>4.0000000000000001E-3</c:v>
                </c:pt>
                <c:pt idx="12">
                  <c:v>0</c:v>
                </c:pt>
                <c:pt idx="13">
                  <c:v>0</c:v>
                </c:pt>
                <c:pt idx="14">
                  <c:v>1.2999999999999999E-2</c:v>
                </c:pt>
                <c:pt idx="15">
                  <c:v>2.5999999999999999E-2</c:v>
                </c:pt>
                <c:pt idx="16">
                  <c:v>2E-3</c:v>
                </c:pt>
                <c:pt idx="17">
                  <c:v>1E-3</c:v>
                </c:pt>
                <c:pt idx="18">
                  <c:v>1E-3</c:v>
                </c:pt>
                <c:pt idx="19">
                  <c:v>2.4E-2</c:v>
                </c:pt>
                <c:pt idx="20">
                  <c:v>0.01</c:v>
                </c:pt>
                <c:pt idx="21">
                  <c:v>2.8000000000000001E-2</c:v>
                </c:pt>
                <c:pt idx="22">
                  <c:v>0.128</c:v>
                </c:pt>
                <c:pt idx="23">
                  <c:v>9.0999999999999998E-2</c:v>
                </c:pt>
                <c:pt idx="24">
                  <c:v>0.20899999999999999</c:v>
                </c:pt>
                <c:pt idx="25">
                  <c:v>8.6999999999999994E-2</c:v>
                </c:pt>
                <c:pt idx="26">
                  <c:v>3.0000000000000001E-3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00282560"/>
        <c:axId val="-1900284736"/>
      </c:barChart>
      <c:catAx>
        <c:axId val="-19002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0284736"/>
        <c:crosses val="autoZero"/>
        <c:auto val="1"/>
        <c:lblAlgn val="ctr"/>
        <c:lblOffset val="100"/>
        <c:noMultiLvlLbl val="0"/>
      </c:catAx>
      <c:valAx>
        <c:axId val="-1900284736"/>
        <c:scaling>
          <c:orientation val="minMax"/>
          <c:max val="0.2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02825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07786526684165"/>
          <c:y val="5.2603951831476127E-3"/>
          <c:w val="0.20792213473315838"/>
          <c:h val="0.15059796063065717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Gasoline exhaust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ozone conc.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Sheet1!$B$2:$B$22</c:f>
              <c:numCache>
                <c:formatCode>0.0%</c:formatCode>
                <c:ptCount val="21"/>
                <c:pt idx="0">
                  <c:v>-0.2666</c:v>
                </c:pt>
                <c:pt idx="1">
                  <c:v>-0.2356</c:v>
                </c:pt>
                <c:pt idx="2">
                  <c:v>-0.20580000000000001</c:v>
                </c:pt>
                <c:pt idx="3">
                  <c:v>-0.17710000000000001</c:v>
                </c:pt>
                <c:pt idx="4">
                  <c:v>-0.14949999999999999</c:v>
                </c:pt>
                <c:pt idx="5">
                  <c:v>-0.1227</c:v>
                </c:pt>
                <c:pt idx="6">
                  <c:v>-9.6699999999999994E-2</c:v>
                </c:pt>
                <c:pt idx="7">
                  <c:v>-7.1599999999999997E-2</c:v>
                </c:pt>
                <c:pt idx="8">
                  <c:v>-4.7100000000000003E-2</c:v>
                </c:pt>
                <c:pt idx="9">
                  <c:v>-2.3199999999999998E-2</c:v>
                </c:pt>
                <c:pt idx="10">
                  <c:v>0</c:v>
                </c:pt>
                <c:pt idx="11">
                  <c:v>2.2700000000000001E-2</c:v>
                </c:pt>
                <c:pt idx="12">
                  <c:v>4.4900000000000002E-2</c:v>
                </c:pt>
                <c:pt idx="13">
                  <c:v>6.6600000000000006E-2</c:v>
                </c:pt>
                <c:pt idx="14">
                  <c:v>8.7800000000000003E-2</c:v>
                </c:pt>
                <c:pt idx="15">
                  <c:v>0.1086</c:v>
                </c:pt>
                <c:pt idx="16">
                  <c:v>0.129</c:v>
                </c:pt>
                <c:pt idx="17">
                  <c:v>0.14910000000000001</c:v>
                </c:pt>
                <c:pt idx="18">
                  <c:v>0.16869999999999999</c:v>
                </c:pt>
                <c:pt idx="19">
                  <c:v>0.18809999999999999</c:v>
                </c:pt>
                <c:pt idx="20">
                  <c:v>0.20710000000000001</c:v>
                </c:pt>
              </c:numCache>
            </c:numRef>
          </c:yVal>
          <c:smooth val="0"/>
        </c:ser>
        <c:ser>
          <c:idx val="1"/>
          <c:order val="1"/>
          <c:tx>
            <c:v>voc conc.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Sheet1!$G$2:$G$22</c:f>
              <c:numCache>
                <c:formatCode>0%</c:formatCode>
                <c:ptCount val="21"/>
                <c:pt idx="0">
                  <c:v>-0.59167599999999998</c:v>
                </c:pt>
                <c:pt idx="1">
                  <c:v>-0.53250839999999999</c:v>
                </c:pt>
                <c:pt idx="2">
                  <c:v>-0.47334080000000001</c:v>
                </c:pt>
                <c:pt idx="3">
                  <c:v>-0.41417319999999996</c:v>
                </c:pt>
                <c:pt idx="4">
                  <c:v>-0.35500559999999998</c:v>
                </c:pt>
                <c:pt idx="5">
                  <c:v>-0.29583799999999999</c:v>
                </c:pt>
                <c:pt idx="6">
                  <c:v>-0.2366704</c:v>
                </c:pt>
                <c:pt idx="7">
                  <c:v>-0.17750279999999999</c:v>
                </c:pt>
                <c:pt idx="8">
                  <c:v>-0.1183352</c:v>
                </c:pt>
                <c:pt idx="9">
                  <c:v>-5.9167600000000001E-2</c:v>
                </c:pt>
                <c:pt idx="10">
                  <c:v>0</c:v>
                </c:pt>
                <c:pt idx="11" formatCode="0.00%">
                  <c:v>5.9167600000000001E-2</c:v>
                </c:pt>
                <c:pt idx="12">
                  <c:v>0.1183352</c:v>
                </c:pt>
                <c:pt idx="13">
                  <c:v>0.17750279999999999</c:v>
                </c:pt>
                <c:pt idx="14">
                  <c:v>0.2366704</c:v>
                </c:pt>
                <c:pt idx="15">
                  <c:v>0.29583799999999999</c:v>
                </c:pt>
                <c:pt idx="16">
                  <c:v>0.35500559999999998</c:v>
                </c:pt>
                <c:pt idx="17">
                  <c:v>0.41417319999999996</c:v>
                </c:pt>
                <c:pt idx="18">
                  <c:v>0.47334080000000001</c:v>
                </c:pt>
                <c:pt idx="19">
                  <c:v>0.53250839999999999</c:v>
                </c:pt>
                <c:pt idx="20">
                  <c:v>0.59167599999999998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9877296"/>
        <c:axId val="-2119876752"/>
      </c:scatterChart>
      <c:valAx>
        <c:axId val="-2119877296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876752"/>
        <c:crosses val="autoZero"/>
        <c:crossBetween val="midCat"/>
      </c:valAx>
      <c:valAx>
        <c:axId val="-2119876752"/>
        <c:scaling>
          <c:orientation val="minMax"/>
          <c:max val="0.60000000000000009"/>
          <c:min val="-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8772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Gasoline evaporation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ozone conc.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Sheet1!$C$2:$C$22</c:f>
              <c:numCache>
                <c:formatCode>0%</c:formatCode>
                <c:ptCount val="21"/>
                <c:pt idx="0">
                  <c:v>-8.3500000000000005E-2</c:v>
                </c:pt>
                <c:pt idx="1">
                  <c:v>-7.4700000000000003E-2</c:v>
                </c:pt>
                <c:pt idx="2">
                  <c:v>-6.6100000000000006E-2</c:v>
                </c:pt>
                <c:pt idx="3">
                  <c:v>-5.7500000000000002E-2</c:v>
                </c:pt>
                <c:pt idx="4">
                  <c:v>-4.9000000000000002E-2</c:v>
                </c:pt>
                <c:pt idx="5">
                  <c:v>-4.0599999999999997E-2</c:v>
                </c:pt>
                <c:pt idx="6">
                  <c:v>-3.2300000000000002E-2</c:v>
                </c:pt>
                <c:pt idx="7">
                  <c:v>-2.41E-2</c:v>
                </c:pt>
                <c:pt idx="8">
                  <c:v>-1.6E-2</c:v>
                </c:pt>
                <c:pt idx="9" formatCode="0.0%">
                  <c:v>-8.0000000000000002E-3</c:v>
                </c:pt>
                <c:pt idx="10">
                  <c:v>0</c:v>
                </c:pt>
                <c:pt idx="11">
                  <c:v>7.9000000000000008E-3</c:v>
                </c:pt>
                <c:pt idx="12">
                  <c:v>1.5699999999999999E-2</c:v>
                </c:pt>
                <c:pt idx="13">
                  <c:v>2.35E-2</c:v>
                </c:pt>
                <c:pt idx="14">
                  <c:v>3.1199999999999999E-2</c:v>
                </c:pt>
                <c:pt idx="15">
                  <c:v>3.8800000000000001E-2</c:v>
                </c:pt>
                <c:pt idx="16">
                  <c:v>4.6300000000000001E-2</c:v>
                </c:pt>
                <c:pt idx="17">
                  <c:v>5.3800000000000001E-2</c:v>
                </c:pt>
                <c:pt idx="18">
                  <c:v>6.1199999999999997E-2</c:v>
                </c:pt>
                <c:pt idx="19">
                  <c:v>6.8500000000000005E-2</c:v>
                </c:pt>
                <c:pt idx="20">
                  <c:v>7.5899999999999995E-2</c:v>
                </c:pt>
              </c:numCache>
            </c:numRef>
          </c:yVal>
          <c:smooth val="0"/>
        </c:ser>
        <c:ser>
          <c:idx val="1"/>
          <c:order val="1"/>
          <c:tx>
            <c:v>voc conc.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Sheet1!$H$2:$H$22</c:f>
              <c:numCache>
                <c:formatCode>0%</c:formatCode>
                <c:ptCount val="21"/>
                <c:pt idx="0">
                  <c:v>-0.158136</c:v>
                </c:pt>
                <c:pt idx="1">
                  <c:v>-0.14232240000000002</c:v>
                </c:pt>
                <c:pt idx="2">
                  <c:v>-0.1265088</c:v>
                </c:pt>
                <c:pt idx="3">
                  <c:v>-0.11069519999999999</c:v>
                </c:pt>
                <c:pt idx="4">
                  <c:v>-9.4881599999999996E-2</c:v>
                </c:pt>
                <c:pt idx="5">
                  <c:v>-7.9067999999999999E-2</c:v>
                </c:pt>
                <c:pt idx="6">
                  <c:v>-6.3254400000000002E-2</c:v>
                </c:pt>
                <c:pt idx="7">
                  <c:v>-4.7440799999999998E-2</c:v>
                </c:pt>
                <c:pt idx="8">
                  <c:v>-3.1627200000000001E-2</c:v>
                </c:pt>
                <c:pt idx="9">
                  <c:v>-1.5813600000000001E-2</c:v>
                </c:pt>
                <c:pt idx="10">
                  <c:v>0</c:v>
                </c:pt>
                <c:pt idx="11">
                  <c:v>1.5813600000000001E-2</c:v>
                </c:pt>
                <c:pt idx="12">
                  <c:v>3.1627200000000001E-2</c:v>
                </c:pt>
                <c:pt idx="13">
                  <c:v>4.7440799999999998E-2</c:v>
                </c:pt>
                <c:pt idx="14">
                  <c:v>6.3254400000000002E-2</c:v>
                </c:pt>
                <c:pt idx="15">
                  <c:v>7.9067999999999999E-2</c:v>
                </c:pt>
                <c:pt idx="16">
                  <c:v>9.4881599999999996E-2</c:v>
                </c:pt>
                <c:pt idx="17">
                  <c:v>0.11069519999999999</c:v>
                </c:pt>
                <c:pt idx="18">
                  <c:v>0.1265088</c:v>
                </c:pt>
                <c:pt idx="19">
                  <c:v>0.14232240000000002</c:v>
                </c:pt>
                <c:pt idx="20">
                  <c:v>0.158136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9870224"/>
        <c:axId val="-2119872944"/>
      </c:scatterChart>
      <c:valAx>
        <c:axId val="-2119870224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872944"/>
        <c:crosses val="autoZero"/>
        <c:crossBetween val="midCat"/>
      </c:valAx>
      <c:valAx>
        <c:axId val="-2119872944"/>
        <c:scaling>
          <c:orientation val="minMax"/>
          <c:max val="0.2"/>
          <c:min val="-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9870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Petrochemical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ozone conc.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Sheet1!$D$2:$D$22</c:f>
              <c:numCache>
                <c:formatCode>0%</c:formatCode>
                <c:ptCount val="21"/>
                <c:pt idx="0">
                  <c:v>-0.1646</c:v>
                </c:pt>
                <c:pt idx="1">
                  <c:v>-0.1479</c:v>
                </c:pt>
                <c:pt idx="2">
                  <c:v>-0.1313</c:v>
                </c:pt>
                <c:pt idx="3">
                  <c:v>-0.1147</c:v>
                </c:pt>
                <c:pt idx="4">
                  <c:v>-9.8100000000000007E-2</c:v>
                </c:pt>
                <c:pt idx="5">
                  <c:v>-8.1600000000000006E-2</c:v>
                </c:pt>
                <c:pt idx="6">
                  <c:v>-6.5199999999999994E-2</c:v>
                </c:pt>
                <c:pt idx="7">
                  <c:v>-4.8800000000000003E-2</c:v>
                </c:pt>
                <c:pt idx="8">
                  <c:v>-3.2399999999999998E-2</c:v>
                </c:pt>
                <c:pt idx="9" formatCode="0.0%">
                  <c:v>-1.6199999999999999E-2</c:v>
                </c:pt>
                <c:pt idx="10">
                  <c:v>0</c:v>
                </c:pt>
                <c:pt idx="11" formatCode="0.00%">
                  <c:v>1.61E-2</c:v>
                </c:pt>
                <c:pt idx="12" formatCode="0.00%">
                  <c:v>3.2099999999999997E-2</c:v>
                </c:pt>
                <c:pt idx="13">
                  <c:v>4.8099999999999997E-2</c:v>
                </c:pt>
                <c:pt idx="14">
                  <c:v>6.3899999999999998E-2</c:v>
                </c:pt>
                <c:pt idx="15">
                  <c:v>7.9699999999999993E-2</c:v>
                </c:pt>
                <c:pt idx="16">
                  <c:v>9.5399999999999999E-2</c:v>
                </c:pt>
                <c:pt idx="17">
                  <c:v>0.111</c:v>
                </c:pt>
                <c:pt idx="18">
                  <c:v>0.1265</c:v>
                </c:pt>
                <c:pt idx="19">
                  <c:v>0.14199999999999999</c:v>
                </c:pt>
                <c:pt idx="20">
                  <c:v>0.1573</c:v>
                </c:pt>
              </c:numCache>
            </c:numRef>
          </c:yVal>
          <c:smooth val="0"/>
        </c:ser>
        <c:ser>
          <c:idx val="1"/>
          <c:order val="1"/>
          <c:tx>
            <c:v>voc conc.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Sheet1!$I$2:$I$22</c:f>
              <c:numCache>
                <c:formatCode>0%</c:formatCode>
                <c:ptCount val="21"/>
                <c:pt idx="0">
                  <c:v>-0.214532</c:v>
                </c:pt>
                <c:pt idx="1">
                  <c:v>-0.19307879999999999</c:v>
                </c:pt>
                <c:pt idx="2">
                  <c:v>-0.17162560000000002</c:v>
                </c:pt>
                <c:pt idx="3">
                  <c:v>-0.15017239999999998</c:v>
                </c:pt>
                <c:pt idx="4">
                  <c:v>-0.12871920000000001</c:v>
                </c:pt>
                <c:pt idx="5">
                  <c:v>-0.107266</c:v>
                </c:pt>
                <c:pt idx="6">
                  <c:v>-8.5812800000000009E-2</c:v>
                </c:pt>
                <c:pt idx="7">
                  <c:v>-6.4359600000000003E-2</c:v>
                </c:pt>
                <c:pt idx="8">
                  <c:v>-4.2906400000000004E-2</c:v>
                </c:pt>
                <c:pt idx="9">
                  <c:v>-2.1453200000000002E-2</c:v>
                </c:pt>
                <c:pt idx="10">
                  <c:v>0</c:v>
                </c:pt>
                <c:pt idx="11" formatCode="0.00%">
                  <c:v>2.1453200000000002E-2</c:v>
                </c:pt>
                <c:pt idx="12">
                  <c:v>4.2906400000000004E-2</c:v>
                </c:pt>
                <c:pt idx="13">
                  <c:v>6.4359600000000003E-2</c:v>
                </c:pt>
                <c:pt idx="14">
                  <c:v>8.5812800000000009E-2</c:v>
                </c:pt>
                <c:pt idx="15">
                  <c:v>0.107266</c:v>
                </c:pt>
                <c:pt idx="16">
                  <c:v>0.12871920000000001</c:v>
                </c:pt>
                <c:pt idx="17">
                  <c:v>0.15017239999999998</c:v>
                </c:pt>
                <c:pt idx="18">
                  <c:v>0.17162560000000002</c:v>
                </c:pt>
                <c:pt idx="19">
                  <c:v>0.19307879999999999</c:v>
                </c:pt>
                <c:pt idx="20">
                  <c:v>0.214532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00285280"/>
        <c:axId val="-1900276576"/>
      </c:scatterChart>
      <c:valAx>
        <c:axId val="-1900285280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0276576"/>
        <c:crosses val="autoZero"/>
        <c:crossBetween val="midCat"/>
      </c:valAx>
      <c:valAx>
        <c:axId val="-1900276576"/>
        <c:scaling>
          <c:orientation val="minMax"/>
          <c:max val="0.30000000000000004"/>
          <c:min val="-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002852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LPG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ozone conc.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Sheet1!$E$2:$E$22</c:f>
              <c:numCache>
                <c:formatCode>0%</c:formatCode>
                <c:ptCount val="21"/>
                <c:pt idx="0">
                  <c:v>-9.2299999999999993E-2</c:v>
                </c:pt>
                <c:pt idx="1">
                  <c:v>-8.2500000000000004E-2</c:v>
                </c:pt>
                <c:pt idx="2">
                  <c:v>-7.2900000000000006E-2</c:v>
                </c:pt>
                <c:pt idx="3">
                  <c:v>-6.3399999999999998E-2</c:v>
                </c:pt>
                <c:pt idx="4">
                  <c:v>-5.3999999999999999E-2</c:v>
                </c:pt>
                <c:pt idx="5">
                  <c:v>-4.4699999999999997E-2</c:v>
                </c:pt>
                <c:pt idx="6">
                  <c:v>-3.56E-2</c:v>
                </c:pt>
                <c:pt idx="7">
                  <c:v>-2.6499999999999999E-2</c:v>
                </c:pt>
                <c:pt idx="8">
                  <c:v>-1.7600000000000001E-2</c:v>
                </c:pt>
                <c:pt idx="9" formatCode="0.0%">
                  <c:v>-8.8000000000000005E-3</c:v>
                </c:pt>
                <c:pt idx="10">
                  <c:v>0</c:v>
                </c:pt>
                <c:pt idx="11">
                  <c:v>8.6999999999999994E-3</c:v>
                </c:pt>
                <c:pt idx="12">
                  <c:v>1.72E-2</c:v>
                </c:pt>
                <c:pt idx="13">
                  <c:v>2.5700000000000001E-2</c:v>
                </c:pt>
                <c:pt idx="14">
                  <c:v>3.4000000000000002E-2</c:v>
                </c:pt>
                <c:pt idx="15">
                  <c:v>4.2299999999999997E-2</c:v>
                </c:pt>
                <c:pt idx="16">
                  <c:v>5.0500000000000003E-2</c:v>
                </c:pt>
                <c:pt idx="17">
                  <c:v>5.8700000000000002E-2</c:v>
                </c:pt>
                <c:pt idx="18">
                  <c:v>6.6699999999999995E-2</c:v>
                </c:pt>
                <c:pt idx="19">
                  <c:v>7.4700000000000003E-2</c:v>
                </c:pt>
                <c:pt idx="20">
                  <c:v>8.2600000000000007E-2</c:v>
                </c:pt>
              </c:numCache>
            </c:numRef>
          </c:yVal>
          <c:smooth val="0"/>
        </c:ser>
        <c:ser>
          <c:idx val="1"/>
          <c:order val="1"/>
          <c:tx>
            <c:v>voc conc.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Sheet1!$A$2:$A$22</c:f>
              <c:numCache>
                <c:formatCode>0%</c:formatCode>
                <c:ptCount val="21"/>
                <c:pt idx="0">
                  <c:v>-1</c:v>
                </c:pt>
                <c:pt idx="1">
                  <c:v>-0.9</c:v>
                </c:pt>
                <c:pt idx="2">
                  <c:v>-0.8</c:v>
                </c:pt>
                <c:pt idx="3">
                  <c:v>-0.7</c:v>
                </c:pt>
                <c:pt idx="4">
                  <c:v>-0.6</c:v>
                </c:pt>
                <c:pt idx="5">
                  <c:v>-0.5</c:v>
                </c:pt>
                <c:pt idx="6">
                  <c:v>-0.4</c:v>
                </c:pt>
                <c:pt idx="7">
                  <c:v>-0.3</c:v>
                </c:pt>
                <c:pt idx="8">
                  <c:v>-0.2</c:v>
                </c:pt>
                <c:pt idx="9">
                  <c:v>-0.1</c:v>
                </c:pt>
                <c:pt idx="10">
                  <c:v>0</c:v>
                </c:pt>
                <c:pt idx="11">
                  <c:v>0.1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  <c:pt idx="17">
                  <c:v>0.7</c:v>
                </c:pt>
                <c:pt idx="18">
                  <c:v>0.8</c:v>
                </c:pt>
                <c:pt idx="19">
                  <c:v>0.9</c:v>
                </c:pt>
                <c:pt idx="20">
                  <c:v>1</c:v>
                </c:pt>
              </c:numCache>
            </c:numRef>
          </c:xVal>
          <c:yVal>
            <c:numRef>
              <c:f>Sheet1!$J$2:$J$22</c:f>
              <c:numCache>
                <c:formatCode>0%</c:formatCode>
                <c:ptCount val="21"/>
                <c:pt idx="0">
                  <c:v>-0.14335500000000001</c:v>
                </c:pt>
                <c:pt idx="1">
                  <c:v>-0.12901950000000001</c:v>
                </c:pt>
                <c:pt idx="2">
                  <c:v>-0.11468400000000001</c:v>
                </c:pt>
                <c:pt idx="3">
                  <c:v>-0.10034850000000001</c:v>
                </c:pt>
                <c:pt idx="4">
                  <c:v>-8.6013000000000006E-2</c:v>
                </c:pt>
                <c:pt idx="5">
                  <c:v>-7.1677500000000005E-2</c:v>
                </c:pt>
                <c:pt idx="6">
                  <c:v>-5.7342000000000004E-2</c:v>
                </c:pt>
                <c:pt idx="7">
                  <c:v>-4.3006500000000003E-2</c:v>
                </c:pt>
                <c:pt idx="8">
                  <c:v>-2.8671000000000002E-2</c:v>
                </c:pt>
                <c:pt idx="9">
                  <c:v>-1.4335500000000001E-2</c:v>
                </c:pt>
                <c:pt idx="10">
                  <c:v>0</c:v>
                </c:pt>
                <c:pt idx="11">
                  <c:v>1.4335500000000001E-2</c:v>
                </c:pt>
                <c:pt idx="12">
                  <c:v>2.8671000000000002E-2</c:v>
                </c:pt>
                <c:pt idx="13">
                  <c:v>4.3006500000000003E-2</c:v>
                </c:pt>
                <c:pt idx="14">
                  <c:v>5.7342000000000004E-2</c:v>
                </c:pt>
                <c:pt idx="15">
                  <c:v>7.1677500000000005E-2</c:v>
                </c:pt>
                <c:pt idx="16">
                  <c:v>8.6013000000000006E-2</c:v>
                </c:pt>
                <c:pt idx="17">
                  <c:v>0.10034850000000001</c:v>
                </c:pt>
                <c:pt idx="18">
                  <c:v>0.11468400000000001</c:v>
                </c:pt>
                <c:pt idx="19">
                  <c:v>0.12901950000000001</c:v>
                </c:pt>
                <c:pt idx="20">
                  <c:v>0.14335500000000001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69373872"/>
        <c:axId val="-69374960"/>
      </c:scatterChart>
      <c:valAx>
        <c:axId val="-69373872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9374960"/>
        <c:crosses val="autoZero"/>
        <c:crossBetween val="midCat"/>
      </c:valAx>
      <c:valAx>
        <c:axId val="-69374960"/>
        <c:scaling>
          <c:orientation val="minMax"/>
          <c:max val="0.2"/>
          <c:min val="-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93738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/>
    <cs:effectRef idx="1"/>
    <cs:fontRef idx="minor">
      <a:schemeClr val="dk1"/>
    </cs:fontRef>
    <cs:spPr>
      <a:ln w="9525" cap="flat" cmpd="sng" algn="ctr">
        <a:solidFill>
          <a:schemeClr val="phClr">
            <a:alpha val="70000"/>
          </a:schemeClr>
        </a:solidFill>
        <a:prstDash val="sysDot"/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rnd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0" baseline="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>
              <a:alpha val="0"/>
            </a:schemeClr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0000"/>
            <a:lumOff val="80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rnd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rnd">
        <a:solidFill>
          <a:schemeClr val="dk1">
            <a:lumMod val="25000"/>
            <a:lumOff val="75000"/>
          </a:schemeClr>
        </a:solidFill>
        <a:round/>
      </a:ln>
    </cs:spPr>
    <cs:defRPr sz="1197" kern="1200" spc="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5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6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9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2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0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9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7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EA8E4-7C38-4BDB-B746-C968415F035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9231-A74D-466C-B0BC-4FB8655CD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6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Garamond" panose="02020404030301010803" pitchFamily="18" charset="0"/>
              </a:rPr>
              <a:t>Impact of VOCs from different sources on surface ozone concentration in summer in Beijing, China</a:t>
            </a:r>
            <a:endParaRPr lang="en-US" sz="3200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Hang Qu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777637"/>
              </p:ext>
            </p:extLst>
          </p:nvPr>
        </p:nvGraphicFramePr>
        <p:xfrm>
          <a:off x="628650" y="1825625"/>
          <a:ext cx="7887684" cy="222504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537868"/>
                <a:gridCol w="2979241"/>
                <a:gridCol w="237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Beijing NO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baseline="0" dirty="0" smtClean="0"/>
                        <a:t> source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Budget(Mg/year)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Contribution</a:t>
                      </a:r>
                      <a:endParaRPr lang="en-US" dirty="0"/>
                    </a:p>
                  </a:txBody>
                  <a:tcPr marL="145275" marR="1452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Agriculture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L="145275" marR="1452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Industry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130669.7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39.0%</a:t>
                      </a:r>
                      <a:endParaRPr lang="en-US" dirty="0"/>
                    </a:p>
                  </a:txBody>
                  <a:tcPr marL="145275" marR="1452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61197.3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18.3%</a:t>
                      </a:r>
                      <a:endParaRPr lang="en-US" dirty="0"/>
                    </a:p>
                  </a:txBody>
                  <a:tcPr marL="145275" marR="1452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16756.7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5.0%</a:t>
                      </a:r>
                      <a:endParaRPr lang="en-US" dirty="0"/>
                    </a:p>
                  </a:txBody>
                  <a:tcPr marL="145275" marR="1452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126290.9</a:t>
                      </a:r>
                      <a:endParaRPr lang="en-US" dirty="0"/>
                    </a:p>
                  </a:txBody>
                  <a:tcPr marL="145275" marR="145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37.7%</a:t>
                      </a:r>
                      <a:endParaRPr lang="en-US" dirty="0"/>
                    </a:p>
                  </a:txBody>
                  <a:tcPr marL="145275" marR="145275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8650" y="4031087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MEIC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039051"/>
              </p:ext>
            </p:extLst>
          </p:nvPr>
        </p:nvGraphicFramePr>
        <p:xfrm>
          <a:off x="1303835" y="4728517"/>
          <a:ext cx="2829698" cy="2129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656790"/>
              </p:ext>
            </p:extLst>
          </p:nvPr>
        </p:nvGraphicFramePr>
        <p:xfrm>
          <a:off x="5263977" y="4728517"/>
          <a:ext cx="2829698" cy="2129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99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7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3294183"/>
              </p:ext>
            </p:extLst>
          </p:nvPr>
        </p:nvGraphicFramePr>
        <p:xfrm>
          <a:off x="46291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3430860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71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decreasing emission of 10% for gasoline exhaust, gasoline evaporation, petrochemical process and LPG will decrease the ozone concentration for 2.3%, 0.8%, 1.6%, 0.9% respectively.</a:t>
            </a:r>
          </a:p>
          <a:p>
            <a:r>
              <a:rPr lang="en-US" dirty="0" smtClean="0"/>
              <a:t>Decreasing petrochemical source is most effective while decreasing the same amount of VOC emitted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Introduction</a:t>
            </a:r>
          </a:p>
          <a:p>
            <a:r>
              <a:rPr lang="en-US" sz="4400" dirty="0" smtClean="0"/>
              <a:t>Method</a:t>
            </a:r>
          </a:p>
          <a:p>
            <a:r>
              <a:rPr lang="en-US" sz="4400" dirty="0" smtClean="0"/>
              <a:t>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0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</a:t>
            </a:r>
          </a:p>
          <a:p>
            <a:pPr lvl="1"/>
            <a:r>
              <a:rPr lang="en-US" dirty="0" smtClean="0"/>
              <a:t>Vehicles</a:t>
            </a:r>
          </a:p>
          <a:p>
            <a:pPr lvl="2"/>
            <a:r>
              <a:rPr lang="en-US" dirty="0" smtClean="0"/>
              <a:t>Gasoline exhaust</a:t>
            </a:r>
          </a:p>
          <a:p>
            <a:pPr lvl="2"/>
            <a:r>
              <a:rPr lang="en-US" dirty="0" smtClean="0"/>
              <a:t>Gasoline evaporation</a:t>
            </a:r>
          </a:p>
          <a:p>
            <a:pPr lvl="2"/>
            <a:r>
              <a:rPr lang="en-US" dirty="0" smtClean="0"/>
              <a:t>LPG</a:t>
            </a:r>
          </a:p>
          <a:p>
            <a:pPr lvl="2"/>
            <a:r>
              <a:rPr lang="en-US" dirty="0" smtClean="0"/>
              <a:t>Diesel exhaust</a:t>
            </a:r>
          </a:p>
          <a:p>
            <a:pPr lvl="1"/>
            <a:r>
              <a:rPr lang="en-US" dirty="0" smtClean="0"/>
              <a:t>Industry</a:t>
            </a:r>
          </a:p>
          <a:p>
            <a:pPr lvl="2"/>
            <a:r>
              <a:rPr lang="en-US" dirty="0" smtClean="0"/>
              <a:t>Painting</a:t>
            </a:r>
          </a:p>
          <a:p>
            <a:pPr lvl="2"/>
            <a:r>
              <a:rPr lang="en-US" dirty="0" smtClean="0"/>
              <a:t>Petrochemical industry</a:t>
            </a:r>
          </a:p>
          <a:p>
            <a:pPr lvl="1"/>
            <a:r>
              <a:rPr lang="en-US" dirty="0" smtClean="0"/>
              <a:t>Biogenic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0137304"/>
              </p:ext>
            </p:extLst>
          </p:nvPr>
        </p:nvGraphicFramePr>
        <p:xfrm>
          <a:off x="628650" y="1825625"/>
          <a:ext cx="38862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1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Ambient VOC concentration</a:t>
            </a:r>
          </a:p>
          <a:p>
            <a:r>
              <a:rPr lang="en-US" dirty="0" smtClean="0"/>
              <a:t>VOC source profiles and source apportionment</a:t>
            </a:r>
          </a:p>
          <a:p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conc. of VOC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693358"/>
              </p:ext>
            </p:extLst>
          </p:nvPr>
        </p:nvGraphicFramePr>
        <p:xfrm>
          <a:off x="628650" y="1825625"/>
          <a:ext cx="7886700" cy="4351336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539126"/>
                <a:gridCol w="4347574"/>
              </a:tblGrid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Species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[</a:t>
                      </a:r>
                      <a:r>
                        <a:rPr lang="el-GR" dirty="0" smtClean="0"/>
                        <a:t>μ</a:t>
                      </a:r>
                      <a:r>
                        <a:rPr lang="en-US" dirty="0" smtClean="0"/>
                        <a:t>g/m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-Pentane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11.84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Toluene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11.14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m,p</a:t>
                      </a:r>
                      <a:r>
                        <a:rPr lang="en-US" dirty="0" smtClean="0"/>
                        <a:t>-xylene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8.54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n-butane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6.36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propane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6.24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acetylene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5.64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benzene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5.43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-butane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5.36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ethylene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5.18</a:t>
                      </a:r>
                      <a:endParaRPr lang="en-US" dirty="0"/>
                    </a:p>
                  </a:txBody>
                  <a:tcPr marL="185569" marR="185569"/>
                </a:tc>
              </a:tr>
              <a:tr h="3955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ethane</a:t>
                      </a:r>
                      <a:endParaRPr lang="en-US" dirty="0"/>
                    </a:p>
                  </a:txBody>
                  <a:tcPr marL="185569" marR="1855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4.47</a:t>
                      </a:r>
                      <a:endParaRPr lang="en-US" dirty="0"/>
                    </a:p>
                  </a:txBody>
                  <a:tcPr marL="185569" marR="185569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61745" y="6488668"/>
            <a:ext cx="168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Song et al,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profile and contributions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3823161"/>
              </p:ext>
            </p:extLst>
          </p:nvPr>
        </p:nvGraphicFramePr>
        <p:xfrm>
          <a:off x="628650" y="1825627"/>
          <a:ext cx="4149852" cy="334685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206752"/>
                <a:gridCol w="1943100"/>
              </a:tblGrid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VOC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</a:t>
                      </a:r>
                      <a:endParaRPr lang="en-US" dirty="0"/>
                    </a:p>
                  </a:txBody>
                  <a:tcPr/>
                </a:tc>
              </a:tr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Gasoline exhaust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39.7%</a:t>
                      </a:r>
                      <a:endParaRPr lang="en-US" dirty="0"/>
                    </a:p>
                  </a:txBody>
                  <a:tcPr/>
                </a:tc>
              </a:tr>
              <a:tr h="420770">
                <a:tc>
                  <a:txBody>
                    <a:bodyPr/>
                    <a:lstStyle/>
                    <a:p>
                      <a:r>
                        <a:rPr lang="en-US" dirty="0" smtClean="0"/>
                        <a:t>Gasoline evaporation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11.8%</a:t>
                      </a:r>
                      <a:endParaRPr lang="en-US" dirty="0"/>
                    </a:p>
                  </a:txBody>
                  <a:tcPr/>
                </a:tc>
              </a:tr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LPG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11.0%</a:t>
                      </a:r>
                      <a:endParaRPr lang="en-US" dirty="0"/>
                    </a:p>
                  </a:txBody>
                  <a:tcPr/>
                </a:tc>
              </a:tr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Diesel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3.2%</a:t>
                      </a:r>
                      <a:endParaRPr lang="en-US" dirty="0"/>
                    </a:p>
                  </a:txBody>
                  <a:tcPr/>
                </a:tc>
              </a:tr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4.6%</a:t>
                      </a:r>
                      <a:endParaRPr lang="en-US" dirty="0"/>
                    </a:p>
                  </a:txBody>
                  <a:tcPr/>
                </a:tc>
              </a:tr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Petrochemical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19.9%</a:t>
                      </a:r>
                      <a:endParaRPr lang="en-US" dirty="0"/>
                    </a:p>
                  </a:txBody>
                  <a:tcPr/>
                </a:tc>
              </a:tr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Painting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4.7%</a:t>
                      </a:r>
                      <a:endParaRPr lang="en-US" dirty="0"/>
                    </a:p>
                  </a:txBody>
                  <a:tcPr/>
                </a:tc>
              </a:tr>
              <a:tr h="357555">
                <a:tc>
                  <a:txBody>
                    <a:bodyPr/>
                    <a:lstStyle/>
                    <a:p>
                      <a:r>
                        <a:rPr lang="en-US" dirty="0" smtClean="0"/>
                        <a:t>Biogenic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8650" y="5142947"/>
            <a:ext cx="168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Song et al, 2008</a:t>
            </a:r>
            <a:endParaRPr lang="en-US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467745"/>
              </p:ext>
            </p:extLst>
          </p:nvPr>
        </p:nvGraphicFramePr>
        <p:xfrm>
          <a:off x="5029200" y="1690689"/>
          <a:ext cx="4114800" cy="100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387646"/>
              </p:ext>
            </p:extLst>
          </p:nvPr>
        </p:nvGraphicFramePr>
        <p:xfrm>
          <a:off x="5029200" y="3593756"/>
          <a:ext cx="4114800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40533"/>
              </p:ext>
            </p:extLst>
          </p:nvPr>
        </p:nvGraphicFramePr>
        <p:xfrm>
          <a:off x="5029200" y="2691712"/>
          <a:ext cx="4114800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224172"/>
              </p:ext>
            </p:extLst>
          </p:nvPr>
        </p:nvGraphicFramePr>
        <p:xfrm>
          <a:off x="5029200" y="4541107"/>
          <a:ext cx="4114800" cy="142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95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Model-pure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298K, 1atm, noon in summer, 40°N</a:t>
            </a:r>
          </a:p>
          <a:p>
            <a:pPr lvl="1"/>
            <a:r>
              <a:rPr lang="en-US" dirty="0" smtClean="0"/>
              <a:t>1800 ppb of Methane, 30 ppb of NO</a:t>
            </a:r>
            <a:r>
              <a:rPr lang="en-US" baseline="-25000" dirty="0" smtClean="0"/>
              <a:t>X</a:t>
            </a:r>
            <a:endParaRPr lang="en-US" dirty="0" smtClean="0"/>
          </a:p>
          <a:p>
            <a:r>
              <a:rPr lang="en-US" dirty="0" smtClean="0"/>
              <a:t>Tracers</a:t>
            </a:r>
          </a:p>
          <a:p>
            <a:pPr lvl="1"/>
            <a:r>
              <a:rPr lang="en-US" dirty="0" smtClean="0"/>
              <a:t>10 most abundant VOC and chemicals/radicals in their reaction pathway</a:t>
            </a:r>
          </a:p>
          <a:p>
            <a:r>
              <a:rPr lang="en-US" dirty="0" smtClean="0"/>
              <a:t>Reactions</a:t>
            </a:r>
          </a:p>
          <a:p>
            <a:pPr lvl="1"/>
            <a:r>
              <a:rPr lang="en-US" dirty="0" smtClean="0"/>
              <a:t>Full oxidation pathway for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,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endParaRPr lang="en-US" dirty="0" smtClean="0"/>
          </a:p>
          <a:p>
            <a:pPr lvl="1"/>
            <a:r>
              <a:rPr lang="en-US" dirty="0" smtClean="0"/>
              <a:t>General oxidation pathway for  hydrocarbon with 4 &amp; 5 carbon atoms</a:t>
            </a:r>
          </a:p>
          <a:p>
            <a:pPr lvl="1"/>
            <a:r>
              <a:rPr lang="en-US" dirty="0" smtClean="0"/>
              <a:t>General oxidation pathway for Toluene and Xylene</a:t>
            </a:r>
          </a:p>
        </p:txBody>
      </p:sp>
    </p:spTree>
    <p:extLst>
      <p:ext uri="{BB962C8B-B14F-4D97-AF65-F5344CB8AC3E}">
        <p14:creationId xmlns:p14="http://schemas.microsoft.com/office/powerpoint/2010/main" val="11808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Photolysis rate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F: actinic flux of zenith angle ~20°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 smtClean="0"/>
                  <a:t>: absorption cross-section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: quantum yield</a:t>
                </a:r>
              </a:p>
              <a:p>
                <a:r>
                  <a:rPr lang="en-US" dirty="0" smtClean="0"/>
                  <a:t>Kinetic constant</a:t>
                </a:r>
              </a:p>
              <a:p>
                <a:pPr lvl="1"/>
                <a:r>
                  <a:rPr lang="en-US" dirty="0" smtClean="0"/>
                  <a:t>Latest result from IUPAC</a:t>
                </a:r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40888"/>
              </p:ext>
            </p:extLst>
          </p:nvPr>
        </p:nvGraphicFramePr>
        <p:xfrm>
          <a:off x="1178010" y="1690689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375604"/>
              </p:ext>
            </p:extLst>
          </p:nvPr>
        </p:nvGraphicFramePr>
        <p:xfrm>
          <a:off x="4477265" y="1690689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24416"/>
              </p:ext>
            </p:extLst>
          </p:nvPr>
        </p:nvGraphicFramePr>
        <p:xfrm>
          <a:off x="1202724" y="3781168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018162"/>
              </p:ext>
            </p:extLst>
          </p:nvPr>
        </p:nvGraphicFramePr>
        <p:xfrm>
          <a:off x="4493741" y="3772929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819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143C"/>
      </a:accent1>
      <a:accent2>
        <a:srgbClr val="FFD700"/>
      </a:accent2>
      <a:accent3>
        <a:srgbClr val="00B050"/>
      </a:accent3>
      <a:accent4>
        <a:srgbClr val="258B8B"/>
      </a:accent4>
      <a:accent5>
        <a:srgbClr val="FF9900"/>
      </a:accent5>
      <a:accent6>
        <a:srgbClr val="00B0F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</TotalTime>
  <Words>304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Garamond</vt:lpstr>
      <vt:lpstr>Office Theme</vt:lpstr>
      <vt:lpstr>Impact of VOCs from different sources on surface ozone concentration in summer in Beijing, China</vt:lpstr>
      <vt:lpstr>PowerPoint Presentation</vt:lpstr>
      <vt:lpstr>Introduction</vt:lpstr>
      <vt:lpstr>Method</vt:lpstr>
      <vt:lpstr>Ambient conc. of VOC</vt:lpstr>
      <vt:lpstr>Source profile and contributions</vt:lpstr>
      <vt:lpstr>Model-pure chemistry</vt:lpstr>
      <vt:lpstr>PowerPoint Presentation</vt:lpstr>
      <vt:lpstr>Results</vt:lpstr>
      <vt:lpstr>PowerPoint Presentation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emissions from different sources on surface ozone concentration in Beijing</dc:title>
  <dc:creator>Hang Qu</dc:creator>
  <cp:lastModifiedBy>Hang Qu</cp:lastModifiedBy>
  <cp:revision>34</cp:revision>
  <dcterms:created xsi:type="dcterms:W3CDTF">2014-04-23T23:18:34Z</dcterms:created>
  <dcterms:modified xsi:type="dcterms:W3CDTF">2014-04-24T16:42:56Z</dcterms:modified>
</cp:coreProperties>
</file>