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9"/>
  </p:notesMasterIdLst>
  <p:sldIdLst>
    <p:sldId id="260" r:id="rId2"/>
    <p:sldId id="261" r:id="rId3"/>
    <p:sldId id="262" r:id="rId4"/>
    <p:sldId id="263" r:id="rId5"/>
    <p:sldId id="264" r:id="rId6"/>
    <p:sldId id="265" r:id="rId7"/>
    <p:sldId id="266" r:id="rId8"/>
    <p:sldId id="267" r:id="rId9"/>
    <p:sldId id="273" r:id="rId10"/>
    <p:sldId id="268" r:id="rId11"/>
    <p:sldId id="269" r:id="rId12"/>
    <p:sldId id="270" r:id="rId13"/>
    <p:sldId id="271" r:id="rId14"/>
    <p:sldId id="272" r:id="rId15"/>
    <p:sldId id="287" r:id="rId16"/>
    <p:sldId id="288" r:id="rId17"/>
    <p:sldId id="289" r:id="rId18"/>
    <p:sldId id="290" r:id="rId19"/>
    <p:sldId id="291" r:id="rId20"/>
    <p:sldId id="292" r:id="rId21"/>
    <p:sldId id="293" r:id="rId22"/>
    <p:sldId id="294" r:id="rId23"/>
    <p:sldId id="295" r:id="rId24"/>
    <p:sldId id="296" r:id="rId25"/>
    <p:sldId id="297" r:id="rId26"/>
    <p:sldId id="298" r:id="rId27"/>
    <p:sldId id="274" r:id="rId28"/>
    <p:sldId id="281" r:id="rId29"/>
    <p:sldId id="282" r:id="rId30"/>
    <p:sldId id="283" r:id="rId31"/>
    <p:sldId id="275" r:id="rId32"/>
    <p:sldId id="278" r:id="rId33"/>
    <p:sldId id="285" r:id="rId34"/>
    <p:sldId id="286" r:id="rId35"/>
    <p:sldId id="280" r:id="rId36"/>
    <p:sldId id="284" r:id="rId37"/>
    <p:sldId id="299" r:id="rId3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52" autoAdjust="0"/>
    <p:restoredTop sz="94660"/>
  </p:normalViewPr>
  <p:slideViewPr>
    <p:cSldViewPr snapToGrid="0">
      <p:cViewPr varScale="1">
        <p:scale>
          <a:sx n="69" d="100"/>
          <a:sy n="69" d="100"/>
        </p:scale>
        <p:origin x="1434" y="66"/>
      </p:cViewPr>
      <p:guideLst/>
    </p:cSldViewPr>
  </p:slideViewPr>
  <p:notesTextViewPr>
    <p:cViewPr>
      <p:scale>
        <a:sx n="1" d="1"/>
        <a:sy n="1" d="1"/>
      </p:scale>
      <p:origin x="0" y="-54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C70FF4-8646-45CC-A2EF-BFF1111E6E9E}" type="datetimeFigureOut">
              <a:rPr lang="en-US" smtClean="0"/>
              <a:t>4/12/2016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630FF0-DCCD-4492-BAD2-6900B7A83C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5270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D4D895-C8D0-456E-88D5-8C3E0685385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77847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external cause of the severe haze episodes was the unusual atmospheric circulation, the depression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of strong cold air activities and the very unfavorable dispersion due to geographical and meteorological conditions. However,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internal cause was the quick secondary transformation of primary gaseous pollutants to secondary aerosols, which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contributed to the “explosive growth” and “sustained growth” of PM2.5. Particularly, the abnormally high amount of nitric oxide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(NO</a:t>
            </a:r>
            <a:r>
              <a:rPr lang="en-US" sz="1200" b="0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x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 in the haze episodes, produced by fossil fuel combustion and vehicle emissions, played a direct or indirect role in the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quick secondary transformation of coal-burning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sulphur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dioxide (SO2) to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sulphate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aerosols. Furthermore, gaseous pollutants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were transformed into secondary aerosols through heterogeneous reactions on the surface of fine particles, which can change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particle’s size and chemical composition. Consequently, the proportion of secondary inorganic ions, such as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sulphate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and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nitrate, gradually increased, which enhances particle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hygroscopicity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and thereby accelerating formation of the haze pollution.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F9F879-A5C9-4AE5-9264-A00A4E1B7DE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2752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Right figure has different inorganic</a:t>
            </a:r>
            <a:r>
              <a:rPr lang="en-US" baseline="0" dirty="0" smtClean="0"/>
              <a:t> species ratio(more NH4, less NO3 SO4),because right one is a single measurement, in 7-9am, peak hour. Left one is also Jan 2013, but don’t know its exactly </a:t>
            </a:r>
            <a:r>
              <a:rPr lang="en-US" baseline="0" smtClean="0"/>
              <a:t>time period.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630FF0-DCCD-4492-BAD2-6900B7A83C0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89489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show that low temperature does not significantly reduce SOA formation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rates of biomass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burningemissions</a:t>
            </a:r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At OHN concentrations typical of wintertime China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(.0.43106 molecules cm23, 24 h average, for the cities of this study),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these exposures are reachable in 4–14 h, which is fast with respect to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atmospheric transport especially during stagnant conditions.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630FF0-DCCD-4492-BAD2-6900B7A83C08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4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85800" y="1346947"/>
            <a:ext cx="7772400" cy="80683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685800" y="4282763"/>
            <a:ext cx="7772400" cy="80683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685800" y="1484779"/>
            <a:ext cx="7772400" cy="2743200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>
            <a:grpSpLocks noChangeAspect="1"/>
          </p:cNvGrpSpPr>
          <p:nvPr/>
        </p:nvGrpSpPr>
        <p:grpSpPr>
          <a:xfrm>
            <a:off x="7234780" y="4107023"/>
            <a:ext cx="914400" cy="914400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88670" y="1432223"/>
            <a:ext cx="759333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6400" b="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02386" y="4389120"/>
            <a:ext cx="5918454" cy="1069848"/>
          </a:xfrm>
        </p:spPr>
        <p:txBody>
          <a:bodyPr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BC00A-BD3F-474A-80A6-548A60885C1E}" type="datetimeFigureOut">
              <a:rPr lang="en-US" smtClean="0"/>
              <a:t>4/12/2016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12805" y="6272785"/>
            <a:ext cx="4745736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244280" y="4227195"/>
            <a:ext cx="895401" cy="640080"/>
          </a:xfrm>
        </p:spPr>
        <p:txBody>
          <a:bodyPr/>
          <a:lstStyle>
            <a:lvl1pPr>
              <a:defRPr sz="2800" b="1"/>
            </a:lvl1pPr>
          </a:lstStyle>
          <a:p>
            <a:fld id="{8E30305A-2027-43FF-845F-54B6F41510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95046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BC00A-BD3F-474A-80A6-548A60885C1E}" type="datetimeFigureOut">
              <a:rPr lang="en-US" smtClean="0"/>
              <a:t>4/12/2016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0305A-2027-43FF-845F-54B6F41510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2268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533400"/>
            <a:ext cx="1914525" cy="5638800"/>
          </a:xfrm>
        </p:spPr>
        <p:txBody>
          <a:bodyPr vert="eaVert"/>
          <a:lstStyle>
            <a:lvl1pPr>
              <a:defRPr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0100" y="533400"/>
            <a:ext cx="5629275" cy="563880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BC00A-BD3F-474A-80A6-548A60885C1E}" type="datetimeFigureOut">
              <a:rPr lang="en-US" smtClean="0"/>
              <a:t>4/12/2016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0305A-2027-43FF-845F-54B6F41510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0628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BC00A-BD3F-474A-80A6-548A60885C1E}" type="datetimeFigureOut">
              <a:rPr lang="en-US" smtClean="0"/>
              <a:t>4/12/2016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0305A-2027-43FF-845F-54B6F41510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48260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9144000" cy="1940010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5346" y="1225296"/>
            <a:ext cx="696087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6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4330" y="5020056"/>
            <a:ext cx="6789420" cy="1066800"/>
          </a:xfrm>
        </p:spPr>
        <p:txBody>
          <a:bodyPr anchor="t">
            <a:normAutofit/>
          </a:bodyPr>
          <a:lstStyle>
            <a:lvl1pPr marL="0" indent="0">
              <a:buNone/>
              <a:defRPr sz="1800" b="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45251" y="6272785"/>
            <a:ext cx="1983232" cy="365125"/>
          </a:xfr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421BC00A-BD3F-474A-80A6-548A60885C1E}" type="datetimeFigureOut">
              <a:rPr lang="en-US" smtClean="0"/>
              <a:t>4/12/2016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36099" y="6272784"/>
            <a:ext cx="4745736" cy="365125"/>
          </a:xfr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633862" y="2430623"/>
            <a:ext cx="914400" cy="914400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450" y="2508607"/>
            <a:ext cx="891224" cy="720332"/>
          </a:xfrm>
        </p:spPr>
        <p:txBody>
          <a:bodyPr/>
          <a:lstStyle>
            <a:lvl1pPr>
              <a:defRPr sz="2800"/>
            </a:lvl1pPr>
          </a:lstStyle>
          <a:p>
            <a:fld id="{8E30305A-2027-43FF-845F-54B6F41510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58610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60"/>
            <a:ext cx="365760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92218" y="2194560"/>
            <a:ext cx="365760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BC00A-BD3F-474A-80A6-548A60885C1E}" type="datetimeFigureOut">
              <a:rPr lang="en-US" smtClean="0"/>
              <a:t>4/12/2016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0305A-2027-43FF-845F-54B6F41510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0937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48256"/>
            <a:ext cx="365760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2743200"/>
            <a:ext cx="365760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20793" y="2048256"/>
            <a:ext cx="365760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20793" y="2743200"/>
            <a:ext cx="365760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BC00A-BD3F-474A-80A6-548A60885C1E}" type="datetimeFigureOut">
              <a:rPr lang="en-US" smtClean="0"/>
              <a:t>4/12/2016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0305A-2027-43FF-845F-54B6F41510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4221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421BC00A-BD3F-474A-80A6-548A60885C1E}" type="datetimeFigureOut">
              <a:rPr lang="en-US" smtClean="0"/>
              <a:t>4/12/2016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0305A-2027-43FF-845F-54B6F41510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6153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BC00A-BD3F-474A-80A6-548A60885C1E}" type="datetimeFigureOut">
              <a:rPr lang="en-US" smtClean="0"/>
              <a:t>4/12/2016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0305A-2027-43FF-845F-54B6F41510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900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6227806" y="1"/>
            <a:ext cx="2916194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12230" y="685800"/>
            <a:ext cx="2400300" cy="1737360"/>
          </a:xfrm>
        </p:spPr>
        <p:txBody>
          <a:bodyPr anchor="b">
            <a:normAutofit/>
          </a:bodyPr>
          <a:lstStyle>
            <a:lvl1pPr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685800"/>
            <a:ext cx="5033772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12230" y="2423160"/>
            <a:ext cx="24003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35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8522664" y="6255258"/>
            <a:ext cx="393192" cy="393192"/>
            <a:chOff x="8532189" y="5068824"/>
            <a:chExt cx="393192" cy="393192"/>
          </a:xfrm>
        </p:grpSpPr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8532189" y="5068824"/>
              <a:ext cx="393192" cy="39319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4" name="Oval 13"/>
            <p:cNvSpPr>
              <a:spLocks noChangeAspect="1"/>
            </p:cNvSpPr>
            <p:nvPr/>
          </p:nvSpPr>
          <p:spPr>
            <a:xfrm>
              <a:off x="8568766" y="5105400"/>
              <a:ext cx="320039" cy="320040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BC00A-BD3F-474A-80A6-548A60885C1E}" type="datetimeFigureOut">
              <a:rPr lang="en-US" smtClean="0"/>
              <a:t>4/12/2016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0305A-2027-43FF-845F-54B6F41510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4119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6227806" y="1"/>
            <a:ext cx="2916194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12230" y="685800"/>
            <a:ext cx="2400300" cy="1737360"/>
          </a:xfrm>
        </p:spPr>
        <p:txBody>
          <a:bodyPr anchor="b">
            <a:normAutofit/>
          </a:bodyPr>
          <a:lstStyle>
            <a:lvl1pPr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6227805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12230" y="2423160"/>
            <a:ext cx="24003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35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8522664" y="6255258"/>
            <a:ext cx="393192" cy="393192"/>
            <a:chOff x="8532189" y="5068824"/>
            <a:chExt cx="393192" cy="393192"/>
          </a:xfrm>
        </p:grpSpPr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8532189" y="5068824"/>
              <a:ext cx="393192" cy="39319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4" name="Oval 13"/>
            <p:cNvSpPr>
              <a:spLocks noChangeAspect="1"/>
            </p:cNvSpPr>
            <p:nvPr/>
          </p:nvSpPr>
          <p:spPr>
            <a:xfrm>
              <a:off x="8568766" y="5105400"/>
              <a:ext cx="320039" cy="320040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BC00A-BD3F-474A-80A6-548A60885C1E}" type="datetimeFigureOut">
              <a:rPr lang="en-US" smtClean="0"/>
              <a:t>4/12/2016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0305A-2027-43FF-845F-54B6F41510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8685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8522664" y="6255258"/>
            <a:ext cx="393192" cy="393192"/>
            <a:chOff x="8532189" y="5068824"/>
            <a:chExt cx="393192" cy="393192"/>
          </a:xfrm>
        </p:grpSpPr>
        <p:sp>
          <p:nvSpPr>
            <p:cNvPr id="8" name="Oval 7"/>
            <p:cNvSpPr>
              <a:spLocks noChangeAspect="1"/>
            </p:cNvSpPr>
            <p:nvPr/>
          </p:nvSpPr>
          <p:spPr>
            <a:xfrm>
              <a:off x="8532189" y="5068824"/>
              <a:ext cx="393192" cy="393192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>
              <a:spLocks noChangeAspect="1"/>
            </p:cNvSpPr>
            <p:nvPr/>
          </p:nvSpPr>
          <p:spPr>
            <a:xfrm>
              <a:off x="8568766" y="5105400"/>
              <a:ext cx="320039" cy="320040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484632"/>
            <a:ext cx="7772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21408"/>
            <a:ext cx="7772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2368" y="6272785"/>
            <a:ext cx="24551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421BC00A-BD3F-474A-80A6-548A60885C1E}" type="datetimeFigureOut">
              <a:rPr lang="en-US" smtClean="0"/>
              <a:t>4/12/2016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272785"/>
            <a:ext cx="47457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83346" y="6272785"/>
            <a:ext cx="4800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="1" spc="-7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8E30305A-2027-43FF-845F-54B6F41510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4654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200" b="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em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tiff"/><Relationship Id="rId2" Type="http://schemas.openxmlformats.org/officeDocument/2006/relationships/image" Target="../media/image41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tiff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tif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tiff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Haze in China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err="1" smtClean="0"/>
              <a:t>Aoxing</a:t>
            </a:r>
            <a:r>
              <a:rPr lang="en-US" dirty="0" smtClean="0"/>
              <a:t> Zhang, </a:t>
            </a:r>
            <a:r>
              <a:rPr lang="en-US" dirty="0" err="1" smtClean="0"/>
              <a:t>Linghan</a:t>
            </a:r>
            <a:r>
              <a:rPr lang="en-US" dirty="0" smtClean="0"/>
              <a:t> Zeng, Ting Fang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41140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963" y="243255"/>
            <a:ext cx="8845062" cy="715108"/>
          </a:xfrm>
        </p:spPr>
        <p:txBody>
          <a:bodyPr>
            <a:normAutofit/>
          </a:bodyPr>
          <a:lstStyle/>
          <a:p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Characteristics  – 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high PM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2.5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concentration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204" y="1396145"/>
            <a:ext cx="8135669" cy="2927904"/>
          </a:xfrm>
          <a:prstGeom prst="rect">
            <a:avLst/>
          </a:prstGeom>
          <a:noFill/>
          <a:ln w="19050" cmpd="sng">
            <a:solidFill>
              <a:srgbClr val="000000"/>
            </a:solidFill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605204" y="5029200"/>
            <a:ext cx="367372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China annual standard </a:t>
            </a:r>
            <a:r>
              <a:rPr lang="en-US" b="1" dirty="0" smtClean="0"/>
              <a:t>35 µg/m</a:t>
            </a:r>
            <a:r>
              <a:rPr lang="en-US" b="1" baseline="30000" dirty="0" smtClean="0"/>
              <a:t>3</a:t>
            </a:r>
          </a:p>
          <a:p>
            <a:r>
              <a:rPr lang="en-US" dirty="0" smtClean="0"/>
              <a:t>China daily standard: </a:t>
            </a:r>
            <a:r>
              <a:rPr lang="en-US" b="1" dirty="0" smtClean="0"/>
              <a:t>75 µg/m</a:t>
            </a:r>
            <a:r>
              <a:rPr lang="en-US" b="1" baseline="30000" dirty="0" smtClean="0"/>
              <a:t>3</a:t>
            </a:r>
            <a:r>
              <a:rPr lang="en-US" b="1" dirty="0"/>
              <a:t> </a:t>
            </a:r>
            <a:r>
              <a:rPr lang="en-US" dirty="0" smtClean="0"/>
              <a:t>(ambient air quality standards which is to be implemented in 2016: GB3095-2012)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673038" y="5029200"/>
            <a:ext cx="37704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EPA annual standard: </a:t>
            </a:r>
            <a:r>
              <a:rPr lang="en-US" b="1" dirty="0" smtClean="0"/>
              <a:t>15 µg/m</a:t>
            </a:r>
            <a:r>
              <a:rPr lang="en-US" b="1" baseline="30000" dirty="0" smtClean="0"/>
              <a:t>3</a:t>
            </a:r>
          </a:p>
          <a:p>
            <a:r>
              <a:rPr lang="en-US" dirty="0" smtClean="0"/>
              <a:t>EPA daily standard: </a:t>
            </a:r>
            <a:r>
              <a:rPr lang="en-US" b="1" dirty="0" smtClean="0"/>
              <a:t>35 µg/m</a:t>
            </a:r>
            <a:r>
              <a:rPr lang="en-US" b="1" baseline="30000" dirty="0" smtClean="0"/>
              <a:t>3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7507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2738" y="128955"/>
            <a:ext cx="8692662" cy="715108"/>
          </a:xfrm>
        </p:spPr>
        <p:txBody>
          <a:bodyPr>
            <a:noAutofit/>
          </a:bodyPr>
          <a:lstStyle/>
          <a:p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Characteristics  – 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high PM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2.5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concentration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8098" y="844063"/>
            <a:ext cx="4175979" cy="576528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2738" y="6424680"/>
            <a:ext cx="19611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[Wang et al., 2014]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458200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22738" y="128955"/>
            <a:ext cx="7886700" cy="715108"/>
          </a:xfrm>
        </p:spPr>
        <p:txBody>
          <a:bodyPr>
            <a:normAutofit/>
          </a:bodyPr>
          <a:lstStyle/>
          <a:p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Characteristics  – 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rapid growth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588" y="844063"/>
            <a:ext cx="7984872" cy="349824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222738" y="4655215"/>
            <a:ext cx="828821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Concentration of PM</a:t>
            </a:r>
            <a:r>
              <a:rPr lang="en-US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2.5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increased rapidly from around 35 µg m</a:t>
            </a:r>
            <a:r>
              <a:rPr lang="en-US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-3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to around 650 µg m</a:t>
            </a:r>
            <a:r>
              <a:rPr lang="en-US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-3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with in 8 hours;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rapid growth of PM</a:t>
            </a:r>
            <a:r>
              <a:rPr lang="en-US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is mainly attributed by organics, SO4 and NO3. The growth rates of these three aerosols were 19, 12, and 6 µg m</a:t>
            </a:r>
            <a:r>
              <a:rPr lang="en-US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-3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h</a:t>
            </a:r>
            <a:r>
              <a:rPr lang="en-US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-1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respectively.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887416" y="4258958"/>
            <a:ext cx="1892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Explosive growth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632207" y="4258958"/>
            <a:ext cx="19053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ustained growth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0679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0539" y="844063"/>
            <a:ext cx="4566138" cy="590173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822831" y="6307015"/>
            <a:ext cx="1799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[Han et al., 2016]</a:t>
            </a:r>
            <a:endParaRPr lang="en-US" i="1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75138" y="281355"/>
            <a:ext cx="7886700" cy="715108"/>
          </a:xfrm>
        </p:spPr>
        <p:txBody>
          <a:bodyPr>
            <a:normAutofit/>
          </a:bodyPr>
          <a:lstStyle/>
          <a:p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Characteristics  – 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ions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5233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890" y="1508614"/>
            <a:ext cx="7975517" cy="360264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2738" y="886166"/>
            <a:ext cx="47132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bacteria, fungi, viruses, endotoxin and allergens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752492" y="6318738"/>
            <a:ext cx="1787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[Wei et al., 2016]</a:t>
            </a:r>
            <a:endParaRPr lang="en-US" i="1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22738" y="171058"/>
            <a:ext cx="7886700" cy="715108"/>
          </a:xfrm>
        </p:spPr>
        <p:txBody>
          <a:bodyPr>
            <a:normAutofit/>
          </a:bodyPr>
          <a:lstStyle/>
          <a:p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Characteristics  –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bioaerosols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5370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Source and Formation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Why haze is the most severe in China, especially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orth China?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Why haze is happening in China JUST NOW, not past or future(hopefully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)?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18281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椭圆 4"/>
          <p:cNvSpPr/>
          <p:nvPr/>
        </p:nvSpPr>
        <p:spPr>
          <a:xfrm>
            <a:off x="1449977" y="2348028"/>
            <a:ext cx="2088204" cy="1399238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/>
              <a:t>Primary</a:t>
            </a:r>
            <a:endParaRPr lang="en-US" sz="1013" dirty="0"/>
          </a:p>
        </p:txBody>
      </p:sp>
      <p:sp>
        <p:nvSpPr>
          <p:cNvPr id="6" name="椭圆 5"/>
          <p:cNvSpPr/>
          <p:nvPr/>
        </p:nvSpPr>
        <p:spPr>
          <a:xfrm>
            <a:off x="1103968" y="1913268"/>
            <a:ext cx="973095" cy="435576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13" dirty="0"/>
              <a:t>Power Plants</a:t>
            </a:r>
          </a:p>
        </p:txBody>
      </p:sp>
      <p:sp>
        <p:nvSpPr>
          <p:cNvPr id="7" name="椭圆 6"/>
          <p:cNvSpPr/>
          <p:nvPr/>
        </p:nvSpPr>
        <p:spPr>
          <a:xfrm>
            <a:off x="2352504" y="1865936"/>
            <a:ext cx="973095" cy="435576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13" dirty="0"/>
              <a:t>Industrial</a:t>
            </a:r>
          </a:p>
        </p:txBody>
      </p:sp>
      <p:sp>
        <p:nvSpPr>
          <p:cNvPr id="8" name="椭圆 7"/>
          <p:cNvSpPr/>
          <p:nvPr/>
        </p:nvSpPr>
        <p:spPr>
          <a:xfrm>
            <a:off x="156152" y="3210330"/>
            <a:ext cx="1209659" cy="552224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/>
              <a:t>Transportation</a:t>
            </a:r>
            <a:endParaRPr lang="en-US" sz="900" dirty="0"/>
          </a:p>
        </p:txBody>
      </p:sp>
      <p:sp>
        <p:nvSpPr>
          <p:cNvPr id="9" name="椭圆 8"/>
          <p:cNvSpPr/>
          <p:nvPr/>
        </p:nvSpPr>
        <p:spPr>
          <a:xfrm>
            <a:off x="240317" y="2525140"/>
            <a:ext cx="1209659" cy="444453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13" dirty="0"/>
              <a:t>Agriculture</a:t>
            </a:r>
          </a:p>
        </p:txBody>
      </p:sp>
      <p:sp>
        <p:nvSpPr>
          <p:cNvPr id="10" name="椭圆 9"/>
          <p:cNvSpPr/>
          <p:nvPr/>
        </p:nvSpPr>
        <p:spPr>
          <a:xfrm>
            <a:off x="3392195" y="2236094"/>
            <a:ext cx="973095" cy="435576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13" dirty="0"/>
              <a:t>Domestic</a:t>
            </a:r>
          </a:p>
        </p:txBody>
      </p:sp>
      <p:grpSp>
        <p:nvGrpSpPr>
          <p:cNvPr id="13" name="组合 12"/>
          <p:cNvGrpSpPr/>
          <p:nvPr/>
        </p:nvGrpSpPr>
        <p:grpSpPr>
          <a:xfrm>
            <a:off x="4916172" y="2348028"/>
            <a:ext cx="3235051" cy="2042740"/>
            <a:chOff x="5994057" y="4432390"/>
            <a:chExt cx="3096380" cy="2012225"/>
          </a:xfrm>
          <a:solidFill>
            <a:schemeClr val="tx1"/>
          </a:solidFill>
        </p:grpSpPr>
        <p:sp>
          <p:nvSpPr>
            <p:cNvPr id="2" name="椭圆 1"/>
            <p:cNvSpPr/>
            <p:nvPr/>
          </p:nvSpPr>
          <p:spPr>
            <a:xfrm>
              <a:off x="5994057" y="4432390"/>
              <a:ext cx="3096380" cy="2012225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altLang="zh-CN" sz="1350" dirty="0"/>
                <a:t>Secondary</a:t>
              </a:r>
            </a:p>
            <a:p>
              <a:pPr algn="ctr"/>
              <a:endParaRPr lang="en-US" sz="1350" dirty="0"/>
            </a:p>
            <a:p>
              <a:pPr algn="ctr"/>
              <a:endParaRPr lang="en-US" sz="1350" dirty="0"/>
            </a:p>
            <a:p>
              <a:pPr algn="ctr"/>
              <a:endParaRPr lang="en-US" sz="1350" dirty="0"/>
            </a:p>
            <a:p>
              <a:pPr algn="ctr"/>
              <a:endParaRPr lang="en-US" sz="1350" dirty="0"/>
            </a:p>
            <a:p>
              <a:pPr algn="ctr"/>
              <a:endParaRPr lang="en-US" sz="1350" dirty="0"/>
            </a:p>
          </p:txBody>
        </p:sp>
        <p:sp>
          <p:nvSpPr>
            <p:cNvPr id="3" name="椭圆 2"/>
            <p:cNvSpPr/>
            <p:nvPr/>
          </p:nvSpPr>
          <p:spPr>
            <a:xfrm>
              <a:off x="6057675" y="5103223"/>
              <a:ext cx="1793966" cy="670560"/>
            </a:xfrm>
            <a:prstGeom prst="ellipse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050" dirty="0"/>
                <a:t>NOx-&gt;Nitrate</a:t>
              </a:r>
            </a:p>
          </p:txBody>
        </p:sp>
        <p:sp>
          <p:nvSpPr>
            <p:cNvPr id="11" name="椭圆 10"/>
            <p:cNvSpPr/>
            <p:nvPr/>
          </p:nvSpPr>
          <p:spPr>
            <a:xfrm>
              <a:off x="7478322" y="5096938"/>
              <a:ext cx="1612115" cy="670560"/>
            </a:xfrm>
            <a:prstGeom prst="ellipse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050" dirty="0"/>
                <a:t>SO</a:t>
              </a:r>
              <a:r>
                <a:rPr lang="en-US" sz="1050" baseline="-25000" dirty="0"/>
                <a:t>2</a:t>
              </a:r>
              <a:r>
                <a:rPr lang="en-US" sz="1050" dirty="0"/>
                <a:t>-&gt;Sulfate</a:t>
              </a:r>
            </a:p>
          </p:txBody>
        </p:sp>
      </p:grpSp>
      <p:sp>
        <p:nvSpPr>
          <p:cNvPr id="4" name="右箭头 3"/>
          <p:cNvSpPr/>
          <p:nvPr/>
        </p:nvSpPr>
        <p:spPr>
          <a:xfrm rot="12755373">
            <a:off x="7431410" y="4264902"/>
            <a:ext cx="855617" cy="1607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12" name="椭圆 11"/>
          <p:cNvSpPr/>
          <p:nvPr/>
        </p:nvSpPr>
        <p:spPr>
          <a:xfrm>
            <a:off x="7587657" y="4635736"/>
            <a:ext cx="1350593" cy="783523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350" dirty="0"/>
              <a:t>Gas phase pollutants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1792728" y="402575"/>
            <a:ext cx="59643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cap="all" dirty="0">
                <a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rPr>
              <a:t>Source </a:t>
            </a:r>
            <a:r>
              <a:rPr lang="en-US" sz="2400" b="1" cap="all" dirty="0">
                <a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rPr>
              <a:t>and Formation for Haze in China</a:t>
            </a:r>
            <a:endParaRPr lang="en-US" sz="2400" b="1" cap="all" dirty="0">
              <a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tile tx="6350" ty="-127000" sx="65000" sy="64000" flip="none" algn="tl"/>
              </a:blipFill>
              <a:latin typeface="+mj-lt"/>
              <a:ea typeface="+mj-ea"/>
              <a:cs typeface="+mj-cs"/>
            </a:endParaRPr>
          </a:p>
        </p:txBody>
      </p:sp>
      <p:sp>
        <p:nvSpPr>
          <p:cNvPr id="16" name="云形 15"/>
          <p:cNvSpPr/>
          <p:nvPr/>
        </p:nvSpPr>
        <p:spPr>
          <a:xfrm>
            <a:off x="2163005" y="4796294"/>
            <a:ext cx="2565749" cy="105156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350" dirty="0"/>
              <a:t>Meteorology Condition</a:t>
            </a:r>
          </a:p>
        </p:txBody>
      </p:sp>
      <p:sp>
        <p:nvSpPr>
          <p:cNvPr id="17" name="等腰三角形 16"/>
          <p:cNvSpPr/>
          <p:nvPr/>
        </p:nvSpPr>
        <p:spPr>
          <a:xfrm>
            <a:off x="4774891" y="4643399"/>
            <a:ext cx="1704287" cy="1204456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350" dirty="0"/>
              <a:t>Landform</a:t>
            </a:r>
          </a:p>
        </p:txBody>
      </p:sp>
      <p:sp>
        <p:nvSpPr>
          <p:cNvPr id="18" name="椭圆 17"/>
          <p:cNvSpPr/>
          <p:nvPr/>
        </p:nvSpPr>
        <p:spPr>
          <a:xfrm>
            <a:off x="5585254" y="3747266"/>
            <a:ext cx="1037968" cy="577599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200" dirty="0" smtClean="0"/>
              <a:t>Organic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4359845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-1" y="48810"/>
            <a:ext cx="6832705" cy="481913"/>
          </a:xfrm>
        </p:spPr>
        <p:txBody>
          <a:bodyPr>
            <a:noAutofit/>
          </a:bodyPr>
          <a:lstStyle/>
          <a:p>
            <a:r>
              <a:rPr lang="en-US" sz="1600" b="1" dirty="0"/>
              <a:t>The 2013 severe haze over southern Hebei, China: model evaluation,</a:t>
            </a:r>
            <a:br>
              <a:rPr lang="en-US" sz="1600" b="1" dirty="0"/>
            </a:br>
            <a:r>
              <a:rPr lang="en-US" sz="1600" b="1" dirty="0"/>
              <a:t>source apportionment, and policy implications</a:t>
            </a:r>
            <a:br>
              <a:rPr lang="en-US" sz="1600" b="1" dirty="0"/>
            </a:br>
            <a:r>
              <a:rPr lang="en-US" sz="1000" b="1" dirty="0"/>
              <a:t>L. T. Wang, et. Al. ACP, 2013</a:t>
            </a:r>
            <a:endParaRPr lang="en-US" sz="1000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31221" y="3707811"/>
            <a:ext cx="1394769" cy="245686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/>
          <a:srcRect r="49820"/>
          <a:stretch/>
        </p:blipFill>
        <p:spPr>
          <a:xfrm>
            <a:off x="476296" y="772492"/>
            <a:ext cx="8249694" cy="2778451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3039497" y="3544503"/>
            <a:ext cx="33440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Overlay with CMAQ output and observations</a:t>
            </a: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996" y="4171948"/>
            <a:ext cx="6598709" cy="1992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4596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7204165" y="5670913"/>
            <a:ext cx="159986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(Wang, et al., 2013) </a:t>
            </a: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1" y="1374142"/>
            <a:ext cx="8120666" cy="3898714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66386" y="1328422"/>
            <a:ext cx="971550" cy="2050256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0" y="5272856"/>
            <a:ext cx="7001693" cy="7155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Source contributions by region and sector to the PM</a:t>
            </a:r>
            <a:r>
              <a:rPr lang="en-US" sz="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2.5 </a:t>
            </a:r>
            <a:r>
              <a:rPr lang="en-US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concentrations in </a:t>
            </a:r>
            <a:r>
              <a:rPr lang="en-US" sz="13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(a) </a:t>
            </a:r>
            <a:r>
              <a:rPr lang="en-US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Shijiazhuang, </a:t>
            </a:r>
            <a:r>
              <a:rPr lang="en-US" sz="13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(b) </a:t>
            </a:r>
            <a:r>
              <a:rPr lang="en-US" sz="13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Xingtai</a:t>
            </a:r>
            <a:r>
              <a:rPr lang="en-US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and </a:t>
            </a:r>
            <a:r>
              <a:rPr lang="en-US" sz="13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(c) </a:t>
            </a:r>
            <a:r>
              <a:rPr lang="en-US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Handan from 14 January to February 2013. Dot signs indicate the maximum and minimum, and square signs indicate the average value.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45721" y="473895"/>
            <a:ext cx="20605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cap="all" dirty="0">
                <a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rPr>
              <a:t>Ratio of Source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111035" y="4965079"/>
            <a:ext cx="13260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Southern Hebei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502353" y="4965079"/>
            <a:ext cx="13596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outhern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Hebei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2926019" y="4965079"/>
            <a:ext cx="13646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Beijing&amp;Tianjin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4517588" y="4965077"/>
            <a:ext cx="6832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Shanxi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5736689" y="4946262"/>
            <a:ext cx="9108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Shandong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7204845" y="4938662"/>
            <a:ext cx="6623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Henan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10344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14" y="1521909"/>
            <a:ext cx="9078686" cy="2205638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0" y="3776799"/>
            <a:ext cx="934698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Spatial distributions of simulated PBL height (m) in Domain 2 in December 2007, and 1–13 and 14–31 January, and February, 2013.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716" y="4053798"/>
            <a:ext cx="5310410" cy="1455196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7588237" y="4053798"/>
            <a:ext cx="159986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(Wang, et al., 2013) </a:t>
            </a:r>
          </a:p>
        </p:txBody>
      </p:sp>
      <p:sp>
        <p:nvSpPr>
          <p:cNvPr id="9" name="矩形 8"/>
          <p:cNvSpPr/>
          <p:nvPr/>
        </p:nvSpPr>
        <p:spPr>
          <a:xfrm>
            <a:off x="365760" y="5434066"/>
            <a:ext cx="4572000" cy="5078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Synoptic maps on 12th January, 2013 for 500 </a:t>
            </a:r>
            <a:r>
              <a:rPr lang="en-US" sz="13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hPa</a:t>
            </a:r>
            <a:r>
              <a:rPr lang="en-US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at 08 LT (a), 850 </a:t>
            </a:r>
            <a:r>
              <a:rPr lang="en-US" sz="13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hPa</a:t>
            </a:r>
            <a:r>
              <a:rPr lang="en-US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at 20 LT (b), and surface at 08 LT (c).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4818912" y="5641815"/>
            <a:ext cx="159986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(Wang, et al., 2014) </a:t>
            </a:r>
          </a:p>
        </p:txBody>
      </p:sp>
      <p:sp>
        <p:nvSpPr>
          <p:cNvPr id="2" name="Rectangle 1"/>
          <p:cNvSpPr/>
          <p:nvPr/>
        </p:nvSpPr>
        <p:spPr>
          <a:xfrm>
            <a:off x="156755" y="387164"/>
            <a:ext cx="31077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cap="all" dirty="0">
                <a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rPr>
              <a:t>Meteorological Conditions</a:t>
            </a:r>
            <a:endParaRPr lang="en-US" b="1" cap="all" dirty="0">
              <a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tile tx="6350" ty="-127000" sx="65000" sy="64000" flip="none" algn="tl"/>
              </a:blip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4367403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Outlines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Characteristics </a:t>
            </a:r>
            <a:r>
              <a:rPr lang="en-US" dirty="0"/>
              <a:t>of haze in China</a:t>
            </a:r>
          </a:p>
          <a:p>
            <a:r>
              <a:rPr lang="en-US" dirty="0"/>
              <a:t>Sources and formation mechanisms</a:t>
            </a:r>
          </a:p>
          <a:p>
            <a:r>
              <a:rPr lang="en-US" dirty="0"/>
              <a:t>Current challenges and policies</a:t>
            </a:r>
          </a:p>
        </p:txBody>
      </p:sp>
    </p:spTree>
    <p:extLst>
      <p:ext uri="{BB962C8B-B14F-4D97-AF65-F5344CB8AC3E}">
        <p14:creationId xmlns:p14="http://schemas.microsoft.com/office/powerpoint/2010/main" val="32846034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9982" y="857250"/>
            <a:ext cx="4335423" cy="5076859"/>
          </a:xfrm>
          <a:prstGeom prst="rect">
            <a:avLst/>
          </a:prstGeom>
        </p:spPr>
      </p:pic>
      <p:sp>
        <p:nvSpPr>
          <p:cNvPr id="6" name="五角星 5"/>
          <p:cNvSpPr/>
          <p:nvPr/>
        </p:nvSpPr>
        <p:spPr>
          <a:xfrm>
            <a:off x="6049519" y="2464900"/>
            <a:ext cx="176348" cy="168899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任意多边形 6"/>
          <p:cNvSpPr/>
          <p:nvPr/>
        </p:nvSpPr>
        <p:spPr>
          <a:xfrm>
            <a:off x="4099777" y="1314451"/>
            <a:ext cx="3866606" cy="1221377"/>
          </a:xfrm>
          <a:custGeom>
            <a:avLst/>
            <a:gdLst>
              <a:gd name="connsiteX0" fmla="*/ 0 w 5155474"/>
              <a:gd name="connsiteY0" fmla="*/ 348343 h 1628503"/>
              <a:gd name="connsiteX1" fmla="*/ 217714 w 5155474"/>
              <a:gd name="connsiteY1" fmla="*/ 365760 h 1628503"/>
              <a:gd name="connsiteX2" fmla="*/ 243840 w 5155474"/>
              <a:gd name="connsiteY2" fmla="*/ 374469 h 1628503"/>
              <a:gd name="connsiteX3" fmla="*/ 330926 w 5155474"/>
              <a:gd name="connsiteY3" fmla="*/ 391886 h 1628503"/>
              <a:gd name="connsiteX4" fmla="*/ 409303 w 5155474"/>
              <a:gd name="connsiteY4" fmla="*/ 418011 h 1628503"/>
              <a:gd name="connsiteX5" fmla="*/ 435429 w 5155474"/>
              <a:gd name="connsiteY5" fmla="*/ 426720 h 1628503"/>
              <a:gd name="connsiteX6" fmla="*/ 461554 w 5155474"/>
              <a:gd name="connsiteY6" fmla="*/ 444137 h 1628503"/>
              <a:gd name="connsiteX7" fmla="*/ 513806 w 5155474"/>
              <a:gd name="connsiteY7" fmla="*/ 461554 h 1628503"/>
              <a:gd name="connsiteX8" fmla="*/ 592183 w 5155474"/>
              <a:gd name="connsiteY8" fmla="*/ 505097 h 1628503"/>
              <a:gd name="connsiteX9" fmla="*/ 644434 w 5155474"/>
              <a:gd name="connsiteY9" fmla="*/ 539931 h 1628503"/>
              <a:gd name="connsiteX10" fmla="*/ 687977 w 5155474"/>
              <a:gd name="connsiteY10" fmla="*/ 566057 h 1628503"/>
              <a:gd name="connsiteX11" fmla="*/ 740229 w 5155474"/>
              <a:gd name="connsiteY11" fmla="*/ 609600 h 1628503"/>
              <a:gd name="connsiteX12" fmla="*/ 757646 w 5155474"/>
              <a:gd name="connsiteY12" fmla="*/ 635726 h 1628503"/>
              <a:gd name="connsiteX13" fmla="*/ 801189 w 5155474"/>
              <a:gd name="connsiteY13" fmla="*/ 679269 h 1628503"/>
              <a:gd name="connsiteX14" fmla="*/ 818606 w 5155474"/>
              <a:gd name="connsiteY14" fmla="*/ 705394 h 1628503"/>
              <a:gd name="connsiteX15" fmla="*/ 862149 w 5155474"/>
              <a:gd name="connsiteY15" fmla="*/ 748937 h 1628503"/>
              <a:gd name="connsiteX16" fmla="*/ 870857 w 5155474"/>
              <a:gd name="connsiteY16" fmla="*/ 775063 h 1628503"/>
              <a:gd name="connsiteX17" fmla="*/ 914400 w 5155474"/>
              <a:gd name="connsiteY17" fmla="*/ 836023 h 1628503"/>
              <a:gd name="connsiteX18" fmla="*/ 923109 w 5155474"/>
              <a:gd name="connsiteY18" fmla="*/ 862149 h 1628503"/>
              <a:gd name="connsiteX19" fmla="*/ 957943 w 5155474"/>
              <a:gd name="connsiteY19" fmla="*/ 914400 h 1628503"/>
              <a:gd name="connsiteX20" fmla="*/ 984069 w 5155474"/>
              <a:gd name="connsiteY20" fmla="*/ 966651 h 1628503"/>
              <a:gd name="connsiteX21" fmla="*/ 1010194 w 5155474"/>
              <a:gd name="connsiteY21" fmla="*/ 1018903 h 1628503"/>
              <a:gd name="connsiteX22" fmla="*/ 1053737 w 5155474"/>
              <a:gd name="connsiteY22" fmla="*/ 1062446 h 1628503"/>
              <a:gd name="connsiteX23" fmla="*/ 1071154 w 5155474"/>
              <a:gd name="connsiteY23" fmla="*/ 1097280 h 1628503"/>
              <a:gd name="connsiteX24" fmla="*/ 1114697 w 5155474"/>
              <a:gd name="connsiteY24" fmla="*/ 1149531 h 1628503"/>
              <a:gd name="connsiteX25" fmla="*/ 1184366 w 5155474"/>
              <a:gd name="connsiteY25" fmla="*/ 1219200 h 1628503"/>
              <a:gd name="connsiteX26" fmla="*/ 1245326 w 5155474"/>
              <a:gd name="connsiteY26" fmla="*/ 1297577 h 1628503"/>
              <a:gd name="connsiteX27" fmla="*/ 1314994 w 5155474"/>
              <a:gd name="connsiteY27" fmla="*/ 1349829 h 1628503"/>
              <a:gd name="connsiteX28" fmla="*/ 1323703 w 5155474"/>
              <a:gd name="connsiteY28" fmla="*/ 1375954 h 1628503"/>
              <a:gd name="connsiteX29" fmla="*/ 1375954 w 5155474"/>
              <a:gd name="connsiteY29" fmla="*/ 1419497 h 1628503"/>
              <a:gd name="connsiteX30" fmla="*/ 1402080 w 5155474"/>
              <a:gd name="connsiteY30" fmla="*/ 1445623 h 1628503"/>
              <a:gd name="connsiteX31" fmla="*/ 1506583 w 5155474"/>
              <a:gd name="connsiteY31" fmla="*/ 1506583 h 1628503"/>
              <a:gd name="connsiteX32" fmla="*/ 1558834 w 5155474"/>
              <a:gd name="connsiteY32" fmla="*/ 1532709 h 1628503"/>
              <a:gd name="connsiteX33" fmla="*/ 1593669 w 5155474"/>
              <a:gd name="connsiteY33" fmla="*/ 1558834 h 1628503"/>
              <a:gd name="connsiteX34" fmla="*/ 1689463 w 5155474"/>
              <a:gd name="connsiteY34" fmla="*/ 1602377 h 1628503"/>
              <a:gd name="connsiteX35" fmla="*/ 1750423 w 5155474"/>
              <a:gd name="connsiteY35" fmla="*/ 1628503 h 1628503"/>
              <a:gd name="connsiteX36" fmla="*/ 2055223 w 5155474"/>
              <a:gd name="connsiteY36" fmla="*/ 1619794 h 1628503"/>
              <a:gd name="connsiteX37" fmla="*/ 2081349 w 5155474"/>
              <a:gd name="connsiteY37" fmla="*/ 1611086 h 1628503"/>
              <a:gd name="connsiteX38" fmla="*/ 2133600 w 5155474"/>
              <a:gd name="connsiteY38" fmla="*/ 1602377 h 1628503"/>
              <a:gd name="connsiteX39" fmla="*/ 2238103 w 5155474"/>
              <a:gd name="connsiteY39" fmla="*/ 1576251 h 1628503"/>
              <a:gd name="connsiteX40" fmla="*/ 2264229 w 5155474"/>
              <a:gd name="connsiteY40" fmla="*/ 1558834 h 1628503"/>
              <a:gd name="connsiteX41" fmla="*/ 2290354 w 5155474"/>
              <a:gd name="connsiteY41" fmla="*/ 1550126 h 1628503"/>
              <a:gd name="connsiteX42" fmla="*/ 2351314 w 5155474"/>
              <a:gd name="connsiteY42" fmla="*/ 1524000 h 1628503"/>
              <a:gd name="connsiteX43" fmla="*/ 2429691 w 5155474"/>
              <a:gd name="connsiteY43" fmla="*/ 1489166 h 1628503"/>
              <a:gd name="connsiteX44" fmla="*/ 2455817 w 5155474"/>
              <a:gd name="connsiteY44" fmla="*/ 1480457 h 1628503"/>
              <a:gd name="connsiteX45" fmla="*/ 2551611 w 5155474"/>
              <a:gd name="connsiteY45" fmla="*/ 1402080 h 1628503"/>
              <a:gd name="connsiteX46" fmla="*/ 2638697 w 5155474"/>
              <a:gd name="connsiteY46" fmla="*/ 1349829 h 1628503"/>
              <a:gd name="connsiteX47" fmla="*/ 2682240 w 5155474"/>
              <a:gd name="connsiteY47" fmla="*/ 1314994 h 1628503"/>
              <a:gd name="connsiteX48" fmla="*/ 2717074 w 5155474"/>
              <a:gd name="connsiteY48" fmla="*/ 1288869 h 1628503"/>
              <a:gd name="connsiteX49" fmla="*/ 2769326 w 5155474"/>
              <a:gd name="connsiteY49" fmla="*/ 1254034 h 1628503"/>
              <a:gd name="connsiteX50" fmla="*/ 2830286 w 5155474"/>
              <a:gd name="connsiteY50" fmla="*/ 1201783 h 1628503"/>
              <a:gd name="connsiteX51" fmla="*/ 2865120 w 5155474"/>
              <a:gd name="connsiteY51" fmla="*/ 1184366 h 1628503"/>
              <a:gd name="connsiteX52" fmla="*/ 2899954 w 5155474"/>
              <a:gd name="connsiteY52" fmla="*/ 1158240 h 1628503"/>
              <a:gd name="connsiteX53" fmla="*/ 2926080 w 5155474"/>
              <a:gd name="connsiteY53" fmla="*/ 1140823 h 1628503"/>
              <a:gd name="connsiteX54" fmla="*/ 2952206 w 5155474"/>
              <a:gd name="connsiteY54" fmla="*/ 1114697 h 1628503"/>
              <a:gd name="connsiteX55" fmla="*/ 3039291 w 5155474"/>
              <a:gd name="connsiteY55" fmla="*/ 1053737 h 1628503"/>
              <a:gd name="connsiteX56" fmla="*/ 3091543 w 5155474"/>
              <a:gd name="connsiteY56" fmla="*/ 1010194 h 1628503"/>
              <a:gd name="connsiteX57" fmla="*/ 3143794 w 5155474"/>
              <a:gd name="connsiteY57" fmla="*/ 966651 h 1628503"/>
              <a:gd name="connsiteX58" fmla="*/ 3230880 w 5155474"/>
              <a:gd name="connsiteY58" fmla="*/ 896983 h 1628503"/>
              <a:gd name="connsiteX59" fmla="*/ 3248297 w 5155474"/>
              <a:gd name="connsiteY59" fmla="*/ 870857 h 1628503"/>
              <a:gd name="connsiteX60" fmla="*/ 3283131 w 5155474"/>
              <a:gd name="connsiteY60" fmla="*/ 853440 h 1628503"/>
              <a:gd name="connsiteX61" fmla="*/ 3309257 w 5155474"/>
              <a:gd name="connsiteY61" fmla="*/ 836023 h 1628503"/>
              <a:gd name="connsiteX62" fmla="*/ 3335383 w 5155474"/>
              <a:gd name="connsiteY62" fmla="*/ 809897 h 1628503"/>
              <a:gd name="connsiteX63" fmla="*/ 3422469 w 5155474"/>
              <a:gd name="connsiteY63" fmla="*/ 731520 h 1628503"/>
              <a:gd name="connsiteX64" fmla="*/ 3483429 w 5155474"/>
              <a:gd name="connsiteY64" fmla="*/ 670560 h 1628503"/>
              <a:gd name="connsiteX65" fmla="*/ 3579223 w 5155474"/>
              <a:gd name="connsiteY65" fmla="*/ 583474 h 1628503"/>
              <a:gd name="connsiteX66" fmla="*/ 3622766 w 5155474"/>
              <a:gd name="connsiteY66" fmla="*/ 557349 h 1628503"/>
              <a:gd name="connsiteX67" fmla="*/ 3657600 w 5155474"/>
              <a:gd name="connsiteY67" fmla="*/ 531223 h 1628503"/>
              <a:gd name="connsiteX68" fmla="*/ 3762103 w 5155474"/>
              <a:gd name="connsiteY68" fmla="*/ 470263 h 1628503"/>
              <a:gd name="connsiteX69" fmla="*/ 3788229 w 5155474"/>
              <a:gd name="connsiteY69" fmla="*/ 452846 h 1628503"/>
              <a:gd name="connsiteX70" fmla="*/ 3814354 w 5155474"/>
              <a:gd name="connsiteY70" fmla="*/ 444137 h 1628503"/>
              <a:gd name="connsiteX71" fmla="*/ 3866606 w 5155474"/>
              <a:gd name="connsiteY71" fmla="*/ 409303 h 1628503"/>
              <a:gd name="connsiteX72" fmla="*/ 3901440 w 5155474"/>
              <a:gd name="connsiteY72" fmla="*/ 383177 h 1628503"/>
              <a:gd name="connsiteX73" fmla="*/ 3927566 w 5155474"/>
              <a:gd name="connsiteY73" fmla="*/ 374469 h 1628503"/>
              <a:gd name="connsiteX74" fmla="*/ 3988526 w 5155474"/>
              <a:gd name="connsiteY74" fmla="*/ 339634 h 1628503"/>
              <a:gd name="connsiteX75" fmla="*/ 4058194 w 5155474"/>
              <a:gd name="connsiteY75" fmla="*/ 304800 h 1628503"/>
              <a:gd name="connsiteX76" fmla="*/ 4119154 w 5155474"/>
              <a:gd name="connsiteY76" fmla="*/ 261257 h 1628503"/>
              <a:gd name="connsiteX77" fmla="*/ 4145280 w 5155474"/>
              <a:gd name="connsiteY77" fmla="*/ 243840 h 1628503"/>
              <a:gd name="connsiteX78" fmla="*/ 4223657 w 5155474"/>
              <a:gd name="connsiteY78" fmla="*/ 209006 h 1628503"/>
              <a:gd name="connsiteX79" fmla="*/ 4267200 w 5155474"/>
              <a:gd name="connsiteY79" fmla="*/ 191589 h 1628503"/>
              <a:gd name="connsiteX80" fmla="*/ 4302034 w 5155474"/>
              <a:gd name="connsiteY80" fmla="*/ 174171 h 1628503"/>
              <a:gd name="connsiteX81" fmla="*/ 4354286 w 5155474"/>
              <a:gd name="connsiteY81" fmla="*/ 165463 h 1628503"/>
              <a:gd name="connsiteX82" fmla="*/ 4397829 w 5155474"/>
              <a:gd name="connsiteY82" fmla="*/ 148046 h 1628503"/>
              <a:gd name="connsiteX83" fmla="*/ 4441371 w 5155474"/>
              <a:gd name="connsiteY83" fmla="*/ 139337 h 1628503"/>
              <a:gd name="connsiteX84" fmla="*/ 4502331 w 5155474"/>
              <a:gd name="connsiteY84" fmla="*/ 121920 h 1628503"/>
              <a:gd name="connsiteX85" fmla="*/ 4537166 w 5155474"/>
              <a:gd name="connsiteY85" fmla="*/ 113211 h 1628503"/>
              <a:gd name="connsiteX86" fmla="*/ 4563291 w 5155474"/>
              <a:gd name="connsiteY86" fmla="*/ 104503 h 1628503"/>
              <a:gd name="connsiteX87" fmla="*/ 4606834 w 5155474"/>
              <a:gd name="connsiteY87" fmla="*/ 87086 h 1628503"/>
              <a:gd name="connsiteX88" fmla="*/ 4659086 w 5155474"/>
              <a:gd name="connsiteY88" fmla="*/ 78377 h 1628503"/>
              <a:gd name="connsiteX89" fmla="*/ 4685211 w 5155474"/>
              <a:gd name="connsiteY89" fmla="*/ 69669 h 1628503"/>
              <a:gd name="connsiteX90" fmla="*/ 4833257 w 5155474"/>
              <a:gd name="connsiteY90" fmla="*/ 52251 h 1628503"/>
              <a:gd name="connsiteX91" fmla="*/ 4981303 w 5155474"/>
              <a:gd name="connsiteY91" fmla="*/ 26126 h 1628503"/>
              <a:gd name="connsiteX92" fmla="*/ 5103223 w 5155474"/>
              <a:gd name="connsiteY92" fmla="*/ 17417 h 1628503"/>
              <a:gd name="connsiteX93" fmla="*/ 5155474 w 5155474"/>
              <a:gd name="connsiteY93" fmla="*/ 0 h 16285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</a:cxnLst>
            <a:rect l="l" t="t" r="r" b="b"/>
            <a:pathLst>
              <a:path w="5155474" h="1628503">
                <a:moveTo>
                  <a:pt x="0" y="348343"/>
                </a:moveTo>
                <a:cubicBezTo>
                  <a:pt x="63519" y="351872"/>
                  <a:pt x="149557" y="352128"/>
                  <a:pt x="217714" y="365760"/>
                </a:cubicBezTo>
                <a:cubicBezTo>
                  <a:pt x="226715" y="367560"/>
                  <a:pt x="234895" y="372405"/>
                  <a:pt x="243840" y="374469"/>
                </a:cubicBezTo>
                <a:cubicBezTo>
                  <a:pt x="272685" y="381126"/>
                  <a:pt x="302842" y="382525"/>
                  <a:pt x="330926" y="391886"/>
                </a:cubicBezTo>
                <a:lnTo>
                  <a:pt x="409303" y="418011"/>
                </a:lnTo>
                <a:cubicBezTo>
                  <a:pt x="418012" y="420914"/>
                  <a:pt x="427791" y="421628"/>
                  <a:pt x="435429" y="426720"/>
                </a:cubicBezTo>
                <a:cubicBezTo>
                  <a:pt x="444137" y="432526"/>
                  <a:pt x="451990" y="439886"/>
                  <a:pt x="461554" y="444137"/>
                </a:cubicBezTo>
                <a:cubicBezTo>
                  <a:pt x="478331" y="451593"/>
                  <a:pt x="513806" y="461554"/>
                  <a:pt x="513806" y="461554"/>
                </a:cubicBezTo>
                <a:cubicBezTo>
                  <a:pt x="573695" y="501481"/>
                  <a:pt x="546198" y="489770"/>
                  <a:pt x="592183" y="505097"/>
                </a:cubicBezTo>
                <a:cubicBezTo>
                  <a:pt x="658624" y="571538"/>
                  <a:pt x="581415" y="502118"/>
                  <a:pt x="644434" y="539931"/>
                </a:cubicBezTo>
                <a:cubicBezTo>
                  <a:pt x="704201" y="575792"/>
                  <a:pt x="613970" y="541390"/>
                  <a:pt x="687977" y="566057"/>
                </a:cubicBezTo>
                <a:cubicBezTo>
                  <a:pt x="704908" y="578755"/>
                  <a:pt x="726391" y="592303"/>
                  <a:pt x="740229" y="609600"/>
                </a:cubicBezTo>
                <a:cubicBezTo>
                  <a:pt x="746767" y="617773"/>
                  <a:pt x="750754" y="627849"/>
                  <a:pt x="757646" y="635726"/>
                </a:cubicBezTo>
                <a:cubicBezTo>
                  <a:pt x="771163" y="651174"/>
                  <a:pt x="789803" y="662190"/>
                  <a:pt x="801189" y="679269"/>
                </a:cubicBezTo>
                <a:cubicBezTo>
                  <a:pt x="806995" y="687977"/>
                  <a:pt x="811714" y="697517"/>
                  <a:pt x="818606" y="705394"/>
                </a:cubicBezTo>
                <a:cubicBezTo>
                  <a:pt x="832123" y="720842"/>
                  <a:pt x="862149" y="748937"/>
                  <a:pt x="862149" y="748937"/>
                </a:cubicBezTo>
                <a:cubicBezTo>
                  <a:pt x="865052" y="757646"/>
                  <a:pt x="866303" y="767093"/>
                  <a:pt x="870857" y="775063"/>
                </a:cubicBezTo>
                <a:cubicBezTo>
                  <a:pt x="886646" y="802694"/>
                  <a:pt x="900915" y="809052"/>
                  <a:pt x="914400" y="836023"/>
                </a:cubicBezTo>
                <a:cubicBezTo>
                  <a:pt x="918505" y="844234"/>
                  <a:pt x="918651" y="854124"/>
                  <a:pt x="923109" y="862149"/>
                </a:cubicBezTo>
                <a:cubicBezTo>
                  <a:pt x="933275" y="880447"/>
                  <a:pt x="957943" y="914400"/>
                  <a:pt x="957943" y="914400"/>
                </a:cubicBezTo>
                <a:cubicBezTo>
                  <a:pt x="979831" y="980069"/>
                  <a:pt x="950305" y="899124"/>
                  <a:pt x="984069" y="966651"/>
                </a:cubicBezTo>
                <a:cubicBezTo>
                  <a:pt x="1001885" y="1002282"/>
                  <a:pt x="981074" y="985623"/>
                  <a:pt x="1010194" y="1018903"/>
                </a:cubicBezTo>
                <a:cubicBezTo>
                  <a:pt x="1023711" y="1034351"/>
                  <a:pt x="1041135" y="1046243"/>
                  <a:pt x="1053737" y="1062446"/>
                </a:cubicBezTo>
                <a:cubicBezTo>
                  <a:pt x="1061707" y="1072693"/>
                  <a:pt x="1063709" y="1086645"/>
                  <a:pt x="1071154" y="1097280"/>
                </a:cubicBezTo>
                <a:cubicBezTo>
                  <a:pt x="1084156" y="1115854"/>
                  <a:pt x="1099270" y="1132917"/>
                  <a:pt x="1114697" y="1149531"/>
                </a:cubicBezTo>
                <a:cubicBezTo>
                  <a:pt x="1137045" y="1173598"/>
                  <a:pt x="1164203" y="1193276"/>
                  <a:pt x="1184366" y="1219200"/>
                </a:cubicBezTo>
                <a:cubicBezTo>
                  <a:pt x="1204686" y="1245326"/>
                  <a:pt x="1218848" y="1277718"/>
                  <a:pt x="1245326" y="1297577"/>
                </a:cubicBezTo>
                <a:lnTo>
                  <a:pt x="1314994" y="1349829"/>
                </a:lnTo>
                <a:cubicBezTo>
                  <a:pt x="1317897" y="1358537"/>
                  <a:pt x="1318611" y="1368316"/>
                  <a:pt x="1323703" y="1375954"/>
                </a:cubicBezTo>
                <a:cubicBezTo>
                  <a:pt x="1342786" y="1404577"/>
                  <a:pt x="1351856" y="1399415"/>
                  <a:pt x="1375954" y="1419497"/>
                </a:cubicBezTo>
                <a:cubicBezTo>
                  <a:pt x="1385415" y="1427382"/>
                  <a:pt x="1391833" y="1438791"/>
                  <a:pt x="1402080" y="1445623"/>
                </a:cubicBezTo>
                <a:cubicBezTo>
                  <a:pt x="1435635" y="1467993"/>
                  <a:pt x="1470513" y="1488548"/>
                  <a:pt x="1506583" y="1506583"/>
                </a:cubicBezTo>
                <a:cubicBezTo>
                  <a:pt x="1524000" y="1515292"/>
                  <a:pt x="1542136" y="1522690"/>
                  <a:pt x="1558834" y="1532709"/>
                </a:cubicBezTo>
                <a:cubicBezTo>
                  <a:pt x="1571280" y="1540176"/>
                  <a:pt x="1581223" y="1551367"/>
                  <a:pt x="1593669" y="1558834"/>
                </a:cubicBezTo>
                <a:cubicBezTo>
                  <a:pt x="1639263" y="1586190"/>
                  <a:pt x="1644408" y="1582353"/>
                  <a:pt x="1689463" y="1602377"/>
                </a:cubicBezTo>
                <a:cubicBezTo>
                  <a:pt x="1754034" y="1631075"/>
                  <a:pt x="1696760" y="1610614"/>
                  <a:pt x="1750423" y="1628503"/>
                </a:cubicBezTo>
                <a:cubicBezTo>
                  <a:pt x="1852023" y="1625600"/>
                  <a:pt x="1953722" y="1625136"/>
                  <a:pt x="2055223" y="1619794"/>
                </a:cubicBezTo>
                <a:cubicBezTo>
                  <a:pt x="2064390" y="1619312"/>
                  <a:pt x="2072388" y="1613077"/>
                  <a:pt x="2081349" y="1611086"/>
                </a:cubicBezTo>
                <a:cubicBezTo>
                  <a:pt x="2098586" y="1607256"/>
                  <a:pt x="2116183" y="1605280"/>
                  <a:pt x="2133600" y="1602377"/>
                </a:cubicBezTo>
                <a:cubicBezTo>
                  <a:pt x="2219130" y="1559612"/>
                  <a:pt x="2101896" y="1613399"/>
                  <a:pt x="2238103" y="1576251"/>
                </a:cubicBezTo>
                <a:cubicBezTo>
                  <a:pt x="2248201" y="1573497"/>
                  <a:pt x="2254867" y="1563515"/>
                  <a:pt x="2264229" y="1558834"/>
                </a:cubicBezTo>
                <a:cubicBezTo>
                  <a:pt x="2272439" y="1554729"/>
                  <a:pt x="2281646" y="1553029"/>
                  <a:pt x="2290354" y="1550126"/>
                </a:cubicBezTo>
                <a:cubicBezTo>
                  <a:pt x="2336273" y="1519514"/>
                  <a:pt x="2295080" y="1542745"/>
                  <a:pt x="2351314" y="1524000"/>
                </a:cubicBezTo>
                <a:cubicBezTo>
                  <a:pt x="2412082" y="1503744"/>
                  <a:pt x="2376580" y="1511928"/>
                  <a:pt x="2429691" y="1489166"/>
                </a:cubicBezTo>
                <a:cubicBezTo>
                  <a:pt x="2438129" y="1485550"/>
                  <a:pt x="2447108" y="1483360"/>
                  <a:pt x="2455817" y="1480457"/>
                </a:cubicBezTo>
                <a:cubicBezTo>
                  <a:pt x="2485599" y="1450675"/>
                  <a:pt x="2511852" y="1421959"/>
                  <a:pt x="2551611" y="1402080"/>
                </a:cubicBezTo>
                <a:cubicBezTo>
                  <a:pt x="2579098" y="1388337"/>
                  <a:pt x="2617681" y="1370847"/>
                  <a:pt x="2638697" y="1349829"/>
                </a:cubicBezTo>
                <a:cubicBezTo>
                  <a:pt x="2667823" y="1320702"/>
                  <a:pt x="2643791" y="1342457"/>
                  <a:pt x="2682240" y="1314994"/>
                </a:cubicBezTo>
                <a:cubicBezTo>
                  <a:pt x="2694051" y="1306558"/>
                  <a:pt x="2705184" y="1297192"/>
                  <a:pt x="2717074" y="1288869"/>
                </a:cubicBezTo>
                <a:cubicBezTo>
                  <a:pt x="2734223" y="1276865"/>
                  <a:pt x="2754524" y="1268836"/>
                  <a:pt x="2769326" y="1254034"/>
                </a:cubicBezTo>
                <a:cubicBezTo>
                  <a:pt x="2793076" y="1230284"/>
                  <a:pt x="2800494" y="1220403"/>
                  <a:pt x="2830286" y="1201783"/>
                </a:cubicBezTo>
                <a:cubicBezTo>
                  <a:pt x="2841295" y="1194903"/>
                  <a:pt x="2854111" y="1191246"/>
                  <a:pt x="2865120" y="1184366"/>
                </a:cubicBezTo>
                <a:cubicBezTo>
                  <a:pt x="2877428" y="1176673"/>
                  <a:pt x="2888143" y="1166676"/>
                  <a:pt x="2899954" y="1158240"/>
                </a:cubicBezTo>
                <a:cubicBezTo>
                  <a:pt x="2908471" y="1152156"/>
                  <a:pt x="2918039" y="1147523"/>
                  <a:pt x="2926080" y="1140823"/>
                </a:cubicBezTo>
                <a:cubicBezTo>
                  <a:pt x="2935541" y="1132939"/>
                  <a:pt x="2942353" y="1122087"/>
                  <a:pt x="2952206" y="1114697"/>
                </a:cubicBezTo>
                <a:cubicBezTo>
                  <a:pt x="3006027" y="1074331"/>
                  <a:pt x="2988747" y="1104281"/>
                  <a:pt x="3039291" y="1053737"/>
                </a:cubicBezTo>
                <a:cubicBezTo>
                  <a:pt x="3088527" y="1004501"/>
                  <a:pt x="3016815" y="1047558"/>
                  <a:pt x="3091543" y="1010194"/>
                </a:cubicBezTo>
                <a:cubicBezTo>
                  <a:pt x="3131431" y="950364"/>
                  <a:pt x="3080659" y="1017159"/>
                  <a:pt x="3143794" y="966651"/>
                </a:cubicBezTo>
                <a:cubicBezTo>
                  <a:pt x="3246175" y="884746"/>
                  <a:pt x="3152433" y="936207"/>
                  <a:pt x="3230880" y="896983"/>
                </a:cubicBezTo>
                <a:cubicBezTo>
                  <a:pt x="3236686" y="888274"/>
                  <a:pt x="3240256" y="877558"/>
                  <a:pt x="3248297" y="870857"/>
                </a:cubicBezTo>
                <a:cubicBezTo>
                  <a:pt x="3258270" y="862546"/>
                  <a:pt x="3271860" y="859881"/>
                  <a:pt x="3283131" y="853440"/>
                </a:cubicBezTo>
                <a:cubicBezTo>
                  <a:pt x="3292218" y="848247"/>
                  <a:pt x="3301216" y="842723"/>
                  <a:pt x="3309257" y="836023"/>
                </a:cubicBezTo>
                <a:cubicBezTo>
                  <a:pt x="3318718" y="828139"/>
                  <a:pt x="3326032" y="817912"/>
                  <a:pt x="3335383" y="809897"/>
                </a:cubicBezTo>
                <a:cubicBezTo>
                  <a:pt x="3430822" y="728091"/>
                  <a:pt x="3290544" y="863445"/>
                  <a:pt x="3422469" y="731520"/>
                </a:cubicBezTo>
                <a:lnTo>
                  <a:pt x="3483429" y="670560"/>
                </a:lnTo>
                <a:cubicBezTo>
                  <a:pt x="3521091" y="632898"/>
                  <a:pt x="3537374" y="612768"/>
                  <a:pt x="3579223" y="583474"/>
                </a:cubicBezTo>
                <a:cubicBezTo>
                  <a:pt x="3593090" y="573767"/>
                  <a:pt x="3608682" y="566738"/>
                  <a:pt x="3622766" y="557349"/>
                </a:cubicBezTo>
                <a:cubicBezTo>
                  <a:pt x="3634843" y="549298"/>
                  <a:pt x="3645292" y="538916"/>
                  <a:pt x="3657600" y="531223"/>
                </a:cubicBezTo>
                <a:cubicBezTo>
                  <a:pt x="3691798" y="509849"/>
                  <a:pt x="3728548" y="492633"/>
                  <a:pt x="3762103" y="470263"/>
                </a:cubicBezTo>
                <a:cubicBezTo>
                  <a:pt x="3770812" y="464457"/>
                  <a:pt x="3778868" y="457527"/>
                  <a:pt x="3788229" y="452846"/>
                </a:cubicBezTo>
                <a:cubicBezTo>
                  <a:pt x="3796439" y="448741"/>
                  <a:pt x="3806330" y="448595"/>
                  <a:pt x="3814354" y="444137"/>
                </a:cubicBezTo>
                <a:cubicBezTo>
                  <a:pt x="3832653" y="433971"/>
                  <a:pt x="3849457" y="421307"/>
                  <a:pt x="3866606" y="409303"/>
                </a:cubicBezTo>
                <a:cubicBezTo>
                  <a:pt x="3878497" y="400980"/>
                  <a:pt x="3888838" y="390378"/>
                  <a:pt x="3901440" y="383177"/>
                </a:cubicBezTo>
                <a:cubicBezTo>
                  <a:pt x="3909410" y="378623"/>
                  <a:pt x="3919129" y="378085"/>
                  <a:pt x="3927566" y="374469"/>
                </a:cubicBezTo>
                <a:cubicBezTo>
                  <a:pt x="3992241" y="346751"/>
                  <a:pt x="3935087" y="368782"/>
                  <a:pt x="3988526" y="339634"/>
                </a:cubicBezTo>
                <a:cubicBezTo>
                  <a:pt x="4011319" y="327201"/>
                  <a:pt x="4039835" y="323159"/>
                  <a:pt x="4058194" y="304800"/>
                </a:cubicBezTo>
                <a:cubicBezTo>
                  <a:pt x="4100749" y="262245"/>
                  <a:pt x="4065663" y="291823"/>
                  <a:pt x="4119154" y="261257"/>
                </a:cubicBezTo>
                <a:cubicBezTo>
                  <a:pt x="4128241" y="256064"/>
                  <a:pt x="4136131" y="248923"/>
                  <a:pt x="4145280" y="243840"/>
                </a:cubicBezTo>
                <a:cubicBezTo>
                  <a:pt x="4208980" y="208451"/>
                  <a:pt x="4177531" y="226303"/>
                  <a:pt x="4223657" y="209006"/>
                </a:cubicBezTo>
                <a:cubicBezTo>
                  <a:pt x="4238294" y="203517"/>
                  <a:pt x="4252915" y="197938"/>
                  <a:pt x="4267200" y="191589"/>
                </a:cubicBezTo>
                <a:cubicBezTo>
                  <a:pt x="4279063" y="186316"/>
                  <a:pt x="4289599" y="177901"/>
                  <a:pt x="4302034" y="174171"/>
                </a:cubicBezTo>
                <a:cubicBezTo>
                  <a:pt x="4318947" y="169097"/>
                  <a:pt x="4336869" y="168366"/>
                  <a:pt x="4354286" y="165463"/>
                </a:cubicBezTo>
                <a:cubicBezTo>
                  <a:pt x="4368800" y="159657"/>
                  <a:pt x="4382856" y="152538"/>
                  <a:pt x="4397829" y="148046"/>
                </a:cubicBezTo>
                <a:cubicBezTo>
                  <a:pt x="4412006" y="143793"/>
                  <a:pt x="4427011" y="142927"/>
                  <a:pt x="4441371" y="139337"/>
                </a:cubicBezTo>
                <a:cubicBezTo>
                  <a:pt x="4461873" y="134211"/>
                  <a:pt x="4481943" y="127481"/>
                  <a:pt x="4502331" y="121920"/>
                </a:cubicBezTo>
                <a:cubicBezTo>
                  <a:pt x="4513878" y="118771"/>
                  <a:pt x="4525657" y="116499"/>
                  <a:pt x="4537166" y="113211"/>
                </a:cubicBezTo>
                <a:cubicBezTo>
                  <a:pt x="4545992" y="110689"/>
                  <a:pt x="4554696" y="107726"/>
                  <a:pt x="4563291" y="104503"/>
                </a:cubicBezTo>
                <a:cubicBezTo>
                  <a:pt x="4577928" y="99014"/>
                  <a:pt x="4591752" y="91199"/>
                  <a:pt x="4606834" y="87086"/>
                </a:cubicBezTo>
                <a:cubicBezTo>
                  <a:pt x="4623869" y="82440"/>
                  <a:pt x="4641849" y="82207"/>
                  <a:pt x="4659086" y="78377"/>
                </a:cubicBezTo>
                <a:cubicBezTo>
                  <a:pt x="4668047" y="76386"/>
                  <a:pt x="4676250" y="71660"/>
                  <a:pt x="4685211" y="69669"/>
                </a:cubicBezTo>
                <a:cubicBezTo>
                  <a:pt x="4733606" y="58915"/>
                  <a:pt x="4784310" y="56701"/>
                  <a:pt x="4833257" y="52251"/>
                </a:cubicBezTo>
                <a:cubicBezTo>
                  <a:pt x="4881171" y="42669"/>
                  <a:pt x="4934392" y="31539"/>
                  <a:pt x="4981303" y="26126"/>
                </a:cubicBezTo>
                <a:cubicBezTo>
                  <a:pt x="5021778" y="21456"/>
                  <a:pt x="5062583" y="20320"/>
                  <a:pt x="5103223" y="17417"/>
                </a:cubicBezTo>
                <a:cubicBezTo>
                  <a:pt x="5150792" y="7904"/>
                  <a:pt x="5136300" y="19176"/>
                  <a:pt x="5155474" y="0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任意多边形 7"/>
          <p:cNvSpPr/>
          <p:nvPr/>
        </p:nvSpPr>
        <p:spPr>
          <a:xfrm>
            <a:off x="4138966" y="1125038"/>
            <a:ext cx="3572692" cy="960120"/>
          </a:xfrm>
          <a:custGeom>
            <a:avLst/>
            <a:gdLst>
              <a:gd name="connsiteX0" fmla="*/ 0 w 4763589"/>
              <a:gd name="connsiteY0" fmla="*/ 191589 h 1280160"/>
              <a:gd name="connsiteX1" fmla="*/ 43543 w 4763589"/>
              <a:gd name="connsiteY1" fmla="*/ 182880 h 1280160"/>
              <a:gd name="connsiteX2" fmla="*/ 287383 w 4763589"/>
              <a:gd name="connsiteY2" fmla="*/ 209006 h 1280160"/>
              <a:gd name="connsiteX3" fmla="*/ 365760 w 4763589"/>
              <a:gd name="connsiteY3" fmla="*/ 226423 h 1280160"/>
              <a:gd name="connsiteX4" fmla="*/ 418012 w 4763589"/>
              <a:gd name="connsiteY4" fmla="*/ 243840 h 1280160"/>
              <a:gd name="connsiteX5" fmla="*/ 487680 w 4763589"/>
              <a:gd name="connsiteY5" fmla="*/ 278675 h 1280160"/>
              <a:gd name="connsiteX6" fmla="*/ 522515 w 4763589"/>
              <a:gd name="connsiteY6" fmla="*/ 296092 h 1280160"/>
              <a:gd name="connsiteX7" fmla="*/ 574766 w 4763589"/>
              <a:gd name="connsiteY7" fmla="*/ 313509 h 1280160"/>
              <a:gd name="connsiteX8" fmla="*/ 653143 w 4763589"/>
              <a:gd name="connsiteY8" fmla="*/ 365760 h 1280160"/>
              <a:gd name="connsiteX9" fmla="*/ 679269 w 4763589"/>
              <a:gd name="connsiteY9" fmla="*/ 374469 h 1280160"/>
              <a:gd name="connsiteX10" fmla="*/ 757646 w 4763589"/>
              <a:gd name="connsiteY10" fmla="*/ 418012 h 1280160"/>
              <a:gd name="connsiteX11" fmla="*/ 783772 w 4763589"/>
              <a:gd name="connsiteY11" fmla="*/ 444138 h 1280160"/>
              <a:gd name="connsiteX12" fmla="*/ 809898 w 4763589"/>
              <a:gd name="connsiteY12" fmla="*/ 461555 h 1280160"/>
              <a:gd name="connsiteX13" fmla="*/ 844732 w 4763589"/>
              <a:gd name="connsiteY13" fmla="*/ 496389 h 1280160"/>
              <a:gd name="connsiteX14" fmla="*/ 870858 w 4763589"/>
              <a:gd name="connsiteY14" fmla="*/ 539932 h 1280160"/>
              <a:gd name="connsiteX15" fmla="*/ 879566 w 4763589"/>
              <a:gd name="connsiteY15" fmla="*/ 566058 h 1280160"/>
              <a:gd name="connsiteX16" fmla="*/ 905692 w 4763589"/>
              <a:gd name="connsiteY16" fmla="*/ 600892 h 1280160"/>
              <a:gd name="connsiteX17" fmla="*/ 931818 w 4763589"/>
              <a:gd name="connsiteY17" fmla="*/ 644435 h 1280160"/>
              <a:gd name="connsiteX18" fmla="*/ 957943 w 4763589"/>
              <a:gd name="connsiteY18" fmla="*/ 670560 h 1280160"/>
              <a:gd name="connsiteX19" fmla="*/ 975360 w 4763589"/>
              <a:gd name="connsiteY19" fmla="*/ 696686 h 1280160"/>
              <a:gd name="connsiteX20" fmla="*/ 1027612 w 4763589"/>
              <a:gd name="connsiteY20" fmla="*/ 748938 h 1280160"/>
              <a:gd name="connsiteX21" fmla="*/ 1053738 w 4763589"/>
              <a:gd name="connsiteY21" fmla="*/ 775063 h 1280160"/>
              <a:gd name="connsiteX22" fmla="*/ 1079863 w 4763589"/>
              <a:gd name="connsiteY22" fmla="*/ 809898 h 1280160"/>
              <a:gd name="connsiteX23" fmla="*/ 1105989 w 4763589"/>
              <a:gd name="connsiteY23" fmla="*/ 827315 h 1280160"/>
              <a:gd name="connsiteX24" fmla="*/ 1132115 w 4763589"/>
              <a:gd name="connsiteY24" fmla="*/ 862149 h 1280160"/>
              <a:gd name="connsiteX25" fmla="*/ 1193075 w 4763589"/>
              <a:gd name="connsiteY25" fmla="*/ 914400 h 1280160"/>
              <a:gd name="connsiteX26" fmla="*/ 1236618 w 4763589"/>
              <a:gd name="connsiteY26" fmla="*/ 957943 h 1280160"/>
              <a:gd name="connsiteX27" fmla="*/ 1288869 w 4763589"/>
              <a:gd name="connsiteY27" fmla="*/ 984069 h 1280160"/>
              <a:gd name="connsiteX28" fmla="*/ 1341120 w 4763589"/>
              <a:gd name="connsiteY28" fmla="*/ 1018903 h 1280160"/>
              <a:gd name="connsiteX29" fmla="*/ 1375955 w 4763589"/>
              <a:gd name="connsiteY29" fmla="*/ 1036320 h 1280160"/>
              <a:gd name="connsiteX30" fmla="*/ 1419498 w 4763589"/>
              <a:gd name="connsiteY30" fmla="*/ 1079863 h 1280160"/>
              <a:gd name="connsiteX31" fmla="*/ 1497875 w 4763589"/>
              <a:gd name="connsiteY31" fmla="*/ 1149532 h 1280160"/>
              <a:gd name="connsiteX32" fmla="*/ 1515292 w 4763589"/>
              <a:gd name="connsiteY32" fmla="*/ 1175658 h 1280160"/>
              <a:gd name="connsiteX33" fmla="*/ 1550126 w 4763589"/>
              <a:gd name="connsiteY33" fmla="*/ 1193075 h 1280160"/>
              <a:gd name="connsiteX34" fmla="*/ 1576252 w 4763589"/>
              <a:gd name="connsiteY34" fmla="*/ 1210492 h 1280160"/>
              <a:gd name="connsiteX35" fmla="*/ 1628503 w 4763589"/>
              <a:gd name="connsiteY35" fmla="*/ 1254035 h 1280160"/>
              <a:gd name="connsiteX36" fmla="*/ 1654629 w 4763589"/>
              <a:gd name="connsiteY36" fmla="*/ 1262743 h 1280160"/>
              <a:gd name="connsiteX37" fmla="*/ 1689463 w 4763589"/>
              <a:gd name="connsiteY37" fmla="*/ 1280160 h 1280160"/>
              <a:gd name="connsiteX38" fmla="*/ 2090058 w 4763589"/>
              <a:gd name="connsiteY38" fmla="*/ 1271452 h 1280160"/>
              <a:gd name="connsiteX39" fmla="*/ 2142309 w 4763589"/>
              <a:gd name="connsiteY39" fmla="*/ 1245326 h 1280160"/>
              <a:gd name="connsiteX40" fmla="*/ 2185852 w 4763589"/>
              <a:gd name="connsiteY40" fmla="*/ 1236618 h 1280160"/>
              <a:gd name="connsiteX41" fmla="*/ 2211978 w 4763589"/>
              <a:gd name="connsiteY41" fmla="*/ 1219200 h 1280160"/>
              <a:gd name="connsiteX42" fmla="*/ 2246812 w 4763589"/>
              <a:gd name="connsiteY42" fmla="*/ 1201783 h 1280160"/>
              <a:gd name="connsiteX43" fmla="*/ 2281646 w 4763589"/>
              <a:gd name="connsiteY43" fmla="*/ 1175658 h 1280160"/>
              <a:gd name="connsiteX44" fmla="*/ 2299063 w 4763589"/>
              <a:gd name="connsiteY44" fmla="*/ 1158240 h 1280160"/>
              <a:gd name="connsiteX45" fmla="*/ 2333898 w 4763589"/>
              <a:gd name="connsiteY45" fmla="*/ 1140823 h 1280160"/>
              <a:gd name="connsiteX46" fmla="*/ 2386149 w 4763589"/>
              <a:gd name="connsiteY46" fmla="*/ 1114698 h 1280160"/>
              <a:gd name="connsiteX47" fmla="*/ 2412275 w 4763589"/>
              <a:gd name="connsiteY47" fmla="*/ 1097280 h 1280160"/>
              <a:gd name="connsiteX48" fmla="*/ 2429692 w 4763589"/>
              <a:gd name="connsiteY48" fmla="*/ 1071155 h 1280160"/>
              <a:gd name="connsiteX49" fmla="*/ 2455818 w 4763589"/>
              <a:gd name="connsiteY49" fmla="*/ 1062446 h 1280160"/>
              <a:gd name="connsiteX50" fmla="*/ 2481943 w 4763589"/>
              <a:gd name="connsiteY50" fmla="*/ 1045029 h 1280160"/>
              <a:gd name="connsiteX51" fmla="*/ 2508069 w 4763589"/>
              <a:gd name="connsiteY51" fmla="*/ 1018903 h 1280160"/>
              <a:gd name="connsiteX52" fmla="*/ 2603863 w 4763589"/>
              <a:gd name="connsiteY52" fmla="*/ 966652 h 1280160"/>
              <a:gd name="connsiteX53" fmla="*/ 2664823 w 4763589"/>
              <a:gd name="connsiteY53" fmla="*/ 923109 h 1280160"/>
              <a:gd name="connsiteX54" fmla="*/ 2717075 w 4763589"/>
              <a:gd name="connsiteY54" fmla="*/ 888275 h 1280160"/>
              <a:gd name="connsiteX55" fmla="*/ 2751909 w 4763589"/>
              <a:gd name="connsiteY55" fmla="*/ 862149 h 1280160"/>
              <a:gd name="connsiteX56" fmla="*/ 2786743 w 4763589"/>
              <a:gd name="connsiteY56" fmla="*/ 844732 h 1280160"/>
              <a:gd name="connsiteX57" fmla="*/ 2804160 w 4763589"/>
              <a:gd name="connsiteY57" fmla="*/ 818606 h 1280160"/>
              <a:gd name="connsiteX58" fmla="*/ 2830286 w 4763589"/>
              <a:gd name="connsiteY58" fmla="*/ 801189 h 1280160"/>
              <a:gd name="connsiteX59" fmla="*/ 2856412 w 4763589"/>
              <a:gd name="connsiteY59" fmla="*/ 775063 h 1280160"/>
              <a:gd name="connsiteX60" fmla="*/ 2908663 w 4763589"/>
              <a:gd name="connsiteY60" fmla="*/ 731520 h 1280160"/>
              <a:gd name="connsiteX61" fmla="*/ 2934789 w 4763589"/>
              <a:gd name="connsiteY61" fmla="*/ 696686 h 1280160"/>
              <a:gd name="connsiteX62" fmla="*/ 3004458 w 4763589"/>
              <a:gd name="connsiteY62" fmla="*/ 627018 h 1280160"/>
              <a:gd name="connsiteX63" fmla="*/ 3030583 w 4763589"/>
              <a:gd name="connsiteY63" fmla="*/ 600892 h 1280160"/>
              <a:gd name="connsiteX64" fmla="*/ 3100252 w 4763589"/>
              <a:gd name="connsiteY64" fmla="*/ 548640 h 1280160"/>
              <a:gd name="connsiteX65" fmla="*/ 3152503 w 4763589"/>
              <a:gd name="connsiteY65" fmla="*/ 496389 h 1280160"/>
              <a:gd name="connsiteX66" fmla="*/ 3213463 w 4763589"/>
              <a:gd name="connsiteY66" fmla="*/ 452846 h 1280160"/>
              <a:gd name="connsiteX67" fmla="*/ 3248298 w 4763589"/>
              <a:gd name="connsiteY67" fmla="*/ 435429 h 1280160"/>
              <a:gd name="connsiteX68" fmla="*/ 3274423 w 4763589"/>
              <a:gd name="connsiteY68" fmla="*/ 418012 h 1280160"/>
              <a:gd name="connsiteX69" fmla="*/ 3317966 w 4763589"/>
              <a:gd name="connsiteY69" fmla="*/ 391886 h 1280160"/>
              <a:gd name="connsiteX70" fmla="*/ 3431178 w 4763589"/>
              <a:gd name="connsiteY70" fmla="*/ 339635 h 1280160"/>
              <a:gd name="connsiteX71" fmla="*/ 3500846 w 4763589"/>
              <a:gd name="connsiteY71" fmla="*/ 313509 h 1280160"/>
              <a:gd name="connsiteX72" fmla="*/ 3640183 w 4763589"/>
              <a:gd name="connsiteY72" fmla="*/ 235132 h 1280160"/>
              <a:gd name="connsiteX73" fmla="*/ 3701143 w 4763589"/>
              <a:gd name="connsiteY73" fmla="*/ 200298 h 1280160"/>
              <a:gd name="connsiteX74" fmla="*/ 3744686 w 4763589"/>
              <a:gd name="connsiteY74" fmla="*/ 191589 h 1280160"/>
              <a:gd name="connsiteX75" fmla="*/ 3779520 w 4763589"/>
              <a:gd name="connsiteY75" fmla="*/ 174172 h 1280160"/>
              <a:gd name="connsiteX76" fmla="*/ 3901440 w 4763589"/>
              <a:gd name="connsiteY76" fmla="*/ 139338 h 1280160"/>
              <a:gd name="connsiteX77" fmla="*/ 3979818 w 4763589"/>
              <a:gd name="connsiteY77" fmla="*/ 121920 h 1280160"/>
              <a:gd name="connsiteX78" fmla="*/ 4032069 w 4763589"/>
              <a:gd name="connsiteY78" fmla="*/ 104503 h 1280160"/>
              <a:gd name="connsiteX79" fmla="*/ 4119155 w 4763589"/>
              <a:gd name="connsiteY79" fmla="*/ 87086 h 1280160"/>
              <a:gd name="connsiteX80" fmla="*/ 4153989 w 4763589"/>
              <a:gd name="connsiteY80" fmla="*/ 78378 h 1280160"/>
              <a:gd name="connsiteX81" fmla="*/ 4180115 w 4763589"/>
              <a:gd name="connsiteY81" fmla="*/ 69669 h 1280160"/>
              <a:gd name="connsiteX82" fmla="*/ 4241075 w 4763589"/>
              <a:gd name="connsiteY82" fmla="*/ 60960 h 1280160"/>
              <a:gd name="connsiteX83" fmla="*/ 4362995 w 4763589"/>
              <a:gd name="connsiteY83" fmla="*/ 43543 h 1280160"/>
              <a:gd name="connsiteX84" fmla="*/ 4476206 w 4763589"/>
              <a:gd name="connsiteY84" fmla="*/ 26126 h 1280160"/>
              <a:gd name="connsiteX85" fmla="*/ 4589418 w 4763589"/>
              <a:gd name="connsiteY85" fmla="*/ 8709 h 1280160"/>
              <a:gd name="connsiteX86" fmla="*/ 4763589 w 4763589"/>
              <a:gd name="connsiteY86" fmla="*/ 0 h 1280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</a:cxnLst>
            <a:rect l="l" t="t" r="r" b="b"/>
            <a:pathLst>
              <a:path w="4763589" h="1280160">
                <a:moveTo>
                  <a:pt x="0" y="191589"/>
                </a:moveTo>
                <a:cubicBezTo>
                  <a:pt x="14514" y="188686"/>
                  <a:pt x="28752" y="182311"/>
                  <a:pt x="43543" y="182880"/>
                </a:cubicBezTo>
                <a:cubicBezTo>
                  <a:pt x="89427" y="184645"/>
                  <a:pt x="218573" y="197538"/>
                  <a:pt x="287383" y="209006"/>
                </a:cubicBezTo>
                <a:cubicBezTo>
                  <a:pt x="306019" y="212112"/>
                  <a:pt x="346196" y="220554"/>
                  <a:pt x="365760" y="226423"/>
                </a:cubicBezTo>
                <a:cubicBezTo>
                  <a:pt x="383345" y="231698"/>
                  <a:pt x="418012" y="243840"/>
                  <a:pt x="418012" y="243840"/>
                </a:cubicBezTo>
                <a:cubicBezTo>
                  <a:pt x="457359" y="283189"/>
                  <a:pt x="407631" y="238652"/>
                  <a:pt x="487680" y="278675"/>
                </a:cubicBezTo>
                <a:cubicBezTo>
                  <a:pt x="499292" y="284481"/>
                  <a:pt x="510461" y="291271"/>
                  <a:pt x="522515" y="296092"/>
                </a:cubicBezTo>
                <a:cubicBezTo>
                  <a:pt x="539561" y="302910"/>
                  <a:pt x="574766" y="313509"/>
                  <a:pt x="574766" y="313509"/>
                </a:cubicBezTo>
                <a:cubicBezTo>
                  <a:pt x="603941" y="335390"/>
                  <a:pt x="619545" y="348961"/>
                  <a:pt x="653143" y="365760"/>
                </a:cubicBezTo>
                <a:cubicBezTo>
                  <a:pt x="661354" y="369865"/>
                  <a:pt x="671244" y="370011"/>
                  <a:pt x="679269" y="374469"/>
                </a:cubicBezTo>
                <a:cubicBezTo>
                  <a:pt x="769103" y="424377"/>
                  <a:pt x="698530" y="398306"/>
                  <a:pt x="757646" y="418012"/>
                </a:cubicBezTo>
                <a:cubicBezTo>
                  <a:pt x="766355" y="426721"/>
                  <a:pt x="774311" y="436254"/>
                  <a:pt x="783772" y="444138"/>
                </a:cubicBezTo>
                <a:cubicBezTo>
                  <a:pt x="791813" y="450838"/>
                  <a:pt x="803360" y="453382"/>
                  <a:pt x="809898" y="461555"/>
                </a:cubicBezTo>
                <a:cubicBezTo>
                  <a:pt x="843677" y="503778"/>
                  <a:pt x="787728" y="477387"/>
                  <a:pt x="844732" y="496389"/>
                </a:cubicBezTo>
                <a:cubicBezTo>
                  <a:pt x="853441" y="510903"/>
                  <a:pt x="863288" y="524792"/>
                  <a:pt x="870858" y="539932"/>
                </a:cubicBezTo>
                <a:cubicBezTo>
                  <a:pt x="874963" y="548143"/>
                  <a:pt x="875012" y="558088"/>
                  <a:pt x="879566" y="566058"/>
                </a:cubicBezTo>
                <a:cubicBezTo>
                  <a:pt x="886767" y="578660"/>
                  <a:pt x="897641" y="588815"/>
                  <a:pt x="905692" y="600892"/>
                </a:cubicBezTo>
                <a:cubicBezTo>
                  <a:pt x="915081" y="614976"/>
                  <a:pt x="921662" y="630894"/>
                  <a:pt x="931818" y="644435"/>
                </a:cubicBezTo>
                <a:cubicBezTo>
                  <a:pt x="939207" y="654287"/>
                  <a:pt x="950059" y="661099"/>
                  <a:pt x="957943" y="670560"/>
                </a:cubicBezTo>
                <a:cubicBezTo>
                  <a:pt x="964643" y="678601"/>
                  <a:pt x="968406" y="688863"/>
                  <a:pt x="975360" y="696686"/>
                </a:cubicBezTo>
                <a:cubicBezTo>
                  <a:pt x="991724" y="715096"/>
                  <a:pt x="1010195" y="731521"/>
                  <a:pt x="1027612" y="748938"/>
                </a:cubicBezTo>
                <a:cubicBezTo>
                  <a:pt x="1036321" y="757646"/>
                  <a:pt x="1046349" y="765210"/>
                  <a:pt x="1053738" y="775063"/>
                </a:cubicBezTo>
                <a:cubicBezTo>
                  <a:pt x="1062446" y="786675"/>
                  <a:pt x="1069600" y="799635"/>
                  <a:pt x="1079863" y="809898"/>
                </a:cubicBezTo>
                <a:cubicBezTo>
                  <a:pt x="1087264" y="817299"/>
                  <a:pt x="1098588" y="819914"/>
                  <a:pt x="1105989" y="827315"/>
                </a:cubicBezTo>
                <a:cubicBezTo>
                  <a:pt x="1116252" y="837578"/>
                  <a:pt x="1122557" y="851226"/>
                  <a:pt x="1132115" y="862149"/>
                </a:cubicBezTo>
                <a:cubicBezTo>
                  <a:pt x="1200381" y="940167"/>
                  <a:pt x="1136694" y="865067"/>
                  <a:pt x="1193075" y="914400"/>
                </a:cubicBezTo>
                <a:cubicBezTo>
                  <a:pt x="1208523" y="927917"/>
                  <a:pt x="1219539" y="946557"/>
                  <a:pt x="1236618" y="957943"/>
                </a:cubicBezTo>
                <a:cubicBezTo>
                  <a:pt x="1352585" y="1035256"/>
                  <a:pt x="1180714" y="923982"/>
                  <a:pt x="1288869" y="984069"/>
                </a:cubicBezTo>
                <a:cubicBezTo>
                  <a:pt x="1307167" y="994235"/>
                  <a:pt x="1322397" y="1009542"/>
                  <a:pt x="1341120" y="1018903"/>
                </a:cubicBezTo>
                <a:lnTo>
                  <a:pt x="1375955" y="1036320"/>
                </a:lnTo>
                <a:cubicBezTo>
                  <a:pt x="1410790" y="1088573"/>
                  <a:pt x="1373051" y="1039222"/>
                  <a:pt x="1419498" y="1079863"/>
                </a:cubicBezTo>
                <a:cubicBezTo>
                  <a:pt x="1527109" y="1174023"/>
                  <a:pt x="1408572" y="1082555"/>
                  <a:pt x="1497875" y="1149532"/>
                </a:cubicBezTo>
                <a:cubicBezTo>
                  <a:pt x="1503681" y="1158241"/>
                  <a:pt x="1507251" y="1168957"/>
                  <a:pt x="1515292" y="1175658"/>
                </a:cubicBezTo>
                <a:cubicBezTo>
                  <a:pt x="1525265" y="1183969"/>
                  <a:pt x="1538855" y="1186634"/>
                  <a:pt x="1550126" y="1193075"/>
                </a:cubicBezTo>
                <a:cubicBezTo>
                  <a:pt x="1559213" y="1198268"/>
                  <a:pt x="1568211" y="1203792"/>
                  <a:pt x="1576252" y="1210492"/>
                </a:cubicBezTo>
                <a:cubicBezTo>
                  <a:pt x="1605140" y="1234565"/>
                  <a:pt x="1596073" y="1237820"/>
                  <a:pt x="1628503" y="1254035"/>
                </a:cubicBezTo>
                <a:cubicBezTo>
                  <a:pt x="1636714" y="1258140"/>
                  <a:pt x="1646192" y="1259127"/>
                  <a:pt x="1654629" y="1262743"/>
                </a:cubicBezTo>
                <a:cubicBezTo>
                  <a:pt x="1666561" y="1267857"/>
                  <a:pt x="1677852" y="1274354"/>
                  <a:pt x="1689463" y="1280160"/>
                </a:cubicBezTo>
                <a:cubicBezTo>
                  <a:pt x="1822995" y="1277257"/>
                  <a:pt x="1956888" y="1281696"/>
                  <a:pt x="2090058" y="1271452"/>
                </a:cubicBezTo>
                <a:cubicBezTo>
                  <a:pt x="2109474" y="1269959"/>
                  <a:pt x="2124009" y="1251981"/>
                  <a:pt x="2142309" y="1245326"/>
                </a:cubicBezTo>
                <a:cubicBezTo>
                  <a:pt x="2156220" y="1240268"/>
                  <a:pt x="2171338" y="1239521"/>
                  <a:pt x="2185852" y="1236618"/>
                </a:cubicBezTo>
                <a:cubicBezTo>
                  <a:pt x="2194561" y="1230812"/>
                  <a:pt x="2202890" y="1224393"/>
                  <a:pt x="2211978" y="1219200"/>
                </a:cubicBezTo>
                <a:cubicBezTo>
                  <a:pt x="2223249" y="1212759"/>
                  <a:pt x="2235803" y="1208663"/>
                  <a:pt x="2246812" y="1201783"/>
                </a:cubicBezTo>
                <a:cubicBezTo>
                  <a:pt x="2259120" y="1194091"/>
                  <a:pt x="2270496" y="1184950"/>
                  <a:pt x="2281646" y="1175658"/>
                </a:cubicBezTo>
                <a:cubicBezTo>
                  <a:pt x="2287954" y="1170402"/>
                  <a:pt x="2292231" y="1162795"/>
                  <a:pt x="2299063" y="1158240"/>
                </a:cubicBezTo>
                <a:cubicBezTo>
                  <a:pt x="2309865" y="1151039"/>
                  <a:pt x="2322626" y="1147264"/>
                  <a:pt x="2333898" y="1140823"/>
                </a:cubicBezTo>
                <a:cubicBezTo>
                  <a:pt x="2381167" y="1113812"/>
                  <a:pt x="2338248" y="1130664"/>
                  <a:pt x="2386149" y="1114698"/>
                </a:cubicBezTo>
                <a:cubicBezTo>
                  <a:pt x="2394858" y="1108892"/>
                  <a:pt x="2404874" y="1104681"/>
                  <a:pt x="2412275" y="1097280"/>
                </a:cubicBezTo>
                <a:cubicBezTo>
                  <a:pt x="2419676" y="1089879"/>
                  <a:pt x="2421519" y="1077693"/>
                  <a:pt x="2429692" y="1071155"/>
                </a:cubicBezTo>
                <a:cubicBezTo>
                  <a:pt x="2436860" y="1065420"/>
                  <a:pt x="2447607" y="1066551"/>
                  <a:pt x="2455818" y="1062446"/>
                </a:cubicBezTo>
                <a:cubicBezTo>
                  <a:pt x="2465179" y="1057765"/>
                  <a:pt x="2473903" y="1051729"/>
                  <a:pt x="2481943" y="1045029"/>
                </a:cubicBezTo>
                <a:cubicBezTo>
                  <a:pt x="2491404" y="1037144"/>
                  <a:pt x="2498109" y="1026147"/>
                  <a:pt x="2508069" y="1018903"/>
                </a:cubicBezTo>
                <a:cubicBezTo>
                  <a:pt x="2565415" y="977197"/>
                  <a:pt x="2558497" y="981773"/>
                  <a:pt x="2603863" y="966652"/>
                </a:cubicBezTo>
                <a:cubicBezTo>
                  <a:pt x="2688802" y="910027"/>
                  <a:pt x="2556804" y="998722"/>
                  <a:pt x="2664823" y="923109"/>
                </a:cubicBezTo>
                <a:cubicBezTo>
                  <a:pt x="2681972" y="911105"/>
                  <a:pt x="2700329" y="900835"/>
                  <a:pt x="2717075" y="888275"/>
                </a:cubicBezTo>
                <a:cubicBezTo>
                  <a:pt x="2728686" y="879566"/>
                  <a:pt x="2739601" y="869842"/>
                  <a:pt x="2751909" y="862149"/>
                </a:cubicBezTo>
                <a:cubicBezTo>
                  <a:pt x="2762918" y="855269"/>
                  <a:pt x="2775132" y="850538"/>
                  <a:pt x="2786743" y="844732"/>
                </a:cubicBezTo>
                <a:cubicBezTo>
                  <a:pt x="2792549" y="836023"/>
                  <a:pt x="2796759" y="826007"/>
                  <a:pt x="2804160" y="818606"/>
                </a:cubicBezTo>
                <a:cubicBezTo>
                  <a:pt x="2811561" y="811205"/>
                  <a:pt x="2822245" y="807889"/>
                  <a:pt x="2830286" y="801189"/>
                </a:cubicBezTo>
                <a:cubicBezTo>
                  <a:pt x="2839747" y="793305"/>
                  <a:pt x="2846951" y="782947"/>
                  <a:pt x="2856412" y="775063"/>
                </a:cubicBezTo>
                <a:cubicBezTo>
                  <a:pt x="2896729" y="741466"/>
                  <a:pt x="2870497" y="776048"/>
                  <a:pt x="2908663" y="731520"/>
                </a:cubicBezTo>
                <a:cubicBezTo>
                  <a:pt x="2918109" y="720500"/>
                  <a:pt x="2924981" y="707385"/>
                  <a:pt x="2934789" y="696686"/>
                </a:cubicBezTo>
                <a:cubicBezTo>
                  <a:pt x="2956981" y="672477"/>
                  <a:pt x="2981235" y="650241"/>
                  <a:pt x="3004458" y="627018"/>
                </a:cubicBezTo>
                <a:cubicBezTo>
                  <a:pt x="3013167" y="618309"/>
                  <a:pt x="3020730" y="608281"/>
                  <a:pt x="3030583" y="600892"/>
                </a:cubicBezTo>
                <a:cubicBezTo>
                  <a:pt x="3053806" y="583475"/>
                  <a:pt x="3079726" y="569166"/>
                  <a:pt x="3100252" y="548640"/>
                </a:cubicBezTo>
                <a:cubicBezTo>
                  <a:pt x="3117669" y="531223"/>
                  <a:pt x="3132798" y="511168"/>
                  <a:pt x="3152503" y="496389"/>
                </a:cubicBezTo>
                <a:cubicBezTo>
                  <a:pt x="3167450" y="485179"/>
                  <a:pt x="3195640" y="463031"/>
                  <a:pt x="3213463" y="452846"/>
                </a:cubicBezTo>
                <a:cubicBezTo>
                  <a:pt x="3224735" y="446405"/>
                  <a:pt x="3237026" y="441870"/>
                  <a:pt x="3248298" y="435429"/>
                </a:cubicBezTo>
                <a:cubicBezTo>
                  <a:pt x="3257385" y="430236"/>
                  <a:pt x="3265548" y="423559"/>
                  <a:pt x="3274423" y="418012"/>
                </a:cubicBezTo>
                <a:cubicBezTo>
                  <a:pt x="3288777" y="409041"/>
                  <a:pt x="3303106" y="399991"/>
                  <a:pt x="3317966" y="391886"/>
                </a:cubicBezTo>
                <a:cubicBezTo>
                  <a:pt x="3353844" y="372316"/>
                  <a:pt x="3393356" y="354764"/>
                  <a:pt x="3431178" y="339635"/>
                </a:cubicBezTo>
                <a:cubicBezTo>
                  <a:pt x="3502969" y="310918"/>
                  <a:pt x="3396267" y="359988"/>
                  <a:pt x="3500846" y="313509"/>
                </a:cubicBezTo>
                <a:cubicBezTo>
                  <a:pt x="3543677" y="294473"/>
                  <a:pt x="3611674" y="251637"/>
                  <a:pt x="3640183" y="235132"/>
                </a:cubicBezTo>
                <a:cubicBezTo>
                  <a:pt x="3660437" y="223406"/>
                  <a:pt x="3678194" y="204888"/>
                  <a:pt x="3701143" y="200298"/>
                </a:cubicBezTo>
                <a:lnTo>
                  <a:pt x="3744686" y="191589"/>
                </a:lnTo>
                <a:cubicBezTo>
                  <a:pt x="3756297" y="185783"/>
                  <a:pt x="3767467" y="178993"/>
                  <a:pt x="3779520" y="174172"/>
                </a:cubicBezTo>
                <a:cubicBezTo>
                  <a:pt x="3818148" y="158721"/>
                  <a:pt x="3861332" y="148775"/>
                  <a:pt x="3901440" y="139338"/>
                </a:cubicBezTo>
                <a:cubicBezTo>
                  <a:pt x="3927492" y="133208"/>
                  <a:pt x="3953958" y="128816"/>
                  <a:pt x="3979818" y="121920"/>
                </a:cubicBezTo>
                <a:cubicBezTo>
                  <a:pt x="3997557" y="117189"/>
                  <a:pt x="4014258" y="108956"/>
                  <a:pt x="4032069" y="104503"/>
                </a:cubicBezTo>
                <a:cubicBezTo>
                  <a:pt x="4060789" y="97323"/>
                  <a:pt x="4090435" y="94266"/>
                  <a:pt x="4119155" y="87086"/>
                </a:cubicBezTo>
                <a:cubicBezTo>
                  <a:pt x="4130766" y="84183"/>
                  <a:pt x="4142481" y="81666"/>
                  <a:pt x="4153989" y="78378"/>
                </a:cubicBezTo>
                <a:cubicBezTo>
                  <a:pt x="4162816" y="75856"/>
                  <a:pt x="4171114" y="71469"/>
                  <a:pt x="4180115" y="69669"/>
                </a:cubicBezTo>
                <a:cubicBezTo>
                  <a:pt x="4200243" y="65643"/>
                  <a:pt x="4220828" y="64334"/>
                  <a:pt x="4241075" y="60960"/>
                </a:cubicBezTo>
                <a:cubicBezTo>
                  <a:pt x="4351976" y="42477"/>
                  <a:pt x="4196062" y="62092"/>
                  <a:pt x="4362995" y="43543"/>
                </a:cubicBezTo>
                <a:cubicBezTo>
                  <a:pt x="4420429" y="24399"/>
                  <a:pt x="4368442" y="39596"/>
                  <a:pt x="4476206" y="26126"/>
                </a:cubicBezTo>
                <a:cubicBezTo>
                  <a:pt x="4516861" y="21044"/>
                  <a:pt x="4547996" y="11777"/>
                  <a:pt x="4589418" y="8709"/>
                </a:cubicBezTo>
                <a:cubicBezTo>
                  <a:pt x="4647389" y="4415"/>
                  <a:pt x="4763589" y="0"/>
                  <a:pt x="4763589" y="0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任意多边形 8"/>
          <p:cNvSpPr/>
          <p:nvPr/>
        </p:nvSpPr>
        <p:spPr>
          <a:xfrm>
            <a:off x="4223875" y="863782"/>
            <a:ext cx="2619103" cy="718457"/>
          </a:xfrm>
          <a:custGeom>
            <a:avLst/>
            <a:gdLst>
              <a:gd name="connsiteX0" fmla="*/ 0 w 3492137"/>
              <a:gd name="connsiteY0" fmla="*/ 113211 h 957942"/>
              <a:gd name="connsiteX1" fmla="*/ 226423 w 3492137"/>
              <a:gd name="connsiteY1" fmla="*/ 130628 h 957942"/>
              <a:gd name="connsiteX2" fmla="*/ 278674 w 3492137"/>
              <a:gd name="connsiteY2" fmla="*/ 156754 h 957942"/>
              <a:gd name="connsiteX3" fmla="*/ 330926 w 3492137"/>
              <a:gd name="connsiteY3" fmla="*/ 174171 h 957942"/>
              <a:gd name="connsiteX4" fmla="*/ 400594 w 3492137"/>
              <a:gd name="connsiteY4" fmla="*/ 200297 h 957942"/>
              <a:gd name="connsiteX5" fmla="*/ 435428 w 3492137"/>
              <a:gd name="connsiteY5" fmla="*/ 226422 h 957942"/>
              <a:gd name="connsiteX6" fmla="*/ 461554 w 3492137"/>
              <a:gd name="connsiteY6" fmla="*/ 235131 h 957942"/>
              <a:gd name="connsiteX7" fmla="*/ 505097 w 3492137"/>
              <a:gd name="connsiteY7" fmla="*/ 252548 h 957942"/>
              <a:gd name="connsiteX8" fmla="*/ 557348 w 3492137"/>
              <a:gd name="connsiteY8" fmla="*/ 287382 h 957942"/>
              <a:gd name="connsiteX9" fmla="*/ 627017 w 3492137"/>
              <a:gd name="connsiteY9" fmla="*/ 330925 h 957942"/>
              <a:gd name="connsiteX10" fmla="*/ 653143 w 3492137"/>
              <a:gd name="connsiteY10" fmla="*/ 348342 h 957942"/>
              <a:gd name="connsiteX11" fmla="*/ 679268 w 3492137"/>
              <a:gd name="connsiteY11" fmla="*/ 357051 h 957942"/>
              <a:gd name="connsiteX12" fmla="*/ 748937 w 3492137"/>
              <a:gd name="connsiteY12" fmla="*/ 400594 h 957942"/>
              <a:gd name="connsiteX13" fmla="*/ 801188 w 3492137"/>
              <a:gd name="connsiteY13" fmla="*/ 426720 h 957942"/>
              <a:gd name="connsiteX14" fmla="*/ 827314 w 3492137"/>
              <a:gd name="connsiteY14" fmla="*/ 444137 h 957942"/>
              <a:gd name="connsiteX15" fmla="*/ 914400 w 3492137"/>
              <a:gd name="connsiteY15" fmla="*/ 496388 h 957942"/>
              <a:gd name="connsiteX16" fmla="*/ 966651 w 3492137"/>
              <a:gd name="connsiteY16" fmla="*/ 522514 h 957942"/>
              <a:gd name="connsiteX17" fmla="*/ 1018903 w 3492137"/>
              <a:gd name="connsiteY17" fmla="*/ 566057 h 957942"/>
              <a:gd name="connsiteX18" fmla="*/ 1053737 w 3492137"/>
              <a:gd name="connsiteY18" fmla="*/ 592182 h 957942"/>
              <a:gd name="connsiteX19" fmla="*/ 1132114 w 3492137"/>
              <a:gd name="connsiteY19" fmla="*/ 653142 h 957942"/>
              <a:gd name="connsiteX20" fmla="*/ 1175657 w 3492137"/>
              <a:gd name="connsiteY20" fmla="*/ 687977 h 957942"/>
              <a:gd name="connsiteX21" fmla="*/ 1210491 w 3492137"/>
              <a:gd name="connsiteY21" fmla="*/ 696685 h 957942"/>
              <a:gd name="connsiteX22" fmla="*/ 1245326 w 3492137"/>
              <a:gd name="connsiteY22" fmla="*/ 722811 h 957942"/>
              <a:gd name="connsiteX23" fmla="*/ 1271451 w 3492137"/>
              <a:gd name="connsiteY23" fmla="*/ 748937 h 957942"/>
              <a:gd name="connsiteX24" fmla="*/ 1297577 w 3492137"/>
              <a:gd name="connsiteY24" fmla="*/ 766354 h 957942"/>
              <a:gd name="connsiteX25" fmla="*/ 1323703 w 3492137"/>
              <a:gd name="connsiteY25" fmla="*/ 792480 h 957942"/>
              <a:gd name="connsiteX26" fmla="*/ 1349828 w 3492137"/>
              <a:gd name="connsiteY26" fmla="*/ 809897 h 957942"/>
              <a:gd name="connsiteX27" fmla="*/ 1375954 w 3492137"/>
              <a:gd name="connsiteY27" fmla="*/ 836022 h 957942"/>
              <a:gd name="connsiteX28" fmla="*/ 1428206 w 3492137"/>
              <a:gd name="connsiteY28" fmla="*/ 870857 h 957942"/>
              <a:gd name="connsiteX29" fmla="*/ 1454331 w 3492137"/>
              <a:gd name="connsiteY29" fmla="*/ 888274 h 957942"/>
              <a:gd name="connsiteX30" fmla="*/ 1480457 w 3492137"/>
              <a:gd name="connsiteY30" fmla="*/ 905691 h 957942"/>
              <a:gd name="connsiteX31" fmla="*/ 1506583 w 3492137"/>
              <a:gd name="connsiteY31" fmla="*/ 914400 h 957942"/>
              <a:gd name="connsiteX32" fmla="*/ 1532708 w 3492137"/>
              <a:gd name="connsiteY32" fmla="*/ 931817 h 957942"/>
              <a:gd name="connsiteX33" fmla="*/ 1593668 w 3492137"/>
              <a:gd name="connsiteY33" fmla="*/ 957942 h 957942"/>
              <a:gd name="connsiteX34" fmla="*/ 2063931 w 3492137"/>
              <a:gd name="connsiteY34" fmla="*/ 949234 h 957942"/>
              <a:gd name="connsiteX35" fmla="*/ 2098766 w 3492137"/>
              <a:gd name="connsiteY35" fmla="*/ 931817 h 957942"/>
              <a:gd name="connsiteX36" fmla="*/ 2142308 w 3492137"/>
              <a:gd name="connsiteY36" fmla="*/ 923108 h 957942"/>
              <a:gd name="connsiteX37" fmla="*/ 2177143 w 3492137"/>
              <a:gd name="connsiteY37" fmla="*/ 914400 h 957942"/>
              <a:gd name="connsiteX38" fmla="*/ 2220686 w 3492137"/>
              <a:gd name="connsiteY38" fmla="*/ 905691 h 957942"/>
              <a:gd name="connsiteX39" fmla="*/ 2246811 w 3492137"/>
              <a:gd name="connsiteY39" fmla="*/ 896982 h 957942"/>
              <a:gd name="connsiteX40" fmla="*/ 2290354 w 3492137"/>
              <a:gd name="connsiteY40" fmla="*/ 888274 h 957942"/>
              <a:gd name="connsiteX41" fmla="*/ 2386148 w 3492137"/>
              <a:gd name="connsiteY41" fmla="*/ 853440 h 957942"/>
              <a:gd name="connsiteX42" fmla="*/ 2403566 w 3492137"/>
              <a:gd name="connsiteY42" fmla="*/ 836022 h 957942"/>
              <a:gd name="connsiteX43" fmla="*/ 2455817 w 3492137"/>
              <a:gd name="connsiteY43" fmla="*/ 818605 h 957942"/>
              <a:gd name="connsiteX44" fmla="*/ 2525486 w 3492137"/>
              <a:gd name="connsiteY44" fmla="*/ 775062 h 957942"/>
              <a:gd name="connsiteX45" fmla="*/ 2577737 w 3492137"/>
              <a:gd name="connsiteY45" fmla="*/ 740228 h 957942"/>
              <a:gd name="connsiteX46" fmla="*/ 2656114 w 3492137"/>
              <a:gd name="connsiteY46" fmla="*/ 705394 h 957942"/>
              <a:gd name="connsiteX47" fmla="*/ 2717074 w 3492137"/>
              <a:gd name="connsiteY47" fmla="*/ 687977 h 957942"/>
              <a:gd name="connsiteX48" fmla="*/ 2743200 w 3492137"/>
              <a:gd name="connsiteY48" fmla="*/ 670560 h 957942"/>
              <a:gd name="connsiteX49" fmla="*/ 2769326 w 3492137"/>
              <a:gd name="connsiteY49" fmla="*/ 644434 h 957942"/>
              <a:gd name="connsiteX50" fmla="*/ 2821577 w 3492137"/>
              <a:gd name="connsiteY50" fmla="*/ 627017 h 957942"/>
              <a:gd name="connsiteX51" fmla="*/ 2865120 w 3492137"/>
              <a:gd name="connsiteY51" fmla="*/ 592182 h 957942"/>
              <a:gd name="connsiteX52" fmla="*/ 2891246 w 3492137"/>
              <a:gd name="connsiteY52" fmla="*/ 583474 h 957942"/>
              <a:gd name="connsiteX53" fmla="*/ 2917371 w 3492137"/>
              <a:gd name="connsiteY53" fmla="*/ 557348 h 957942"/>
              <a:gd name="connsiteX54" fmla="*/ 2943497 w 3492137"/>
              <a:gd name="connsiteY54" fmla="*/ 548640 h 957942"/>
              <a:gd name="connsiteX55" fmla="*/ 2987040 w 3492137"/>
              <a:gd name="connsiteY55" fmla="*/ 531222 h 957942"/>
              <a:gd name="connsiteX56" fmla="*/ 3048000 w 3492137"/>
              <a:gd name="connsiteY56" fmla="*/ 496388 h 957942"/>
              <a:gd name="connsiteX57" fmla="*/ 3074126 w 3492137"/>
              <a:gd name="connsiteY57" fmla="*/ 478971 h 957942"/>
              <a:gd name="connsiteX58" fmla="*/ 3100251 w 3492137"/>
              <a:gd name="connsiteY58" fmla="*/ 452845 h 957942"/>
              <a:gd name="connsiteX59" fmla="*/ 3135086 w 3492137"/>
              <a:gd name="connsiteY59" fmla="*/ 444137 h 957942"/>
              <a:gd name="connsiteX60" fmla="*/ 3161211 w 3492137"/>
              <a:gd name="connsiteY60" fmla="*/ 418011 h 957942"/>
              <a:gd name="connsiteX61" fmla="*/ 3187337 w 3492137"/>
              <a:gd name="connsiteY61" fmla="*/ 400594 h 957942"/>
              <a:gd name="connsiteX62" fmla="*/ 3222171 w 3492137"/>
              <a:gd name="connsiteY62" fmla="*/ 374468 h 957942"/>
              <a:gd name="connsiteX63" fmla="*/ 3300548 w 3492137"/>
              <a:gd name="connsiteY63" fmla="*/ 313508 h 957942"/>
              <a:gd name="connsiteX64" fmla="*/ 3326674 w 3492137"/>
              <a:gd name="connsiteY64" fmla="*/ 261257 h 957942"/>
              <a:gd name="connsiteX65" fmla="*/ 3370217 w 3492137"/>
              <a:gd name="connsiteY65" fmla="*/ 182880 h 957942"/>
              <a:gd name="connsiteX66" fmla="*/ 3405051 w 3492137"/>
              <a:gd name="connsiteY66" fmla="*/ 104502 h 957942"/>
              <a:gd name="connsiteX67" fmla="*/ 3439886 w 3492137"/>
              <a:gd name="connsiteY67" fmla="*/ 60960 h 957942"/>
              <a:gd name="connsiteX68" fmla="*/ 3457303 w 3492137"/>
              <a:gd name="connsiteY68" fmla="*/ 34834 h 957942"/>
              <a:gd name="connsiteX69" fmla="*/ 3492137 w 3492137"/>
              <a:gd name="connsiteY69" fmla="*/ 0 h 9579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</a:cxnLst>
            <a:rect l="l" t="t" r="r" b="b"/>
            <a:pathLst>
              <a:path w="3492137" h="957942">
                <a:moveTo>
                  <a:pt x="0" y="113211"/>
                </a:moveTo>
                <a:cubicBezTo>
                  <a:pt x="65291" y="116648"/>
                  <a:pt x="155634" y="116470"/>
                  <a:pt x="226423" y="130628"/>
                </a:cubicBezTo>
                <a:cubicBezTo>
                  <a:pt x="269727" y="139289"/>
                  <a:pt x="236644" y="138074"/>
                  <a:pt x="278674" y="156754"/>
                </a:cubicBezTo>
                <a:cubicBezTo>
                  <a:pt x="295451" y="164210"/>
                  <a:pt x="313672" y="167897"/>
                  <a:pt x="330926" y="174171"/>
                </a:cubicBezTo>
                <a:cubicBezTo>
                  <a:pt x="445511" y="215838"/>
                  <a:pt x="322924" y="174406"/>
                  <a:pt x="400594" y="200297"/>
                </a:cubicBezTo>
                <a:cubicBezTo>
                  <a:pt x="412205" y="209005"/>
                  <a:pt x="422826" y="219221"/>
                  <a:pt x="435428" y="226422"/>
                </a:cubicBezTo>
                <a:cubicBezTo>
                  <a:pt x="443398" y="230976"/>
                  <a:pt x="452959" y="231908"/>
                  <a:pt x="461554" y="235131"/>
                </a:cubicBezTo>
                <a:cubicBezTo>
                  <a:pt x="476191" y="240620"/>
                  <a:pt x="491373" y="245062"/>
                  <a:pt x="505097" y="252548"/>
                </a:cubicBezTo>
                <a:cubicBezTo>
                  <a:pt x="523474" y="262572"/>
                  <a:pt x="539931" y="275771"/>
                  <a:pt x="557348" y="287382"/>
                </a:cubicBezTo>
                <a:cubicBezTo>
                  <a:pt x="617049" y="327183"/>
                  <a:pt x="542977" y="278402"/>
                  <a:pt x="627017" y="330925"/>
                </a:cubicBezTo>
                <a:cubicBezTo>
                  <a:pt x="635893" y="336472"/>
                  <a:pt x="643782" y="343661"/>
                  <a:pt x="653143" y="348342"/>
                </a:cubicBezTo>
                <a:cubicBezTo>
                  <a:pt x="661353" y="352447"/>
                  <a:pt x="671058" y="352946"/>
                  <a:pt x="679268" y="357051"/>
                </a:cubicBezTo>
                <a:cubicBezTo>
                  <a:pt x="767308" y="401072"/>
                  <a:pt x="686762" y="366052"/>
                  <a:pt x="748937" y="400594"/>
                </a:cubicBezTo>
                <a:cubicBezTo>
                  <a:pt x="765959" y="410051"/>
                  <a:pt x="784166" y="417263"/>
                  <a:pt x="801188" y="426720"/>
                </a:cubicBezTo>
                <a:cubicBezTo>
                  <a:pt x="810337" y="431803"/>
                  <a:pt x="818400" y="438652"/>
                  <a:pt x="827314" y="444137"/>
                </a:cubicBezTo>
                <a:cubicBezTo>
                  <a:pt x="856145" y="461879"/>
                  <a:pt x="886233" y="477610"/>
                  <a:pt x="914400" y="496388"/>
                </a:cubicBezTo>
                <a:cubicBezTo>
                  <a:pt x="948164" y="518897"/>
                  <a:pt x="930597" y="510495"/>
                  <a:pt x="966651" y="522514"/>
                </a:cubicBezTo>
                <a:cubicBezTo>
                  <a:pt x="984068" y="537028"/>
                  <a:pt x="1001199" y="551894"/>
                  <a:pt x="1018903" y="566057"/>
                </a:cubicBezTo>
                <a:cubicBezTo>
                  <a:pt x="1030237" y="575124"/>
                  <a:pt x="1042889" y="582539"/>
                  <a:pt x="1053737" y="592182"/>
                </a:cubicBezTo>
                <a:cubicBezTo>
                  <a:pt x="1121524" y="652437"/>
                  <a:pt x="1069393" y="621782"/>
                  <a:pt x="1132114" y="653142"/>
                </a:cubicBezTo>
                <a:cubicBezTo>
                  <a:pt x="1146160" y="667189"/>
                  <a:pt x="1156430" y="679737"/>
                  <a:pt x="1175657" y="687977"/>
                </a:cubicBezTo>
                <a:cubicBezTo>
                  <a:pt x="1186658" y="692692"/>
                  <a:pt x="1198880" y="693782"/>
                  <a:pt x="1210491" y="696685"/>
                </a:cubicBezTo>
                <a:cubicBezTo>
                  <a:pt x="1222103" y="705394"/>
                  <a:pt x="1234306" y="713365"/>
                  <a:pt x="1245326" y="722811"/>
                </a:cubicBezTo>
                <a:cubicBezTo>
                  <a:pt x="1254677" y="730826"/>
                  <a:pt x="1261990" y="741053"/>
                  <a:pt x="1271451" y="748937"/>
                </a:cubicBezTo>
                <a:cubicBezTo>
                  <a:pt x="1279492" y="755638"/>
                  <a:pt x="1289536" y="759654"/>
                  <a:pt x="1297577" y="766354"/>
                </a:cubicBezTo>
                <a:cubicBezTo>
                  <a:pt x="1307038" y="774238"/>
                  <a:pt x="1314242" y="784595"/>
                  <a:pt x="1323703" y="792480"/>
                </a:cubicBezTo>
                <a:cubicBezTo>
                  <a:pt x="1331743" y="799180"/>
                  <a:pt x="1341788" y="803197"/>
                  <a:pt x="1349828" y="809897"/>
                </a:cubicBezTo>
                <a:cubicBezTo>
                  <a:pt x="1359289" y="817781"/>
                  <a:pt x="1366233" y="828461"/>
                  <a:pt x="1375954" y="836022"/>
                </a:cubicBezTo>
                <a:cubicBezTo>
                  <a:pt x="1392478" y="848874"/>
                  <a:pt x="1410789" y="859245"/>
                  <a:pt x="1428206" y="870857"/>
                </a:cubicBezTo>
                <a:lnTo>
                  <a:pt x="1454331" y="888274"/>
                </a:lnTo>
                <a:cubicBezTo>
                  <a:pt x="1463040" y="894080"/>
                  <a:pt x="1470528" y="902381"/>
                  <a:pt x="1480457" y="905691"/>
                </a:cubicBezTo>
                <a:cubicBezTo>
                  <a:pt x="1489166" y="908594"/>
                  <a:pt x="1498372" y="910295"/>
                  <a:pt x="1506583" y="914400"/>
                </a:cubicBezTo>
                <a:cubicBezTo>
                  <a:pt x="1515944" y="919081"/>
                  <a:pt x="1523621" y="926624"/>
                  <a:pt x="1532708" y="931817"/>
                </a:cubicBezTo>
                <a:cubicBezTo>
                  <a:pt x="1562838" y="949034"/>
                  <a:pt x="1564359" y="948173"/>
                  <a:pt x="1593668" y="957942"/>
                </a:cubicBezTo>
                <a:cubicBezTo>
                  <a:pt x="1750422" y="955039"/>
                  <a:pt x="1907359" y="957332"/>
                  <a:pt x="2063931" y="949234"/>
                </a:cubicBezTo>
                <a:cubicBezTo>
                  <a:pt x="2076896" y="948563"/>
                  <a:pt x="2086450" y="935922"/>
                  <a:pt x="2098766" y="931817"/>
                </a:cubicBezTo>
                <a:cubicBezTo>
                  <a:pt x="2112808" y="927136"/>
                  <a:pt x="2127859" y="926319"/>
                  <a:pt x="2142308" y="923108"/>
                </a:cubicBezTo>
                <a:cubicBezTo>
                  <a:pt x="2153992" y="920512"/>
                  <a:pt x="2165459" y="916996"/>
                  <a:pt x="2177143" y="914400"/>
                </a:cubicBezTo>
                <a:cubicBezTo>
                  <a:pt x="2191592" y="911189"/>
                  <a:pt x="2206326" y="909281"/>
                  <a:pt x="2220686" y="905691"/>
                </a:cubicBezTo>
                <a:cubicBezTo>
                  <a:pt x="2229591" y="903465"/>
                  <a:pt x="2237906" y="899208"/>
                  <a:pt x="2246811" y="896982"/>
                </a:cubicBezTo>
                <a:cubicBezTo>
                  <a:pt x="2261171" y="893392"/>
                  <a:pt x="2276074" y="892168"/>
                  <a:pt x="2290354" y="888274"/>
                </a:cubicBezTo>
                <a:cubicBezTo>
                  <a:pt x="2325494" y="878691"/>
                  <a:pt x="2352757" y="866797"/>
                  <a:pt x="2386148" y="853440"/>
                </a:cubicBezTo>
                <a:cubicBezTo>
                  <a:pt x="2391954" y="847634"/>
                  <a:pt x="2396222" y="839694"/>
                  <a:pt x="2403566" y="836022"/>
                </a:cubicBezTo>
                <a:cubicBezTo>
                  <a:pt x="2419987" y="827811"/>
                  <a:pt x="2455817" y="818605"/>
                  <a:pt x="2455817" y="818605"/>
                </a:cubicBezTo>
                <a:cubicBezTo>
                  <a:pt x="2506858" y="767566"/>
                  <a:pt x="2452915" y="814647"/>
                  <a:pt x="2525486" y="775062"/>
                </a:cubicBezTo>
                <a:cubicBezTo>
                  <a:pt x="2543863" y="765038"/>
                  <a:pt x="2559014" y="749589"/>
                  <a:pt x="2577737" y="740228"/>
                </a:cubicBezTo>
                <a:cubicBezTo>
                  <a:pt x="2608086" y="725054"/>
                  <a:pt x="2622755" y="716513"/>
                  <a:pt x="2656114" y="705394"/>
                </a:cubicBezTo>
                <a:cubicBezTo>
                  <a:pt x="2676163" y="698711"/>
                  <a:pt x="2696754" y="693783"/>
                  <a:pt x="2717074" y="687977"/>
                </a:cubicBezTo>
                <a:cubicBezTo>
                  <a:pt x="2725783" y="682171"/>
                  <a:pt x="2735159" y="677260"/>
                  <a:pt x="2743200" y="670560"/>
                </a:cubicBezTo>
                <a:cubicBezTo>
                  <a:pt x="2752661" y="662676"/>
                  <a:pt x="2758560" y="650415"/>
                  <a:pt x="2769326" y="644434"/>
                </a:cubicBezTo>
                <a:cubicBezTo>
                  <a:pt x="2785375" y="635518"/>
                  <a:pt x="2821577" y="627017"/>
                  <a:pt x="2821577" y="627017"/>
                </a:cubicBezTo>
                <a:cubicBezTo>
                  <a:pt x="2836091" y="615405"/>
                  <a:pt x="2849358" y="602033"/>
                  <a:pt x="2865120" y="592182"/>
                </a:cubicBezTo>
                <a:cubicBezTo>
                  <a:pt x="2872904" y="587317"/>
                  <a:pt x="2883608" y="588566"/>
                  <a:pt x="2891246" y="583474"/>
                </a:cubicBezTo>
                <a:cubicBezTo>
                  <a:pt x="2901493" y="576642"/>
                  <a:pt x="2907124" y="564180"/>
                  <a:pt x="2917371" y="557348"/>
                </a:cubicBezTo>
                <a:cubicBezTo>
                  <a:pt x="2925009" y="552256"/>
                  <a:pt x="2934902" y="551863"/>
                  <a:pt x="2943497" y="548640"/>
                </a:cubicBezTo>
                <a:cubicBezTo>
                  <a:pt x="2958134" y="543151"/>
                  <a:pt x="2973058" y="538213"/>
                  <a:pt x="2987040" y="531222"/>
                </a:cubicBezTo>
                <a:cubicBezTo>
                  <a:pt x="3007973" y="520756"/>
                  <a:pt x="3027932" y="508429"/>
                  <a:pt x="3048000" y="496388"/>
                </a:cubicBezTo>
                <a:cubicBezTo>
                  <a:pt x="3056975" y="491003"/>
                  <a:pt x="3066085" y="485672"/>
                  <a:pt x="3074126" y="478971"/>
                </a:cubicBezTo>
                <a:cubicBezTo>
                  <a:pt x="3083587" y="471087"/>
                  <a:pt x="3089558" y="458955"/>
                  <a:pt x="3100251" y="452845"/>
                </a:cubicBezTo>
                <a:cubicBezTo>
                  <a:pt x="3110643" y="446907"/>
                  <a:pt x="3123474" y="447040"/>
                  <a:pt x="3135086" y="444137"/>
                </a:cubicBezTo>
                <a:cubicBezTo>
                  <a:pt x="3143794" y="435428"/>
                  <a:pt x="3151750" y="425895"/>
                  <a:pt x="3161211" y="418011"/>
                </a:cubicBezTo>
                <a:cubicBezTo>
                  <a:pt x="3169252" y="411310"/>
                  <a:pt x="3178820" y="406678"/>
                  <a:pt x="3187337" y="400594"/>
                </a:cubicBezTo>
                <a:cubicBezTo>
                  <a:pt x="3199148" y="392158"/>
                  <a:pt x="3210837" y="383535"/>
                  <a:pt x="3222171" y="374468"/>
                </a:cubicBezTo>
                <a:cubicBezTo>
                  <a:pt x="3297534" y="314178"/>
                  <a:pt x="3248602" y="348139"/>
                  <a:pt x="3300548" y="313508"/>
                </a:cubicBezTo>
                <a:cubicBezTo>
                  <a:pt x="3334020" y="263303"/>
                  <a:pt x="3305043" y="311731"/>
                  <a:pt x="3326674" y="261257"/>
                </a:cubicBezTo>
                <a:cubicBezTo>
                  <a:pt x="3351837" y="202542"/>
                  <a:pt x="3337182" y="248950"/>
                  <a:pt x="3370217" y="182880"/>
                </a:cubicBezTo>
                <a:cubicBezTo>
                  <a:pt x="3407543" y="108228"/>
                  <a:pt x="3368113" y="169144"/>
                  <a:pt x="3405051" y="104502"/>
                </a:cubicBezTo>
                <a:cubicBezTo>
                  <a:pt x="3431855" y="57594"/>
                  <a:pt x="3411276" y="96722"/>
                  <a:pt x="3439886" y="60960"/>
                </a:cubicBezTo>
                <a:cubicBezTo>
                  <a:pt x="3446424" y="52787"/>
                  <a:pt x="3450603" y="42875"/>
                  <a:pt x="3457303" y="34834"/>
                </a:cubicBezTo>
                <a:cubicBezTo>
                  <a:pt x="3457325" y="34807"/>
                  <a:pt x="3484388" y="7749"/>
                  <a:pt x="3492137" y="0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任意多边形 9"/>
          <p:cNvSpPr/>
          <p:nvPr/>
        </p:nvSpPr>
        <p:spPr>
          <a:xfrm>
            <a:off x="4106310" y="1660525"/>
            <a:ext cx="3807823" cy="1378223"/>
          </a:xfrm>
          <a:custGeom>
            <a:avLst/>
            <a:gdLst>
              <a:gd name="connsiteX0" fmla="*/ 0 w 5077097"/>
              <a:gd name="connsiteY0" fmla="*/ 357174 h 1837631"/>
              <a:gd name="connsiteX1" fmla="*/ 78377 w 5077097"/>
              <a:gd name="connsiteY1" fmla="*/ 400717 h 1837631"/>
              <a:gd name="connsiteX2" fmla="*/ 113211 w 5077097"/>
              <a:gd name="connsiteY2" fmla="*/ 409425 h 1837631"/>
              <a:gd name="connsiteX3" fmla="*/ 200297 w 5077097"/>
              <a:gd name="connsiteY3" fmla="*/ 461677 h 1837631"/>
              <a:gd name="connsiteX4" fmla="*/ 252548 w 5077097"/>
              <a:gd name="connsiteY4" fmla="*/ 496511 h 1837631"/>
              <a:gd name="connsiteX5" fmla="*/ 330925 w 5077097"/>
              <a:gd name="connsiteY5" fmla="*/ 592305 h 1837631"/>
              <a:gd name="connsiteX6" fmla="*/ 365760 w 5077097"/>
              <a:gd name="connsiteY6" fmla="*/ 627139 h 1837631"/>
              <a:gd name="connsiteX7" fmla="*/ 418011 w 5077097"/>
              <a:gd name="connsiteY7" fmla="*/ 705517 h 1837631"/>
              <a:gd name="connsiteX8" fmla="*/ 487680 w 5077097"/>
              <a:gd name="connsiteY8" fmla="*/ 775185 h 1837631"/>
              <a:gd name="connsiteX9" fmla="*/ 505097 w 5077097"/>
              <a:gd name="connsiteY9" fmla="*/ 810019 h 1837631"/>
              <a:gd name="connsiteX10" fmla="*/ 548640 w 5077097"/>
              <a:gd name="connsiteY10" fmla="*/ 853562 h 1837631"/>
              <a:gd name="connsiteX11" fmla="*/ 583474 w 5077097"/>
              <a:gd name="connsiteY11" fmla="*/ 888397 h 1837631"/>
              <a:gd name="connsiteX12" fmla="*/ 635725 w 5077097"/>
              <a:gd name="connsiteY12" fmla="*/ 940648 h 1837631"/>
              <a:gd name="connsiteX13" fmla="*/ 661851 w 5077097"/>
              <a:gd name="connsiteY13" fmla="*/ 966774 h 1837631"/>
              <a:gd name="connsiteX14" fmla="*/ 740228 w 5077097"/>
              <a:gd name="connsiteY14" fmla="*/ 1027734 h 1837631"/>
              <a:gd name="connsiteX15" fmla="*/ 818605 w 5077097"/>
              <a:gd name="connsiteY15" fmla="*/ 1088694 h 1837631"/>
              <a:gd name="connsiteX16" fmla="*/ 870857 w 5077097"/>
              <a:gd name="connsiteY16" fmla="*/ 1140945 h 1837631"/>
              <a:gd name="connsiteX17" fmla="*/ 905691 w 5077097"/>
              <a:gd name="connsiteY17" fmla="*/ 1184488 h 1837631"/>
              <a:gd name="connsiteX18" fmla="*/ 949234 w 5077097"/>
              <a:gd name="connsiteY18" fmla="*/ 1219322 h 1837631"/>
              <a:gd name="connsiteX19" fmla="*/ 975360 w 5077097"/>
              <a:gd name="connsiteY19" fmla="*/ 1236739 h 1837631"/>
              <a:gd name="connsiteX20" fmla="*/ 1045028 w 5077097"/>
              <a:gd name="connsiteY20" fmla="*/ 1306408 h 1837631"/>
              <a:gd name="connsiteX21" fmla="*/ 1097280 w 5077097"/>
              <a:gd name="connsiteY21" fmla="*/ 1341242 h 1837631"/>
              <a:gd name="connsiteX22" fmla="*/ 1158240 w 5077097"/>
              <a:gd name="connsiteY22" fmla="*/ 1402202 h 1837631"/>
              <a:gd name="connsiteX23" fmla="*/ 1227908 w 5077097"/>
              <a:gd name="connsiteY23" fmla="*/ 1471871 h 1837631"/>
              <a:gd name="connsiteX24" fmla="*/ 1262742 w 5077097"/>
              <a:gd name="connsiteY24" fmla="*/ 1506705 h 1837631"/>
              <a:gd name="connsiteX25" fmla="*/ 1332411 w 5077097"/>
              <a:gd name="connsiteY25" fmla="*/ 1585082 h 1837631"/>
              <a:gd name="connsiteX26" fmla="*/ 1419497 w 5077097"/>
              <a:gd name="connsiteY26" fmla="*/ 1646042 h 1837631"/>
              <a:gd name="connsiteX27" fmla="*/ 1454331 w 5077097"/>
              <a:gd name="connsiteY27" fmla="*/ 1680877 h 1837631"/>
              <a:gd name="connsiteX28" fmla="*/ 1506582 w 5077097"/>
              <a:gd name="connsiteY28" fmla="*/ 1707002 h 1837631"/>
              <a:gd name="connsiteX29" fmla="*/ 1524000 w 5077097"/>
              <a:gd name="connsiteY29" fmla="*/ 1733128 h 1837631"/>
              <a:gd name="connsiteX30" fmla="*/ 1550125 w 5077097"/>
              <a:gd name="connsiteY30" fmla="*/ 1741837 h 1837631"/>
              <a:gd name="connsiteX31" fmla="*/ 1584960 w 5077097"/>
              <a:gd name="connsiteY31" fmla="*/ 1759254 h 1837631"/>
              <a:gd name="connsiteX32" fmla="*/ 1637211 w 5077097"/>
              <a:gd name="connsiteY32" fmla="*/ 1794088 h 1837631"/>
              <a:gd name="connsiteX33" fmla="*/ 1750422 w 5077097"/>
              <a:gd name="connsiteY33" fmla="*/ 1837631 h 1837631"/>
              <a:gd name="connsiteX34" fmla="*/ 1889760 w 5077097"/>
              <a:gd name="connsiteY34" fmla="*/ 1828922 h 1837631"/>
              <a:gd name="connsiteX35" fmla="*/ 1942011 w 5077097"/>
              <a:gd name="connsiteY35" fmla="*/ 1820214 h 1837631"/>
              <a:gd name="connsiteX36" fmla="*/ 2055222 w 5077097"/>
              <a:gd name="connsiteY36" fmla="*/ 1785379 h 1837631"/>
              <a:gd name="connsiteX37" fmla="*/ 2098765 w 5077097"/>
              <a:gd name="connsiteY37" fmla="*/ 1759254 h 1837631"/>
              <a:gd name="connsiteX38" fmla="*/ 2177142 w 5077097"/>
              <a:gd name="connsiteY38" fmla="*/ 1733128 h 1837631"/>
              <a:gd name="connsiteX39" fmla="*/ 2220685 w 5077097"/>
              <a:gd name="connsiteY39" fmla="*/ 1707002 h 1837631"/>
              <a:gd name="connsiteX40" fmla="*/ 2272937 w 5077097"/>
              <a:gd name="connsiteY40" fmla="*/ 1689585 h 1837631"/>
              <a:gd name="connsiteX41" fmla="*/ 2307771 w 5077097"/>
              <a:gd name="connsiteY41" fmla="*/ 1672168 h 1837631"/>
              <a:gd name="connsiteX42" fmla="*/ 2333897 w 5077097"/>
              <a:gd name="connsiteY42" fmla="*/ 1663459 h 1837631"/>
              <a:gd name="connsiteX43" fmla="*/ 2386148 w 5077097"/>
              <a:gd name="connsiteY43" fmla="*/ 1628625 h 1837631"/>
              <a:gd name="connsiteX44" fmla="*/ 2420982 w 5077097"/>
              <a:gd name="connsiteY44" fmla="*/ 1611208 h 1837631"/>
              <a:gd name="connsiteX45" fmla="*/ 2455817 w 5077097"/>
              <a:gd name="connsiteY45" fmla="*/ 1585082 h 1837631"/>
              <a:gd name="connsiteX46" fmla="*/ 2481942 w 5077097"/>
              <a:gd name="connsiteY46" fmla="*/ 1576374 h 1837631"/>
              <a:gd name="connsiteX47" fmla="*/ 2516777 w 5077097"/>
              <a:gd name="connsiteY47" fmla="*/ 1558957 h 1837631"/>
              <a:gd name="connsiteX48" fmla="*/ 2595154 w 5077097"/>
              <a:gd name="connsiteY48" fmla="*/ 1515414 h 1837631"/>
              <a:gd name="connsiteX49" fmla="*/ 2638697 w 5077097"/>
              <a:gd name="connsiteY49" fmla="*/ 1480579 h 1837631"/>
              <a:gd name="connsiteX50" fmla="*/ 2664822 w 5077097"/>
              <a:gd name="connsiteY50" fmla="*/ 1454454 h 1837631"/>
              <a:gd name="connsiteX51" fmla="*/ 2708365 w 5077097"/>
              <a:gd name="connsiteY51" fmla="*/ 1445745 h 1837631"/>
              <a:gd name="connsiteX52" fmla="*/ 2751908 w 5077097"/>
              <a:gd name="connsiteY52" fmla="*/ 1410911 h 1837631"/>
              <a:gd name="connsiteX53" fmla="*/ 2786742 w 5077097"/>
              <a:gd name="connsiteY53" fmla="*/ 1393494 h 1837631"/>
              <a:gd name="connsiteX54" fmla="*/ 2830285 w 5077097"/>
              <a:gd name="connsiteY54" fmla="*/ 1367368 h 1837631"/>
              <a:gd name="connsiteX55" fmla="*/ 2926080 w 5077097"/>
              <a:gd name="connsiteY55" fmla="*/ 1315117 h 1837631"/>
              <a:gd name="connsiteX56" fmla="*/ 2969622 w 5077097"/>
              <a:gd name="connsiteY56" fmla="*/ 1280282 h 1837631"/>
              <a:gd name="connsiteX57" fmla="*/ 3013165 w 5077097"/>
              <a:gd name="connsiteY57" fmla="*/ 1254157 h 1837631"/>
              <a:gd name="connsiteX58" fmla="*/ 3048000 w 5077097"/>
              <a:gd name="connsiteY58" fmla="*/ 1219322 h 1837631"/>
              <a:gd name="connsiteX59" fmla="*/ 3082834 w 5077097"/>
              <a:gd name="connsiteY59" fmla="*/ 1193197 h 1837631"/>
              <a:gd name="connsiteX60" fmla="*/ 3126377 w 5077097"/>
              <a:gd name="connsiteY60" fmla="*/ 1149654 h 1837631"/>
              <a:gd name="connsiteX61" fmla="*/ 3187337 w 5077097"/>
              <a:gd name="connsiteY61" fmla="*/ 1114819 h 1837631"/>
              <a:gd name="connsiteX62" fmla="*/ 3230880 w 5077097"/>
              <a:gd name="connsiteY62" fmla="*/ 1071277 h 1837631"/>
              <a:gd name="connsiteX63" fmla="*/ 3248297 w 5077097"/>
              <a:gd name="connsiteY63" fmla="*/ 1053859 h 1837631"/>
              <a:gd name="connsiteX64" fmla="*/ 3291840 w 5077097"/>
              <a:gd name="connsiteY64" fmla="*/ 1036442 h 1837631"/>
              <a:gd name="connsiteX65" fmla="*/ 3326674 w 5077097"/>
              <a:gd name="connsiteY65" fmla="*/ 1001608 h 1837631"/>
              <a:gd name="connsiteX66" fmla="*/ 3370217 w 5077097"/>
              <a:gd name="connsiteY66" fmla="*/ 975482 h 1837631"/>
              <a:gd name="connsiteX67" fmla="*/ 3500845 w 5077097"/>
              <a:gd name="connsiteY67" fmla="*/ 897105 h 1837631"/>
              <a:gd name="connsiteX68" fmla="*/ 3579222 w 5077097"/>
              <a:gd name="connsiteY68" fmla="*/ 853562 h 1837631"/>
              <a:gd name="connsiteX69" fmla="*/ 3605348 w 5077097"/>
              <a:gd name="connsiteY69" fmla="*/ 836145 h 1837631"/>
              <a:gd name="connsiteX70" fmla="*/ 3675017 w 5077097"/>
              <a:gd name="connsiteY70" fmla="*/ 766477 h 1837631"/>
              <a:gd name="connsiteX71" fmla="*/ 3753394 w 5077097"/>
              <a:gd name="connsiteY71" fmla="*/ 714225 h 1837631"/>
              <a:gd name="connsiteX72" fmla="*/ 3805645 w 5077097"/>
              <a:gd name="connsiteY72" fmla="*/ 679391 h 1837631"/>
              <a:gd name="connsiteX73" fmla="*/ 3840480 w 5077097"/>
              <a:gd name="connsiteY73" fmla="*/ 653265 h 1837631"/>
              <a:gd name="connsiteX74" fmla="*/ 3875314 w 5077097"/>
              <a:gd name="connsiteY74" fmla="*/ 635848 h 1837631"/>
              <a:gd name="connsiteX75" fmla="*/ 3901440 w 5077097"/>
              <a:gd name="connsiteY75" fmla="*/ 609722 h 1837631"/>
              <a:gd name="connsiteX76" fmla="*/ 3971108 w 5077097"/>
              <a:gd name="connsiteY76" fmla="*/ 574888 h 1837631"/>
              <a:gd name="connsiteX77" fmla="*/ 4023360 w 5077097"/>
              <a:gd name="connsiteY77" fmla="*/ 540054 h 1837631"/>
              <a:gd name="connsiteX78" fmla="*/ 4058194 w 5077097"/>
              <a:gd name="connsiteY78" fmla="*/ 513928 h 1837631"/>
              <a:gd name="connsiteX79" fmla="*/ 4093028 w 5077097"/>
              <a:gd name="connsiteY79" fmla="*/ 496511 h 1837631"/>
              <a:gd name="connsiteX80" fmla="*/ 4127862 w 5077097"/>
              <a:gd name="connsiteY80" fmla="*/ 461677 h 1837631"/>
              <a:gd name="connsiteX81" fmla="*/ 4180114 w 5077097"/>
              <a:gd name="connsiteY81" fmla="*/ 426842 h 1837631"/>
              <a:gd name="connsiteX82" fmla="*/ 4267200 w 5077097"/>
              <a:gd name="connsiteY82" fmla="*/ 365882 h 1837631"/>
              <a:gd name="connsiteX83" fmla="*/ 4293325 w 5077097"/>
              <a:gd name="connsiteY83" fmla="*/ 348465 h 1837631"/>
              <a:gd name="connsiteX84" fmla="*/ 4319451 w 5077097"/>
              <a:gd name="connsiteY84" fmla="*/ 322339 h 1837631"/>
              <a:gd name="connsiteX85" fmla="*/ 4406537 w 5077097"/>
              <a:gd name="connsiteY85" fmla="*/ 278797 h 1837631"/>
              <a:gd name="connsiteX86" fmla="*/ 4423954 w 5077097"/>
              <a:gd name="connsiteY86" fmla="*/ 252671 h 1837631"/>
              <a:gd name="connsiteX87" fmla="*/ 4537165 w 5077097"/>
              <a:gd name="connsiteY87" fmla="*/ 200419 h 1837631"/>
              <a:gd name="connsiteX88" fmla="*/ 4580708 w 5077097"/>
              <a:gd name="connsiteY88" fmla="*/ 174294 h 1837631"/>
              <a:gd name="connsiteX89" fmla="*/ 4615542 w 5077097"/>
              <a:gd name="connsiteY89" fmla="*/ 148168 h 1837631"/>
              <a:gd name="connsiteX90" fmla="*/ 4676502 w 5077097"/>
              <a:gd name="connsiteY90" fmla="*/ 130751 h 1837631"/>
              <a:gd name="connsiteX91" fmla="*/ 4711337 w 5077097"/>
              <a:gd name="connsiteY91" fmla="*/ 113334 h 1837631"/>
              <a:gd name="connsiteX92" fmla="*/ 4746171 w 5077097"/>
              <a:gd name="connsiteY92" fmla="*/ 104625 h 1837631"/>
              <a:gd name="connsiteX93" fmla="*/ 4781005 w 5077097"/>
              <a:gd name="connsiteY93" fmla="*/ 87208 h 1837631"/>
              <a:gd name="connsiteX94" fmla="*/ 4824548 w 5077097"/>
              <a:gd name="connsiteY94" fmla="*/ 78499 h 1837631"/>
              <a:gd name="connsiteX95" fmla="*/ 4885508 w 5077097"/>
              <a:gd name="connsiteY95" fmla="*/ 61082 h 1837631"/>
              <a:gd name="connsiteX96" fmla="*/ 4920342 w 5077097"/>
              <a:gd name="connsiteY96" fmla="*/ 52374 h 1837631"/>
              <a:gd name="connsiteX97" fmla="*/ 4946468 w 5077097"/>
              <a:gd name="connsiteY97" fmla="*/ 43665 h 1837631"/>
              <a:gd name="connsiteX98" fmla="*/ 5007428 w 5077097"/>
              <a:gd name="connsiteY98" fmla="*/ 26248 h 1837631"/>
              <a:gd name="connsiteX99" fmla="*/ 5033554 w 5077097"/>
              <a:gd name="connsiteY99" fmla="*/ 8831 h 1837631"/>
              <a:gd name="connsiteX100" fmla="*/ 5077097 w 5077097"/>
              <a:gd name="connsiteY100" fmla="*/ 122 h 1837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</a:cxnLst>
            <a:rect l="l" t="t" r="r" b="b"/>
            <a:pathLst>
              <a:path w="5077097" h="1837631">
                <a:moveTo>
                  <a:pt x="0" y="357174"/>
                </a:moveTo>
                <a:cubicBezTo>
                  <a:pt x="18472" y="368257"/>
                  <a:pt x="56170" y="392389"/>
                  <a:pt x="78377" y="400717"/>
                </a:cubicBezTo>
                <a:cubicBezTo>
                  <a:pt x="89584" y="404919"/>
                  <a:pt x="101600" y="406522"/>
                  <a:pt x="113211" y="409425"/>
                </a:cubicBezTo>
                <a:cubicBezTo>
                  <a:pt x="145045" y="425342"/>
                  <a:pt x="172272" y="437155"/>
                  <a:pt x="200297" y="461677"/>
                </a:cubicBezTo>
                <a:cubicBezTo>
                  <a:pt x="248409" y="503775"/>
                  <a:pt x="180051" y="478386"/>
                  <a:pt x="252548" y="496511"/>
                </a:cubicBezTo>
                <a:cubicBezTo>
                  <a:pt x="392054" y="636014"/>
                  <a:pt x="240393" y="475907"/>
                  <a:pt x="330925" y="592305"/>
                </a:cubicBezTo>
                <a:cubicBezTo>
                  <a:pt x="341007" y="605267"/>
                  <a:pt x="355748" y="614123"/>
                  <a:pt x="365760" y="627139"/>
                </a:cubicBezTo>
                <a:cubicBezTo>
                  <a:pt x="384905" y="652027"/>
                  <a:pt x="395808" y="683314"/>
                  <a:pt x="418011" y="705517"/>
                </a:cubicBezTo>
                <a:lnTo>
                  <a:pt x="487680" y="775185"/>
                </a:lnTo>
                <a:cubicBezTo>
                  <a:pt x="493486" y="786796"/>
                  <a:pt x="497127" y="799772"/>
                  <a:pt x="505097" y="810019"/>
                </a:cubicBezTo>
                <a:cubicBezTo>
                  <a:pt x="517699" y="826222"/>
                  <a:pt x="534126" y="839048"/>
                  <a:pt x="548640" y="853562"/>
                </a:cubicBezTo>
                <a:lnTo>
                  <a:pt x="583474" y="888397"/>
                </a:lnTo>
                <a:lnTo>
                  <a:pt x="635725" y="940648"/>
                </a:lnTo>
                <a:cubicBezTo>
                  <a:pt x="644434" y="949357"/>
                  <a:pt x="652129" y="959213"/>
                  <a:pt x="661851" y="966774"/>
                </a:cubicBezTo>
                <a:cubicBezTo>
                  <a:pt x="687977" y="987094"/>
                  <a:pt x="716824" y="1004330"/>
                  <a:pt x="740228" y="1027734"/>
                </a:cubicBezTo>
                <a:cubicBezTo>
                  <a:pt x="792951" y="1080457"/>
                  <a:pt x="765412" y="1062097"/>
                  <a:pt x="818605" y="1088694"/>
                </a:cubicBezTo>
                <a:cubicBezTo>
                  <a:pt x="859653" y="1150265"/>
                  <a:pt x="806043" y="1076131"/>
                  <a:pt x="870857" y="1140945"/>
                </a:cubicBezTo>
                <a:cubicBezTo>
                  <a:pt x="884000" y="1154088"/>
                  <a:pt x="892548" y="1171345"/>
                  <a:pt x="905691" y="1184488"/>
                </a:cubicBezTo>
                <a:cubicBezTo>
                  <a:pt x="918834" y="1197631"/>
                  <a:pt x="934364" y="1208170"/>
                  <a:pt x="949234" y="1219322"/>
                </a:cubicBezTo>
                <a:cubicBezTo>
                  <a:pt x="957607" y="1225602"/>
                  <a:pt x="967615" y="1229698"/>
                  <a:pt x="975360" y="1236739"/>
                </a:cubicBezTo>
                <a:cubicBezTo>
                  <a:pt x="999661" y="1258831"/>
                  <a:pt x="1017702" y="1288191"/>
                  <a:pt x="1045028" y="1306408"/>
                </a:cubicBezTo>
                <a:lnTo>
                  <a:pt x="1097280" y="1341242"/>
                </a:lnTo>
                <a:cubicBezTo>
                  <a:pt x="1150693" y="1412462"/>
                  <a:pt x="1093214" y="1342595"/>
                  <a:pt x="1158240" y="1402202"/>
                </a:cubicBezTo>
                <a:cubicBezTo>
                  <a:pt x="1182450" y="1424394"/>
                  <a:pt x="1204685" y="1448648"/>
                  <a:pt x="1227908" y="1471871"/>
                </a:cubicBezTo>
                <a:cubicBezTo>
                  <a:pt x="1239519" y="1483482"/>
                  <a:pt x="1252484" y="1493883"/>
                  <a:pt x="1262742" y="1506705"/>
                </a:cubicBezTo>
                <a:cubicBezTo>
                  <a:pt x="1289732" y="1540442"/>
                  <a:pt x="1300426" y="1557095"/>
                  <a:pt x="1332411" y="1585082"/>
                </a:cubicBezTo>
                <a:cubicBezTo>
                  <a:pt x="1377334" y="1624390"/>
                  <a:pt x="1364770" y="1602260"/>
                  <a:pt x="1419497" y="1646042"/>
                </a:cubicBezTo>
                <a:cubicBezTo>
                  <a:pt x="1432320" y="1656300"/>
                  <a:pt x="1441863" y="1670190"/>
                  <a:pt x="1454331" y="1680877"/>
                </a:cubicBezTo>
                <a:cubicBezTo>
                  <a:pt x="1475816" y="1699293"/>
                  <a:pt x="1481296" y="1698574"/>
                  <a:pt x="1506582" y="1707002"/>
                </a:cubicBezTo>
                <a:cubicBezTo>
                  <a:pt x="1512388" y="1715711"/>
                  <a:pt x="1515827" y="1726589"/>
                  <a:pt x="1524000" y="1733128"/>
                </a:cubicBezTo>
                <a:cubicBezTo>
                  <a:pt x="1531168" y="1738862"/>
                  <a:pt x="1541688" y="1738221"/>
                  <a:pt x="1550125" y="1741837"/>
                </a:cubicBezTo>
                <a:cubicBezTo>
                  <a:pt x="1562057" y="1746951"/>
                  <a:pt x="1573828" y="1752575"/>
                  <a:pt x="1584960" y="1759254"/>
                </a:cubicBezTo>
                <a:cubicBezTo>
                  <a:pt x="1602910" y="1770024"/>
                  <a:pt x="1617776" y="1786314"/>
                  <a:pt x="1637211" y="1794088"/>
                </a:cubicBezTo>
                <a:cubicBezTo>
                  <a:pt x="1732820" y="1832331"/>
                  <a:pt x="1694637" y="1819035"/>
                  <a:pt x="1750422" y="1837631"/>
                </a:cubicBezTo>
                <a:cubicBezTo>
                  <a:pt x="1796868" y="1834728"/>
                  <a:pt x="1843414" y="1833135"/>
                  <a:pt x="1889760" y="1828922"/>
                </a:cubicBezTo>
                <a:cubicBezTo>
                  <a:pt x="1907345" y="1827323"/>
                  <a:pt x="1925417" y="1826248"/>
                  <a:pt x="1942011" y="1820214"/>
                </a:cubicBezTo>
                <a:cubicBezTo>
                  <a:pt x="2068632" y="1774170"/>
                  <a:pt x="1881638" y="1807078"/>
                  <a:pt x="2055222" y="1785379"/>
                </a:cubicBezTo>
                <a:cubicBezTo>
                  <a:pt x="2069736" y="1776671"/>
                  <a:pt x="2083207" y="1765922"/>
                  <a:pt x="2098765" y="1759254"/>
                </a:cubicBezTo>
                <a:cubicBezTo>
                  <a:pt x="2124077" y="1748406"/>
                  <a:pt x="2153528" y="1747297"/>
                  <a:pt x="2177142" y="1733128"/>
                </a:cubicBezTo>
                <a:cubicBezTo>
                  <a:pt x="2191656" y="1724419"/>
                  <a:pt x="2205276" y="1714006"/>
                  <a:pt x="2220685" y="1707002"/>
                </a:cubicBezTo>
                <a:cubicBezTo>
                  <a:pt x="2237399" y="1699405"/>
                  <a:pt x="2255891" y="1696403"/>
                  <a:pt x="2272937" y="1689585"/>
                </a:cubicBezTo>
                <a:cubicBezTo>
                  <a:pt x="2284990" y="1684764"/>
                  <a:pt x="2295839" y="1677282"/>
                  <a:pt x="2307771" y="1672168"/>
                </a:cubicBezTo>
                <a:cubicBezTo>
                  <a:pt x="2316209" y="1668552"/>
                  <a:pt x="2325872" y="1667917"/>
                  <a:pt x="2333897" y="1663459"/>
                </a:cubicBezTo>
                <a:cubicBezTo>
                  <a:pt x="2352195" y="1653293"/>
                  <a:pt x="2367425" y="1637986"/>
                  <a:pt x="2386148" y="1628625"/>
                </a:cubicBezTo>
                <a:cubicBezTo>
                  <a:pt x="2397759" y="1622819"/>
                  <a:pt x="2409973" y="1618088"/>
                  <a:pt x="2420982" y="1611208"/>
                </a:cubicBezTo>
                <a:cubicBezTo>
                  <a:pt x="2433290" y="1603515"/>
                  <a:pt x="2443215" y="1592283"/>
                  <a:pt x="2455817" y="1585082"/>
                </a:cubicBezTo>
                <a:cubicBezTo>
                  <a:pt x="2463787" y="1580528"/>
                  <a:pt x="2473505" y="1579990"/>
                  <a:pt x="2481942" y="1576374"/>
                </a:cubicBezTo>
                <a:cubicBezTo>
                  <a:pt x="2493875" y="1571260"/>
                  <a:pt x="2505645" y="1565636"/>
                  <a:pt x="2516777" y="1558957"/>
                </a:cubicBezTo>
                <a:cubicBezTo>
                  <a:pt x="2591640" y="1514039"/>
                  <a:pt x="2542603" y="1532930"/>
                  <a:pt x="2595154" y="1515414"/>
                </a:cubicBezTo>
                <a:cubicBezTo>
                  <a:pt x="2609668" y="1503802"/>
                  <a:pt x="2624708" y="1492819"/>
                  <a:pt x="2638697" y="1480579"/>
                </a:cubicBezTo>
                <a:cubicBezTo>
                  <a:pt x="2647965" y="1472469"/>
                  <a:pt x="2653807" y="1459962"/>
                  <a:pt x="2664822" y="1454454"/>
                </a:cubicBezTo>
                <a:cubicBezTo>
                  <a:pt x="2678061" y="1447834"/>
                  <a:pt x="2693851" y="1448648"/>
                  <a:pt x="2708365" y="1445745"/>
                </a:cubicBezTo>
                <a:cubicBezTo>
                  <a:pt x="2722879" y="1434134"/>
                  <a:pt x="2736442" y="1421221"/>
                  <a:pt x="2751908" y="1410911"/>
                </a:cubicBezTo>
                <a:cubicBezTo>
                  <a:pt x="2762710" y="1403710"/>
                  <a:pt x="2775394" y="1399799"/>
                  <a:pt x="2786742" y="1393494"/>
                </a:cubicBezTo>
                <a:cubicBezTo>
                  <a:pt x="2801538" y="1385274"/>
                  <a:pt x="2816005" y="1376455"/>
                  <a:pt x="2830285" y="1367368"/>
                </a:cubicBezTo>
                <a:cubicBezTo>
                  <a:pt x="2903908" y="1320517"/>
                  <a:pt x="2856855" y="1342807"/>
                  <a:pt x="2926080" y="1315117"/>
                </a:cubicBezTo>
                <a:cubicBezTo>
                  <a:pt x="2940594" y="1303505"/>
                  <a:pt x="2954395" y="1290941"/>
                  <a:pt x="2969622" y="1280282"/>
                </a:cubicBezTo>
                <a:cubicBezTo>
                  <a:pt x="2983489" y="1270575"/>
                  <a:pt x="2999804" y="1264549"/>
                  <a:pt x="3013165" y="1254157"/>
                </a:cubicBezTo>
                <a:cubicBezTo>
                  <a:pt x="3026127" y="1244075"/>
                  <a:pt x="3035642" y="1230136"/>
                  <a:pt x="3048000" y="1219322"/>
                </a:cubicBezTo>
                <a:cubicBezTo>
                  <a:pt x="3058923" y="1209764"/>
                  <a:pt x="3071986" y="1202840"/>
                  <a:pt x="3082834" y="1193197"/>
                </a:cubicBezTo>
                <a:cubicBezTo>
                  <a:pt x="3098176" y="1179560"/>
                  <a:pt x="3110929" y="1163171"/>
                  <a:pt x="3126377" y="1149654"/>
                </a:cubicBezTo>
                <a:cubicBezTo>
                  <a:pt x="3185966" y="1097513"/>
                  <a:pt x="3115030" y="1171057"/>
                  <a:pt x="3187337" y="1114819"/>
                </a:cubicBezTo>
                <a:cubicBezTo>
                  <a:pt x="3203539" y="1102217"/>
                  <a:pt x="3216366" y="1085791"/>
                  <a:pt x="3230880" y="1071277"/>
                </a:cubicBezTo>
                <a:cubicBezTo>
                  <a:pt x="3236686" y="1065471"/>
                  <a:pt x="3240674" y="1056908"/>
                  <a:pt x="3248297" y="1053859"/>
                </a:cubicBezTo>
                <a:lnTo>
                  <a:pt x="3291840" y="1036442"/>
                </a:lnTo>
                <a:cubicBezTo>
                  <a:pt x="3303451" y="1024831"/>
                  <a:pt x="3313712" y="1011689"/>
                  <a:pt x="3326674" y="1001608"/>
                </a:cubicBezTo>
                <a:cubicBezTo>
                  <a:pt x="3340035" y="991216"/>
                  <a:pt x="3355863" y="984453"/>
                  <a:pt x="3370217" y="975482"/>
                </a:cubicBezTo>
                <a:cubicBezTo>
                  <a:pt x="3430144" y="938027"/>
                  <a:pt x="3386348" y="954352"/>
                  <a:pt x="3500845" y="897105"/>
                </a:cubicBezTo>
                <a:cubicBezTo>
                  <a:pt x="3542438" y="876309"/>
                  <a:pt x="3535476" y="880904"/>
                  <a:pt x="3579222" y="853562"/>
                </a:cubicBezTo>
                <a:cubicBezTo>
                  <a:pt x="3588098" y="848015"/>
                  <a:pt x="3597603" y="843185"/>
                  <a:pt x="3605348" y="836145"/>
                </a:cubicBezTo>
                <a:cubicBezTo>
                  <a:pt x="3629649" y="814053"/>
                  <a:pt x="3646855" y="783374"/>
                  <a:pt x="3675017" y="766477"/>
                </a:cubicBezTo>
                <a:cubicBezTo>
                  <a:pt x="3759218" y="715956"/>
                  <a:pt x="3680827" y="765022"/>
                  <a:pt x="3753394" y="714225"/>
                </a:cubicBezTo>
                <a:cubicBezTo>
                  <a:pt x="3770543" y="702221"/>
                  <a:pt x="3788496" y="691395"/>
                  <a:pt x="3805645" y="679391"/>
                </a:cubicBezTo>
                <a:cubicBezTo>
                  <a:pt x="3817536" y="671067"/>
                  <a:pt x="3828172" y="660958"/>
                  <a:pt x="3840480" y="653265"/>
                </a:cubicBezTo>
                <a:cubicBezTo>
                  <a:pt x="3851489" y="646385"/>
                  <a:pt x="3864750" y="643394"/>
                  <a:pt x="3875314" y="635848"/>
                </a:cubicBezTo>
                <a:cubicBezTo>
                  <a:pt x="3885336" y="628690"/>
                  <a:pt x="3891979" y="617607"/>
                  <a:pt x="3901440" y="609722"/>
                </a:cubicBezTo>
                <a:cubicBezTo>
                  <a:pt x="3935934" y="580977"/>
                  <a:pt x="3924775" y="600160"/>
                  <a:pt x="3971108" y="574888"/>
                </a:cubicBezTo>
                <a:cubicBezTo>
                  <a:pt x="3989485" y="564864"/>
                  <a:pt x="4006211" y="552058"/>
                  <a:pt x="4023360" y="540054"/>
                </a:cubicBezTo>
                <a:cubicBezTo>
                  <a:pt x="4035251" y="531731"/>
                  <a:pt x="4045886" y="521621"/>
                  <a:pt x="4058194" y="513928"/>
                </a:cubicBezTo>
                <a:cubicBezTo>
                  <a:pt x="4069203" y="507048"/>
                  <a:pt x="4082643" y="504300"/>
                  <a:pt x="4093028" y="496511"/>
                </a:cubicBezTo>
                <a:cubicBezTo>
                  <a:pt x="4106165" y="486658"/>
                  <a:pt x="4115039" y="471935"/>
                  <a:pt x="4127862" y="461677"/>
                </a:cubicBezTo>
                <a:cubicBezTo>
                  <a:pt x="4144208" y="448600"/>
                  <a:pt x="4162903" y="438757"/>
                  <a:pt x="4180114" y="426842"/>
                </a:cubicBezTo>
                <a:cubicBezTo>
                  <a:pt x="4309184" y="337485"/>
                  <a:pt x="4195319" y="413803"/>
                  <a:pt x="4267200" y="365882"/>
                </a:cubicBezTo>
                <a:cubicBezTo>
                  <a:pt x="4275908" y="360076"/>
                  <a:pt x="4285924" y="355866"/>
                  <a:pt x="4293325" y="348465"/>
                </a:cubicBezTo>
                <a:cubicBezTo>
                  <a:pt x="4302034" y="339756"/>
                  <a:pt x="4308962" y="328794"/>
                  <a:pt x="4319451" y="322339"/>
                </a:cubicBezTo>
                <a:cubicBezTo>
                  <a:pt x="4347092" y="305330"/>
                  <a:pt x="4406537" y="278797"/>
                  <a:pt x="4406537" y="278797"/>
                </a:cubicBezTo>
                <a:cubicBezTo>
                  <a:pt x="4412343" y="270088"/>
                  <a:pt x="4415692" y="259097"/>
                  <a:pt x="4423954" y="252671"/>
                </a:cubicBezTo>
                <a:cubicBezTo>
                  <a:pt x="4487347" y="203366"/>
                  <a:pt x="4473308" y="229445"/>
                  <a:pt x="4537165" y="200419"/>
                </a:cubicBezTo>
                <a:cubicBezTo>
                  <a:pt x="4552574" y="193415"/>
                  <a:pt x="4566624" y="183683"/>
                  <a:pt x="4580708" y="174294"/>
                </a:cubicBezTo>
                <a:cubicBezTo>
                  <a:pt x="4592785" y="166243"/>
                  <a:pt x="4602329" y="154174"/>
                  <a:pt x="4615542" y="148168"/>
                </a:cubicBezTo>
                <a:cubicBezTo>
                  <a:pt x="4634781" y="139423"/>
                  <a:pt x="4656641" y="137973"/>
                  <a:pt x="4676502" y="130751"/>
                </a:cubicBezTo>
                <a:cubicBezTo>
                  <a:pt x="4688703" y="126314"/>
                  <a:pt x="4699181" y="117892"/>
                  <a:pt x="4711337" y="113334"/>
                </a:cubicBezTo>
                <a:cubicBezTo>
                  <a:pt x="4722544" y="109131"/>
                  <a:pt x="4734964" y="108828"/>
                  <a:pt x="4746171" y="104625"/>
                </a:cubicBezTo>
                <a:cubicBezTo>
                  <a:pt x="4758326" y="100067"/>
                  <a:pt x="4768689" y="91313"/>
                  <a:pt x="4781005" y="87208"/>
                </a:cubicBezTo>
                <a:cubicBezTo>
                  <a:pt x="4795047" y="82527"/>
                  <a:pt x="4810099" y="81710"/>
                  <a:pt x="4824548" y="78499"/>
                </a:cubicBezTo>
                <a:cubicBezTo>
                  <a:pt x="4885823" y="64882"/>
                  <a:pt x="4834578" y="75633"/>
                  <a:pt x="4885508" y="61082"/>
                </a:cubicBezTo>
                <a:cubicBezTo>
                  <a:pt x="4897016" y="57794"/>
                  <a:pt x="4908834" y="55662"/>
                  <a:pt x="4920342" y="52374"/>
                </a:cubicBezTo>
                <a:cubicBezTo>
                  <a:pt x="4929169" y="49852"/>
                  <a:pt x="4937641" y="46187"/>
                  <a:pt x="4946468" y="43665"/>
                </a:cubicBezTo>
                <a:cubicBezTo>
                  <a:pt x="4959496" y="39943"/>
                  <a:pt x="4993503" y="33210"/>
                  <a:pt x="5007428" y="26248"/>
                </a:cubicBezTo>
                <a:cubicBezTo>
                  <a:pt x="5016789" y="21567"/>
                  <a:pt x="5024193" y="13512"/>
                  <a:pt x="5033554" y="8831"/>
                </a:cubicBezTo>
                <a:cubicBezTo>
                  <a:pt x="5054644" y="-1714"/>
                  <a:pt x="5057169" y="122"/>
                  <a:pt x="5077097" y="122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任意多边形 10"/>
          <p:cNvSpPr/>
          <p:nvPr/>
        </p:nvSpPr>
        <p:spPr>
          <a:xfrm>
            <a:off x="6398840" y="3012622"/>
            <a:ext cx="222069" cy="124097"/>
          </a:xfrm>
          <a:custGeom>
            <a:avLst/>
            <a:gdLst>
              <a:gd name="connsiteX0" fmla="*/ 296092 w 296092"/>
              <a:gd name="connsiteY0" fmla="*/ 165462 h 165462"/>
              <a:gd name="connsiteX1" fmla="*/ 252549 w 296092"/>
              <a:gd name="connsiteY1" fmla="*/ 156754 h 165462"/>
              <a:gd name="connsiteX2" fmla="*/ 174172 w 296092"/>
              <a:gd name="connsiteY2" fmla="*/ 130628 h 165462"/>
              <a:gd name="connsiteX3" fmla="*/ 95794 w 296092"/>
              <a:gd name="connsiteY3" fmla="*/ 113211 h 165462"/>
              <a:gd name="connsiteX4" fmla="*/ 69669 w 296092"/>
              <a:gd name="connsiteY4" fmla="*/ 104502 h 165462"/>
              <a:gd name="connsiteX5" fmla="*/ 43543 w 296092"/>
              <a:gd name="connsiteY5" fmla="*/ 78377 h 165462"/>
              <a:gd name="connsiteX6" fmla="*/ 34834 w 296092"/>
              <a:gd name="connsiteY6" fmla="*/ 52251 h 165462"/>
              <a:gd name="connsiteX7" fmla="*/ 0 w 296092"/>
              <a:gd name="connsiteY7" fmla="*/ 0 h 165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6092" h="165462">
                <a:moveTo>
                  <a:pt x="296092" y="165462"/>
                </a:moveTo>
                <a:cubicBezTo>
                  <a:pt x="281578" y="162559"/>
                  <a:pt x="266781" y="160820"/>
                  <a:pt x="252549" y="156754"/>
                </a:cubicBezTo>
                <a:cubicBezTo>
                  <a:pt x="226070" y="149189"/>
                  <a:pt x="201176" y="136028"/>
                  <a:pt x="174172" y="130628"/>
                </a:cubicBezTo>
                <a:cubicBezTo>
                  <a:pt x="144238" y="124642"/>
                  <a:pt x="124494" y="121411"/>
                  <a:pt x="95794" y="113211"/>
                </a:cubicBezTo>
                <a:cubicBezTo>
                  <a:pt x="86968" y="110689"/>
                  <a:pt x="78377" y="107405"/>
                  <a:pt x="69669" y="104502"/>
                </a:cubicBezTo>
                <a:cubicBezTo>
                  <a:pt x="60960" y="95794"/>
                  <a:pt x="50375" y="88624"/>
                  <a:pt x="43543" y="78377"/>
                </a:cubicBezTo>
                <a:cubicBezTo>
                  <a:pt x="38451" y="70739"/>
                  <a:pt x="38450" y="60689"/>
                  <a:pt x="34834" y="52251"/>
                </a:cubicBezTo>
                <a:cubicBezTo>
                  <a:pt x="19017" y="15345"/>
                  <a:pt x="23262" y="23262"/>
                  <a:pt x="0" y="0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任意多边形 11"/>
          <p:cNvSpPr/>
          <p:nvPr/>
        </p:nvSpPr>
        <p:spPr>
          <a:xfrm>
            <a:off x="6398840" y="2914651"/>
            <a:ext cx="222069" cy="124097"/>
          </a:xfrm>
          <a:custGeom>
            <a:avLst/>
            <a:gdLst>
              <a:gd name="connsiteX0" fmla="*/ 296092 w 296092"/>
              <a:gd name="connsiteY0" fmla="*/ 165462 h 165462"/>
              <a:gd name="connsiteX1" fmla="*/ 252549 w 296092"/>
              <a:gd name="connsiteY1" fmla="*/ 156754 h 165462"/>
              <a:gd name="connsiteX2" fmla="*/ 174172 w 296092"/>
              <a:gd name="connsiteY2" fmla="*/ 130628 h 165462"/>
              <a:gd name="connsiteX3" fmla="*/ 95794 w 296092"/>
              <a:gd name="connsiteY3" fmla="*/ 113211 h 165462"/>
              <a:gd name="connsiteX4" fmla="*/ 69669 w 296092"/>
              <a:gd name="connsiteY4" fmla="*/ 104502 h 165462"/>
              <a:gd name="connsiteX5" fmla="*/ 43543 w 296092"/>
              <a:gd name="connsiteY5" fmla="*/ 78377 h 165462"/>
              <a:gd name="connsiteX6" fmla="*/ 34834 w 296092"/>
              <a:gd name="connsiteY6" fmla="*/ 52251 h 165462"/>
              <a:gd name="connsiteX7" fmla="*/ 0 w 296092"/>
              <a:gd name="connsiteY7" fmla="*/ 0 h 165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6092" h="165462">
                <a:moveTo>
                  <a:pt x="296092" y="165462"/>
                </a:moveTo>
                <a:cubicBezTo>
                  <a:pt x="281578" y="162559"/>
                  <a:pt x="266781" y="160820"/>
                  <a:pt x="252549" y="156754"/>
                </a:cubicBezTo>
                <a:cubicBezTo>
                  <a:pt x="226070" y="149189"/>
                  <a:pt x="201176" y="136028"/>
                  <a:pt x="174172" y="130628"/>
                </a:cubicBezTo>
                <a:cubicBezTo>
                  <a:pt x="144238" y="124642"/>
                  <a:pt x="124494" y="121411"/>
                  <a:pt x="95794" y="113211"/>
                </a:cubicBezTo>
                <a:cubicBezTo>
                  <a:pt x="86968" y="110689"/>
                  <a:pt x="78377" y="107405"/>
                  <a:pt x="69669" y="104502"/>
                </a:cubicBezTo>
                <a:cubicBezTo>
                  <a:pt x="60960" y="95794"/>
                  <a:pt x="50375" y="88624"/>
                  <a:pt x="43543" y="78377"/>
                </a:cubicBezTo>
                <a:cubicBezTo>
                  <a:pt x="38451" y="70739"/>
                  <a:pt x="38450" y="60689"/>
                  <a:pt x="34834" y="52251"/>
                </a:cubicBezTo>
                <a:cubicBezTo>
                  <a:pt x="19017" y="15345"/>
                  <a:pt x="23262" y="23262"/>
                  <a:pt x="0" y="0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任意多边形 12"/>
          <p:cNvSpPr/>
          <p:nvPr/>
        </p:nvSpPr>
        <p:spPr>
          <a:xfrm>
            <a:off x="6398840" y="2777491"/>
            <a:ext cx="222069" cy="124097"/>
          </a:xfrm>
          <a:custGeom>
            <a:avLst/>
            <a:gdLst>
              <a:gd name="connsiteX0" fmla="*/ 296092 w 296092"/>
              <a:gd name="connsiteY0" fmla="*/ 165462 h 165462"/>
              <a:gd name="connsiteX1" fmla="*/ 252549 w 296092"/>
              <a:gd name="connsiteY1" fmla="*/ 156754 h 165462"/>
              <a:gd name="connsiteX2" fmla="*/ 174172 w 296092"/>
              <a:gd name="connsiteY2" fmla="*/ 130628 h 165462"/>
              <a:gd name="connsiteX3" fmla="*/ 95794 w 296092"/>
              <a:gd name="connsiteY3" fmla="*/ 113211 h 165462"/>
              <a:gd name="connsiteX4" fmla="*/ 69669 w 296092"/>
              <a:gd name="connsiteY4" fmla="*/ 104502 h 165462"/>
              <a:gd name="connsiteX5" fmla="*/ 43543 w 296092"/>
              <a:gd name="connsiteY5" fmla="*/ 78377 h 165462"/>
              <a:gd name="connsiteX6" fmla="*/ 34834 w 296092"/>
              <a:gd name="connsiteY6" fmla="*/ 52251 h 165462"/>
              <a:gd name="connsiteX7" fmla="*/ 0 w 296092"/>
              <a:gd name="connsiteY7" fmla="*/ 0 h 165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6092" h="165462">
                <a:moveTo>
                  <a:pt x="296092" y="165462"/>
                </a:moveTo>
                <a:cubicBezTo>
                  <a:pt x="281578" y="162559"/>
                  <a:pt x="266781" y="160820"/>
                  <a:pt x="252549" y="156754"/>
                </a:cubicBezTo>
                <a:cubicBezTo>
                  <a:pt x="226070" y="149189"/>
                  <a:pt x="201176" y="136028"/>
                  <a:pt x="174172" y="130628"/>
                </a:cubicBezTo>
                <a:cubicBezTo>
                  <a:pt x="144238" y="124642"/>
                  <a:pt x="124494" y="121411"/>
                  <a:pt x="95794" y="113211"/>
                </a:cubicBezTo>
                <a:cubicBezTo>
                  <a:pt x="86968" y="110689"/>
                  <a:pt x="78377" y="107405"/>
                  <a:pt x="69669" y="104502"/>
                </a:cubicBezTo>
                <a:cubicBezTo>
                  <a:pt x="60960" y="95794"/>
                  <a:pt x="50375" y="88624"/>
                  <a:pt x="43543" y="78377"/>
                </a:cubicBezTo>
                <a:cubicBezTo>
                  <a:pt x="38451" y="70739"/>
                  <a:pt x="38450" y="60689"/>
                  <a:pt x="34834" y="52251"/>
                </a:cubicBezTo>
                <a:cubicBezTo>
                  <a:pt x="19017" y="15345"/>
                  <a:pt x="23262" y="23262"/>
                  <a:pt x="0" y="0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任意多边形 13"/>
          <p:cNvSpPr/>
          <p:nvPr/>
        </p:nvSpPr>
        <p:spPr>
          <a:xfrm>
            <a:off x="7351817" y="6245014"/>
            <a:ext cx="953588" cy="261381"/>
          </a:xfrm>
          <a:custGeom>
            <a:avLst/>
            <a:gdLst>
              <a:gd name="connsiteX0" fmla="*/ 1271451 w 1271451"/>
              <a:gd name="connsiteY0" fmla="*/ 339634 h 348508"/>
              <a:gd name="connsiteX1" fmla="*/ 1227908 w 1271451"/>
              <a:gd name="connsiteY1" fmla="*/ 348343 h 348508"/>
              <a:gd name="connsiteX2" fmla="*/ 1175657 w 1271451"/>
              <a:gd name="connsiteY2" fmla="*/ 330926 h 348508"/>
              <a:gd name="connsiteX3" fmla="*/ 1114697 w 1271451"/>
              <a:gd name="connsiteY3" fmla="*/ 278674 h 348508"/>
              <a:gd name="connsiteX4" fmla="*/ 1027611 w 1271451"/>
              <a:gd name="connsiteY4" fmla="*/ 148046 h 348508"/>
              <a:gd name="connsiteX5" fmla="*/ 1001485 w 1271451"/>
              <a:gd name="connsiteY5" fmla="*/ 113212 h 348508"/>
              <a:gd name="connsiteX6" fmla="*/ 966651 w 1271451"/>
              <a:gd name="connsiteY6" fmla="*/ 43543 h 348508"/>
              <a:gd name="connsiteX7" fmla="*/ 949234 w 1271451"/>
              <a:gd name="connsiteY7" fmla="*/ 17417 h 348508"/>
              <a:gd name="connsiteX8" fmla="*/ 896982 w 1271451"/>
              <a:gd name="connsiteY8" fmla="*/ 8709 h 348508"/>
              <a:gd name="connsiteX9" fmla="*/ 870857 w 1271451"/>
              <a:gd name="connsiteY9" fmla="*/ 26126 h 348508"/>
              <a:gd name="connsiteX10" fmla="*/ 836022 w 1271451"/>
              <a:gd name="connsiteY10" fmla="*/ 52252 h 348508"/>
              <a:gd name="connsiteX11" fmla="*/ 766354 w 1271451"/>
              <a:gd name="connsiteY11" fmla="*/ 95794 h 348508"/>
              <a:gd name="connsiteX12" fmla="*/ 740228 w 1271451"/>
              <a:gd name="connsiteY12" fmla="*/ 121920 h 348508"/>
              <a:gd name="connsiteX13" fmla="*/ 670560 w 1271451"/>
              <a:gd name="connsiteY13" fmla="*/ 148046 h 348508"/>
              <a:gd name="connsiteX14" fmla="*/ 635725 w 1271451"/>
              <a:gd name="connsiteY14" fmla="*/ 165463 h 348508"/>
              <a:gd name="connsiteX15" fmla="*/ 609600 w 1271451"/>
              <a:gd name="connsiteY15" fmla="*/ 174172 h 348508"/>
              <a:gd name="connsiteX16" fmla="*/ 566057 w 1271451"/>
              <a:gd name="connsiteY16" fmla="*/ 191589 h 348508"/>
              <a:gd name="connsiteX17" fmla="*/ 513805 w 1271451"/>
              <a:gd name="connsiteY17" fmla="*/ 209006 h 348508"/>
              <a:gd name="connsiteX18" fmla="*/ 165462 w 1271451"/>
              <a:gd name="connsiteY18" fmla="*/ 182880 h 348508"/>
              <a:gd name="connsiteX19" fmla="*/ 165462 w 1271451"/>
              <a:gd name="connsiteY19" fmla="*/ 182880 h 348508"/>
              <a:gd name="connsiteX20" fmla="*/ 104502 w 1271451"/>
              <a:gd name="connsiteY20" fmla="*/ 165463 h 348508"/>
              <a:gd name="connsiteX21" fmla="*/ 78377 w 1271451"/>
              <a:gd name="connsiteY21" fmla="*/ 148046 h 348508"/>
              <a:gd name="connsiteX22" fmla="*/ 26125 w 1271451"/>
              <a:gd name="connsiteY22" fmla="*/ 78377 h 348508"/>
              <a:gd name="connsiteX23" fmla="*/ 17417 w 1271451"/>
              <a:gd name="connsiteY23" fmla="*/ 26126 h 348508"/>
              <a:gd name="connsiteX24" fmla="*/ 0 w 1271451"/>
              <a:gd name="connsiteY24" fmla="*/ 0 h 3485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271451" h="348508">
                <a:moveTo>
                  <a:pt x="1271451" y="339634"/>
                </a:moveTo>
                <a:cubicBezTo>
                  <a:pt x="1256937" y="342537"/>
                  <a:pt x="1242649" y="349683"/>
                  <a:pt x="1227908" y="348343"/>
                </a:cubicBezTo>
                <a:cubicBezTo>
                  <a:pt x="1209624" y="346681"/>
                  <a:pt x="1175657" y="330926"/>
                  <a:pt x="1175657" y="330926"/>
                </a:cubicBezTo>
                <a:cubicBezTo>
                  <a:pt x="1147980" y="312475"/>
                  <a:pt x="1137928" y="308241"/>
                  <a:pt x="1114697" y="278674"/>
                </a:cubicBezTo>
                <a:cubicBezTo>
                  <a:pt x="1024384" y="163730"/>
                  <a:pt x="1081352" y="228657"/>
                  <a:pt x="1027611" y="148046"/>
                </a:cubicBezTo>
                <a:cubicBezTo>
                  <a:pt x="1019560" y="135969"/>
                  <a:pt x="1008798" y="125749"/>
                  <a:pt x="1001485" y="113212"/>
                </a:cubicBezTo>
                <a:cubicBezTo>
                  <a:pt x="988402" y="90785"/>
                  <a:pt x="981053" y="65147"/>
                  <a:pt x="966651" y="43543"/>
                </a:cubicBezTo>
                <a:cubicBezTo>
                  <a:pt x="960845" y="34834"/>
                  <a:pt x="958596" y="22098"/>
                  <a:pt x="949234" y="17417"/>
                </a:cubicBezTo>
                <a:cubicBezTo>
                  <a:pt x="933441" y="9520"/>
                  <a:pt x="914399" y="11612"/>
                  <a:pt x="896982" y="8709"/>
                </a:cubicBezTo>
                <a:cubicBezTo>
                  <a:pt x="888274" y="14515"/>
                  <a:pt x="879374" y="20043"/>
                  <a:pt x="870857" y="26126"/>
                </a:cubicBezTo>
                <a:cubicBezTo>
                  <a:pt x="859046" y="34562"/>
                  <a:pt x="848099" y="44201"/>
                  <a:pt x="836022" y="52252"/>
                </a:cubicBezTo>
                <a:cubicBezTo>
                  <a:pt x="813236" y="67442"/>
                  <a:pt x="788501" y="79687"/>
                  <a:pt x="766354" y="95794"/>
                </a:cubicBezTo>
                <a:cubicBezTo>
                  <a:pt x="756394" y="103038"/>
                  <a:pt x="750250" y="114762"/>
                  <a:pt x="740228" y="121920"/>
                </a:cubicBezTo>
                <a:cubicBezTo>
                  <a:pt x="704500" y="147440"/>
                  <a:pt x="708943" y="133652"/>
                  <a:pt x="670560" y="148046"/>
                </a:cubicBezTo>
                <a:cubicBezTo>
                  <a:pt x="658404" y="152604"/>
                  <a:pt x="647657" y="160349"/>
                  <a:pt x="635725" y="165463"/>
                </a:cubicBezTo>
                <a:cubicBezTo>
                  <a:pt x="627288" y="169079"/>
                  <a:pt x="618195" y="170949"/>
                  <a:pt x="609600" y="174172"/>
                </a:cubicBezTo>
                <a:cubicBezTo>
                  <a:pt x="594963" y="179661"/>
                  <a:pt x="580748" y="186247"/>
                  <a:pt x="566057" y="191589"/>
                </a:cubicBezTo>
                <a:cubicBezTo>
                  <a:pt x="548803" y="197863"/>
                  <a:pt x="513805" y="209006"/>
                  <a:pt x="513805" y="209006"/>
                </a:cubicBezTo>
                <a:cubicBezTo>
                  <a:pt x="199362" y="199757"/>
                  <a:pt x="311387" y="231521"/>
                  <a:pt x="165462" y="182880"/>
                </a:cubicBezTo>
                <a:lnTo>
                  <a:pt x="165462" y="182880"/>
                </a:lnTo>
                <a:cubicBezTo>
                  <a:pt x="154297" y="180089"/>
                  <a:pt x="116998" y="171711"/>
                  <a:pt x="104502" y="165463"/>
                </a:cubicBezTo>
                <a:cubicBezTo>
                  <a:pt x="95141" y="160782"/>
                  <a:pt x="86417" y="154746"/>
                  <a:pt x="78377" y="148046"/>
                </a:cubicBezTo>
                <a:cubicBezTo>
                  <a:pt x="47901" y="122649"/>
                  <a:pt x="48117" y="115029"/>
                  <a:pt x="26125" y="78377"/>
                </a:cubicBezTo>
                <a:cubicBezTo>
                  <a:pt x="23222" y="60960"/>
                  <a:pt x="23001" y="42877"/>
                  <a:pt x="17417" y="26126"/>
                </a:cubicBezTo>
                <a:cubicBezTo>
                  <a:pt x="14107" y="16197"/>
                  <a:pt x="0" y="0"/>
                  <a:pt x="0" y="0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任意多边形 14"/>
          <p:cNvSpPr/>
          <p:nvPr/>
        </p:nvSpPr>
        <p:spPr>
          <a:xfrm>
            <a:off x="7377942" y="5974805"/>
            <a:ext cx="953588" cy="261381"/>
          </a:xfrm>
          <a:custGeom>
            <a:avLst/>
            <a:gdLst>
              <a:gd name="connsiteX0" fmla="*/ 1271451 w 1271451"/>
              <a:gd name="connsiteY0" fmla="*/ 339634 h 348508"/>
              <a:gd name="connsiteX1" fmla="*/ 1227908 w 1271451"/>
              <a:gd name="connsiteY1" fmla="*/ 348343 h 348508"/>
              <a:gd name="connsiteX2" fmla="*/ 1175657 w 1271451"/>
              <a:gd name="connsiteY2" fmla="*/ 330926 h 348508"/>
              <a:gd name="connsiteX3" fmla="*/ 1114697 w 1271451"/>
              <a:gd name="connsiteY3" fmla="*/ 278674 h 348508"/>
              <a:gd name="connsiteX4" fmla="*/ 1027611 w 1271451"/>
              <a:gd name="connsiteY4" fmla="*/ 148046 h 348508"/>
              <a:gd name="connsiteX5" fmla="*/ 1001485 w 1271451"/>
              <a:gd name="connsiteY5" fmla="*/ 113212 h 348508"/>
              <a:gd name="connsiteX6" fmla="*/ 966651 w 1271451"/>
              <a:gd name="connsiteY6" fmla="*/ 43543 h 348508"/>
              <a:gd name="connsiteX7" fmla="*/ 949234 w 1271451"/>
              <a:gd name="connsiteY7" fmla="*/ 17417 h 348508"/>
              <a:gd name="connsiteX8" fmla="*/ 896982 w 1271451"/>
              <a:gd name="connsiteY8" fmla="*/ 8709 h 348508"/>
              <a:gd name="connsiteX9" fmla="*/ 870857 w 1271451"/>
              <a:gd name="connsiteY9" fmla="*/ 26126 h 348508"/>
              <a:gd name="connsiteX10" fmla="*/ 836022 w 1271451"/>
              <a:gd name="connsiteY10" fmla="*/ 52252 h 348508"/>
              <a:gd name="connsiteX11" fmla="*/ 766354 w 1271451"/>
              <a:gd name="connsiteY11" fmla="*/ 95794 h 348508"/>
              <a:gd name="connsiteX12" fmla="*/ 740228 w 1271451"/>
              <a:gd name="connsiteY12" fmla="*/ 121920 h 348508"/>
              <a:gd name="connsiteX13" fmla="*/ 670560 w 1271451"/>
              <a:gd name="connsiteY13" fmla="*/ 148046 h 348508"/>
              <a:gd name="connsiteX14" fmla="*/ 635725 w 1271451"/>
              <a:gd name="connsiteY14" fmla="*/ 165463 h 348508"/>
              <a:gd name="connsiteX15" fmla="*/ 609600 w 1271451"/>
              <a:gd name="connsiteY15" fmla="*/ 174172 h 348508"/>
              <a:gd name="connsiteX16" fmla="*/ 566057 w 1271451"/>
              <a:gd name="connsiteY16" fmla="*/ 191589 h 348508"/>
              <a:gd name="connsiteX17" fmla="*/ 513805 w 1271451"/>
              <a:gd name="connsiteY17" fmla="*/ 209006 h 348508"/>
              <a:gd name="connsiteX18" fmla="*/ 165462 w 1271451"/>
              <a:gd name="connsiteY18" fmla="*/ 182880 h 348508"/>
              <a:gd name="connsiteX19" fmla="*/ 165462 w 1271451"/>
              <a:gd name="connsiteY19" fmla="*/ 182880 h 348508"/>
              <a:gd name="connsiteX20" fmla="*/ 104502 w 1271451"/>
              <a:gd name="connsiteY20" fmla="*/ 165463 h 348508"/>
              <a:gd name="connsiteX21" fmla="*/ 78377 w 1271451"/>
              <a:gd name="connsiteY21" fmla="*/ 148046 h 348508"/>
              <a:gd name="connsiteX22" fmla="*/ 26125 w 1271451"/>
              <a:gd name="connsiteY22" fmla="*/ 78377 h 348508"/>
              <a:gd name="connsiteX23" fmla="*/ 17417 w 1271451"/>
              <a:gd name="connsiteY23" fmla="*/ 26126 h 348508"/>
              <a:gd name="connsiteX24" fmla="*/ 0 w 1271451"/>
              <a:gd name="connsiteY24" fmla="*/ 0 h 3485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271451" h="348508">
                <a:moveTo>
                  <a:pt x="1271451" y="339634"/>
                </a:moveTo>
                <a:cubicBezTo>
                  <a:pt x="1256937" y="342537"/>
                  <a:pt x="1242649" y="349683"/>
                  <a:pt x="1227908" y="348343"/>
                </a:cubicBezTo>
                <a:cubicBezTo>
                  <a:pt x="1209624" y="346681"/>
                  <a:pt x="1175657" y="330926"/>
                  <a:pt x="1175657" y="330926"/>
                </a:cubicBezTo>
                <a:cubicBezTo>
                  <a:pt x="1147980" y="312475"/>
                  <a:pt x="1137928" y="308241"/>
                  <a:pt x="1114697" y="278674"/>
                </a:cubicBezTo>
                <a:cubicBezTo>
                  <a:pt x="1024384" y="163730"/>
                  <a:pt x="1081352" y="228657"/>
                  <a:pt x="1027611" y="148046"/>
                </a:cubicBezTo>
                <a:cubicBezTo>
                  <a:pt x="1019560" y="135969"/>
                  <a:pt x="1008798" y="125749"/>
                  <a:pt x="1001485" y="113212"/>
                </a:cubicBezTo>
                <a:cubicBezTo>
                  <a:pt x="988402" y="90785"/>
                  <a:pt x="981053" y="65147"/>
                  <a:pt x="966651" y="43543"/>
                </a:cubicBezTo>
                <a:cubicBezTo>
                  <a:pt x="960845" y="34834"/>
                  <a:pt x="958596" y="22098"/>
                  <a:pt x="949234" y="17417"/>
                </a:cubicBezTo>
                <a:cubicBezTo>
                  <a:pt x="933441" y="9520"/>
                  <a:pt x="914399" y="11612"/>
                  <a:pt x="896982" y="8709"/>
                </a:cubicBezTo>
                <a:cubicBezTo>
                  <a:pt x="888274" y="14515"/>
                  <a:pt x="879374" y="20043"/>
                  <a:pt x="870857" y="26126"/>
                </a:cubicBezTo>
                <a:cubicBezTo>
                  <a:pt x="859046" y="34562"/>
                  <a:pt x="848099" y="44201"/>
                  <a:pt x="836022" y="52252"/>
                </a:cubicBezTo>
                <a:cubicBezTo>
                  <a:pt x="813236" y="67442"/>
                  <a:pt x="788501" y="79687"/>
                  <a:pt x="766354" y="95794"/>
                </a:cubicBezTo>
                <a:cubicBezTo>
                  <a:pt x="756394" y="103038"/>
                  <a:pt x="750250" y="114762"/>
                  <a:pt x="740228" y="121920"/>
                </a:cubicBezTo>
                <a:cubicBezTo>
                  <a:pt x="704500" y="147440"/>
                  <a:pt x="708943" y="133652"/>
                  <a:pt x="670560" y="148046"/>
                </a:cubicBezTo>
                <a:cubicBezTo>
                  <a:pt x="658404" y="152604"/>
                  <a:pt x="647657" y="160349"/>
                  <a:pt x="635725" y="165463"/>
                </a:cubicBezTo>
                <a:cubicBezTo>
                  <a:pt x="627288" y="169079"/>
                  <a:pt x="618195" y="170949"/>
                  <a:pt x="609600" y="174172"/>
                </a:cubicBezTo>
                <a:cubicBezTo>
                  <a:pt x="594963" y="179661"/>
                  <a:pt x="580748" y="186247"/>
                  <a:pt x="566057" y="191589"/>
                </a:cubicBezTo>
                <a:cubicBezTo>
                  <a:pt x="548803" y="197863"/>
                  <a:pt x="513805" y="209006"/>
                  <a:pt x="513805" y="209006"/>
                </a:cubicBezTo>
                <a:cubicBezTo>
                  <a:pt x="199362" y="199757"/>
                  <a:pt x="311387" y="231521"/>
                  <a:pt x="165462" y="182880"/>
                </a:cubicBezTo>
                <a:lnTo>
                  <a:pt x="165462" y="182880"/>
                </a:lnTo>
                <a:cubicBezTo>
                  <a:pt x="154297" y="180089"/>
                  <a:pt x="116998" y="171711"/>
                  <a:pt x="104502" y="165463"/>
                </a:cubicBezTo>
                <a:cubicBezTo>
                  <a:pt x="95141" y="160782"/>
                  <a:pt x="86417" y="154746"/>
                  <a:pt x="78377" y="148046"/>
                </a:cubicBezTo>
                <a:cubicBezTo>
                  <a:pt x="47901" y="122649"/>
                  <a:pt x="48117" y="115029"/>
                  <a:pt x="26125" y="78377"/>
                </a:cubicBezTo>
                <a:cubicBezTo>
                  <a:pt x="23222" y="60960"/>
                  <a:pt x="23001" y="42877"/>
                  <a:pt x="17417" y="26126"/>
                </a:cubicBezTo>
                <a:cubicBezTo>
                  <a:pt x="14107" y="16197"/>
                  <a:pt x="0" y="0"/>
                  <a:pt x="0" y="0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任意多边形 18"/>
          <p:cNvSpPr/>
          <p:nvPr/>
        </p:nvSpPr>
        <p:spPr>
          <a:xfrm>
            <a:off x="7337663" y="6133273"/>
            <a:ext cx="953588" cy="261381"/>
          </a:xfrm>
          <a:custGeom>
            <a:avLst/>
            <a:gdLst>
              <a:gd name="connsiteX0" fmla="*/ 1271451 w 1271451"/>
              <a:gd name="connsiteY0" fmla="*/ 339634 h 348508"/>
              <a:gd name="connsiteX1" fmla="*/ 1227908 w 1271451"/>
              <a:gd name="connsiteY1" fmla="*/ 348343 h 348508"/>
              <a:gd name="connsiteX2" fmla="*/ 1175657 w 1271451"/>
              <a:gd name="connsiteY2" fmla="*/ 330926 h 348508"/>
              <a:gd name="connsiteX3" fmla="*/ 1114697 w 1271451"/>
              <a:gd name="connsiteY3" fmla="*/ 278674 h 348508"/>
              <a:gd name="connsiteX4" fmla="*/ 1027611 w 1271451"/>
              <a:gd name="connsiteY4" fmla="*/ 148046 h 348508"/>
              <a:gd name="connsiteX5" fmla="*/ 1001485 w 1271451"/>
              <a:gd name="connsiteY5" fmla="*/ 113212 h 348508"/>
              <a:gd name="connsiteX6" fmla="*/ 966651 w 1271451"/>
              <a:gd name="connsiteY6" fmla="*/ 43543 h 348508"/>
              <a:gd name="connsiteX7" fmla="*/ 949234 w 1271451"/>
              <a:gd name="connsiteY7" fmla="*/ 17417 h 348508"/>
              <a:gd name="connsiteX8" fmla="*/ 896982 w 1271451"/>
              <a:gd name="connsiteY8" fmla="*/ 8709 h 348508"/>
              <a:gd name="connsiteX9" fmla="*/ 870857 w 1271451"/>
              <a:gd name="connsiteY9" fmla="*/ 26126 h 348508"/>
              <a:gd name="connsiteX10" fmla="*/ 836022 w 1271451"/>
              <a:gd name="connsiteY10" fmla="*/ 52252 h 348508"/>
              <a:gd name="connsiteX11" fmla="*/ 766354 w 1271451"/>
              <a:gd name="connsiteY11" fmla="*/ 95794 h 348508"/>
              <a:gd name="connsiteX12" fmla="*/ 740228 w 1271451"/>
              <a:gd name="connsiteY12" fmla="*/ 121920 h 348508"/>
              <a:gd name="connsiteX13" fmla="*/ 670560 w 1271451"/>
              <a:gd name="connsiteY13" fmla="*/ 148046 h 348508"/>
              <a:gd name="connsiteX14" fmla="*/ 635725 w 1271451"/>
              <a:gd name="connsiteY14" fmla="*/ 165463 h 348508"/>
              <a:gd name="connsiteX15" fmla="*/ 609600 w 1271451"/>
              <a:gd name="connsiteY15" fmla="*/ 174172 h 348508"/>
              <a:gd name="connsiteX16" fmla="*/ 566057 w 1271451"/>
              <a:gd name="connsiteY16" fmla="*/ 191589 h 348508"/>
              <a:gd name="connsiteX17" fmla="*/ 513805 w 1271451"/>
              <a:gd name="connsiteY17" fmla="*/ 209006 h 348508"/>
              <a:gd name="connsiteX18" fmla="*/ 165462 w 1271451"/>
              <a:gd name="connsiteY18" fmla="*/ 182880 h 348508"/>
              <a:gd name="connsiteX19" fmla="*/ 165462 w 1271451"/>
              <a:gd name="connsiteY19" fmla="*/ 182880 h 348508"/>
              <a:gd name="connsiteX20" fmla="*/ 104502 w 1271451"/>
              <a:gd name="connsiteY20" fmla="*/ 165463 h 348508"/>
              <a:gd name="connsiteX21" fmla="*/ 78377 w 1271451"/>
              <a:gd name="connsiteY21" fmla="*/ 148046 h 348508"/>
              <a:gd name="connsiteX22" fmla="*/ 26125 w 1271451"/>
              <a:gd name="connsiteY22" fmla="*/ 78377 h 348508"/>
              <a:gd name="connsiteX23" fmla="*/ 17417 w 1271451"/>
              <a:gd name="connsiteY23" fmla="*/ 26126 h 348508"/>
              <a:gd name="connsiteX24" fmla="*/ 0 w 1271451"/>
              <a:gd name="connsiteY24" fmla="*/ 0 h 3485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271451" h="348508">
                <a:moveTo>
                  <a:pt x="1271451" y="339634"/>
                </a:moveTo>
                <a:cubicBezTo>
                  <a:pt x="1256937" y="342537"/>
                  <a:pt x="1242649" y="349683"/>
                  <a:pt x="1227908" y="348343"/>
                </a:cubicBezTo>
                <a:cubicBezTo>
                  <a:pt x="1209624" y="346681"/>
                  <a:pt x="1175657" y="330926"/>
                  <a:pt x="1175657" y="330926"/>
                </a:cubicBezTo>
                <a:cubicBezTo>
                  <a:pt x="1147980" y="312475"/>
                  <a:pt x="1137928" y="308241"/>
                  <a:pt x="1114697" y="278674"/>
                </a:cubicBezTo>
                <a:cubicBezTo>
                  <a:pt x="1024384" y="163730"/>
                  <a:pt x="1081352" y="228657"/>
                  <a:pt x="1027611" y="148046"/>
                </a:cubicBezTo>
                <a:cubicBezTo>
                  <a:pt x="1019560" y="135969"/>
                  <a:pt x="1008798" y="125749"/>
                  <a:pt x="1001485" y="113212"/>
                </a:cubicBezTo>
                <a:cubicBezTo>
                  <a:pt x="988402" y="90785"/>
                  <a:pt x="981053" y="65147"/>
                  <a:pt x="966651" y="43543"/>
                </a:cubicBezTo>
                <a:cubicBezTo>
                  <a:pt x="960845" y="34834"/>
                  <a:pt x="958596" y="22098"/>
                  <a:pt x="949234" y="17417"/>
                </a:cubicBezTo>
                <a:cubicBezTo>
                  <a:pt x="933441" y="9520"/>
                  <a:pt x="914399" y="11612"/>
                  <a:pt x="896982" y="8709"/>
                </a:cubicBezTo>
                <a:cubicBezTo>
                  <a:pt x="888274" y="14515"/>
                  <a:pt x="879374" y="20043"/>
                  <a:pt x="870857" y="26126"/>
                </a:cubicBezTo>
                <a:cubicBezTo>
                  <a:pt x="859046" y="34562"/>
                  <a:pt x="848099" y="44201"/>
                  <a:pt x="836022" y="52252"/>
                </a:cubicBezTo>
                <a:cubicBezTo>
                  <a:pt x="813236" y="67442"/>
                  <a:pt x="788501" y="79687"/>
                  <a:pt x="766354" y="95794"/>
                </a:cubicBezTo>
                <a:cubicBezTo>
                  <a:pt x="756394" y="103038"/>
                  <a:pt x="750250" y="114762"/>
                  <a:pt x="740228" y="121920"/>
                </a:cubicBezTo>
                <a:cubicBezTo>
                  <a:pt x="704500" y="147440"/>
                  <a:pt x="708943" y="133652"/>
                  <a:pt x="670560" y="148046"/>
                </a:cubicBezTo>
                <a:cubicBezTo>
                  <a:pt x="658404" y="152604"/>
                  <a:pt x="647657" y="160349"/>
                  <a:pt x="635725" y="165463"/>
                </a:cubicBezTo>
                <a:cubicBezTo>
                  <a:pt x="627288" y="169079"/>
                  <a:pt x="618195" y="170949"/>
                  <a:pt x="609600" y="174172"/>
                </a:cubicBezTo>
                <a:cubicBezTo>
                  <a:pt x="594963" y="179661"/>
                  <a:pt x="580748" y="186247"/>
                  <a:pt x="566057" y="191589"/>
                </a:cubicBezTo>
                <a:cubicBezTo>
                  <a:pt x="548803" y="197863"/>
                  <a:pt x="513805" y="209006"/>
                  <a:pt x="513805" y="209006"/>
                </a:cubicBezTo>
                <a:cubicBezTo>
                  <a:pt x="199362" y="199757"/>
                  <a:pt x="311387" y="231521"/>
                  <a:pt x="165462" y="182880"/>
                </a:cubicBezTo>
                <a:lnTo>
                  <a:pt x="165462" y="182880"/>
                </a:lnTo>
                <a:cubicBezTo>
                  <a:pt x="154297" y="180089"/>
                  <a:pt x="116998" y="171711"/>
                  <a:pt x="104502" y="165463"/>
                </a:cubicBezTo>
                <a:cubicBezTo>
                  <a:pt x="95141" y="160782"/>
                  <a:pt x="86417" y="154746"/>
                  <a:pt x="78377" y="148046"/>
                </a:cubicBezTo>
                <a:cubicBezTo>
                  <a:pt x="47901" y="122649"/>
                  <a:pt x="48117" y="115029"/>
                  <a:pt x="26125" y="78377"/>
                </a:cubicBezTo>
                <a:cubicBezTo>
                  <a:pt x="23222" y="60960"/>
                  <a:pt x="23001" y="42877"/>
                  <a:pt x="17417" y="26126"/>
                </a:cubicBezTo>
                <a:cubicBezTo>
                  <a:pt x="14107" y="16197"/>
                  <a:pt x="0" y="0"/>
                  <a:pt x="0" y="0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任意多边形 19"/>
          <p:cNvSpPr/>
          <p:nvPr/>
        </p:nvSpPr>
        <p:spPr>
          <a:xfrm>
            <a:off x="7338753" y="5970694"/>
            <a:ext cx="137160" cy="130629"/>
          </a:xfrm>
          <a:custGeom>
            <a:avLst/>
            <a:gdLst>
              <a:gd name="connsiteX0" fmla="*/ 0 w 182880"/>
              <a:gd name="connsiteY0" fmla="*/ 174172 h 174172"/>
              <a:gd name="connsiteX1" fmla="*/ 17418 w 182880"/>
              <a:gd name="connsiteY1" fmla="*/ 130629 h 174172"/>
              <a:gd name="connsiteX2" fmla="*/ 26126 w 182880"/>
              <a:gd name="connsiteY2" fmla="*/ 95794 h 174172"/>
              <a:gd name="connsiteX3" fmla="*/ 43543 w 182880"/>
              <a:gd name="connsiteY3" fmla="*/ 60960 h 174172"/>
              <a:gd name="connsiteX4" fmla="*/ 52252 w 182880"/>
              <a:gd name="connsiteY4" fmla="*/ 34834 h 174172"/>
              <a:gd name="connsiteX5" fmla="*/ 104503 w 182880"/>
              <a:gd name="connsiteY5" fmla="*/ 0 h 174172"/>
              <a:gd name="connsiteX6" fmla="*/ 156755 w 182880"/>
              <a:gd name="connsiteY6" fmla="*/ 43543 h 174172"/>
              <a:gd name="connsiteX7" fmla="*/ 174172 w 182880"/>
              <a:gd name="connsiteY7" fmla="*/ 104503 h 174172"/>
              <a:gd name="connsiteX8" fmla="*/ 182880 w 182880"/>
              <a:gd name="connsiteY8" fmla="*/ 104503 h 174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2880" h="174172">
                <a:moveTo>
                  <a:pt x="0" y="174172"/>
                </a:moveTo>
                <a:cubicBezTo>
                  <a:pt x="5806" y="159658"/>
                  <a:pt x="12475" y="145459"/>
                  <a:pt x="17418" y="130629"/>
                </a:cubicBezTo>
                <a:cubicBezTo>
                  <a:pt x="21203" y="119274"/>
                  <a:pt x="21924" y="107001"/>
                  <a:pt x="26126" y="95794"/>
                </a:cubicBezTo>
                <a:cubicBezTo>
                  <a:pt x="30684" y="83639"/>
                  <a:pt x="38429" y="72892"/>
                  <a:pt x="43543" y="60960"/>
                </a:cubicBezTo>
                <a:cubicBezTo>
                  <a:pt x="47159" y="52522"/>
                  <a:pt x="45761" y="41325"/>
                  <a:pt x="52252" y="34834"/>
                </a:cubicBezTo>
                <a:cubicBezTo>
                  <a:pt x="67054" y="20032"/>
                  <a:pt x="104503" y="0"/>
                  <a:pt x="104503" y="0"/>
                </a:cubicBezTo>
                <a:cubicBezTo>
                  <a:pt x="121151" y="11099"/>
                  <a:pt x="146439" y="25490"/>
                  <a:pt x="156755" y="43543"/>
                </a:cubicBezTo>
                <a:cubicBezTo>
                  <a:pt x="168379" y="63885"/>
                  <a:pt x="161149" y="84969"/>
                  <a:pt x="174172" y="104503"/>
                </a:cubicBezTo>
                <a:cubicBezTo>
                  <a:pt x="175782" y="106918"/>
                  <a:pt x="179977" y="104503"/>
                  <a:pt x="182880" y="104503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任意多边形 20"/>
          <p:cNvSpPr/>
          <p:nvPr/>
        </p:nvSpPr>
        <p:spPr>
          <a:xfrm>
            <a:off x="7325690" y="6088259"/>
            <a:ext cx="97972" cy="91440"/>
          </a:xfrm>
          <a:custGeom>
            <a:avLst/>
            <a:gdLst>
              <a:gd name="connsiteX0" fmla="*/ 0 w 130629"/>
              <a:gd name="connsiteY0" fmla="*/ 121920 h 121920"/>
              <a:gd name="connsiteX1" fmla="*/ 8709 w 130629"/>
              <a:gd name="connsiteY1" fmla="*/ 43543 h 121920"/>
              <a:gd name="connsiteX2" fmla="*/ 17417 w 130629"/>
              <a:gd name="connsiteY2" fmla="*/ 8709 h 121920"/>
              <a:gd name="connsiteX3" fmla="*/ 43543 w 130629"/>
              <a:gd name="connsiteY3" fmla="*/ 0 h 121920"/>
              <a:gd name="connsiteX4" fmla="*/ 130629 w 130629"/>
              <a:gd name="connsiteY4" fmla="*/ 8709 h 121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0629" h="121920">
                <a:moveTo>
                  <a:pt x="0" y="121920"/>
                </a:moveTo>
                <a:cubicBezTo>
                  <a:pt x="2903" y="95794"/>
                  <a:pt x="4712" y="69524"/>
                  <a:pt x="8709" y="43543"/>
                </a:cubicBezTo>
                <a:cubicBezTo>
                  <a:pt x="10529" y="31714"/>
                  <a:pt x="9940" y="18055"/>
                  <a:pt x="17417" y="8709"/>
                </a:cubicBezTo>
                <a:cubicBezTo>
                  <a:pt x="23152" y="1541"/>
                  <a:pt x="34834" y="2903"/>
                  <a:pt x="43543" y="0"/>
                </a:cubicBezTo>
                <a:lnTo>
                  <a:pt x="130629" y="8709"/>
                </a:ln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任意多边形 21"/>
          <p:cNvSpPr/>
          <p:nvPr/>
        </p:nvSpPr>
        <p:spPr>
          <a:xfrm>
            <a:off x="7337663" y="6235254"/>
            <a:ext cx="87226" cy="101200"/>
          </a:xfrm>
          <a:custGeom>
            <a:avLst/>
            <a:gdLst>
              <a:gd name="connsiteX0" fmla="*/ 1454 w 116301"/>
              <a:gd name="connsiteY0" fmla="*/ 134933 h 134933"/>
              <a:gd name="connsiteX1" fmla="*/ 79832 w 116301"/>
              <a:gd name="connsiteY1" fmla="*/ 13013 h 134933"/>
              <a:gd name="connsiteX2" fmla="*/ 114666 w 116301"/>
              <a:gd name="connsiteY2" fmla="*/ 39139 h 134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6301" h="134933">
                <a:moveTo>
                  <a:pt x="1454" y="134933"/>
                </a:moveTo>
                <a:cubicBezTo>
                  <a:pt x="8448" y="30034"/>
                  <a:pt x="-31385" y="-27429"/>
                  <a:pt x="79832" y="13013"/>
                </a:cubicBezTo>
                <a:cubicBezTo>
                  <a:pt x="157324" y="41192"/>
                  <a:pt x="82017" y="39139"/>
                  <a:pt x="114666" y="39139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任意多边形 22"/>
          <p:cNvSpPr/>
          <p:nvPr/>
        </p:nvSpPr>
        <p:spPr>
          <a:xfrm>
            <a:off x="4981521" y="1966229"/>
            <a:ext cx="1828817" cy="2013044"/>
          </a:xfrm>
          <a:custGeom>
            <a:avLst/>
            <a:gdLst>
              <a:gd name="connsiteX0" fmla="*/ 409303 w 2438423"/>
              <a:gd name="connsiteY0" fmla="*/ 2675351 h 2684059"/>
              <a:gd name="connsiteX1" fmla="*/ 365760 w 2438423"/>
              <a:gd name="connsiteY1" fmla="*/ 2684059 h 2684059"/>
              <a:gd name="connsiteX2" fmla="*/ 322217 w 2438423"/>
              <a:gd name="connsiteY2" fmla="*/ 2675351 h 2684059"/>
              <a:gd name="connsiteX3" fmla="*/ 278674 w 2438423"/>
              <a:gd name="connsiteY3" fmla="*/ 2623099 h 2684059"/>
              <a:gd name="connsiteX4" fmla="*/ 252549 w 2438423"/>
              <a:gd name="connsiteY4" fmla="*/ 2605682 h 2684059"/>
              <a:gd name="connsiteX5" fmla="*/ 209006 w 2438423"/>
              <a:gd name="connsiteY5" fmla="*/ 2536013 h 2684059"/>
              <a:gd name="connsiteX6" fmla="*/ 182880 w 2438423"/>
              <a:gd name="connsiteY6" fmla="*/ 2492471 h 2684059"/>
              <a:gd name="connsiteX7" fmla="*/ 165463 w 2438423"/>
              <a:gd name="connsiteY7" fmla="*/ 2475053 h 2684059"/>
              <a:gd name="connsiteX8" fmla="*/ 130629 w 2438423"/>
              <a:gd name="connsiteY8" fmla="*/ 2431511 h 2684059"/>
              <a:gd name="connsiteX9" fmla="*/ 113212 w 2438423"/>
              <a:gd name="connsiteY9" fmla="*/ 2396676 h 2684059"/>
              <a:gd name="connsiteX10" fmla="*/ 95794 w 2438423"/>
              <a:gd name="connsiteY10" fmla="*/ 2379259 h 2684059"/>
              <a:gd name="connsiteX11" fmla="*/ 60960 w 2438423"/>
              <a:gd name="connsiteY11" fmla="*/ 2327008 h 2684059"/>
              <a:gd name="connsiteX12" fmla="*/ 182880 w 2438423"/>
              <a:gd name="connsiteY12" fmla="*/ 2283465 h 2684059"/>
              <a:gd name="connsiteX13" fmla="*/ 235132 w 2438423"/>
              <a:gd name="connsiteY13" fmla="*/ 2266048 h 2684059"/>
              <a:gd name="connsiteX14" fmla="*/ 269966 w 2438423"/>
              <a:gd name="connsiteY14" fmla="*/ 2257339 h 2684059"/>
              <a:gd name="connsiteX15" fmla="*/ 322217 w 2438423"/>
              <a:gd name="connsiteY15" fmla="*/ 2239922 h 2684059"/>
              <a:gd name="connsiteX16" fmla="*/ 287383 w 2438423"/>
              <a:gd name="connsiteY16" fmla="*/ 2213796 h 2684059"/>
              <a:gd name="connsiteX17" fmla="*/ 209006 w 2438423"/>
              <a:gd name="connsiteY17" fmla="*/ 2196379 h 2684059"/>
              <a:gd name="connsiteX18" fmla="*/ 139337 w 2438423"/>
              <a:gd name="connsiteY18" fmla="*/ 2161545 h 2684059"/>
              <a:gd name="connsiteX19" fmla="*/ 60960 w 2438423"/>
              <a:gd name="connsiteY19" fmla="*/ 2091876 h 2684059"/>
              <a:gd name="connsiteX20" fmla="*/ 26126 w 2438423"/>
              <a:gd name="connsiteY20" fmla="*/ 2004791 h 2684059"/>
              <a:gd name="connsiteX21" fmla="*/ 17417 w 2438423"/>
              <a:gd name="connsiteY21" fmla="*/ 1969956 h 2684059"/>
              <a:gd name="connsiteX22" fmla="*/ 0 w 2438423"/>
              <a:gd name="connsiteY22" fmla="*/ 1943831 h 2684059"/>
              <a:gd name="connsiteX23" fmla="*/ 43543 w 2438423"/>
              <a:gd name="connsiteY23" fmla="*/ 1926413 h 2684059"/>
              <a:gd name="connsiteX24" fmla="*/ 69669 w 2438423"/>
              <a:gd name="connsiteY24" fmla="*/ 1917705 h 2684059"/>
              <a:gd name="connsiteX25" fmla="*/ 113212 w 2438423"/>
              <a:gd name="connsiteY25" fmla="*/ 1900288 h 2684059"/>
              <a:gd name="connsiteX26" fmla="*/ 278674 w 2438423"/>
              <a:gd name="connsiteY26" fmla="*/ 1874162 h 2684059"/>
              <a:gd name="connsiteX27" fmla="*/ 357052 w 2438423"/>
              <a:gd name="connsiteY27" fmla="*/ 1848036 h 2684059"/>
              <a:gd name="connsiteX28" fmla="*/ 330926 w 2438423"/>
              <a:gd name="connsiteY28" fmla="*/ 1839328 h 2684059"/>
              <a:gd name="connsiteX29" fmla="*/ 296092 w 2438423"/>
              <a:gd name="connsiteY29" fmla="*/ 1821911 h 2684059"/>
              <a:gd name="connsiteX30" fmla="*/ 243840 w 2438423"/>
              <a:gd name="connsiteY30" fmla="*/ 1769659 h 2684059"/>
              <a:gd name="connsiteX31" fmla="*/ 209006 w 2438423"/>
              <a:gd name="connsiteY31" fmla="*/ 1752242 h 2684059"/>
              <a:gd name="connsiteX32" fmla="*/ 156754 w 2438423"/>
              <a:gd name="connsiteY32" fmla="*/ 1691282 h 2684059"/>
              <a:gd name="connsiteX33" fmla="*/ 165463 w 2438423"/>
              <a:gd name="connsiteY33" fmla="*/ 1569362 h 2684059"/>
              <a:gd name="connsiteX34" fmla="*/ 174172 w 2438423"/>
              <a:gd name="connsiteY34" fmla="*/ 1543236 h 2684059"/>
              <a:gd name="connsiteX35" fmla="*/ 200297 w 2438423"/>
              <a:gd name="connsiteY35" fmla="*/ 1534528 h 2684059"/>
              <a:gd name="connsiteX36" fmla="*/ 235132 w 2438423"/>
              <a:gd name="connsiteY36" fmla="*/ 1543236 h 2684059"/>
              <a:gd name="connsiteX37" fmla="*/ 278674 w 2438423"/>
              <a:gd name="connsiteY37" fmla="*/ 1604196 h 2684059"/>
              <a:gd name="connsiteX38" fmla="*/ 304800 w 2438423"/>
              <a:gd name="connsiteY38" fmla="*/ 1621613 h 2684059"/>
              <a:gd name="connsiteX39" fmla="*/ 322217 w 2438423"/>
              <a:gd name="connsiteY39" fmla="*/ 1647739 h 2684059"/>
              <a:gd name="connsiteX40" fmla="*/ 374469 w 2438423"/>
              <a:gd name="connsiteY40" fmla="*/ 1682573 h 2684059"/>
              <a:gd name="connsiteX41" fmla="*/ 374469 w 2438423"/>
              <a:gd name="connsiteY41" fmla="*/ 1151351 h 2684059"/>
              <a:gd name="connsiteX42" fmla="*/ 383177 w 2438423"/>
              <a:gd name="connsiteY42" fmla="*/ 1177476 h 2684059"/>
              <a:gd name="connsiteX43" fmla="*/ 418012 w 2438423"/>
              <a:gd name="connsiteY43" fmla="*/ 1264562 h 2684059"/>
              <a:gd name="connsiteX44" fmla="*/ 452846 w 2438423"/>
              <a:gd name="connsiteY44" fmla="*/ 1325522 h 2684059"/>
              <a:gd name="connsiteX45" fmla="*/ 478972 w 2438423"/>
              <a:gd name="connsiteY45" fmla="*/ 1299396 h 2684059"/>
              <a:gd name="connsiteX46" fmla="*/ 513806 w 2438423"/>
              <a:gd name="connsiteY46" fmla="*/ 1168768 h 2684059"/>
              <a:gd name="connsiteX47" fmla="*/ 522514 w 2438423"/>
              <a:gd name="connsiteY47" fmla="*/ 1107808 h 2684059"/>
              <a:gd name="connsiteX48" fmla="*/ 531223 w 2438423"/>
              <a:gd name="connsiteY48" fmla="*/ 1064265 h 2684059"/>
              <a:gd name="connsiteX49" fmla="*/ 557349 w 2438423"/>
              <a:gd name="connsiteY49" fmla="*/ 890093 h 2684059"/>
              <a:gd name="connsiteX50" fmla="*/ 592183 w 2438423"/>
              <a:gd name="connsiteY50" fmla="*/ 916219 h 2684059"/>
              <a:gd name="connsiteX51" fmla="*/ 609600 w 2438423"/>
              <a:gd name="connsiteY51" fmla="*/ 968471 h 2684059"/>
              <a:gd name="connsiteX52" fmla="*/ 635726 w 2438423"/>
              <a:gd name="connsiteY52" fmla="*/ 1003305 h 2684059"/>
              <a:gd name="connsiteX53" fmla="*/ 644434 w 2438423"/>
              <a:gd name="connsiteY53" fmla="*/ 1029431 h 2684059"/>
              <a:gd name="connsiteX54" fmla="*/ 661852 w 2438423"/>
              <a:gd name="connsiteY54" fmla="*/ 1046848 h 2684059"/>
              <a:gd name="connsiteX55" fmla="*/ 696686 w 2438423"/>
              <a:gd name="connsiteY55" fmla="*/ 1090391 h 2684059"/>
              <a:gd name="connsiteX56" fmla="*/ 722812 w 2438423"/>
              <a:gd name="connsiteY56" fmla="*/ 1055556 h 2684059"/>
              <a:gd name="connsiteX57" fmla="*/ 731520 w 2438423"/>
              <a:gd name="connsiteY57" fmla="*/ 1020722 h 2684059"/>
              <a:gd name="connsiteX58" fmla="*/ 757646 w 2438423"/>
              <a:gd name="connsiteY58" fmla="*/ 994596 h 2684059"/>
              <a:gd name="connsiteX59" fmla="*/ 792480 w 2438423"/>
              <a:gd name="connsiteY59" fmla="*/ 924928 h 2684059"/>
              <a:gd name="connsiteX60" fmla="*/ 818606 w 2438423"/>
              <a:gd name="connsiteY60" fmla="*/ 881385 h 2684059"/>
              <a:gd name="connsiteX61" fmla="*/ 836023 w 2438423"/>
              <a:gd name="connsiteY61" fmla="*/ 837842 h 2684059"/>
              <a:gd name="connsiteX62" fmla="*/ 862149 w 2438423"/>
              <a:gd name="connsiteY62" fmla="*/ 803008 h 2684059"/>
              <a:gd name="connsiteX63" fmla="*/ 905692 w 2438423"/>
              <a:gd name="connsiteY63" fmla="*/ 715922 h 2684059"/>
              <a:gd name="connsiteX64" fmla="*/ 957943 w 2438423"/>
              <a:gd name="connsiteY64" fmla="*/ 776882 h 2684059"/>
              <a:gd name="connsiteX65" fmla="*/ 966652 w 2438423"/>
              <a:gd name="connsiteY65" fmla="*/ 803008 h 2684059"/>
              <a:gd name="connsiteX66" fmla="*/ 1001486 w 2438423"/>
              <a:gd name="connsiteY66" fmla="*/ 837842 h 2684059"/>
              <a:gd name="connsiteX67" fmla="*/ 1045029 w 2438423"/>
              <a:gd name="connsiteY67" fmla="*/ 933636 h 2684059"/>
              <a:gd name="connsiteX68" fmla="*/ 1071154 w 2438423"/>
              <a:gd name="connsiteY68" fmla="*/ 985888 h 2684059"/>
              <a:gd name="connsiteX69" fmla="*/ 1132114 w 2438423"/>
              <a:gd name="connsiteY69" fmla="*/ 1038139 h 2684059"/>
              <a:gd name="connsiteX70" fmla="*/ 1166949 w 2438423"/>
              <a:gd name="connsiteY70" fmla="*/ 1020722 h 2684059"/>
              <a:gd name="connsiteX71" fmla="*/ 1193074 w 2438423"/>
              <a:gd name="connsiteY71" fmla="*/ 977179 h 2684059"/>
              <a:gd name="connsiteX72" fmla="*/ 1227909 w 2438423"/>
              <a:gd name="connsiteY72" fmla="*/ 924928 h 2684059"/>
              <a:gd name="connsiteX73" fmla="*/ 1254034 w 2438423"/>
              <a:gd name="connsiteY73" fmla="*/ 881385 h 2684059"/>
              <a:gd name="connsiteX74" fmla="*/ 1280160 w 2438423"/>
              <a:gd name="connsiteY74" fmla="*/ 846551 h 2684059"/>
              <a:gd name="connsiteX75" fmla="*/ 1314994 w 2438423"/>
              <a:gd name="connsiteY75" fmla="*/ 785591 h 2684059"/>
              <a:gd name="connsiteX76" fmla="*/ 1323703 w 2438423"/>
              <a:gd name="connsiteY76" fmla="*/ 742048 h 2684059"/>
              <a:gd name="connsiteX77" fmla="*/ 1341120 w 2438423"/>
              <a:gd name="connsiteY77" fmla="*/ 707213 h 2684059"/>
              <a:gd name="connsiteX78" fmla="*/ 1358537 w 2438423"/>
              <a:gd name="connsiteY78" fmla="*/ 663671 h 2684059"/>
              <a:gd name="connsiteX79" fmla="*/ 1375954 w 2438423"/>
              <a:gd name="connsiteY79" fmla="*/ 628836 h 2684059"/>
              <a:gd name="connsiteX80" fmla="*/ 1393372 w 2438423"/>
              <a:gd name="connsiteY80" fmla="*/ 559168 h 2684059"/>
              <a:gd name="connsiteX81" fmla="*/ 1410789 w 2438423"/>
              <a:gd name="connsiteY81" fmla="*/ 594002 h 2684059"/>
              <a:gd name="connsiteX82" fmla="*/ 1419497 w 2438423"/>
              <a:gd name="connsiteY82" fmla="*/ 628836 h 2684059"/>
              <a:gd name="connsiteX83" fmla="*/ 1436914 w 2438423"/>
              <a:gd name="connsiteY83" fmla="*/ 654962 h 2684059"/>
              <a:gd name="connsiteX84" fmla="*/ 1445623 w 2438423"/>
              <a:gd name="connsiteY84" fmla="*/ 689796 h 2684059"/>
              <a:gd name="connsiteX85" fmla="*/ 1489166 w 2438423"/>
              <a:gd name="connsiteY85" fmla="*/ 585293 h 2684059"/>
              <a:gd name="connsiteX86" fmla="*/ 1515292 w 2438423"/>
              <a:gd name="connsiteY86" fmla="*/ 533042 h 2684059"/>
              <a:gd name="connsiteX87" fmla="*/ 1524000 w 2438423"/>
              <a:gd name="connsiteY87" fmla="*/ 445956 h 2684059"/>
              <a:gd name="connsiteX88" fmla="*/ 1550126 w 2438423"/>
              <a:gd name="connsiteY88" fmla="*/ 384996 h 2684059"/>
              <a:gd name="connsiteX89" fmla="*/ 1558834 w 2438423"/>
              <a:gd name="connsiteY89" fmla="*/ 271785 h 2684059"/>
              <a:gd name="connsiteX90" fmla="*/ 1567543 w 2438423"/>
              <a:gd name="connsiteY90" fmla="*/ 228242 h 2684059"/>
              <a:gd name="connsiteX91" fmla="*/ 1593669 w 2438423"/>
              <a:gd name="connsiteY91" fmla="*/ 193408 h 2684059"/>
              <a:gd name="connsiteX92" fmla="*/ 1637212 w 2438423"/>
              <a:gd name="connsiteY92" fmla="*/ 306619 h 2684059"/>
              <a:gd name="connsiteX93" fmla="*/ 1663337 w 2438423"/>
              <a:gd name="connsiteY93" fmla="*/ 376288 h 2684059"/>
              <a:gd name="connsiteX94" fmla="*/ 1715589 w 2438423"/>
              <a:gd name="connsiteY94" fmla="*/ 445956 h 2684059"/>
              <a:gd name="connsiteX95" fmla="*/ 1724297 w 2438423"/>
              <a:gd name="connsiteY95" fmla="*/ 472082 h 2684059"/>
              <a:gd name="connsiteX96" fmla="*/ 1776549 w 2438423"/>
              <a:gd name="connsiteY96" fmla="*/ 498208 h 2684059"/>
              <a:gd name="connsiteX97" fmla="*/ 1837509 w 2438423"/>
              <a:gd name="connsiteY97" fmla="*/ 384996 h 2684059"/>
              <a:gd name="connsiteX98" fmla="*/ 1863634 w 2438423"/>
              <a:gd name="connsiteY98" fmla="*/ 341453 h 2684059"/>
              <a:gd name="connsiteX99" fmla="*/ 1898469 w 2438423"/>
              <a:gd name="connsiteY99" fmla="*/ 219533 h 2684059"/>
              <a:gd name="connsiteX100" fmla="*/ 1907177 w 2438423"/>
              <a:gd name="connsiteY100" fmla="*/ 97613 h 2684059"/>
              <a:gd name="connsiteX101" fmla="*/ 1915886 w 2438423"/>
              <a:gd name="connsiteY101" fmla="*/ 1819 h 2684059"/>
              <a:gd name="connsiteX102" fmla="*/ 1924594 w 2438423"/>
              <a:gd name="connsiteY102" fmla="*/ 27945 h 2684059"/>
              <a:gd name="connsiteX103" fmla="*/ 1959429 w 2438423"/>
              <a:gd name="connsiteY103" fmla="*/ 149865 h 2684059"/>
              <a:gd name="connsiteX104" fmla="*/ 2002972 w 2438423"/>
              <a:gd name="connsiteY104" fmla="*/ 236951 h 2684059"/>
              <a:gd name="connsiteX105" fmla="*/ 2020389 w 2438423"/>
              <a:gd name="connsiteY105" fmla="*/ 289202 h 2684059"/>
              <a:gd name="connsiteX106" fmla="*/ 2081349 w 2438423"/>
              <a:gd name="connsiteY106" fmla="*/ 367579 h 2684059"/>
              <a:gd name="connsiteX107" fmla="*/ 2098766 w 2438423"/>
              <a:gd name="connsiteY107" fmla="*/ 402413 h 2684059"/>
              <a:gd name="connsiteX108" fmla="*/ 2151017 w 2438423"/>
              <a:gd name="connsiteY108" fmla="*/ 393705 h 2684059"/>
              <a:gd name="connsiteX109" fmla="*/ 2185852 w 2438423"/>
              <a:gd name="connsiteY109" fmla="*/ 341453 h 2684059"/>
              <a:gd name="connsiteX110" fmla="*/ 2264229 w 2438423"/>
              <a:gd name="connsiteY110" fmla="*/ 228242 h 2684059"/>
              <a:gd name="connsiteX111" fmla="*/ 2299063 w 2438423"/>
              <a:gd name="connsiteY111" fmla="*/ 158573 h 2684059"/>
              <a:gd name="connsiteX112" fmla="*/ 2342606 w 2438423"/>
              <a:gd name="connsiteY112" fmla="*/ 271785 h 2684059"/>
              <a:gd name="connsiteX113" fmla="*/ 2351314 w 2438423"/>
              <a:gd name="connsiteY113" fmla="*/ 332745 h 2684059"/>
              <a:gd name="connsiteX114" fmla="*/ 2377440 w 2438423"/>
              <a:gd name="connsiteY114" fmla="*/ 384996 h 2684059"/>
              <a:gd name="connsiteX115" fmla="*/ 2394857 w 2438423"/>
              <a:gd name="connsiteY115" fmla="*/ 454665 h 2684059"/>
              <a:gd name="connsiteX116" fmla="*/ 2420983 w 2438423"/>
              <a:gd name="connsiteY116" fmla="*/ 524333 h 2684059"/>
              <a:gd name="connsiteX117" fmla="*/ 2429692 w 2438423"/>
              <a:gd name="connsiteY117" fmla="*/ 585293 h 2684059"/>
              <a:gd name="connsiteX118" fmla="*/ 2438400 w 2438423"/>
              <a:gd name="connsiteY118" fmla="*/ 620128 h 26840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</a:cxnLst>
            <a:rect l="l" t="t" r="r" b="b"/>
            <a:pathLst>
              <a:path w="2438423" h="2684059">
                <a:moveTo>
                  <a:pt x="409303" y="2675351"/>
                </a:moveTo>
                <a:cubicBezTo>
                  <a:pt x="394789" y="2678254"/>
                  <a:pt x="380562" y="2684059"/>
                  <a:pt x="365760" y="2684059"/>
                </a:cubicBezTo>
                <a:cubicBezTo>
                  <a:pt x="350958" y="2684059"/>
                  <a:pt x="335822" y="2681182"/>
                  <a:pt x="322217" y="2675351"/>
                </a:cubicBezTo>
                <a:cubicBezTo>
                  <a:pt x="311973" y="2670961"/>
                  <a:pt x="278904" y="2623329"/>
                  <a:pt x="278674" y="2623099"/>
                </a:cubicBezTo>
                <a:cubicBezTo>
                  <a:pt x="271273" y="2615698"/>
                  <a:pt x="261257" y="2611488"/>
                  <a:pt x="252549" y="2605682"/>
                </a:cubicBezTo>
                <a:cubicBezTo>
                  <a:pt x="218532" y="2537648"/>
                  <a:pt x="254223" y="2603838"/>
                  <a:pt x="209006" y="2536013"/>
                </a:cubicBezTo>
                <a:cubicBezTo>
                  <a:pt x="199617" y="2521930"/>
                  <a:pt x="192718" y="2506244"/>
                  <a:pt x="182880" y="2492471"/>
                </a:cubicBezTo>
                <a:cubicBezTo>
                  <a:pt x="178108" y="2485790"/>
                  <a:pt x="170806" y="2481287"/>
                  <a:pt x="165463" y="2475053"/>
                </a:cubicBezTo>
                <a:cubicBezTo>
                  <a:pt x="153367" y="2460941"/>
                  <a:pt x="140939" y="2446976"/>
                  <a:pt x="130629" y="2431511"/>
                </a:cubicBezTo>
                <a:cubicBezTo>
                  <a:pt x="123428" y="2420709"/>
                  <a:pt x="120413" y="2407478"/>
                  <a:pt x="113212" y="2396676"/>
                </a:cubicBezTo>
                <a:cubicBezTo>
                  <a:pt x="108657" y="2389844"/>
                  <a:pt x="100720" y="2385828"/>
                  <a:pt x="95794" y="2379259"/>
                </a:cubicBezTo>
                <a:cubicBezTo>
                  <a:pt x="83234" y="2362513"/>
                  <a:pt x="60960" y="2327008"/>
                  <a:pt x="60960" y="2327008"/>
                </a:cubicBezTo>
                <a:cubicBezTo>
                  <a:pt x="146422" y="2284276"/>
                  <a:pt x="105018" y="2296441"/>
                  <a:pt x="182880" y="2283465"/>
                </a:cubicBezTo>
                <a:cubicBezTo>
                  <a:pt x="200297" y="2277659"/>
                  <a:pt x="217321" y="2270501"/>
                  <a:pt x="235132" y="2266048"/>
                </a:cubicBezTo>
                <a:cubicBezTo>
                  <a:pt x="246743" y="2263145"/>
                  <a:pt x="258502" y="2260778"/>
                  <a:pt x="269966" y="2257339"/>
                </a:cubicBezTo>
                <a:cubicBezTo>
                  <a:pt x="287551" y="2252063"/>
                  <a:pt x="322217" y="2239922"/>
                  <a:pt x="322217" y="2239922"/>
                </a:cubicBezTo>
                <a:cubicBezTo>
                  <a:pt x="310606" y="2231213"/>
                  <a:pt x="300859" y="2219186"/>
                  <a:pt x="287383" y="2213796"/>
                </a:cubicBezTo>
                <a:cubicBezTo>
                  <a:pt x="220476" y="2187033"/>
                  <a:pt x="254795" y="2219274"/>
                  <a:pt x="209006" y="2196379"/>
                </a:cubicBezTo>
                <a:cubicBezTo>
                  <a:pt x="126750" y="2155250"/>
                  <a:pt x="198247" y="2181180"/>
                  <a:pt x="139337" y="2161545"/>
                </a:cubicBezTo>
                <a:cubicBezTo>
                  <a:pt x="108374" y="2138322"/>
                  <a:pt x="86069" y="2124159"/>
                  <a:pt x="60960" y="2091876"/>
                </a:cubicBezTo>
                <a:cubicBezTo>
                  <a:pt x="47683" y="2074806"/>
                  <a:pt x="30182" y="2021013"/>
                  <a:pt x="26126" y="2004791"/>
                </a:cubicBezTo>
                <a:cubicBezTo>
                  <a:pt x="23223" y="1993179"/>
                  <a:pt x="22132" y="1980957"/>
                  <a:pt x="17417" y="1969956"/>
                </a:cubicBezTo>
                <a:cubicBezTo>
                  <a:pt x="13294" y="1960336"/>
                  <a:pt x="5806" y="1952539"/>
                  <a:pt x="0" y="1943831"/>
                </a:cubicBezTo>
                <a:cubicBezTo>
                  <a:pt x="14514" y="1938025"/>
                  <a:pt x="28906" y="1931902"/>
                  <a:pt x="43543" y="1926413"/>
                </a:cubicBezTo>
                <a:cubicBezTo>
                  <a:pt x="52138" y="1923190"/>
                  <a:pt x="61074" y="1920928"/>
                  <a:pt x="69669" y="1917705"/>
                </a:cubicBezTo>
                <a:cubicBezTo>
                  <a:pt x="84306" y="1912216"/>
                  <a:pt x="98107" y="1904316"/>
                  <a:pt x="113212" y="1900288"/>
                </a:cubicBezTo>
                <a:cubicBezTo>
                  <a:pt x="177703" y="1883091"/>
                  <a:pt x="213826" y="1881368"/>
                  <a:pt x="278674" y="1874162"/>
                </a:cubicBezTo>
                <a:cubicBezTo>
                  <a:pt x="304800" y="1865453"/>
                  <a:pt x="334138" y="1863312"/>
                  <a:pt x="357052" y="1848036"/>
                </a:cubicBezTo>
                <a:cubicBezTo>
                  <a:pt x="364690" y="1842944"/>
                  <a:pt x="339363" y="1842944"/>
                  <a:pt x="330926" y="1839328"/>
                </a:cubicBezTo>
                <a:cubicBezTo>
                  <a:pt x="318994" y="1834214"/>
                  <a:pt x="306229" y="1830021"/>
                  <a:pt x="296092" y="1821911"/>
                </a:cubicBezTo>
                <a:cubicBezTo>
                  <a:pt x="276858" y="1806524"/>
                  <a:pt x="265871" y="1780675"/>
                  <a:pt x="243840" y="1769659"/>
                </a:cubicBezTo>
                <a:cubicBezTo>
                  <a:pt x="232229" y="1763853"/>
                  <a:pt x="219570" y="1759788"/>
                  <a:pt x="209006" y="1752242"/>
                </a:cubicBezTo>
                <a:cubicBezTo>
                  <a:pt x="189412" y="1738247"/>
                  <a:pt x="170476" y="1709578"/>
                  <a:pt x="156754" y="1691282"/>
                </a:cubicBezTo>
                <a:cubicBezTo>
                  <a:pt x="159657" y="1650642"/>
                  <a:pt x="160702" y="1609826"/>
                  <a:pt x="165463" y="1569362"/>
                </a:cubicBezTo>
                <a:cubicBezTo>
                  <a:pt x="166536" y="1560245"/>
                  <a:pt x="167681" y="1549727"/>
                  <a:pt x="174172" y="1543236"/>
                </a:cubicBezTo>
                <a:cubicBezTo>
                  <a:pt x="180663" y="1536745"/>
                  <a:pt x="191589" y="1537431"/>
                  <a:pt x="200297" y="1534528"/>
                </a:cubicBezTo>
                <a:cubicBezTo>
                  <a:pt x="211909" y="1537431"/>
                  <a:pt x="225392" y="1536279"/>
                  <a:pt x="235132" y="1543236"/>
                </a:cubicBezTo>
                <a:cubicBezTo>
                  <a:pt x="259126" y="1560375"/>
                  <a:pt x="259270" y="1584793"/>
                  <a:pt x="278674" y="1604196"/>
                </a:cubicBezTo>
                <a:cubicBezTo>
                  <a:pt x="286075" y="1611597"/>
                  <a:pt x="296091" y="1615807"/>
                  <a:pt x="304800" y="1621613"/>
                </a:cubicBezTo>
                <a:cubicBezTo>
                  <a:pt x="310606" y="1630322"/>
                  <a:pt x="314340" y="1640847"/>
                  <a:pt x="322217" y="1647739"/>
                </a:cubicBezTo>
                <a:cubicBezTo>
                  <a:pt x="337971" y="1661523"/>
                  <a:pt x="374469" y="1682573"/>
                  <a:pt x="374469" y="1682573"/>
                </a:cubicBezTo>
                <a:cubicBezTo>
                  <a:pt x="410426" y="1466820"/>
                  <a:pt x="374469" y="1702153"/>
                  <a:pt x="374469" y="1151351"/>
                </a:cubicBezTo>
                <a:cubicBezTo>
                  <a:pt x="374469" y="1142172"/>
                  <a:pt x="380539" y="1168684"/>
                  <a:pt x="383177" y="1177476"/>
                </a:cubicBezTo>
                <a:cubicBezTo>
                  <a:pt x="405314" y="1251266"/>
                  <a:pt x="387958" y="1219482"/>
                  <a:pt x="418012" y="1264562"/>
                </a:cubicBezTo>
                <a:cubicBezTo>
                  <a:pt x="421304" y="1277730"/>
                  <a:pt x="426904" y="1325522"/>
                  <a:pt x="452846" y="1325522"/>
                </a:cubicBezTo>
                <a:cubicBezTo>
                  <a:pt x="465162" y="1325522"/>
                  <a:pt x="470263" y="1308105"/>
                  <a:pt x="478972" y="1299396"/>
                </a:cubicBezTo>
                <a:cubicBezTo>
                  <a:pt x="499609" y="1237485"/>
                  <a:pt x="500050" y="1242137"/>
                  <a:pt x="513806" y="1168768"/>
                </a:cubicBezTo>
                <a:cubicBezTo>
                  <a:pt x="517589" y="1148593"/>
                  <a:pt x="519140" y="1128055"/>
                  <a:pt x="522514" y="1107808"/>
                </a:cubicBezTo>
                <a:cubicBezTo>
                  <a:pt x="524947" y="1093208"/>
                  <a:pt x="529130" y="1078918"/>
                  <a:pt x="531223" y="1064265"/>
                </a:cubicBezTo>
                <a:cubicBezTo>
                  <a:pt x="556426" y="887847"/>
                  <a:pt x="535676" y="976783"/>
                  <a:pt x="557349" y="890093"/>
                </a:cubicBezTo>
                <a:cubicBezTo>
                  <a:pt x="568960" y="898802"/>
                  <a:pt x="584132" y="904142"/>
                  <a:pt x="592183" y="916219"/>
                </a:cubicBezTo>
                <a:cubicBezTo>
                  <a:pt x="602367" y="931495"/>
                  <a:pt x="601389" y="952050"/>
                  <a:pt x="609600" y="968471"/>
                </a:cubicBezTo>
                <a:cubicBezTo>
                  <a:pt x="616091" y="981453"/>
                  <a:pt x="627017" y="991694"/>
                  <a:pt x="635726" y="1003305"/>
                </a:cubicBezTo>
                <a:cubicBezTo>
                  <a:pt x="638629" y="1012014"/>
                  <a:pt x="639711" y="1021560"/>
                  <a:pt x="644434" y="1029431"/>
                </a:cubicBezTo>
                <a:cubicBezTo>
                  <a:pt x="648658" y="1036472"/>
                  <a:pt x="656723" y="1040437"/>
                  <a:pt x="661852" y="1046848"/>
                </a:cubicBezTo>
                <a:cubicBezTo>
                  <a:pt x="705806" y="1101789"/>
                  <a:pt x="654623" y="1048326"/>
                  <a:pt x="696686" y="1090391"/>
                </a:cubicBezTo>
                <a:cubicBezTo>
                  <a:pt x="705395" y="1078779"/>
                  <a:pt x="716321" y="1068538"/>
                  <a:pt x="722812" y="1055556"/>
                </a:cubicBezTo>
                <a:cubicBezTo>
                  <a:pt x="728164" y="1044851"/>
                  <a:pt x="725582" y="1031114"/>
                  <a:pt x="731520" y="1020722"/>
                </a:cubicBezTo>
                <a:cubicBezTo>
                  <a:pt x="737630" y="1010029"/>
                  <a:pt x="751034" y="1004986"/>
                  <a:pt x="757646" y="994596"/>
                </a:cubicBezTo>
                <a:cubicBezTo>
                  <a:pt x="771585" y="972691"/>
                  <a:pt x="779122" y="947192"/>
                  <a:pt x="792480" y="924928"/>
                </a:cubicBezTo>
                <a:cubicBezTo>
                  <a:pt x="801189" y="910414"/>
                  <a:pt x="811036" y="896525"/>
                  <a:pt x="818606" y="881385"/>
                </a:cubicBezTo>
                <a:cubicBezTo>
                  <a:pt x="825597" y="867403"/>
                  <a:pt x="828431" y="851507"/>
                  <a:pt x="836023" y="837842"/>
                </a:cubicBezTo>
                <a:cubicBezTo>
                  <a:pt x="843072" y="825154"/>
                  <a:pt x="854948" y="815610"/>
                  <a:pt x="862149" y="803008"/>
                </a:cubicBezTo>
                <a:cubicBezTo>
                  <a:pt x="878251" y="774829"/>
                  <a:pt x="905692" y="715922"/>
                  <a:pt x="905692" y="715922"/>
                </a:cubicBezTo>
                <a:cubicBezTo>
                  <a:pt x="941030" y="739481"/>
                  <a:pt x="934310" y="729616"/>
                  <a:pt x="957943" y="776882"/>
                </a:cubicBezTo>
                <a:cubicBezTo>
                  <a:pt x="962048" y="785093"/>
                  <a:pt x="961316" y="795538"/>
                  <a:pt x="966652" y="803008"/>
                </a:cubicBezTo>
                <a:cubicBezTo>
                  <a:pt x="976196" y="816370"/>
                  <a:pt x="989875" y="826231"/>
                  <a:pt x="1001486" y="837842"/>
                </a:cubicBezTo>
                <a:cubicBezTo>
                  <a:pt x="1016412" y="927403"/>
                  <a:pt x="995834" y="856330"/>
                  <a:pt x="1045029" y="933636"/>
                </a:cubicBezTo>
                <a:cubicBezTo>
                  <a:pt x="1055484" y="950065"/>
                  <a:pt x="1059987" y="969935"/>
                  <a:pt x="1071154" y="985888"/>
                </a:cubicBezTo>
                <a:cubicBezTo>
                  <a:pt x="1089630" y="1012282"/>
                  <a:pt x="1107469" y="1021709"/>
                  <a:pt x="1132114" y="1038139"/>
                </a:cubicBezTo>
                <a:cubicBezTo>
                  <a:pt x="1143726" y="1032333"/>
                  <a:pt x="1157769" y="1029902"/>
                  <a:pt x="1166949" y="1020722"/>
                </a:cubicBezTo>
                <a:cubicBezTo>
                  <a:pt x="1178918" y="1008753"/>
                  <a:pt x="1183987" y="991459"/>
                  <a:pt x="1193074" y="977179"/>
                </a:cubicBezTo>
                <a:cubicBezTo>
                  <a:pt x="1204312" y="959519"/>
                  <a:pt x="1216671" y="942588"/>
                  <a:pt x="1227909" y="924928"/>
                </a:cubicBezTo>
                <a:cubicBezTo>
                  <a:pt x="1236996" y="910648"/>
                  <a:pt x="1244645" y="895469"/>
                  <a:pt x="1254034" y="881385"/>
                </a:cubicBezTo>
                <a:cubicBezTo>
                  <a:pt x="1262085" y="869308"/>
                  <a:pt x="1272368" y="858796"/>
                  <a:pt x="1280160" y="846551"/>
                </a:cubicBezTo>
                <a:cubicBezTo>
                  <a:pt x="1292725" y="826806"/>
                  <a:pt x="1303383" y="805911"/>
                  <a:pt x="1314994" y="785591"/>
                </a:cubicBezTo>
                <a:cubicBezTo>
                  <a:pt x="1317897" y="771077"/>
                  <a:pt x="1319022" y="756090"/>
                  <a:pt x="1323703" y="742048"/>
                </a:cubicBezTo>
                <a:cubicBezTo>
                  <a:pt x="1327808" y="729732"/>
                  <a:pt x="1335847" y="719076"/>
                  <a:pt x="1341120" y="707213"/>
                </a:cubicBezTo>
                <a:cubicBezTo>
                  <a:pt x="1347469" y="692928"/>
                  <a:pt x="1352188" y="677956"/>
                  <a:pt x="1358537" y="663671"/>
                </a:cubicBezTo>
                <a:cubicBezTo>
                  <a:pt x="1363810" y="651808"/>
                  <a:pt x="1370840" y="640768"/>
                  <a:pt x="1375954" y="628836"/>
                </a:cubicBezTo>
                <a:cubicBezTo>
                  <a:pt x="1385997" y="605402"/>
                  <a:pt x="1388259" y="584730"/>
                  <a:pt x="1393372" y="559168"/>
                </a:cubicBezTo>
                <a:cubicBezTo>
                  <a:pt x="1399178" y="570779"/>
                  <a:pt x="1406231" y="581847"/>
                  <a:pt x="1410789" y="594002"/>
                </a:cubicBezTo>
                <a:cubicBezTo>
                  <a:pt x="1414991" y="605209"/>
                  <a:pt x="1414782" y="617835"/>
                  <a:pt x="1419497" y="628836"/>
                </a:cubicBezTo>
                <a:cubicBezTo>
                  <a:pt x="1423620" y="638456"/>
                  <a:pt x="1431108" y="646253"/>
                  <a:pt x="1436914" y="654962"/>
                </a:cubicBezTo>
                <a:cubicBezTo>
                  <a:pt x="1439817" y="666573"/>
                  <a:pt x="1438442" y="699371"/>
                  <a:pt x="1445623" y="689796"/>
                </a:cubicBezTo>
                <a:cubicBezTo>
                  <a:pt x="1468265" y="659606"/>
                  <a:pt x="1472289" y="619046"/>
                  <a:pt x="1489166" y="585293"/>
                </a:cubicBezTo>
                <a:lnTo>
                  <a:pt x="1515292" y="533042"/>
                </a:lnTo>
                <a:cubicBezTo>
                  <a:pt x="1518195" y="504013"/>
                  <a:pt x="1517318" y="474354"/>
                  <a:pt x="1524000" y="445956"/>
                </a:cubicBezTo>
                <a:cubicBezTo>
                  <a:pt x="1529063" y="424436"/>
                  <a:pt x="1545790" y="406674"/>
                  <a:pt x="1550126" y="384996"/>
                </a:cubicBezTo>
                <a:cubicBezTo>
                  <a:pt x="1557549" y="347883"/>
                  <a:pt x="1554654" y="309402"/>
                  <a:pt x="1558834" y="271785"/>
                </a:cubicBezTo>
                <a:cubicBezTo>
                  <a:pt x="1560469" y="257074"/>
                  <a:pt x="1561531" y="241768"/>
                  <a:pt x="1567543" y="228242"/>
                </a:cubicBezTo>
                <a:cubicBezTo>
                  <a:pt x="1573438" y="214979"/>
                  <a:pt x="1584960" y="205019"/>
                  <a:pt x="1593669" y="193408"/>
                </a:cubicBezTo>
                <a:cubicBezTo>
                  <a:pt x="1614136" y="254811"/>
                  <a:pt x="1592590" y="191877"/>
                  <a:pt x="1637212" y="306619"/>
                </a:cubicBezTo>
                <a:cubicBezTo>
                  <a:pt x="1646201" y="329735"/>
                  <a:pt x="1649579" y="355652"/>
                  <a:pt x="1663337" y="376288"/>
                </a:cubicBezTo>
                <a:cubicBezTo>
                  <a:pt x="1691065" y="417879"/>
                  <a:pt x="1674216" y="394240"/>
                  <a:pt x="1715589" y="445956"/>
                </a:cubicBezTo>
                <a:cubicBezTo>
                  <a:pt x="1718492" y="454665"/>
                  <a:pt x="1718563" y="464914"/>
                  <a:pt x="1724297" y="472082"/>
                </a:cubicBezTo>
                <a:cubicBezTo>
                  <a:pt x="1736574" y="487428"/>
                  <a:pt x="1759339" y="492471"/>
                  <a:pt x="1776549" y="498208"/>
                </a:cubicBezTo>
                <a:cubicBezTo>
                  <a:pt x="1865190" y="374111"/>
                  <a:pt x="1786884" y="496374"/>
                  <a:pt x="1837509" y="384996"/>
                </a:cubicBezTo>
                <a:cubicBezTo>
                  <a:pt x="1844513" y="369587"/>
                  <a:pt x="1856966" y="357011"/>
                  <a:pt x="1863634" y="341453"/>
                </a:cubicBezTo>
                <a:cubicBezTo>
                  <a:pt x="1886739" y="287541"/>
                  <a:pt x="1888499" y="269383"/>
                  <a:pt x="1898469" y="219533"/>
                </a:cubicBezTo>
                <a:cubicBezTo>
                  <a:pt x="1901372" y="178893"/>
                  <a:pt x="1903928" y="138227"/>
                  <a:pt x="1907177" y="97613"/>
                </a:cubicBezTo>
                <a:cubicBezTo>
                  <a:pt x="1909734" y="65652"/>
                  <a:pt x="1908110" y="32925"/>
                  <a:pt x="1915886" y="1819"/>
                </a:cubicBezTo>
                <a:cubicBezTo>
                  <a:pt x="1918112" y="-7087"/>
                  <a:pt x="1922004" y="19138"/>
                  <a:pt x="1924594" y="27945"/>
                </a:cubicBezTo>
                <a:cubicBezTo>
                  <a:pt x="1936520" y="68494"/>
                  <a:pt x="1946063" y="109768"/>
                  <a:pt x="1959429" y="149865"/>
                </a:cubicBezTo>
                <a:cubicBezTo>
                  <a:pt x="1981436" y="215886"/>
                  <a:pt x="1965831" y="187429"/>
                  <a:pt x="2002972" y="236951"/>
                </a:cubicBezTo>
                <a:cubicBezTo>
                  <a:pt x="2008778" y="254368"/>
                  <a:pt x="2010943" y="273459"/>
                  <a:pt x="2020389" y="289202"/>
                </a:cubicBezTo>
                <a:cubicBezTo>
                  <a:pt x="2037418" y="317583"/>
                  <a:pt x="2066547" y="337976"/>
                  <a:pt x="2081349" y="367579"/>
                </a:cubicBezTo>
                <a:lnTo>
                  <a:pt x="2098766" y="402413"/>
                </a:lnTo>
                <a:cubicBezTo>
                  <a:pt x="2116183" y="399510"/>
                  <a:pt x="2136552" y="403831"/>
                  <a:pt x="2151017" y="393705"/>
                </a:cubicBezTo>
                <a:cubicBezTo>
                  <a:pt x="2168166" y="381701"/>
                  <a:pt x="2173473" y="358334"/>
                  <a:pt x="2185852" y="341453"/>
                </a:cubicBezTo>
                <a:cubicBezTo>
                  <a:pt x="2223366" y="290298"/>
                  <a:pt x="2244333" y="277983"/>
                  <a:pt x="2264229" y="228242"/>
                </a:cubicBezTo>
                <a:cubicBezTo>
                  <a:pt x="2290914" y="161530"/>
                  <a:pt x="2265681" y="191957"/>
                  <a:pt x="2299063" y="158573"/>
                </a:cubicBezTo>
                <a:cubicBezTo>
                  <a:pt x="2325462" y="211370"/>
                  <a:pt x="2329800" y="212023"/>
                  <a:pt x="2342606" y="271785"/>
                </a:cubicBezTo>
                <a:cubicBezTo>
                  <a:pt x="2346907" y="291856"/>
                  <a:pt x="2345278" y="313126"/>
                  <a:pt x="2351314" y="332745"/>
                </a:cubicBezTo>
                <a:cubicBezTo>
                  <a:pt x="2357041" y="351357"/>
                  <a:pt x="2370891" y="366658"/>
                  <a:pt x="2377440" y="384996"/>
                </a:cubicBezTo>
                <a:cubicBezTo>
                  <a:pt x="2385491" y="407539"/>
                  <a:pt x="2385967" y="432439"/>
                  <a:pt x="2394857" y="454665"/>
                </a:cubicBezTo>
                <a:cubicBezTo>
                  <a:pt x="2415683" y="506731"/>
                  <a:pt x="2407330" y="483378"/>
                  <a:pt x="2420983" y="524333"/>
                </a:cubicBezTo>
                <a:cubicBezTo>
                  <a:pt x="2423886" y="544653"/>
                  <a:pt x="2425667" y="565165"/>
                  <a:pt x="2429692" y="585293"/>
                </a:cubicBezTo>
                <a:cubicBezTo>
                  <a:pt x="2439318" y="633423"/>
                  <a:pt x="2438400" y="596152"/>
                  <a:pt x="2438400" y="620128"/>
                </a:cubicBezTo>
              </a:path>
            </a:pathLst>
          </a:cu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5464079" y="3238528"/>
            <a:ext cx="500458" cy="2192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2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Xingtai</a:t>
            </a:r>
            <a:endParaRPr lang="en-US" sz="825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5353812" y="3495683"/>
            <a:ext cx="521297" cy="2192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Handan</a:t>
            </a:r>
            <a:endParaRPr lang="en-US" sz="13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椭圆 25"/>
          <p:cNvSpPr/>
          <p:nvPr/>
        </p:nvSpPr>
        <p:spPr>
          <a:xfrm>
            <a:off x="4315315" y="2870472"/>
            <a:ext cx="679268" cy="1015636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椭圆 26"/>
          <p:cNvSpPr/>
          <p:nvPr/>
        </p:nvSpPr>
        <p:spPr>
          <a:xfrm>
            <a:off x="5288132" y="2869808"/>
            <a:ext cx="679268" cy="101563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椭圆 27"/>
          <p:cNvSpPr/>
          <p:nvPr/>
        </p:nvSpPr>
        <p:spPr>
          <a:xfrm>
            <a:off x="5165356" y="4000500"/>
            <a:ext cx="1233485" cy="1487533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0" name="直接箭头连接符 29"/>
          <p:cNvCxnSpPr>
            <a:stCxn id="27" idx="7"/>
          </p:cNvCxnSpPr>
          <p:nvPr/>
        </p:nvCxnSpPr>
        <p:spPr>
          <a:xfrm flipV="1">
            <a:off x="5867924" y="2991395"/>
            <a:ext cx="2307464" cy="2714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接箭头连接符 31"/>
          <p:cNvCxnSpPr>
            <a:stCxn id="26" idx="2"/>
          </p:cNvCxnSpPr>
          <p:nvPr/>
        </p:nvCxnSpPr>
        <p:spPr>
          <a:xfrm flipH="1" flipV="1">
            <a:off x="2930652" y="3144699"/>
            <a:ext cx="1384663" cy="23359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肘形连接符 33"/>
          <p:cNvCxnSpPr>
            <a:stCxn id="28" idx="2"/>
          </p:cNvCxnSpPr>
          <p:nvPr/>
        </p:nvCxnSpPr>
        <p:spPr>
          <a:xfrm rot="10800000">
            <a:off x="2715116" y="3495684"/>
            <a:ext cx="2450240" cy="1248584"/>
          </a:xfrm>
          <a:prstGeom prst="bentConnector3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文本框 34"/>
          <p:cNvSpPr txBox="1"/>
          <p:nvPr/>
        </p:nvSpPr>
        <p:spPr>
          <a:xfrm>
            <a:off x="1765135" y="3159988"/>
            <a:ext cx="15773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Very severe haze</a:t>
            </a:r>
          </a:p>
        </p:txBody>
      </p:sp>
      <p:sp>
        <p:nvSpPr>
          <p:cNvPr id="36" name="文本框 35"/>
          <p:cNvSpPr txBox="1"/>
          <p:nvPr/>
        </p:nvSpPr>
        <p:spPr>
          <a:xfrm>
            <a:off x="8276648" y="2623249"/>
            <a:ext cx="11613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CRAZY SEVERE HAZE!</a:t>
            </a:r>
          </a:p>
        </p:txBody>
      </p:sp>
      <p:sp>
        <p:nvSpPr>
          <p:cNvPr id="37" name="文本框 36"/>
          <p:cNvSpPr txBox="1"/>
          <p:nvPr/>
        </p:nvSpPr>
        <p:spPr>
          <a:xfrm>
            <a:off x="211248" y="74652"/>
            <a:ext cx="31077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cap="all" dirty="0">
                <a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rPr>
              <a:t>Meteorological Conditions</a:t>
            </a:r>
          </a:p>
        </p:txBody>
      </p:sp>
      <p:pic>
        <p:nvPicPr>
          <p:cNvPr id="29" name="图片 5"/>
          <p:cNvPicPr>
            <a:picLocks noChangeAspect="1"/>
          </p:cNvPicPr>
          <p:nvPr/>
        </p:nvPicPr>
        <p:blipFill rotWithShape="1">
          <a:blip r:embed="rId4"/>
          <a:srcRect l="1" t="19627" r="73942"/>
          <a:stretch/>
        </p:blipFill>
        <p:spPr>
          <a:xfrm>
            <a:off x="31352" y="629696"/>
            <a:ext cx="4283963" cy="2233131"/>
          </a:xfrm>
          <a:prstGeom prst="rect">
            <a:avLst/>
          </a:prstGeom>
        </p:spPr>
      </p:pic>
      <p:sp>
        <p:nvSpPr>
          <p:cNvPr id="33" name="文本框 2"/>
          <p:cNvSpPr txBox="1"/>
          <p:nvPr/>
        </p:nvSpPr>
        <p:spPr>
          <a:xfrm>
            <a:off x="322653" y="2800747"/>
            <a:ext cx="159986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(Wang, et al., 2013) </a:t>
            </a:r>
          </a:p>
        </p:txBody>
      </p:sp>
    </p:spTree>
    <p:extLst>
      <p:ext uri="{BB962C8B-B14F-4D97-AF65-F5344CB8AC3E}">
        <p14:creationId xmlns:p14="http://schemas.microsoft.com/office/powerpoint/2010/main" val="4146680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/>
          <p:cNvSpPr txBox="1">
            <a:spLocks/>
          </p:cNvSpPr>
          <p:nvPr/>
        </p:nvSpPr>
        <p:spPr>
          <a:xfrm>
            <a:off x="171655" y="286894"/>
            <a:ext cx="7886700" cy="4078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1" cap="all" dirty="0">
                <a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</a:rPr>
              <a:t>Species in China Haze</a:t>
            </a:r>
            <a:endParaRPr lang="en-US" sz="1800" b="1" cap="all" dirty="0">
              <a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tile tx="6350" ty="-127000" sx="65000" sy="64000" flip="none" algn="tl"/>
              </a:blip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655" y="1415702"/>
            <a:ext cx="4231124" cy="3515758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2943497" y="4990011"/>
            <a:ext cx="18569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(Han, et al., 2016)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48721" y="1797903"/>
            <a:ext cx="3989072" cy="2751356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6007733" y="4931460"/>
            <a:ext cx="25300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(Wang, et al., 2014) </a:t>
            </a:r>
          </a:p>
        </p:txBody>
      </p:sp>
    </p:spTree>
    <p:extLst>
      <p:ext uri="{BB962C8B-B14F-4D97-AF65-F5344CB8AC3E}">
        <p14:creationId xmlns:p14="http://schemas.microsoft.com/office/powerpoint/2010/main" val="2349891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1655" y="286894"/>
            <a:ext cx="7886700" cy="407853"/>
          </a:xfrm>
        </p:spPr>
        <p:txBody>
          <a:bodyPr>
            <a:normAutofit/>
          </a:bodyPr>
          <a:lstStyle/>
          <a:p>
            <a:r>
              <a:rPr lang="en-US" sz="1800" b="1" dirty="0"/>
              <a:t>Species in China Haze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175" y="2167675"/>
            <a:ext cx="8706878" cy="369265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7317716" y="5860325"/>
            <a:ext cx="165077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Huang</a:t>
            </a:r>
            <a:r>
              <a:rPr lang="en-US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et al., 2014) </a:t>
            </a:r>
          </a:p>
        </p:txBody>
      </p:sp>
    </p:spTree>
    <p:extLst>
      <p:ext uri="{BB962C8B-B14F-4D97-AF65-F5344CB8AC3E}">
        <p14:creationId xmlns:p14="http://schemas.microsoft.com/office/powerpoint/2010/main" val="145431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53705" y="1748121"/>
            <a:ext cx="4482416" cy="320172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7217" y="4474895"/>
            <a:ext cx="4002760" cy="1736618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484955" y="5565182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Variation of particle matter and gaseous pollutants in Beijing in January 2013. The five haze episodes are marked between the dote lines.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4887217" y="4173108"/>
            <a:ext cx="67621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Nitrate</a:t>
            </a:r>
          </a:p>
        </p:txBody>
      </p:sp>
      <p:grpSp>
        <p:nvGrpSpPr>
          <p:cNvPr id="14" name="组合 13"/>
          <p:cNvGrpSpPr/>
          <p:nvPr/>
        </p:nvGrpSpPr>
        <p:grpSpPr>
          <a:xfrm>
            <a:off x="4741818" y="1270042"/>
            <a:ext cx="3239994" cy="2582867"/>
            <a:chOff x="6322423" y="693923"/>
            <a:chExt cx="2954653" cy="2355399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322423" y="693923"/>
              <a:ext cx="2954653" cy="2355399"/>
            </a:xfrm>
            <a:prstGeom prst="rect">
              <a:avLst/>
            </a:prstGeom>
          </p:spPr>
        </p:pic>
        <p:sp>
          <p:nvSpPr>
            <p:cNvPr id="10" name="矩形 9"/>
            <p:cNvSpPr/>
            <p:nvPr/>
          </p:nvSpPr>
          <p:spPr>
            <a:xfrm>
              <a:off x="6322423" y="1140823"/>
              <a:ext cx="287383" cy="25254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6322424" y="1461020"/>
              <a:ext cx="431074" cy="25254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8083832" y="1461020"/>
              <a:ext cx="938248" cy="40261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7974140" y="2261546"/>
              <a:ext cx="581196" cy="1949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5" name="文本框 14"/>
          <p:cNvSpPr txBox="1"/>
          <p:nvPr/>
        </p:nvSpPr>
        <p:spPr>
          <a:xfrm>
            <a:off x="4741817" y="913716"/>
            <a:ext cx="66992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Sulfate</a:t>
            </a:r>
          </a:p>
        </p:txBody>
      </p:sp>
      <p:sp>
        <p:nvSpPr>
          <p:cNvPr id="2" name="Rectangle 1"/>
          <p:cNvSpPr/>
          <p:nvPr/>
        </p:nvSpPr>
        <p:spPr>
          <a:xfrm>
            <a:off x="312029" y="301789"/>
            <a:ext cx="29529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cap="all" dirty="0">
                <a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rPr>
              <a:t>Secondary Source of Haze</a:t>
            </a:r>
            <a:endParaRPr lang="en-US" b="1" cap="all" dirty="0">
              <a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tile tx="6350" ty="-127000" sx="65000" sy="64000" flip="none" algn="tl"/>
              </a:blip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081858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1554" y="507563"/>
            <a:ext cx="6940593" cy="4620776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2366914" y="5458039"/>
            <a:ext cx="4815121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Scatter plots of (a) ΔSO</a:t>
            </a:r>
            <a:r>
              <a:rPr lang="en-US" sz="1350" baseline="-25000" dirty="0"/>
              <a:t>4</a:t>
            </a:r>
            <a:r>
              <a:rPr lang="en-US" sz="1350" dirty="0"/>
              <a:t> versus ΔSO</a:t>
            </a:r>
            <a:r>
              <a:rPr lang="en-US" sz="1350" baseline="-25000" dirty="0"/>
              <a:t>4</a:t>
            </a:r>
            <a:r>
              <a:rPr lang="en-US" sz="1350" baseline="30000" dirty="0"/>
              <a:t>2−</a:t>
            </a:r>
            <a:r>
              <a:rPr lang="en-US" sz="1350" dirty="0"/>
              <a:t> and (c) </a:t>
            </a:r>
            <a:r>
              <a:rPr lang="el-GR" sz="1350" dirty="0"/>
              <a:t>Δ</a:t>
            </a:r>
            <a:r>
              <a:rPr lang="en-US" sz="1350" dirty="0"/>
              <a:t>NO</a:t>
            </a:r>
            <a:r>
              <a:rPr lang="en-US" sz="1350" baseline="-25000" dirty="0"/>
              <a:t>2</a:t>
            </a:r>
            <a:r>
              <a:rPr lang="en-US" sz="1350" dirty="0"/>
              <a:t> versus </a:t>
            </a:r>
            <a:r>
              <a:rPr lang="el-GR" sz="1350" dirty="0"/>
              <a:t>Δ</a:t>
            </a:r>
            <a:r>
              <a:rPr lang="en-US" sz="1350" dirty="0"/>
              <a:t>NO</a:t>
            </a:r>
            <a:r>
              <a:rPr lang="en-US" sz="1350" baseline="-25000" dirty="0"/>
              <a:t>3</a:t>
            </a:r>
            <a:r>
              <a:rPr lang="en-US" sz="1350" baseline="30000" dirty="0"/>
              <a:t>-</a:t>
            </a:r>
            <a:r>
              <a:rPr lang="en-US" sz="1350" dirty="0"/>
              <a:t> at different RH ranges and (b) and (d) show the linear regression coefficient and slope as a function of RH.</a:t>
            </a:r>
          </a:p>
        </p:txBody>
      </p:sp>
    </p:spTree>
    <p:extLst>
      <p:ext uri="{BB962C8B-B14F-4D97-AF65-F5344CB8AC3E}">
        <p14:creationId xmlns:p14="http://schemas.microsoft.com/office/powerpoint/2010/main" val="4258741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09022"/>
            <a:ext cx="4874557" cy="404375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208535" y="5306578"/>
            <a:ext cx="874034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Aging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biomass burning emissions performed at wintertime temperature (-10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oC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using a novel setup. The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SOA/POA ratio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 shown as a function of OH exposure (i.e., [OH] × time).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SOAmax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potential/POA is the maximum SOA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potential normalized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by POA;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sz="140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OH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is the SOA production rate via OH chemistry. The interquartile range [Q1-Q3] from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 experiments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 represented by the grey area and the OH exposures necessary to produce SOA equal to POA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is represented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by the red bar (i.e. at OH exposures of 1.6-5.5 × 106 molecules cm-3 h). The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SOAmax_potential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/POA represents the asymptotic values reached by Q1 and Q3. 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3753321" y="5010146"/>
            <a:ext cx="165077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Huang</a:t>
            </a:r>
            <a:r>
              <a:rPr lang="en-US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et al., 2014) </a:t>
            </a:r>
          </a:p>
        </p:txBody>
      </p:sp>
      <p:sp>
        <p:nvSpPr>
          <p:cNvPr id="8" name="标题 1"/>
          <p:cNvSpPr>
            <a:spLocks noGrp="1"/>
          </p:cNvSpPr>
          <p:nvPr>
            <p:ph type="title"/>
          </p:nvPr>
        </p:nvSpPr>
        <p:spPr>
          <a:xfrm>
            <a:off x="128113" y="202422"/>
            <a:ext cx="7886700" cy="407853"/>
          </a:xfrm>
        </p:spPr>
        <p:txBody>
          <a:bodyPr>
            <a:normAutofit/>
          </a:bodyPr>
          <a:lstStyle/>
          <a:p>
            <a:r>
              <a:rPr lang="en-US" sz="1800" b="1" dirty="0"/>
              <a:t>Wintertime SOA Formation</a:t>
            </a:r>
            <a:endParaRPr lang="en-US" sz="1800" b="1" dirty="0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97829" y="1286287"/>
            <a:ext cx="4281759" cy="3670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777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/>
          <p:cNvSpPr>
            <a:spLocks noGrp="1"/>
          </p:cNvSpPr>
          <p:nvPr>
            <p:ph type="title"/>
          </p:nvPr>
        </p:nvSpPr>
        <p:spPr>
          <a:xfrm>
            <a:off x="128113" y="202422"/>
            <a:ext cx="7886700" cy="407853"/>
          </a:xfrm>
        </p:spPr>
        <p:txBody>
          <a:bodyPr>
            <a:normAutofit/>
          </a:bodyPr>
          <a:lstStyle/>
          <a:p>
            <a:r>
              <a:rPr lang="en-US" sz="1800" b="1" dirty="0"/>
              <a:t>SOA Sources</a:t>
            </a:r>
            <a:endParaRPr lang="en-US" sz="1800" b="1" dirty="0"/>
          </a:p>
        </p:txBody>
      </p:sp>
      <p:sp>
        <p:nvSpPr>
          <p:cNvPr id="5" name="文本框 4"/>
          <p:cNvSpPr txBox="1"/>
          <p:nvPr/>
        </p:nvSpPr>
        <p:spPr>
          <a:xfrm>
            <a:off x="330926" y="1071154"/>
            <a:ext cx="38809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Still highly uncertain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Fossil fuel and no-fossil fuel sources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9542" y="2090192"/>
            <a:ext cx="6667500" cy="309562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1148451" y="5235358"/>
            <a:ext cx="59064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Fossil and non-fossil fractional contributions of each source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during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low and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highPM2.5 levels observed in different cities. </a:t>
            </a:r>
          </a:p>
        </p:txBody>
      </p:sp>
    </p:spTree>
    <p:extLst>
      <p:ext uri="{BB962C8B-B14F-4D97-AF65-F5344CB8AC3E}">
        <p14:creationId xmlns:p14="http://schemas.microsoft.com/office/powerpoint/2010/main" val="682661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7270" y="2182496"/>
            <a:ext cx="7886700" cy="1325563"/>
          </a:xfrm>
        </p:spPr>
        <p:txBody>
          <a:bodyPr/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Current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Policies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Challenges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1398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Haze vs “APEC-Blue”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546" y="3016252"/>
            <a:ext cx="4132184" cy="2754789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6730" y="1690689"/>
            <a:ext cx="4400550" cy="2914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492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7108"/>
            <a:ext cx="9144000" cy="608378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9958"/>
            <a:ext cx="9144000" cy="6083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900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383174" y="5665129"/>
            <a:ext cx="3988067" cy="639763"/>
          </a:xfrm>
        </p:spPr>
        <p:txBody>
          <a:bodyPr>
            <a:normAutofit fontScale="92500"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A 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Pittsburgh steel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mill (in 1906)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942" y="742950"/>
            <a:ext cx="3860533" cy="492217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452248" y="1839058"/>
            <a:ext cx="47628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Times" panose="02020603050405020304" pitchFamily="18" charset="0"/>
                <a:cs typeface="Times" panose="02020603050405020304" pitchFamily="18" charset="0"/>
              </a:rPr>
              <a:t>Old days - City’s prosperity</a:t>
            </a:r>
          </a:p>
          <a:p>
            <a:r>
              <a:rPr lang="en-US" b="1" dirty="0" smtClean="0">
                <a:latin typeface="Times" panose="02020603050405020304" pitchFamily="18" charset="0"/>
                <a:cs typeface="Times" panose="02020603050405020304" pitchFamily="18" charset="0"/>
              </a:rPr>
              <a:t>Nowadays – Climate change &amp; Health impacts</a:t>
            </a:r>
            <a:endParaRPr lang="en-US" b="1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5983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Action been taken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Replacing coal fuel to natural gas.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Moving out heavily polluting factories.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More rigid traffic restriction.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All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construction activities were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halted.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Some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polluting factories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were ordered to reduce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activities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or even shut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down.</a:t>
            </a:r>
          </a:p>
          <a:p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992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Current Policies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13th Five-Year Plan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Air Pollution Prevention and Control Law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Vehicle emission Standards (states I II III</a:t>
            </a:r>
            <a:r>
              <a:rPr lang="is-I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Fuel Quality</a:t>
            </a:r>
            <a:r>
              <a:rPr lang="zh-CN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Standards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Vehicle Restriction Rule (even and odd plate restriction)</a:t>
            </a:r>
          </a:p>
          <a:p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License plate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ottery and encourage new energy vehicles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9541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Challenges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How to </a:t>
            </a: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reduce pollution and keep development simultaneously.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Non-road vehicle (agriculture vehicle),burning corps  privately.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Some vehicles, especially for high-duty truck, exceed emission standards several times even with a tag to show they pass the emission test (Corruption of some departments).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lthough emission standards keep to be updated, the fuel for both gasoline and diesel do not reach the quality to </a:t>
            </a: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achieve that standard. </a:t>
            </a:r>
          </a:p>
          <a:p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Who should pay for the cost of refining oil: Oil company? Government? Consumer?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9840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4308" y="1523682"/>
            <a:ext cx="2787885" cy="169640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17556" y="3227367"/>
            <a:ext cx="2581388" cy="1131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Diurnal variations of PM2.5 concentration in a typical urban site in Beijing</a:t>
            </a:r>
            <a:r>
              <a:rPr lang="zh-CN" altLang="en-US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2014.</a:t>
            </a:r>
            <a:r>
              <a:rPr lang="zh-CN" altLang="en-US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zh-CN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13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Lv</a:t>
            </a:r>
            <a:r>
              <a:rPr lang="en-US" altLang="zh-CN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et al</a:t>
            </a:r>
            <a:r>
              <a:rPr lang="en-US" altLang="zh-CN" sz="13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altLang="zh-CN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altLang="zh-CN" sz="13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2015 )</a:t>
            </a:r>
            <a:r>
              <a:rPr lang="en-US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endParaRPr lang="en-US" sz="13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3618" y="1311088"/>
            <a:ext cx="2180382" cy="167881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963619" y="2989900"/>
            <a:ext cx="1980770" cy="15465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Diurnal variation of absorption coefficient in summer and 2. Diurnal variation of absorption coefficient in summer and winter. </a:t>
            </a:r>
          </a:p>
          <a:p>
            <a:r>
              <a:rPr lang="en-US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winter. (He, et </a:t>
            </a:r>
            <a:r>
              <a:rPr lang="en-US" sz="13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al.,2009</a:t>
            </a:r>
            <a:r>
              <a:rPr lang="en-US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034613" y="4898895"/>
            <a:ext cx="74174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Maximum value of PM and BC appears at night due to  1) lower BLH at night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</a:t>
            </a:r>
            <a:r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2) High Duty Truck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36908" y="1182783"/>
            <a:ext cx="3791996" cy="2334184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681476" y="3516966"/>
            <a:ext cx="27028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Time series of hourly OC and EC concentrations and precipitation. (Lin, et al</a:t>
            </a:r>
            <a:r>
              <a:rPr lang="en-US" sz="13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., </a:t>
            </a:r>
            <a:r>
              <a:rPr lang="en-US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2009) </a:t>
            </a:r>
          </a:p>
          <a:p>
            <a:endParaRPr lang="en-US" sz="13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1152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High duty diesel engine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Pros</a:t>
            </a:r>
          </a:p>
          <a:p>
            <a:pPr lvl="1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High efficiency</a:t>
            </a:r>
          </a:p>
          <a:p>
            <a:pPr lvl="1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High power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Cons</a:t>
            </a:r>
          </a:p>
          <a:p>
            <a:pPr lvl="1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High NOx</a:t>
            </a:r>
          </a:p>
          <a:p>
            <a:pPr lvl="1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High PM (Diesel Particulate Filter)</a:t>
            </a:r>
          </a:p>
          <a:p>
            <a:pPr lvl="1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High EC/OC</a:t>
            </a:r>
          </a:p>
          <a:p>
            <a:pPr lvl="1"/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486400" y="4713744"/>
            <a:ext cx="338028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How to control?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Enforce to install DPF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Diesel Quality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Non-road diesel engine regulation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1993" y="1957587"/>
            <a:ext cx="3484340" cy="2310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481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06221"/>
            <a:ext cx="9144000" cy="5045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190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Future Perspective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Air pollution is controllable. </a:t>
            </a:r>
          </a:p>
          <a:p>
            <a:pPr lvl="1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e.g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APEC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blue,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Energy transition nationwide: from coal to natural gas.</a:t>
            </a:r>
          </a:p>
          <a:p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More</a:t>
            </a:r>
            <a:r>
              <a:rPr lang="zh-CN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strict punishment for enterprises, factories and vehicles exceed emission standards.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Improvement of supply fuel, and fuel quality standard should be ahead of emission standard.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Enterprises should take more social responsibility.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053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40840"/>
            <a:ext cx="7663094" cy="531518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Times" panose="02020603050405020304" pitchFamily="18" charset="0"/>
                <a:cs typeface="Times" panose="02020603050405020304" pitchFamily="18" charset="0"/>
              </a:rPr>
              <a:t>References</a:t>
            </a:r>
            <a:endParaRPr lang="en-US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038687"/>
            <a:ext cx="7964934" cy="4989252"/>
          </a:xfrm>
        </p:spPr>
        <p:txBody>
          <a:bodyPr>
            <a:no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Wang, Y.; Yao, L.; Wang, L.; Liu, Z.; Ji, D.; Tang, G.; Zhang, J.; Sun, Y.; Hu, B.; Xin, J., Mechanism for the formation of the January 2013 heavy haze pollution episode over central and eastern China. Sci. China Earth Sci. 2014, 57 (1), 14-25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Huang, R. J.; Zhang, Y.;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Bozzetti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C.; Ho, K. F.; Cao, J. J.; Han, Y.;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Daellenbach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K. R.;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Slowik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J. G.; Platt, S. M.;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Canonaco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F.;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Zotter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P.; Wolf, R.;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Pieber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S. M.;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Bruns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E. A.;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Crippa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M.;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Ciarelli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G.;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Piazzalunga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A.;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Schwikowski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M.;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Abbaszade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G.;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Schnelle-Kreis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J.; Zimmermann, R.; An, Z.;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Szidat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S.;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Baltensperger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U.; El Haddad, I.;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Prevot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A. S., High secondary aerosol contribution to particulate pollution during haze events in China. Nature 2014, 514 (7521), 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218-22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Wang, L. T.; Wei, Z.; Yang, J.; Zhang, Y.; Zhang, F. F.; Su, J.;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C. C.; Zhang, Q., The 2013 severe haze over southern Hebei, China: model evaluation, source apportionment, and policy implications. Atmospheric Chemistry and Physics 2014, 14 (6), 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3151-3173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Zhao, X. J.; Zhao, P. S.; Xu, J.;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W.; Pu, W. W.; Dong, F.; He, D.; Shi, Q. F., Analysis of a winter regional haze event and its formation mechanism in the North China Plain. Atmospheric Chemistry and Physics 2013, 13 (11), 5685-5696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Han, B.; Zhang, R.; Yang, W.; Bai, Z.; Ma, Z.; Zhang, W., Heavy haze episodes in Beijing during January 2013: Inorganic ion chemistry and source analysis using highly time-resolved measurements from an urban site.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Sci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Total Environ 2016, 544, 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319-29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Wei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K.; Zou, Z.; Zheng, Y.; Li, J.; Shen, F.; Wu, C. Y.; Wu, Y.; Hu, M.; Yao, M., Ambient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bioaerosol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particle dynamics observed during haze and sunny days in Beijing.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Sci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Total Environ 2016, 550, 751-9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Lv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B.; Zhang, B.; Bai, Y., A systematic analysis of PM2.5 in Beijing and its sources from 2000 to 2012. </a:t>
            </a:r>
            <a:r>
              <a:rPr lang="en-US" sz="1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Atmospheric Environment 2016</a:t>
            </a:r>
            <a:r>
              <a:rPr lang="en-US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124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98-108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He, X.; Li, C. C.; Lau, A. K. H.; Deng, Z. Z.; Mao, J. T.; Wang, M. H.; Liu, X. Y., An intensive study of aerosol optical properties in Beijing urban area. Atmos. Chem. Phys. 2009, 9 (22), 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8903-8915.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Yue, X.; Wu, Y.;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Hao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J.; Pang, Y.; Ma, Y.; Li, Y.; Li, B.;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X., Fuel quality management versus vehicle emission control in China, status quo and future perspectives. Energy Policy 2015, 79, 87-98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Huang, W.; Fan, H.;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Qiu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Y.; Cheng, Z.; Xu, P.; Qian, Y., Causation mechanism analysis for haze pollution related to vehicle emission in Guangzhou, China by employing the fault tree approach. Chemosphere 2016, 151, 9-16.</a:t>
            </a:r>
          </a:p>
        </p:txBody>
      </p:sp>
    </p:spTree>
    <p:extLst>
      <p:ext uri="{BB962C8B-B14F-4D97-AF65-F5344CB8AC3E}">
        <p14:creationId xmlns:p14="http://schemas.microsoft.com/office/powerpoint/2010/main" val="4145293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3432" y="44449"/>
            <a:ext cx="7886700" cy="869951"/>
          </a:xfrm>
        </p:spPr>
        <p:txBody>
          <a:bodyPr/>
          <a:lstStyle/>
          <a:p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Haze in China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393432" y="5836579"/>
            <a:ext cx="3988067" cy="6397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River Bank, Shanghai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886"/>
          <a:stretch/>
        </p:blipFill>
        <p:spPr>
          <a:xfrm>
            <a:off x="4724400" y="914400"/>
            <a:ext cx="3682324" cy="4922179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4419600" y="5836579"/>
            <a:ext cx="4603282" cy="63976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600"/>
              </a:spcAft>
              <a:buNone/>
            </a:pP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River Bank, 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Shanghai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(Dec 8</a:t>
            </a:r>
            <a:r>
              <a:rPr lang="en-US" sz="2400" b="1" baseline="30000" dirty="0" smtClean="0"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2013)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86" t="-300" r="17319" b="300"/>
          <a:stretch/>
        </p:blipFill>
        <p:spPr>
          <a:xfrm>
            <a:off x="393432" y="914400"/>
            <a:ext cx="3995779" cy="4910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7543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431533" y="884237"/>
            <a:ext cx="3988067" cy="6397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2400" b="1" smtClean="0">
                <a:solidFill>
                  <a:srgbClr val="FF0000"/>
                </a:solidFill>
                <a:latin typeface="+mj-lt"/>
                <a:cs typeface="Times New Roman" pitchFamily="18" charset="0"/>
              </a:rPr>
              <a:t>2013 Eastern China Smog</a:t>
            </a:r>
            <a:endParaRPr lang="en-US" sz="2400" dirty="0"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251019" y="5745026"/>
            <a:ext cx="3810000" cy="624086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600"/>
              </a:spcAft>
              <a:buNone/>
            </a:pP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Image acquired by NASA’s MODIS </a:t>
            </a:r>
          </a:p>
          <a:p>
            <a:pPr marL="0" indent="0" algn="ctr">
              <a:spcAft>
                <a:spcPts val="600"/>
              </a:spcAft>
              <a:buNone/>
            </a:pP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(Dec 7</a:t>
            </a:r>
            <a:r>
              <a:rPr lang="en-US" sz="2000" b="1" baseline="30000" dirty="0" smtClean="0"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2013)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367569"/>
            <a:ext cx="3550039" cy="4357528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4267200" y="1051718"/>
            <a:ext cx="4419600" cy="63976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2400" b="1" dirty="0" smtClean="0">
                <a:latin typeface="+mj-lt"/>
                <a:cs typeface="Times New Roman" pitchFamily="18" charset="0"/>
              </a:rPr>
              <a:t>Shanghai (Dec 8</a:t>
            </a:r>
            <a:r>
              <a:rPr lang="en-US" sz="2400" b="1" baseline="30000" dirty="0" smtClean="0">
                <a:latin typeface="+mj-lt"/>
                <a:cs typeface="Times New Roman" pitchFamily="18" charset="0"/>
              </a:rPr>
              <a:t>th</a:t>
            </a:r>
            <a:r>
              <a:rPr lang="en-US" sz="2400" b="1" dirty="0" smtClean="0">
                <a:latin typeface="+mj-lt"/>
                <a:cs typeface="Times New Roman" pitchFamily="18" charset="0"/>
              </a:rPr>
              <a:t>) Air Quality Index = </a:t>
            </a:r>
            <a:r>
              <a:rPr lang="en-US" sz="2400" b="1" dirty="0" smtClean="0">
                <a:solidFill>
                  <a:srgbClr val="FF0000"/>
                </a:solidFill>
                <a:latin typeface="+mj-lt"/>
                <a:cs typeface="Times New Roman" pitchFamily="18" charset="0"/>
              </a:rPr>
              <a:t>155</a:t>
            </a:r>
            <a:endParaRPr lang="en-US" sz="2400" dirty="0"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7142" y="1752600"/>
            <a:ext cx="4168877" cy="43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Oval 8"/>
          <p:cNvSpPr/>
          <p:nvPr/>
        </p:nvSpPr>
        <p:spPr>
          <a:xfrm>
            <a:off x="3276600" y="50292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1752600" y="4876800"/>
            <a:ext cx="1905000" cy="6240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600"/>
              </a:spcAft>
              <a:buNone/>
            </a:pPr>
            <a:r>
              <a:rPr lang="en-US" sz="2000" b="1" dirty="0" smtClean="0">
                <a:ln>
                  <a:solidFill>
                    <a:schemeClr val="tx1"/>
                  </a:solidFill>
                </a:ln>
                <a:latin typeface="Times New Roman" pitchFamily="18" charset="0"/>
                <a:cs typeface="Times New Roman" pitchFamily="18" charset="0"/>
              </a:rPr>
              <a:t>Shanghai</a:t>
            </a:r>
            <a:endParaRPr lang="en-US" sz="2000" dirty="0">
              <a:ln>
                <a:solidFill>
                  <a:schemeClr val="tx1"/>
                </a:solidFill>
              </a:ln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3931039" y="3886200"/>
            <a:ext cx="4953000" cy="1066800"/>
          </a:xfrm>
          <a:prstGeom prst="ellipse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66092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" t="8596" r="5526" b="9825"/>
          <a:stretch/>
        </p:blipFill>
        <p:spPr>
          <a:xfrm>
            <a:off x="4572000" y="3505200"/>
            <a:ext cx="3962400" cy="2709582"/>
          </a:xfrm>
          <a:prstGeom prst="rect">
            <a:avLst/>
          </a:prstGeo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457200" y="838200"/>
            <a:ext cx="8229600" cy="5257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2400" b="1" smtClean="0">
                <a:latin typeface="+mj-lt"/>
                <a:cs typeface="Times New Roman" pitchFamily="18" charset="0"/>
              </a:rPr>
              <a:t>Particulate matter (PM) (aerosol)</a:t>
            </a:r>
            <a:endParaRPr lang="en-US" sz="2400" dirty="0">
              <a:latin typeface="+mj-lt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074310" y="6229365"/>
            <a:ext cx="14576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latin typeface="Times" pitchFamily="18" charset="0"/>
              </a:rPr>
              <a:t>Adapted from EPA</a:t>
            </a:r>
            <a:endParaRPr lang="en-US" sz="1200" b="1" dirty="0">
              <a:latin typeface="Times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886"/>
          <a:stretch/>
        </p:blipFill>
        <p:spPr>
          <a:xfrm>
            <a:off x="457200" y="1371600"/>
            <a:ext cx="3682324" cy="4922179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2298362" y="2188906"/>
            <a:ext cx="266700" cy="266700"/>
          </a:xfrm>
          <a:prstGeom prst="ellipse">
            <a:avLst/>
          </a:prstGeom>
          <a:noFill/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2565062" y="2416549"/>
            <a:ext cx="4052049" cy="1622051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4318820" y="1466671"/>
            <a:ext cx="46727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b="1" dirty="0" smtClean="0">
                <a:latin typeface="+mj-lt"/>
              </a:rPr>
              <a:t>Primary PM – directly emitted into the air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b="1" dirty="0" smtClean="0">
              <a:latin typeface="+mj-lt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b="1" dirty="0" smtClean="0">
                <a:latin typeface="+mj-lt"/>
              </a:rPr>
              <a:t>Secondary PM – formed from gaseous precursors (SO</a:t>
            </a:r>
            <a:r>
              <a:rPr lang="en-US" b="1" baseline="-25000" dirty="0" smtClean="0">
                <a:latin typeface="+mj-lt"/>
              </a:rPr>
              <a:t>2</a:t>
            </a:r>
            <a:r>
              <a:rPr lang="en-US" b="1" dirty="0" smtClean="0">
                <a:latin typeface="+mj-lt"/>
              </a:rPr>
              <a:t>, </a:t>
            </a:r>
            <a:r>
              <a:rPr lang="en-US" b="1" dirty="0" err="1" smtClean="0">
                <a:latin typeface="+mj-lt"/>
              </a:rPr>
              <a:t>NOx</a:t>
            </a:r>
            <a:r>
              <a:rPr lang="en-US" b="1" dirty="0" smtClean="0">
                <a:latin typeface="+mj-lt"/>
              </a:rPr>
              <a:t>, NH</a:t>
            </a:r>
            <a:r>
              <a:rPr lang="en-US" b="1" baseline="-25000" dirty="0" smtClean="0">
                <a:latin typeface="+mj-lt"/>
              </a:rPr>
              <a:t>3</a:t>
            </a:r>
            <a:r>
              <a:rPr lang="en-US" b="1" dirty="0" smtClean="0">
                <a:latin typeface="+mj-lt"/>
              </a:rPr>
              <a:t>, VOCs…)</a:t>
            </a:r>
            <a:endParaRPr lang="en-US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1521387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299" y="104630"/>
            <a:ext cx="7886700" cy="1325563"/>
          </a:xfrm>
        </p:spPr>
        <p:txBody>
          <a:bodyPr/>
          <a:lstStyle/>
          <a:p>
            <a:r>
              <a:rPr lang="en-US" dirty="0" smtClean="0"/>
              <a:t>Health Effect of PM</a:t>
            </a:r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176866" y="5427806"/>
            <a:ext cx="5195233" cy="31204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600"/>
              </a:spcAft>
              <a:buNone/>
            </a:pPr>
            <a:r>
              <a:rPr lang="en-US" sz="11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b="1" dirty="0">
                <a:latin typeface="Times New Roman" pitchFamily="18" charset="0"/>
                <a:cs typeface="Times New Roman" pitchFamily="18" charset="0"/>
              </a:rPr>
              <a:t>From: www.icao.int/environmental-protection/PublishingImages/HealthEffects_2.jpg</a:t>
            </a:r>
            <a:endParaRPr lang="en-US" sz="11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602" y="1548849"/>
            <a:ext cx="4817399" cy="3886200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114299" y="1118150"/>
            <a:ext cx="5058697" cy="31204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600"/>
              </a:spcAft>
              <a:buNone/>
            </a:pPr>
            <a:r>
              <a:rPr lang="en-US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Fraction of PM deposit in respiratory system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5202114" y="1548849"/>
            <a:ext cx="3827586" cy="1371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en-US" sz="1800" dirty="0" smtClean="0">
                <a:latin typeface="Times" pitchFamily="18" charset="0"/>
                <a:cs typeface="Times New Roman" pitchFamily="18" charset="0"/>
              </a:rPr>
              <a:t>Asthma</a:t>
            </a:r>
          </a:p>
          <a:p>
            <a:pPr>
              <a:spcAft>
                <a:spcPts val="600"/>
              </a:spcAft>
            </a:pPr>
            <a:r>
              <a:rPr lang="en-US" sz="1800" dirty="0" smtClean="0">
                <a:latin typeface="Times" pitchFamily="18" charset="0"/>
                <a:cs typeface="Times New Roman" pitchFamily="18" charset="0"/>
              </a:rPr>
              <a:t>Irregular heartbeat</a:t>
            </a:r>
          </a:p>
          <a:p>
            <a:pPr>
              <a:spcAft>
                <a:spcPts val="600"/>
              </a:spcAft>
            </a:pPr>
            <a:r>
              <a:rPr lang="en-US" sz="1800" dirty="0" smtClean="0">
                <a:latin typeface="Times" pitchFamily="18" charset="0"/>
              </a:rPr>
              <a:t>Airways inflammation, </a:t>
            </a:r>
            <a:r>
              <a:rPr lang="en-US" sz="1800" dirty="0">
                <a:latin typeface="Times" pitchFamily="18" charset="0"/>
              </a:rPr>
              <a:t>coughing or difficulty </a:t>
            </a:r>
            <a:r>
              <a:rPr lang="en-US" sz="1800" dirty="0" smtClean="0">
                <a:latin typeface="Times" pitchFamily="18" charset="0"/>
              </a:rPr>
              <a:t>breathing</a:t>
            </a:r>
          </a:p>
          <a:p>
            <a:pPr>
              <a:spcAft>
                <a:spcPts val="600"/>
              </a:spcAft>
            </a:pPr>
            <a:r>
              <a:rPr lang="en-US" sz="1800" dirty="0">
                <a:latin typeface="Times" pitchFamily="18" charset="0"/>
                <a:cs typeface="Times New Roman" pitchFamily="18" charset="0"/>
              </a:rPr>
              <a:t>Cardiopulmonary mortality increases by 6-13% per 10 µg/m</a:t>
            </a:r>
            <a:r>
              <a:rPr lang="en-US" sz="1800" baseline="30000" dirty="0">
                <a:latin typeface="Times" pitchFamily="18" charset="0"/>
                <a:cs typeface="Times New Roman" pitchFamily="18" charset="0"/>
              </a:rPr>
              <a:t>3</a:t>
            </a:r>
            <a:r>
              <a:rPr lang="en-US" sz="1800" dirty="0">
                <a:latin typeface="Times" pitchFamily="18" charset="0"/>
                <a:cs typeface="Times New Roman" pitchFamily="18" charset="0"/>
              </a:rPr>
              <a:t> of </a:t>
            </a:r>
            <a:r>
              <a:rPr lang="en-US" sz="1800" dirty="0" smtClean="0">
                <a:latin typeface="Times" pitchFamily="18" charset="0"/>
                <a:cs typeface="Times New Roman" pitchFamily="18" charset="0"/>
              </a:rPr>
              <a:t>PM</a:t>
            </a:r>
            <a:r>
              <a:rPr lang="en-US" sz="1800" baseline="-25000" dirty="0" smtClean="0">
                <a:latin typeface="Times" pitchFamily="18" charset="0"/>
                <a:cs typeface="Times New Roman" pitchFamily="18" charset="0"/>
              </a:rPr>
              <a:t>2.5 </a:t>
            </a:r>
            <a:r>
              <a:rPr lang="en-US" sz="1800" i="1" dirty="0" smtClean="0">
                <a:latin typeface="Times" pitchFamily="18" charset="0"/>
                <a:cs typeface="Times New Roman" pitchFamily="18" charset="0"/>
              </a:rPr>
              <a:t>[</a:t>
            </a:r>
            <a:r>
              <a:rPr lang="en-US" sz="1800" i="1" dirty="0" err="1" smtClean="0">
                <a:latin typeface="Times" pitchFamily="18" charset="0"/>
                <a:cs typeface="Times New Roman" pitchFamily="18" charset="0"/>
              </a:rPr>
              <a:t>Beelen</a:t>
            </a:r>
            <a:r>
              <a:rPr lang="en-US" sz="1800" i="1" dirty="0" smtClean="0">
                <a:latin typeface="Times" pitchFamily="18" charset="0"/>
                <a:cs typeface="Times New Roman" pitchFamily="18" charset="0"/>
              </a:rPr>
              <a:t> R et al. 2008; </a:t>
            </a:r>
            <a:r>
              <a:rPr lang="en-US" sz="1800" i="1" dirty="0" err="1" smtClean="0">
                <a:latin typeface="Times" pitchFamily="18" charset="0"/>
                <a:cs typeface="Times New Roman" pitchFamily="18" charset="0"/>
              </a:rPr>
              <a:t>Krewski</a:t>
            </a:r>
            <a:r>
              <a:rPr lang="en-US" sz="1800" i="1" dirty="0" smtClean="0">
                <a:latin typeface="Times" pitchFamily="18" charset="0"/>
                <a:cs typeface="Times New Roman" pitchFamily="18" charset="0"/>
              </a:rPr>
              <a:t> D et al 2009]</a:t>
            </a:r>
          </a:p>
          <a:p>
            <a:pPr>
              <a:spcAft>
                <a:spcPts val="600"/>
              </a:spcAft>
            </a:pPr>
            <a:r>
              <a:rPr lang="en-US" sz="1800" dirty="0" smtClean="0">
                <a:latin typeface="Times" pitchFamily="18" charset="0"/>
                <a:cs typeface="Times New Roman" pitchFamily="18" charset="0"/>
              </a:rPr>
              <a:t>BBC News </a:t>
            </a:r>
            <a:r>
              <a:rPr lang="en-US" sz="1800" dirty="0">
                <a:latin typeface="Times" pitchFamily="18" charset="0"/>
                <a:cs typeface="Times New Roman" pitchFamily="18" charset="0"/>
              </a:rPr>
              <a:t>– linked  air pollution to 7 million deaths </a:t>
            </a:r>
            <a:r>
              <a:rPr lang="en-US" sz="1800" dirty="0" smtClean="0">
                <a:latin typeface="Times" pitchFamily="18" charset="0"/>
                <a:cs typeface="Times New Roman" pitchFamily="18" charset="0"/>
              </a:rPr>
              <a:t>globally (WHO, March 25</a:t>
            </a:r>
            <a:r>
              <a:rPr lang="en-US" sz="1800" baseline="30000" dirty="0" smtClean="0">
                <a:latin typeface="Times" pitchFamily="18" charset="0"/>
                <a:cs typeface="Times New Roman" pitchFamily="18" charset="0"/>
              </a:rPr>
              <a:t>th</a:t>
            </a:r>
            <a:r>
              <a:rPr lang="en-US" sz="1800" dirty="0" smtClean="0">
                <a:latin typeface="Times" pitchFamily="18" charset="0"/>
                <a:cs typeface="Times New Roman" pitchFamily="18" charset="0"/>
              </a:rPr>
              <a:t>)</a:t>
            </a:r>
            <a:endParaRPr lang="en-US" sz="1800" dirty="0">
              <a:latin typeface="Times" pitchFamily="18" charset="0"/>
              <a:cs typeface="Times New Roman" pitchFamily="18" charset="0"/>
            </a:endParaRPr>
          </a:p>
          <a:p>
            <a:pPr>
              <a:spcAft>
                <a:spcPts val="600"/>
              </a:spcAft>
            </a:pPr>
            <a:endParaRPr lang="en-US" sz="1800" dirty="0" smtClean="0">
              <a:latin typeface="Times" pitchFamily="18" charset="0"/>
              <a:cs typeface="Times New Roman" pitchFamily="18" charset="0"/>
            </a:endParaRPr>
          </a:p>
          <a:p>
            <a:pPr>
              <a:spcAft>
                <a:spcPts val="600"/>
              </a:spcAft>
            </a:pPr>
            <a:endParaRPr lang="en-US" sz="1800" dirty="0">
              <a:latin typeface="Times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4553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43" r="1228"/>
          <a:stretch>
            <a:fillRect/>
          </a:stretch>
        </p:blipFill>
        <p:spPr bwMode="auto">
          <a:xfrm>
            <a:off x="1334696" y="844063"/>
            <a:ext cx="5935345" cy="309626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22737" y="128955"/>
            <a:ext cx="8148905" cy="715108"/>
          </a:xfrm>
        </p:spPr>
        <p:txBody>
          <a:bodyPr>
            <a:noAutofit/>
          </a:bodyPr>
          <a:lstStyle/>
          <a:p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Characteristics  – 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reduced visibility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929" y="3940323"/>
            <a:ext cx="8273988" cy="1979831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6755846" y="6488668"/>
            <a:ext cx="23881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[Chen and Wang, 2015]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740749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china-briefing.com/news/wp-content/uploads/2014/07/Megaregions-of-China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245" y="563355"/>
            <a:ext cx="4805206" cy="5211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772216" y="3400425"/>
            <a:ext cx="14782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accent4">
                    <a:lumMod val="75000"/>
                  </a:schemeClr>
                </a:solidFill>
              </a:rPr>
              <a:t>Zhang X. et al., 2016</a:t>
            </a:r>
          </a:p>
          <a:p>
            <a:r>
              <a:rPr lang="en-US" sz="1200" dirty="0" smtClean="0">
                <a:solidFill>
                  <a:schemeClr val="accent4">
                    <a:lumMod val="75000"/>
                  </a:schemeClr>
                </a:solidFill>
              </a:rPr>
              <a:t>Huang R. et al., 2014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629341" y="4310531"/>
            <a:ext cx="15149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00B0F0"/>
                </a:solidFill>
              </a:rPr>
              <a:t>Huang W. et al., 2016</a:t>
            </a:r>
          </a:p>
          <a:p>
            <a:r>
              <a:rPr lang="en-US" sz="1200" dirty="0" smtClean="0">
                <a:solidFill>
                  <a:srgbClr val="00B0F0"/>
                </a:solidFill>
              </a:rPr>
              <a:t>Huang R. et al., 2014</a:t>
            </a:r>
          </a:p>
          <a:p>
            <a:endParaRPr lang="en-US" sz="1200" dirty="0">
              <a:solidFill>
                <a:srgbClr val="00B0F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104852" y="2294068"/>
            <a:ext cx="13531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</a:rPr>
              <a:t>Wei K. et al., 2016</a:t>
            </a: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4852" y="2472122"/>
            <a:ext cx="14128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</a:rPr>
              <a:t>Han B. et al., 2016</a:t>
            </a:r>
          </a:p>
          <a:p>
            <a:r>
              <a:rPr lang="en-US" sz="1200" dirty="0" smtClean="0">
                <a:solidFill>
                  <a:srgbClr val="FF0000"/>
                </a:solidFill>
              </a:rPr>
              <a:t>Ho K. et al., 2016</a:t>
            </a:r>
          </a:p>
          <a:p>
            <a:r>
              <a:rPr lang="en-US" sz="1200" dirty="0" smtClean="0">
                <a:solidFill>
                  <a:srgbClr val="FF0000"/>
                </a:solidFill>
              </a:rPr>
              <a:t>Wang L. et al., 2014</a:t>
            </a: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458043" y="2294068"/>
            <a:ext cx="14782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</a:rPr>
              <a:t>Zhao X. et al., 2013</a:t>
            </a:r>
          </a:p>
          <a:p>
            <a:r>
              <a:rPr lang="en-US" sz="1200" dirty="0" smtClean="0">
                <a:solidFill>
                  <a:srgbClr val="FF0000"/>
                </a:solidFill>
              </a:rPr>
              <a:t>Huang R. et al., 2014</a:t>
            </a:r>
          </a:p>
          <a:p>
            <a:r>
              <a:rPr lang="en-US" sz="1200" dirty="0" smtClean="0">
                <a:solidFill>
                  <a:srgbClr val="FF0000"/>
                </a:solidFill>
              </a:rPr>
              <a:t>Wang Y. et al., 2014</a:t>
            </a:r>
            <a:endParaRPr lang="en-US" sz="1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0603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ood Type">
  <a:themeElements>
    <a:clrScheme name="Wood Type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Wood Type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TM03090434[[fn=Wood Type]]</Template>
  <TotalTime>565</TotalTime>
  <Words>2074</Words>
  <Application>Microsoft Office PowerPoint</Application>
  <PresentationFormat>On-screen Show (4:3)</PresentationFormat>
  <Paragraphs>201</Paragraphs>
  <Slides>37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7" baseType="lpstr">
      <vt:lpstr>Arial</vt:lpstr>
      <vt:lpstr>Calibri</vt:lpstr>
      <vt:lpstr>Cambria</vt:lpstr>
      <vt:lpstr>方正姚体</vt:lpstr>
      <vt:lpstr>Rockwell</vt:lpstr>
      <vt:lpstr>Rockwell Condensed</vt:lpstr>
      <vt:lpstr>Times</vt:lpstr>
      <vt:lpstr>Times New Roman</vt:lpstr>
      <vt:lpstr>Wingdings</vt:lpstr>
      <vt:lpstr>Wood Type</vt:lpstr>
      <vt:lpstr>Haze in China</vt:lpstr>
      <vt:lpstr>Outlines</vt:lpstr>
      <vt:lpstr>PowerPoint Presentation</vt:lpstr>
      <vt:lpstr>Haze in China</vt:lpstr>
      <vt:lpstr>PowerPoint Presentation</vt:lpstr>
      <vt:lpstr>PowerPoint Presentation</vt:lpstr>
      <vt:lpstr>Health Effect of PM</vt:lpstr>
      <vt:lpstr>Characteristics  – reduced visibility</vt:lpstr>
      <vt:lpstr>PowerPoint Presentation</vt:lpstr>
      <vt:lpstr>Characteristics  – high PM2.5 concentration</vt:lpstr>
      <vt:lpstr>Characteristics  – high PM2.5 concentration</vt:lpstr>
      <vt:lpstr>Characteristics  – rapid growth</vt:lpstr>
      <vt:lpstr>Characteristics  – ions</vt:lpstr>
      <vt:lpstr>Characteristics  – bioaerosols</vt:lpstr>
      <vt:lpstr>Source and Formation</vt:lpstr>
      <vt:lpstr>PowerPoint Presentation</vt:lpstr>
      <vt:lpstr>The 2013 severe haze over southern Hebei, China: model evaluation, source apportionment, and policy implications L. T. Wang, et. Al. ACP, 2013</vt:lpstr>
      <vt:lpstr>PowerPoint Presentation</vt:lpstr>
      <vt:lpstr>PowerPoint Presentation</vt:lpstr>
      <vt:lpstr>PowerPoint Presentation</vt:lpstr>
      <vt:lpstr>PowerPoint Presentation</vt:lpstr>
      <vt:lpstr>Species in China Haze</vt:lpstr>
      <vt:lpstr>PowerPoint Presentation</vt:lpstr>
      <vt:lpstr>PowerPoint Presentation</vt:lpstr>
      <vt:lpstr>Wintertime SOA Formation</vt:lpstr>
      <vt:lpstr>SOA Sources</vt:lpstr>
      <vt:lpstr>Current Policies and Challenges</vt:lpstr>
      <vt:lpstr>Haze vs “APEC-Blue”</vt:lpstr>
      <vt:lpstr>PowerPoint Presentation</vt:lpstr>
      <vt:lpstr>Action been taken</vt:lpstr>
      <vt:lpstr>Current Policies</vt:lpstr>
      <vt:lpstr>Challenges</vt:lpstr>
      <vt:lpstr>PowerPoint Presentation</vt:lpstr>
      <vt:lpstr>High duty diesel engine</vt:lpstr>
      <vt:lpstr>PowerPoint Presentation</vt:lpstr>
      <vt:lpstr>Future Perspective</vt:lpstr>
      <vt:lpstr>References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Source and Formation</dc:title>
  <dc:creator>Zhang Angelo</dc:creator>
  <cp:lastModifiedBy>Zhang Angelo</cp:lastModifiedBy>
  <cp:revision>58</cp:revision>
  <dcterms:created xsi:type="dcterms:W3CDTF">2016-04-10T15:43:03Z</dcterms:created>
  <dcterms:modified xsi:type="dcterms:W3CDTF">2016-04-12T18:50:50Z</dcterms:modified>
</cp:coreProperties>
</file>