
<file path=[Content_Types].xml><?xml version="1.0" encoding="utf-8"?>
<Types xmlns="http://schemas.openxmlformats.org/package/2006/content-types">
  <Default Extension="xml" ContentType="application/xml"/>
  <Default Extension="jpeg" ContentType="image/jpeg"/>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0" r:id="rId5"/>
    <p:sldId id="268" r:id="rId6"/>
    <p:sldId id="269" r:id="rId7"/>
    <p:sldId id="271" r:id="rId8"/>
    <p:sldId id="272" r:id="rId9"/>
    <p:sldId id="273" r:id="rId10"/>
    <p:sldId id="274" r:id="rId11"/>
    <p:sldId id="275" r:id="rId12"/>
    <p:sldId id="276" r:id="rId13"/>
    <p:sldId id="280" r:id="rId14"/>
    <p:sldId id="281" r:id="rId15"/>
    <p:sldId id="282" r:id="rId16"/>
    <p:sldId id="283" r:id="rId17"/>
    <p:sldId id="284" r:id="rId18"/>
    <p:sldId id="285" r:id="rId19"/>
    <p:sldId id="288" r:id="rId20"/>
    <p:sldId id="286" r:id="rId21"/>
    <p:sldId id="287" r:id="rId22"/>
    <p:sldId id="261" r:id="rId23"/>
    <p:sldId id="264" r:id="rId24"/>
    <p:sldId id="265" r:id="rId25"/>
    <p:sldId id="263" r:id="rId26"/>
    <p:sldId id="262" r:id="rId27"/>
    <p:sldId id="266" r:id="rId28"/>
    <p:sldId id="267" r:id="rId29"/>
    <p:sldId id="279" r:id="rId30"/>
    <p:sldId id="258" r:id="rId31"/>
    <p:sldId id="278" r:id="rId32"/>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7"/>
    <p:restoredTop sz="94643"/>
  </p:normalViewPr>
  <p:slideViewPr>
    <p:cSldViewPr snapToGrid="0">
      <p:cViewPr varScale="1">
        <p:scale>
          <a:sx n="70" d="100"/>
          <a:sy n="70" d="100"/>
        </p:scale>
        <p:origin x="200" y="62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esProps" Target="presProps.xml"/><Relationship Id="rId34" Type="http://schemas.openxmlformats.org/officeDocument/2006/relationships/viewProps" Target="viewProps.xml"/><Relationship Id="rId35" Type="http://schemas.openxmlformats.org/officeDocument/2006/relationships/theme" Target="theme/theme1.xml"/><Relationship Id="rId3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0B93CCBD-7345-476D-9669-49A853AC1A7C}" type="datetimeFigureOut">
              <a:rPr lang="zh-CN" altLang="en-US" smtClean="0"/>
              <a:pPr/>
              <a:t>16/4/12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A22AFBB-C87D-4E23-BC38-B372BE17B567}" type="slidenum">
              <a:rPr lang="zh-CN" altLang="en-US" smtClean="0"/>
              <a:pPr/>
              <a:t>‹#›</a:t>
            </a:fld>
            <a:endParaRPr lang="zh-CN" altLang="en-US"/>
          </a:p>
        </p:txBody>
      </p:sp>
    </p:spTree>
    <p:extLst>
      <p:ext uri="{BB962C8B-B14F-4D97-AF65-F5344CB8AC3E}">
        <p14:creationId xmlns:p14="http://schemas.microsoft.com/office/powerpoint/2010/main" val="38185158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0B93CCBD-7345-476D-9669-49A853AC1A7C}" type="datetimeFigureOut">
              <a:rPr lang="zh-CN" altLang="en-US" smtClean="0"/>
              <a:pPr/>
              <a:t>16/4/12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A22AFBB-C87D-4E23-BC38-B372BE17B567}" type="slidenum">
              <a:rPr lang="zh-CN" altLang="en-US" smtClean="0"/>
              <a:pPr/>
              <a:t>‹#›</a:t>
            </a:fld>
            <a:endParaRPr lang="zh-CN" altLang="en-US"/>
          </a:p>
        </p:txBody>
      </p:sp>
    </p:spTree>
    <p:extLst>
      <p:ext uri="{BB962C8B-B14F-4D97-AF65-F5344CB8AC3E}">
        <p14:creationId xmlns:p14="http://schemas.microsoft.com/office/powerpoint/2010/main" val="16947433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0B93CCBD-7345-476D-9669-49A853AC1A7C}" type="datetimeFigureOut">
              <a:rPr lang="zh-CN" altLang="en-US" smtClean="0"/>
              <a:pPr/>
              <a:t>16/4/12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A22AFBB-C87D-4E23-BC38-B372BE17B567}" type="slidenum">
              <a:rPr lang="zh-CN" altLang="en-US" smtClean="0"/>
              <a:pPr/>
              <a:t>‹#›</a:t>
            </a:fld>
            <a:endParaRPr lang="zh-CN" altLang="en-US"/>
          </a:p>
        </p:txBody>
      </p:sp>
    </p:spTree>
    <p:extLst>
      <p:ext uri="{BB962C8B-B14F-4D97-AF65-F5344CB8AC3E}">
        <p14:creationId xmlns:p14="http://schemas.microsoft.com/office/powerpoint/2010/main" val="8158284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0B93CCBD-7345-476D-9669-49A853AC1A7C}" type="datetimeFigureOut">
              <a:rPr lang="zh-CN" altLang="en-US" smtClean="0"/>
              <a:pPr/>
              <a:t>16/4/12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A22AFBB-C87D-4E23-BC38-B372BE17B567}" type="slidenum">
              <a:rPr lang="zh-CN" altLang="en-US" smtClean="0"/>
              <a:pPr/>
              <a:t>‹#›</a:t>
            </a:fld>
            <a:endParaRPr lang="zh-CN" altLang="en-US"/>
          </a:p>
        </p:txBody>
      </p:sp>
    </p:spTree>
    <p:extLst>
      <p:ext uri="{BB962C8B-B14F-4D97-AF65-F5344CB8AC3E}">
        <p14:creationId xmlns:p14="http://schemas.microsoft.com/office/powerpoint/2010/main" val="26980789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0B93CCBD-7345-476D-9669-49A853AC1A7C}" type="datetimeFigureOut">
              <a:rPr lang="zh-CN" altLang="en-US" smtClean="0"/>
              <a:pPr/>
              <a:t>16/4/12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A22AFBB-C87D-4E23-BC38-B372BE17B567}" type="slidenum">
              <a:rPr lang="zh-CN" altLang="en-US" smtClean="0"/>
              <a:pPr/>
              <a:t>‹#›</a:t>
            </a:fld>
            <a:endParaRPr lang="zh-CN" altLang="en-US"/>
          </a:p>
        </p:txBody>
      </p:sp>
    </p:spTree>
    <p:extLst>
      <p:ext uri="{BB962C8B-B14F-4D97-AF65-F5344CB8AC3E}">
        <p14:creationId xmlns:p14="http://schemas.microsoft.com/office/powerpoint/2010/main" val="16938707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0B93CCBD-7345-476D-9669-49A853AC1A7C}" type="datetimeFigureOut">
              <a:rPr lang="zh-CN" altLang="en-US" smtClean="0"/>
              <a:pPr/>
              <a:t>16/4/12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A22AFBB-C87D-4E23-BC38-B372BE17B567}" type="slidenum">
              <a:rPr lang="zh-CN" altLang="en-US" smtClean="0"/>
              <a:pPr/>
              <a:t>‹#›</a:t>
            </a:fld>
            <a:endParaRPr lang="zh-CN" altLang="en-US"/>
          </a:p>
        </p:txBody>
      </p:sp>
    </p:spTree>
    <p:extLst>
      <p:ext uri="{BB962C8B-B14F-4D97-AF65-F5344CB8AC3E}">
        <p14:creationId xmlns:p14="http://schemas.microsoft.com/office/powerpoint/2010/main" val="12321143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0B93CCBD-7345-476D-9669-49A853AC1A7C}" type="datetimeFigureOut">
              <a:rPr lang="zh-CN" altLang="en-US" smtClean="0"/>
              <a:pPr/>
              <a:t>16/4/12</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A22AFBB-C87D-4E23-BC38-B372BE17B567}" type="slidenum">
              <a:rPr lang="zh-CN" altLang="en-US" smtClean="0"/>
              <a:pPr/>
              <a:t>‹#›</a:t>
            </a:fld>
            <a:endParaRPr lang="zh-CN" altLang="en-US"/>
          </a:p>
        </p:txBody>
      </p:sp>
    </p:spTree>
    <p:extLst>
      <p:ext uri="{BB962C8B-B14F-4D97-AF65-F5344CB8AC3E}">
        <p14:creationId xmlns:p14="http://schemas.microsoft.com/office/powerpoint/2010/main" val="21043239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0B93CCBD-7345-476D-9669-49A853AC1A7C}" type="datetimeFigureOut">
              <a:rPr lang="zh-CN" altLang="en-US" smtClean="0"/>
              <a:pPr/>
              <a:t>16/4/12</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A22AFBB-C87D-4E23-BC38-B372BE17B567}" type="slidenum">
              <a:rPr lang="zh-CN" altLang="en-US" smtClean="0"/>
              <a:pPr/>
              <a:t>‹#›</a:t>
            </a:fld>
            <a:endParaRPr lang="zh-CN" altLang="en-US"/>
          </a:p>
        </p:txBody>
      </p:sp>
    </p:spTree>
    <p:extLst>
      <p:ext uri="{BB962C8B-B14F-4D97-AF65-F5344CB8AC3E}">
        <p14:creationId xmlns:p14="http://schemas.microsoft.com/office/powerpoint/2010/main" val="6624858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B93CCBD-7345-476D-9669-49A853AC1A7C}" type="datetimeFigureOut">
              <a:rPr lang="zh-CN" altLang="en-US" smtClean="0"/>
              <a:pPr/>
              <a:t>16/4/12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A22AFBB-C87D-4E23-BC38-B372BE17B567}" type="slidenum">
              <a:rPr lang="zh-CN" altLang="en-US" smtClean="0"/>
              <a:pPr/>
              <a:t>‹#›</a:t>
            </a:fld>
            <a:endParaRPr lang="zh-CN" altLang="en-US"/>
          </a:p>
        </p:txBody>
      </p:sp>
    </p:spTree>
    <p:extLst>
      <p:ext uri="{BB962C8B-B14F-4D97-AF65-F5344CB8AC3E}">
        <p14:creationId xmlns:p14="http://schemas.microsoft.com/office/powerpoint/2010/main" val="26860065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0B93CCBD-7345-476D-9669-49A853AC1A7C}" type="datetimeFigureOut">
              <a:rPr lang="zh-CN" altLang="en-US" smtClean="0"/>
              <a:pPr/>
              <a:t>16/4/12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A22AFBB-C87D-4E23-BC38-B372BE17B567}" type="slidenum">
              <a:rPr lang="zh-CN" altLang="en-US" smtClean="0"/>
              <a:pPr/>
              <a:t>‹#›</a:t>
            </a:fld>
            <a:endParaRPr lang="zh-CN" altLang="en-US"/>
          </a:p>
        </p:txBody>
      </p:sp>
    </p:spTree>
    <p:extLst>
      <p:ext uri="{BB962C8B-B14F-4D97-AF65-F5344CB8AC3E}">
        <p14:creationId xmlns:p14="http://schemas.microsoft.com/office/powerpoint/2010/main" val="33072244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0B93CCBD-7345-476D-9669-49A853AC1A7C}" type="datetimeFigureOut">
              <a:rPr lang="zh-CN" altLang="en-US" smtClean="0"/>
              <a:pPr/>
              <a:t>16/4/12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A22AFBB-C87D-4E23-BC38-B372BE17B567}" type="slidenum">
              <a:rPr lang="zh-CN" altLang="en-US" smtClean="0"/>
              <a:pPr/>
              <a:t>‹#›</a:t>
            </a:fld>
            <a:endParaRPr lang="zh-CN" altLang="en-US"/>
          </a:p>
        </p:txBody>
      </p:sp>
    </p:spTree>
    <p:extLst>
      <p:ext uri="{BB962C8B-B14F-4D97-AF65-F5344CB8AC3E}">
        <p14:creationId xmlns:p14="http://schemas.microsoft.com/office/powerpoint/2010/main" val="41977909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93CCBD-7345-476D-9669-49A853AC1A7C}" type="datetimeFigureOut">
              <a:rPr lang="zh-CN" altLang="en-US" smtClean="0"/>
              <a:pPr/>
              <a:t>16/4/12</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22AFBB-C87D-4E23-BC38-B372BE17B567}" type="slidenum">
              <a:rPr lang="zh-CN" altLang="en-US" smtClean="0"/>
              <a:pPr/>
              <a:t>‹#›</a:t>
            </a:fld>
            <a:endParaRPr lang="zh-CN" altLang="en-US"/>
          </a:p>
        </p:txBody>
      </p:sp>
    </p:spTree>
    <p:extLst>
      <p:ext uri="{BB962C8B-B14F-4D97-AF65-F5344CB8AC3E}">
        <p14:creationId xmlns:p14="http://schemas.microsoft.com/office/powerpoint/2010/main" val="39397044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gif"/><Relationship Id="rId3" Type="http://schemas.openxmlformats.org/officeDocument/2006/relationships/image" Target="../media/image1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8.png"/><Relationship Id="rId3" Type="http://schemas.openxmlformats.org/officeDocument/2006/relationships/image" Target="../media/image1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1.png"/><Relationship Id="rId3" Type="http://schemas.openxmlformats.org/officeDocument/2006/relationships/image" Target="../media/image2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5.png"/><Relationship Id="rId5" Type="http://schemas.openxmlformats.org/officeDocument/2006/relationships/image" Target="../media/image26.png"/><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fao.org/nr/land/use/en/" TargetMode="External"/><Relationship Id="rId3"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3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3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6.png"/><Relationship Id="rId3" Type="http://schemas.openxmlformats.org/officeDocument/2006/relationships/image" Target="../media/image37.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8.png"/><Relationship Id="rId3" Type="http://schemas.openxmlformats.org/officeDocument/2006/relationships/image" Target="../media/image39.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hyperlink" Target="https://www.youtube.com/watch?v=gBTlIaf12-4" TargetMode="External"/><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 Id="rId3"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 Id="rId3"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376039" y="1024185"/>
            <a:ext cx="11439922" cy="1881460"/>
          </a:xfrm>
        </p:spPr>
        <p:txBody>
          <a:bodyPr>
            <a:normAutofit/>
          </a:bodyPr>
          <a:lstStyle/>
          <a:p>
            <a:r>
              <a:rPr lang="en-US" altLang="zh-CN" dirty="0" smtClean="0"/>
              <a:t>The Impacts of Land Use/Cover Change on Air Quality and Climate</a:t>
            </a:r>
            <a:endParaRPr lang="zh-CN" altLang="en-US" dirty="0"/>
          </a:p>
        </p:txBody>
      </p:sp>
      <p:sp>
        <p:nvSpPr>
          <p:cNvPr id="3" name="副标题 2"/>
          <p:cNvSpPr>
            <a:spLocks noGrp="1"/>
          </p:cNvSpPr>
          <p:nvPr>
            <p:ph type="subTitle" idx="1"/>
          </p:nvPr>
        </p:nvSpPr>
        <p:spPr>
          <a:xfrm>
            <a:off x="1524000" y="3602038"/>
            <a:ext cx="9144000" cy="525825"/>
          </a:xfrm>
        </p:spPr>
        <p:txBody>
          <a:bodyPr/>
          <a:lstStyle/>
          <a:p>
            <a:r>
              <a:rPr lang="en-US" altLang="zh-CN" dirty="0" smtClean="0"/>
              <a:t>Authors: </a:t>
            </a:r>
            <a:r>
              <a:rPr lang="en-US" altLang="zh-CN" dirty="0" err="1" smtClean="0"/>
              <a:t>Jianfeng</a:t>
            </a:r>
            <a:r>
              <a:rPr lang="en-US" altLang="zh-CN" dirty="0" smtClean="0"/>
              <a:t> Li, Ye Cheng, </a:t>
            </a:r>
            <a:r>
              <a:rPr lang="en-US" altLang="zh-CN" dirty="0" err="1" smtClean="0"/>
              <a:t>Yunle</a:t>
            </a:r>
            <a:r>
              <a:rPr lang="en-US" altLang="zh-CN" dirty="0" smtClean="0"/>
              <a:t> Chen</a:t>
            </a:r>
            <a:endParaRPr lang="zh-CN" altLang="en-US" dirty="0"/>
          </a:p>
        </p:txBody>
      </p:sp>
    </p:spTree>
    <p:extLst>
      <p:ext uri="{BB962C8B-B14F-4D97-AF65-F5344CB8AC3E}">
        <p14:creationId xmlns:p14="http://schemas.microsoft.com/office/powerpoint/2010/main" val="4134482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www.learnatunitar.org/pluginfile.php/1948/coursecat/description/world%20green%20DCP.jpg"/>
          <p:cNvPicPr>
            <a:picLocks noChangeAspect="1" noChangeArrowheads="1"/>
          </p:cNvPicPr>
          <p:nvPr/>
        </p:nvPicPr>
        <p:blipFill>
          <a:blip r:embed="rId2" cstate="print"/>
          <a:srcRect/>
          <a:stretch>
            <a:fillRect/>
          </a:stretch>
        </p:blipFill>
        <p:spPr bwMode="auto">
          <a:xfrm>
            <a:off x="6930928" y="0"/>
            <a:ext cx="5261072" cy="3939184"/>
          </a:xfrm>
          <a:prstGeom prst="rect">
            <a:avLst/>
          </a:prstGeom>
          <a:noFill/>
        </p:spPr>
      </p:pic>
      <p:sp>
        <p:nvSpPr>
          <p:cNvPr id="5" name="矩形 4"/>
          <p:cNvSpPr/>
          <p:nvPr/>
        </p:nvSpPr>
        <p:spPr>
          <a:xfrm>
            <a:off x="9072332" y="3789040"/>
            <a:ext cx="2435923" cy="369332"/>
          </a:xfrm>
          <a:prstGeom prst="rect">
            <a:avLst/>
          </a:prstGeom>
        </p:spPr>
        <p:txBody>
          <a:bodyPr wrap="none">
            <a:spAutoFit/>
          </a:bodyPr>
          <a:lstStyle/>
          <a:p>
            <a:r>
              <a:rPr lang="en-US" altLang="zh-CN" dirty="0" smtClean="0"/>
              <a:t>(www.learnatunitar.org)</a:t>
            </a:r>
            <a:endParaRPr lang="zh-CN" altLang="en-US" dirty="0"/>
          </a:p>
        </p:txBody>
      </p:sp>
      <p:sp>
        <p:nvSpPr>
          <p:cNvPr id="6" name="矩形 5"/>
          <p:cNvSpPr/>
          <p:nvPr/>
        </p:nvSpPr>
        <p:spPr>
          <a:xfrm>
            <a:off x="0" y="0"/>
            <a:ext cx="2138342" cy="461665"/>
          </a:xfrm>
          <a:prstGeom prst="rect">
            <a:avLst/>
          </a:prstGeom>
        </p:spPr>
        <p:txBody>
          <a:bodyPr wrap="none">
            <a:spAutoFit/>
          </a:bodyPr>
          <a:lstStyle/>
          <a:p>
            <a:r>
              <a:rPr lang="en-US" altLang="zh-CN" sz="2400" b="1" dirty="0" smtClean="0"/>
              <a:t>2. Urbanization</a:t>
            </a:r>
            <a:endParaRPr lang="zh-CN" altLang="en-US" sz="2400" b="1" dirty="0"/>
          </a:p>
        </p:txBody>
      </p:sp>
      <p:sp>
        <p:nvSpPr>
          <p:cNvPr id="7" name="矩形 6"/>
          <p:cNvSpPr/>
          <p:nvPr/>
        </p:nvSpPr>
        <p:spPr>
          <a:xfrm>
            <a:off x="556878" y="1011959"/>
            <a:ext cx="6096000" cy="2677656"/>
          </a:xfrm>
          <a:prstGeom prst="rect">
            <a:avLst/>
          </a:prstGeom>
        </p:spPr>
        <p:txBody>
          <a:bodyPr wrap="square">
            <a:spAutoFit/>
          </a:bodyPr>
          <a:lstStyle/>
          <a:p>
            <a:r>
              <a:rPr lang="en-US" altLang="zh-CN" sz="2400" dirty="0" smtClean="0"/>
              <a:t>Local climates tend to be warmer due to the increased amount of </a:t>
            </a:r>
          </a:p>
          <a:p>
            <a:pPr marL="457200" indent="-457200">
              <a:buAutoNum type="arabicPeriod"/>
            </a:pPr>
            <a:r>
              <a:rPr lang="en-US" altLang="zh-CN" sz="2400" dirty="0" smtClean="0"/>
              <a:t>heat released within a densely populated area.</a:t>
            </a:r>
          </a:p>
          <a:p>
            <a:pPr marL="457200" indent="-457200">
              <a:buAutoNum type="arabicPeriod"/>
            </a:pPr>
            <a:r>
              <a:rPr lang="en-US" altLang="zh-CN" sz="2400" dirty="0" smtClean="0"/>
              <a:t> density of construction materials.</a:t>
            </a:r>
          </a:p>
          <a:p>
            <a:pPr marL="457200" indent="-457200"/>
            <a:r>
              <a:rPr lang="en-US" altLang="zh-CN" sz="2400" dirty="0" smtClean="0"/>
              <a:t>         Concrete: absorption </a:t>
            </a:r>
          </a:p>
          <a:p>
            <a:pPr marL="457200" indent="-457200"/>
            <a:r>
              <a:rPr lang="en-US" altLang="zh-CN" sz="2400" dirty="0" smtClean="0"/>
              <a:t>         Roofing: reflection. </a:t>
            </a:r>
            <a:endParaRPr lang="zh-CN" altLang="en-US" sz="2400" dirty="0"/>
          </a:p>
        </p:txBody>
      </p:sp>
      <p:sp>
        <p:nvSpPr>
          <p:cNvPr id="8" name="矩形 7"/>
          <p:cNvSpPr/>
          <p:nvPr/>
        </p:nvSpPr>
        <p:spPr>
          <a:xfrm>
            <a:off x="5366101" y="4937701"/>
            <a:ext cx="3320845" cy="461665"/>
          </a:xfrm>
          <a:prstGeom prst="rect">
            <a:avLst/>
          </a:prstGeom>
        </p:spPr>
        <p:txBody>
          <a:bodyPr wrap="none">
            <a:spAutoFit/>
          </a:bodyPr>
          <a:lstStyle/>
          <a:p>
            <a:r>
              <a:rPr lang="en-US" altLang="zh-CN" sz="2400" dirty="0" smtClean="0"/>
              <a:t> </a:t>
            </a:r>
            <a:r>
              <a:rPr lang="en-US" altLang="zh-CN" sz="2400" b="1" dirty="0" smtClean="0"/>
              <a:t>Urban heat island effect</a:t>
            </a:r>
            <a:endParaRPr lang="zh-CN" altLang="en-US" sz="2400" b="1"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
          <p:cNvSpPr>
            <a:spLocks noChangeArrowheads="1"/>
          </p:cNvSpPr>
          <p:nvPr/>
        </p:nvSpPr>
        <p:spPr bwMode="auto">
          <a:xfrm>
            <a:off x="0" y="4430053"/>
            <a:ext cx="7008779" cy="1015663"/>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kumimoji="0" lang="zh-CN" altLang="zh-CN" b="1" i="0" u="none" strike="noStrike" cap="none" normalizeH="0" baseline="0" dirty="0" smtClean="0">
                <a:ln>
                  <a:noFill/>
                </a:ln>
                <a:solidFill>
                  <a:srgbClr val="000000"/>
                </a:solidFill>
                <a:effectLst/>
                <a:latin typeface="+mj-lt"/>
                <a:ea typeface="宋体" pitchFamily="2" charset="-122"/>
                <a:cs typeface="宋体" pitchFamily="2" charset="-122"/>
              </a:rPr>
              <a:t>Fig. 5-2.</a:t>
            </a:r>
            <a:r>
              <a:rPr kumimoji="0" lang="zh-CN" altLang="zh-CN" b="0" i="0" u="none" strike="noStrike" cap="none" normalizeH="0" baseline="0" dirty="0" smtClean="0">
                <a:ln>
                  <a:noFill/>
                </a:ln>
                <a:solidFill>
                  <a:srgbClr val="000000"/>
                </a:solidFill>
                <a:effectLst/>
                <a:latin typeface="+mj-lt"/>
                <a:ea typeface="宋体" pitchFamily="2" charset="-122"/>
                <a:cs typeface="宋体" pitchFamily="2" charset="-122"/>
              </a:rPr>
              <a:t> Two hundred years of urban growth for the Baltimore-Washington region. Red pixels denote urban land use as defined by both the USGS and the Bureau of the Census</a:t>
            </a:r>
            <a:r>
              <a:rPr lang="en-US" altLang="zh-CN" sz="2400" dirty="0" smtClean="0">
                <a:solidFill>
                  <a:srgbClr val="000000"/>
                </a:solidFill>
                <a:latin typeface="+mj-lt"/>
                <a:ea typeface="宋体" pitchFamily="2" charset="-122"/>
                <a:cs typeface="宋体" pitchFamily="2" charset="-122"/>
              </a:rPr>
              <a:t>.</a:t>
            </a:r>
            <a:r>
              <a:rPr kumimoji="0" lang="zh-CN" altLang="zh-CN" i="0" u="none" strike="noStrike" cap="none" normalizeH="0" baseline="0" dirty="0" smtClean="0">
                <a:ln>
                  <a:noFill/>
                </a:ln>
                <a:solidFill>
                  <a:schemeClr val="tx1"/>
                </a:solidFill>
                <a:effectLst/>
                <a:latin typeface="+mj-lt"/>
                <a:ea typeface="宋体" pitchFamily="2" charset="-122"/>
                <a:cs typeface="宋体" pitchFamily="2" charset="-122"/>
              </a:rPr>
              <a:t> </a:t>
            </a:r>
            <a:r>
              <a:rPr kumimoji="0" lang="en-US" altLang="zh-CN" i="0" u="none" strike="noStrike" cap="none" normalizeH="0" baseline="0" dirty="0" smtClean="0">
                <a:ln>
                  <a:noFill/>
                </a:ln>
                <a:solidFill>
                  <a:schemeClr val="tx1"/>
                </a:solidFill>
                <a:effectLst/>
                <a:latin typeface="+mj-lt"/>
                <a:ea typeface="宋体" pitchFamily="2" charset="-122"/>
                <a:cs typeface="宋体" pitchFamily="2" charset="-122"/>
              </a:rPr>
              <a:t>(</a:t>
            </a:r>
            <a:r>
              <a:rPr lang="en-US" altLang="zh-CN" dirty="0" smtClean="0">
                <a:latin typeface="+mj-lt"/>
              </a:rPr>
              <a:t>Timothy W. </a:t>
            </a:r>
            <a:r>
              <a:rPr lang="en-US" altLang="zh-CN" dirty="0" err="1" smtClean="0">
                <a:latin typeface="+mj-lt"/>
              </a:rPr>
              <a:t>Foresman</a:t>
            </a:r>
            <a:r>
              <a:rPr lang="en-US" altLang="zh-CN" dirty="0" smtClean="0">
                <a:latin typeface="+mj-lt"/>
              </a:rPr>
              <a:t>,  2012)</a:t>
            </a:r>
            <a:endParaRPr kumimoji="0" lang="zh-CN" altLang="zh-CN" sz="1800" i="0" u="none" strike="noStrike" cap="none" normalizeH="0" baseline="0" dirty="0" smtClean="0">
              <a:ln>
                <a:noFill/>
              </a:ln>
              <a:solidFill>
                <a:schemeClr val="tx1"/>
              </a:solidFill>
              <a:effectLst/>
              <a:latin typeface="+mj-lt"/>
              <a:ea typeface="宋体" pitchFamily="2" charset="-122"/>
              <a:cs typeface="宋体" pitchFamily="2" charset="-122"/>
            </a:endParaRPr>
          </a:p>
        </p:txBody>
      </p:sp>
      <p:pic>
        <p:nvPicPr>
          <p:cNvPr id="18434" name="Picture 2" descr="Figure 5-2 Images illustrating urban extent within the Baltimore-Washington region in 1792, 1850, 1900, 1925, 1953, 1972, 1982, and 1992"/>
          <p:cNvPicPr>
            <a:picLocks noChangeAspect="1" noChangeArrowheads="1"/>
          </p:cNvPicPr>
          <p:nvPr/>
        </p:nvPicPr>
        <p:blipFill>
          <a:blip r:embed="rId2" cstate="print"/>
          <a:srcRect/>
          <a:stretch>
            <a:fillRect/>
          </a:stretch>
        </p:blipFill>
        <p:spPr bwMode="auto">
          <a:xfrm>
            <a:off x="0" y="908720"/>
            <a:ext cx="7051928" cy="3429000"/>
          </a:xfrm>
          <a:prstGeom prst="rect">
            <a:avLst/>
          </a:prstGeom>
          <a:noFill/>
        </p:spPr>
      </p:pic>
      <p:pic>
        <p:nvPicPr>
          <p:cNvPr id="18435" name="Picture 3"/>
          <p:cNvPicPr>
            <a:picLocks noChangeAspect="1" noChangeArrowheads="1"/>
          </p:cNvPicPr>
          <p:nvPr/>
        </p:nvPicPr>
        <p:blipFill>
          <a:blip r:embed="rId3" cstate="print"/>
          <a:srcRect/>
          <a:stretch>
            <a:fillRect/>
          </a:stretch>
        </p:blipFill>
        <p:spPr bwMode="auto">
          <a:xfrm>
            <a:off x="7310728" y="59126"/>
            <a:ext cx="4641923" cy="6322202"/>
          </a:xfrm>
          <a:prstGeom prst="rect">
            <a:avLst/>
          </a:prstGeom>
          <a:noFill/>
          <a:ln w="9525">
            <a:noFill/>
            <a:miter lim="800000"/>
            <a:headEnd/>
            <a:tailEnd/>
          </a:ln>
        </p:spPr>
      </p:pic>
      <p:sp>
        <p:nvSpPr>
          <p:cNvPr id="7" name="矩形 6"/>
          <p:cNvSpPr/>
          <p:nvPr/>
        </p:nvSpPr>
        <p:spPr>
          <a:xfrm>
            <a:off x="8630200" y="6381328"/>
            <a:ext cx="2347822" cy="369332"/>
          </a:xfrm>
          <a:prstGeom prst="rect">
            <a:avLst/>
          </a:prstGeom>
        </p:spPr>
        <p:txBody>
          <a:bodyPr wrap="none">
            <a:spAutoFit/>
          </a:bodyPr>
          <a:lstStyle/>
          <a:p>
            <a:r>
              <a:rPr lang="en-US" altLang="zh-CN" dirty="0" smtClean="0"/>
              <a:t>(Eugenia </a:t>
            </a:r>
            <a:r>
              <a:rPr lang="en-US" altLang="zh-CN" dirty="0" err="1" smtClean="0"/>
              <a:t>Kalnay</a:t>
            </a:r>
            <a:r>
              <a:rPr lang="en-US" altLang="zh-CN" dirty="0" smtClean="0"/>
              <a:t>, 2003) </a:t>
            </a:r>
            <a:endParaRPr lang="zh-CN" alt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cstate="print"/>
          <a:srcRect/>
          <a:stretch>
            <a:fillRect/>
          </a:stretch>
        </p:blipFill>
        <p:spPr bwMode="auto">
          <a:xfrm>
            <a:off x="1775521" y="764705"/>
            <a:ext cx="7975716" cy="3609281"/>
          </a:xfrm>
          <a:prstGeom prst="rect">
            <a:avLst/>
          </a:prstGeom>
          <a:noFill/>
          <a:ln w="9525">
            <a:noFill/>
            <a:miter lim="800000"/>
            <a:headEnd/>
            <a:tailEnd/>
          </a:ln>
        </p:spPr>
      </p:pic>
      <p:sp>
        <p:nvSpPr>
          <p:cNvPr id="5" name="矩形 4"/>
          <p:cNvSpPr/>
          <p:nvPr/>
        </p:nvSpPr>
        <p:spPr>
          <a:xfrm>
            <a:off x="527382" y="4726886"/>
            <a:ext cx="11137237" cy="646331"/>
          </a:xfrm>
          <a:prstGeom prst="rect">
            <a:avLst/>
          </a:prstGeom>
        </p:spPr>
        <p:txBody>
          <a:bodyPr wrap="square">
            <a:spAutoFit/>
          </a:bodyPr>
          <a:lstStyle/>
          <a:p>
            <a:r>
              <a:rPr lang="en-US" altLang="zh-CN" dirty="0" smtClean="0"/>
              <a:t>FIGURE 1. Urban and rural temperature anomalies (5 year means) for 50 large U.S. metropolitan regions over the period of 1957-2006. (</a:t>
            </a:r>
            <a:r>
              <a:rPr lang="pt-BR" altLang="zh-CN" dirty="0" smtClean="0"/>
              <a:t>BRIANSTONE ,JR 2009).</a:t>
            </a:r>
            <a:endParaRPr lang="zh-CN" alt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136521"/>
            <a:ext cx="10515600" cy="4351338"/>
          </a:xfrm>
        </p:spPr>
        <p:txBody>
          <a:bodyPr/>
          <a:lstStyle/>
          <a:p>
            <a:r>
              <a:rPr lang="en-US" dirty="0" smtClean="0"/>
              <a:t>NO, NO2, N2O, NH3</a:t>
            </a:r>
            <a:r>
              <a:rPr lang="is-IS" dirty="0" smtClean="0"/>
              <a:t>….</a:t>
            </a:r>
            <a:endParaRPr lang="en-US" dirty="0" smtClean="0"/>
          </a:p>
          <a:p>
            <a:endParaRPr lang="en-US" dirty="0" smtClean="0"/>
          </a:p>
          <a:p>
            <a:r>
              <a:rPr lang="en-US" dirty="0" smtClean="0"/>
              <a:t>Agricultural </a:t>
            </a:r>
            <a:r>
              <a:rPr lang="en-US" dirty="0"/>
              <a:t>development -&gt; </a:t>
            </a:r>
            <a:r>
              <a:rPr lang="en-US" dirty="0" smtClean="0"/>
              <a:t>soil emissions</a:t>
            </a:r>
          </a:p>
          <a:p>
            <a:r>
              <a:rPr lang="en-US" dirty="0"/>
              <a:t>Fire-&gt; fire </a:t>
            </a:r>
            <a:r>
              <a:rPr lang="en-US" dirty="0" smtClean="0"/>
              <a:t>emissions</a:t>
            </a:r>
            <a:endParaRPr lang="en-US" dirty="0"/>
          </a:p>
          <a:p>
            <a:r>
              <a:rPr lang="en-US" dirty="0"/>
              <a:t>Urbanization -&gt; traffic </a:t>
            </a:r>
            <a:r>
              <a:rPr lang="en-US" dirty="0" smtClean="0"/>
              <a:t>emissions</a:t>
            </a:r>
            <a:endParaRPr lang="en-US" dirty="0"/>
          </a:p>
          <a:p>
            <a:endParaRPr lang="en-US" dirty="0"/>
          </a:p>
          <a:p>
            <a:endParaRPr lang="en-US" dirty="0"/>
          </a:p>
        </p:txBody>
      </p:sp>
      <p:sp>
        <p:nvSpPr>
          <p:cNvPr id="4" name="Title 1"/>
          <p:cNvSpPr>
            <a:spLocks noGrp="1"/>
          </p:cNvSpPr>
          <p:nvPr>
            <p:ph type="title"/>
          </p:nvPr>
        </p:nvSpPr>
        <p:spPr/>
        <p:txBody>
          <a:bodyPr>
            <a:normAutofit fontScale="90000"/>
          </a:bodyPr>
          <a:lstStyle/>
          <a:p>
            <a:pPr algn="ctr"/>
            <a:r>
              <a:rPr lang="en-US" altLang="zh-CN" dirty="0"/>
              <a:t>Land use/cover changes effects on Air quality</a:t>
            </a:r>
            <a:br>
              <a:rPr lang="en-US" altLang="zh-CN" dirty="0"/>
            </a:br>
            <a:r>
              <a:rPr lang="en-US" altLang="zh-CN" dirty="0" smtClean="0"/>
              <a:t>1. N-based gases </a:t>
            </a:r>
            <a:r>
              <a:rPr lang="en-US" altLang="zh-CN" dirty="0"/>
              <a:t>emissions – Natural land use/cover change</a:t>
            </a:r>
            <a:endParaRPr lang="en-US" dirty="0"/>
          </a:p>
        </p:txBody>
      </p:sp>
    </p:spTree>
    <p:extLst>
      <p:ext uri="{BB962C8B-B14F-4D97-AF65-F5344CB8AC3E}">
        <p14:creationId xmlns:p14="http://schemas.microsoft.com/office/powerpoint/2010/main" val="4512936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altLang="zh-CN" dirty="0"/>
              <a:t>Land use/cover changes effects on Air quality</a:t>
            </a:r>
            <a:br>
              <a:rPr lang="en-US" altLang="zh-CN" dirty="0"/>
            </a:br>
            <a:r>
              <a:rPr lang="en-US" altLang="zh-CN" dirty="0" smtClean="0"/>
              <a:t>1. N-based gases </a:t>
            </a:r>
            <a:r>
              <a:rPr lang="en-US" altLang="zh-CN" dirty="0"/>
              <a:t>emissions – Natural land use/cover change</a:t>
            </a:r>
            <a:endParaRPr lang="en-US" dirty="0"/>
          </a:p>
        </p:txBody>
      </p:sp>
      <p:sp>
        <p:nvSpPr>
          <p:cNvPr id="8" name="Content Placeholder 7"/>
          <p:cNvSpPr>
            <a:spLocks noGrp="1"/>
          </p:cNvSpPr>
          <p:nvPr>
            <p:ph idx="1"/>
          </p:nvPr>
        </p:nvSpPr>
        <p:spPr>
          <a:xfrm>
            <a:off x="838200" y="2016696"/>
            <a:ext cx="10515600" cy="1703959"/>
          </a:xfrm>
          <a:ln w="28575">
            <a:solidFill>
              <a:schemeClr val="accent1"/>
            </a:solidFill>
          </a:ln>
        </p:spPr>
        <p:style>
          <a:lnRef idx="2">
            <a:schemeClr val="accent1"/>
          </a:lnRef>
          <a:fillRef idx="1">
            <a:schemeClr val="lt1"/>
          </a:fillRef>
          <a:effectRef idx="0">
            <a:schemeClr val="accent1"/>
          </a:effectRef>
          <a:fontRef idx="minor">
            <a:schemeClr val="dk1"/>
          </a:fontRef>
        </p:style>
        <p:txBody>
          <a:bodyPr>
            <a:normAutofit/>
          </a:bodyPr>
          <a:lstStyle/>
          <a:p>
            <a:pPr marL="0" indent="0" algn="ctr">
              <a:buNone/>
            </a:pPr>
            <a:r>
              <a:rPr lang="en-US" dirty="0"/>
              <a:t>Effects of pasture management on N2O and NO emissions from soils in the humid tropics of Costa </a:t>
            </a:r>
            <a:r>
              <a:rPr lang="en-US" dirty="0" smtClean="0"/>
              <a:t>Rica</a:t>
            </a:r>
            <a:r>
              <a:rPr lang="en-US" altLang="zh-CN" sz="1800" dirty="0"/>
              <a:t>		</a:t>
            </a:r>
          </a:p>
          <a:p>
            <a:pPr marL="0" indent="0" algn="ctr">
              <a:buNone/>
            </a:pPr>
            <a:r>
              <a:rPr lang="en-US" altLang="zh-CN" sz="1800" dirty="0" err="1" smtClean="0"/>
              <a:t>EdzoVeldkamp</a:t>
            </a:r>
            <a:r>
              <a:rPr lang="en-US" altLang="zh-CN" sz="1800" dirty="0" smtClean="0"/>
              <a:t>, </a:t>
            </a:r>
            <a:r>
              <a:rPr lang="en-US" altLang="zh-CN" sz="1800" dirty="0" err="1" smtClean="0"/>
              <a:t>MichaelKeller</a:t>
            </a:r>
            <a:r>
              <a:rPr lang="en-US" altLang="zh-CN" sz="1800" dirty="0" smtClean="0"/>
              <a:t>, </a:t>
            </a:r>
            <a:r>
              <a:rPr lang="en-US" altLang="zh-CN" sz="1800" dirty="0" err="1" smtClean="0"/>
              <a:t>MarvinNufiez</a:t>
            </a:r>
            <a:endParaRPr lang="en-US" altLang="zh-CN" sz="1800" dirty="0" smtClean="0"/>
          </a:p>
          <a:p>
            <a:pPr marL="0" indent="0" algn="ctr">
              <a:buNone/>
            </a:pPr>
            <a:r>
              <a:rPr lang="en-US" altLang="zh-CN" sz="1800" dirty="0" smtClean="0"/>
              <a:t>Global Biogeochemical Cycles (</a:t>
            </a:r>
            <a:r>
              <a:rPr lang="cs-CZ" altLang="zh-CN" sz="1800" dirty="0" smtClean="0"/>
              <a:t>1998), 12, </a:t>
            </a:r>
            <a:r>
              <a:rPr lang="fi-FI" sz="1800" dirty="0" smtClean="0"/>
              <a:t>71</a:t>
            </a:r>
            <a:r>
              <a:rPr lang="cs-CZ" altLang="zh-CN" sz="1800" dirty="0" smtClean="0"/>
              <a:t>.</a:t>
            </a:r>
            <a:endParaRPr lang="zh-CN" altLang="en-US" sz="1800" dirty="0"/>
          </a:p>
        </p:txBody>
      </p:sp>
      <p:sp>
        <p:nvSpPr>
          <p:cNvPr id="9" name="Content Placeholder 7"/>
          <p:cNvSpPr txBox="1">
            <a:spLocks/>
          </p:cNvSpPr>
          <p:nvPr/>
        </p:nvSpPr>
        <p:spPr>
          <a:xfrm>
            <a:off x="838200" y="4384447"/>
            <a:ext cx="5050536" cy="1512889"/>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smtClean="0"/>
              <a:t>Monthly measurements of N2O and NO emissions from pastures with three different management systems on volcanic soils</a:t>
            </a:r>
          </a:p>
          <a:p>
            <a:r>
              <a:rPr lang="en-US" altLang="zh-CN" sz="2400" dirty="0" smtClean="0"/>
              <a:t>Tropical humid climate</a:t>
            </a:r>
            <a:endParaRPr lang="zh-CN" altLang="en-US" sz="2000"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47512" y="3880642"/>
            <a:ext cx="6146800" cy="2794000"/>
          </a:xfrm>
          <a:prstGeom prst="rect">
            <a:avLst/>
          </a:prstGeom>
        </p:spPr>
      </p:pic>
    </p:spTree>
    <p:extLst>
      <p:ext uri="{BB962C8B-B14F-4D97-AF65-F5344CB8AC3E}">
        <p14:creationId xmlns:p14="http://schemas.microsoft.com/office/powerpoint/2010/main" val="14732145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01952" y="424603"/>
            <a:ext cx="4152444" cy="3858768"/>
          </a:xfrm>
          <a:prstGeom prst="rect">
            <a:avLst/>
          </a:prstGeom>
        </p:spPr>
      </p:pic>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t="2400"/>
          <a:stretch/>
        </p:blipFill>
        <p:spPr>
          <a:xfrm>
            <a:off x="6054396" y="424603"/>
            <a:ext cx="4262970" cy="3898896"/>
          </a:xfrm>
          <a:prstGeom prst="rect">
            <a:avLst/>
          </a:prstGeom>
        </p:spPr>
      </p:pic>
      <p:sp>
        <p:nvSpPr>
          <p:cNvPr id="6" name="Rectangle 5"/>
          <p:cNvSpPr/>
          <p:nvPr/>
        </p:nvSpPr>
        <p:spPr>
          <a:xfrm>
            <a:off x="808698" y="4612307"/>
            <a:ext cx="11383302" cy="1785104"/>
          </a:xfrm>
          <a:prstGeom prst="rect">
            <a:avLst/>
          </a:prstGeom>
        </p:spPr>
        <p:txBody>
          <a:bodyPr wrap="square">
            <a:spAutoFit/>
          </a:bodyPr>
          <a:lstStyle/>
          <a:p>
            <a:pPr marL="285750" indent="-285750">
              <a:buFont typeface="Arial" charset="0"/>
              <a:buChar char="•"/>
            </a:pPr>
            <a:r>
              <a:rPr lang="en-US" dirty="0" smtClean="0"/>
              <a:t>N2O fluxes in the fertilized pastures exhibit seasonal pattern with the greatest fluxes for </a:t>
            </a:r>
            <a:r>
              <a:rPr lang="en-US" dirty="0"/>
              <a:t>a </a:t>
            </a:r>
            <a:r>
              <a:rPr lang="en-US" dirty="0" smtClean="0"/>
              <a:t>given nitrogen management corresponding to the months with highest soil-water filled pore spaces (WFPS)</a:t>
            </a:r>
          </a:p>
          <a:p>
            <a:pPr marL="285750" indent="-285750">
              <a:buFont typeface="Arial" charset="0"/>
              <a:buChar char="•"/>
            </a:pPr>
            <a:r>
              <a:rPr lang="en-US" dirty="0" smtClean="0"/>
              <a:t> High NO fluxes </a:t>
            </a:r>
            <a:r>
              <a:rPr lang="en-US" dirty="0"/>
              <a:t>corresponding to the months with </a:t>
            </a:r>
            <a:r>
              <a:rPr lang="en-US" dirty="0" smtClean="0"/>
              <a:t>low WFPS</a:t>
            </a:r>
          </a:p>
          <a:p>
            <a:pPr marL="285750" lvl="1" indent="-285750">
              <a:buFont typeface="Arial" charset="0"/>
              <a:buChar char="•"/>
            </a:pPr>
            <a:r>
              <a:rPr lang="en-US" dirty="0" smtClean="0"/>
              <a:t>N2O, NO loss from the fertilized pastures were significantly higher than </a:t>
            </a:r>
            <a:r>
              <a:rPr lang="en-US" sz="2000" dirty="0" smtClean="0"/>
              <a:t>grass-legume and conditional pastures</a:t>
            </a:r>
            <a:endParaRPr lang="en-US" sz="2000" dirty="0"/>
          </a:p>
          <a:p>
            <a:pPr marL="285750" indent="-285750">
              <a:buFont typeface="Arial" charset="0"/>
              <a:buChar char="•"/>
            </a:pPr>
            <a:endParaRPr lang="en-US" dirty="0" smtClean="0"/>
          </a:p>
          <a:p>
            <a:pPr marL="285750" indent="-285750">
              <a:buFont typeface="Arial" charset="0"/>
              <a:buChar char="•"/>
            </a:pPr>
            <a:endParaRPr lang="en-US" dirty="0"/>
          </a:p>
        </p:txBody>
      </p:sp>
    </p:spTree>
    <p:extLst>
      <p:ext uri="{BB962C8B-B14F-4D97-AF65-F5344CB8AC3E}">
        <p14:creationId xmlns:p14="http://schemas.microsoft.com/office/powerpoint/2010/main" val="6453665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5608" y="433324"/>
            <a:ext cx="7861300" cy="5003800"/>
          </a:xfrm>
          <a:prstGeom prst="rect">
            <a:avLst/>
          </a:prstGeom>
        </p:spPr>
      </p:pic>
      <p:sp>
        <p:nvSpPr>
          <p:cNvPr id="4" name="Rectangle 3"/>
          <p:cNvSpPr/>
          <p:nvPr/>
        </p:nvSpPr>
        <p:spPr>
          <a:xfrm>
            <a:off x="3182738" y="5437124"/>
            <a:ext cx="1827039" cy="369332"/>
          </a:xfrm>
          <a:prstGeom prst="rect">
            <a:avLst/>
          </a:prstGeom>
        </p:spPr>
        <p:txBody>
          <a:bodyPr wrap="none">
            <a:spAutoFit/>
          </a:bodyPr>
          <a:lstStyle/>
          <a:p>
            <a:r>
              <a:rPr lang="en-US" dirty="0" err="1" smtClean="0"/>
              <a:t>Baggs</a:t>
            </a:r>
            <a:r>
              <a:rPr lang="en-US" dirty="0" smtClean="0"/>
              <a:t>, et al. 2010</a:t>
            </a:r>
            <a:endParaRPr lang="en-US" dirty="0"/>
          </a:p>
        </p:txBody>
      </p:sp>
      <p:sp>
        <p:nvSpPr>
          <p:cNvPr id="5" name="Rectangle 4"/>
          <p:cNvSpPr/>
          <p:nvPr/>
        </p:nvSpPr>
        <p:spPr>
          <a:xfrm>
            <a:off x="8191500" y="1801368"/>
            <a:ext cx="6096000" cy="646331"/>
          </a:xfrm>
          <a:prstGeom prst="rect">
            <a:avLst/>
          </a:prstGeom>
        </p:spPr>
        <p:txBody>
          <a:bodyPr>
            <a:spAutoFit/>
          </a:bodyPr>
          <a:lstStyle/>
          <a:p>
            <a:r>
              <a:rPr lang="en-US" dirty="0"/>
              <a:t>N2O: </a:t>
            </a:r>
            <a:r>
              <a:rPr lang="en-US" dirty="0" smtClean="0"/>
              <a:t>product of denitrification</a:t>
            </a:r>
            <a:endParaRPr lang="en-US" dirty="0"/>
          </a:p>
          <a:p>
            <a:r>
              <a:rPr lang="en-US" dirty="0"/>
              <a:t>NO: </a:t>
            </a:r>
            <a:r>
              <a:rPr lang="en-US" dirty="0" smtClean="0"/>
              <a:t>product of nitrification</a:t>
            </a:r>
            <a:endParaRPr lang="en-US" dirty="0"/>
          </a:p>
        </p:txBody>
      </p:sp>
      <p:sp>
        <p:nvSpPr>
          <p:cNvPr id="6" name="Rectangle 5"/>
          <p:cNvSpPr/>
          <p:nvPr/>
        </p:nvSpPr>
        <p:spPr>
          <a:xfrm>
            <a:off x="8026908" y="2935224"/>
            <a:ext cx="3506724" cy="2031325"/>
          </a:xfrm>
          <a:prstGeom prst="rect">
            <a:avLst/>
          </a:prstGeom>
        </p:spPr>
        <p:txBody>
          <a:bodyPr wrap="square">
            <a:spAutoFit/>
          </a:bodyPr>
          <a:lstStyle/>
          <a:p>
            <a:r>
              <a:rPr lang="en-US" dirty="0"/>
              <a:t>Water present in soil fills the pore space, decreasing the oxygen concentration and creating anoxic conditions that favor reductive processes. Dry soil allows for higher oxygen levels, resulting in</a:t>
            </a:r>
          </a:p>
          <a:p>
            <a:r>
              <a:rPr lang="en-US" dirty="0"/>
              <a:t>an increase in </a:t>
            </a:r>
            <a:r>
              <a:rPr lang="en-US" dirty="0" smtClean="0"/>
              <a:t>oxidative </a:t>
            </a:r>
            <a:r>
              <a:rPr lang="en-US" dirty="0"/>
              <a:t>processes.</a:t>
            </a:r>
          </a:p>
        </p:txBody>
      </p:sp>
    </p:spTree>
    <p:extLst>
      <p:ext uri="{BB962C8B-B14F-4D97-AF65-F5344CB8AC3E}">
        <p14:creationId xmlns:p14="http://schemas.microsoft.com/office/powerpoint/2010/main" val="3389743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6484" y="877824"/>
            <a:ext cx="5981714" cy="3662680"/>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22696" y="877824"/>
            <a:ext cx="5997136" cy="3662680"/>
          </a:xfrm>
          <a:prstGeom prst="rect">
            <a:avLst/>
          </a:prstGeom>
        </p:spPr>
      </p:pic>
      <p:sp>
        <p:nvSpPr>
          <p:cNvPr id="4" name="Rectangle 3"/>
          <p:cNvSpPr/>
          <p:nvPr/>
        </p:nvSpPr>
        <p:spPr>
          <a:xfrm>
            <a:off x="470408" y="4723384"/>
            <a:ext cx="10704576" cy="923330"/>
          </a:xfrm>
          <a:prstGeom prst="rect">
            <a:avLst/>
          </a:prstGeom>
        </p:spPr>
        <p:txBody>
          <a:bodyPr wrap="square">
            <a:spAutoFit/>
          </a:bodyPr>
          <a:lstStyle/>
          <a:p>
            <a:pPr marL="285750" indent="-285750">
              <a:buFont typeface="Arial" charset="0"/>
              <a:buChar char="•"/>
            </a:pPr>
            <a:r>
              <a:rPr lang="en-US" dirty="0" smtClean="0"/>
              <a:t>The timing of the highest NO and N2O emissions is not influenced by the fertilizer composition</a:t>
            </a:r>
          </a:p>
          <a:p>
            <a:pPr marL="285750" indent="-285750">
              <a:buFont typeface="Arial" charset="0"/>
              <a:buChar char="•"/>
            </a:pPr>
            <a:r>
              <a:rPr lang="en-US" dirty="0" smtClean="0"/>
              <a:t>The highest fluxes were always </a:t>
            </a:r>
            <a:r>
              <a:rPr lang="en-US" dirty="0" err="1" smtClean="0"/>
              <a:t>measrued</a:t>
            </a:r>
            <a:r>
              <a:rPr lang="en-US" dirty="0" smtClean="0"/>
              <a:t> after 2 to 6 days following fertilization</a:t>
            </a:r>
          </a:p>
          <a:p>
            <a:pPr marL="285750" indent="-285750">
              <a:buFont typeface="Arial" charset="0"/>
              <a:buChar char="•"/>
            </a:pPr>
            <a:r>
              <a:rPr lang="en-US" dirty="0" smtClean="0"/>
              <a:t>N2O fluxes are always higher than NO fluxes for all fertilizer type</a:t>
            </a:r>
          </a:p>
        </p:txBody>
      </p:sp>
    </p:spTree>
    <p:extLst>
      <p:ext uri="{BB962C8B-B14F-4D97-AF65-F5344CB8AC3E}">
        <p14:creationId xmlns:p14="http://schemas.microsoft.com/office/powerpoint/2010/main" val="10008306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altLang="zh-CN" dirty="0"/>
              <a:t>Land use/cover changes effects on Air quality</a:t>
            </a:r>
            <a:br>
              <a:rPr lang="en-US" altLang="zh-CN" dirty="0"/>
            </a:br>
            <a:r>
              <a:rPr lang="en-US" altLang="zh-CN" dirty="0" smtClean="0"/>
              <a:t>1. </a:t>
            </a:r>
            <a:r>
              <a:rPr lang="en-US" altLang="zh-CN" dirty="0"/>
              <a:t>N-based gases emissions – Natural land use/cover change</a:t>
            </a:r>
            <a:endParaRPr lang="en-US" dirty="0"/>
          </a:p>
        </p:txBody>
      </p:sp>
      <p:sp>
        <p:nvSpPr>
          <p:cNvPr id="8" name="Content Placeholder 7"/>
          <p:cNvSpPr>
            <a:spLocks noGrp="1"/>
          </p:cNvSpPr>
          <p:nvPr>
            <p:ph idx="1"/>
          </p:nvPr>
        </p:nvSpPr>
        <p:spPr>
          <a:xfrm>
            <a:off x="838200" y="1917065"/>
            <a:ext cx="10515600" cy="1703959"/>
          </a:xfrm>
          <a:ln w="28575">
            <a:solidFill>
              <a:schemeClr val="accent1"/>
            </a:solidFill>
          </a:ln>
        </p:spPr>
        <p:style>
          <a:lnRef idx="2">
            <a:schemeClr val="accent1"/>
          </a:lnRef>
          <a:fillRef idx="1">
            <a:schemeClr val="lt1"/>
          </a:fillRef>
          <a:effectRef idx="0">
            <a:schemeClr val="accent1"/>
          </a:effectRef>
          <a:fontRef idx="minor">
            <a:schemeClr val="dk1"/>
          </a:fontRef>
        </p:style>
        <p:txBody>
          <a:bodyPr/>
          <a:lstStyle/>
          <a:p>
            <a:pPr marL="0" indent="0" algn="ctr">
              <a:buNone/>
            </a:pPr>
            <a:r>
              <a:rPr lang="en-US" dirty="0"/>
              <a:t>Satellite observations indicate substantial spatiotemporal variability in biomass burning NOx emission factors for South America</a:t>
            </a:r>
          </a:p>
          <a:p>
            <a:pPr marL="0" indent="0" algn="ctr">
              <a:buNone/>
            </a:pPr>
            <a:r>
              <a:rPr lang="en-US" sz="1800" dirty="0"/>
              <a:t>P. </a:t>
            </a:r>
            <a:r>
              <a:rPr lang="en-US" sz="1800" dirty="0" smtClean="0"/>
              <a:t>Castellanos, </a:t>
            </a:r>
            <a:r>
              <a:rPr lang="en-US" sz="1800" dirty="0"/>
              <a:t>K. F. </a:t>
            </a:r>
            <a:r>
              <a:rPr lang="en-US" sz="1800" dirty="0" err="1" smtClean="0"/>
              <a:t>Boersma</a:t>
            </a:r>
            <a:r>
              <a:rPr lang="en-US" sz="1800" dirty="0" smtClean="0"/>
              <a:t>, </a:t>
            </a:r>
            <a:r>
              <a:rPr lang="en-US" sz="1800" dirty="0"/>
              <a:t>and G. R. van der </a:t>
            </a:r>
            <a:r>
              <a:rPr lang="en-US" sz="1800" dirty="0" err="1" smtClean="0"/>
              <a:t>Werf</a:t>
            </a:r>
            <a:endParaRPr lang="en-US" sz="1800" dirty="0" smtClean="0"/>
          </a:p>
          <a:p>
            <a:pPr marL="0" indent="0" algn="ctr">
              <a:buNone/>
            </a:pPr>
            <a:r>
              <a:rPr lang="en-US" altLang="zh-CN" sz="1800" dirty="0" smtClean="0"/>
              <a:t>Atmospheric Chemistry and Physics, (2014), 14, </a:t>
            </a:r>
            <a:r>
              <a:rPr lang="fi-FI" altLang="zh-CN" sz="1800" dirty="0"/>
              <a:t>3929–3943</a:t>
            </a:r>
            <a:r>
              <a:rPr lang="en-US" altLang="zh-CN" sz="1800" dirty="0" smtClean="0"/>
              <a:t>.</a:t>
            </a:r>
            <a:endParaRPr lang="zh-CN" altLang="en-US" sz="1800" dirty="0"/>
          </a:p>
        </p:txBody>
      </p:sp>
      <p:sp>
        <p:nvSpPr>
          <p:cNvPr id="9" name="Content Placeholder 7"/>
          <p:cNvSpPr txBox="1">
            <a:spLocks/>
          </p:cNvSpPr>
          <p:nvPr/>
        </p:nvSpPr>
        <p:spPr>
          <a:xfrm>
            <a:off x="838200" y="3847401"/>
            <a:ext cx="10515600" cy="246195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sz="2400" dirty="0" smtClean="0"/>
              <a:t>Monthly </a:t>
            </a:r>
            <a:r>
              <a:rPr lang="en-US" sz="2400" dirty="0" smtClean="0"/>
              <a:t>NOx </a:t>
            </a:r>
            <a:r>
              <a:rPr lang="en-US" sz="2400" dirty="0"/>
              <a:t>emission factors for four fire </a:t>
            </a:r>
            <a:r>
              <a:rPr lang="en-US" sz="2400" dirty="0" smtClean="0"/>
              <a:t>types are calculated: </a:t>
            </a:r>
          </a:p>
          <a:p>
            <a:pPr lvl="1"/>
            <a:r>
              <a:rPr lang="en-US" sz="2000" dirty="0"/>
              <a:t>d</a:t>
            </a:r>
            <a:r>
              <a:rPr lang="en-US" sz="2000" dirty="0" smtClean="0"/>
              <a:t>eforestation</a:t>
            </a:r>
          </a:p>
          <a:p>
            <a:pPr lvl="1"/>
            <a:r>
              <a:rPr lang="en-US" sz="2000" dirty="0" smtClean="0"/>
              <a:t>savanna/grassland</a:t>
            </a:r>
          </a:p>
          <a:p>
            <a:pPr lvl="1"/>
            <a:r>
              <a:rPr lang="en-US" sz="2000" dirty="0" smtClean="0"/>
              <a:t>Woodland</a:t>
            </a:r>
          </a:p>
          <a:p>
            <a:pPr lvl="1"/>
            <a:r>
              <a:rPr lang="en-US" sz="2000" dirty="0" smtClean="0"/>
              <a:t>agricultural </a:t>
            </a:r>
            <a:r>
              <a:rPr lang="en-US" sz="2000" dirty="0"/>
              <a:t>waste </a:t>
            </a:r>
            <a:r>
              <a:rPr lang="en-US" sz="2000" dirty="0" smtClean="0"/>
              <a:t>burning</a:t>
            </a:r>
          </a:p>
          <a:p>
            <a:r>
              <a:rPr lang="en-US" sz="2400" dirty="0" smtClean="0"/>
              <a:t>South America, dry season (July – October)</a:t>
            </a:r>
            <a:endParaRPr lang="en-US" sz="2400" dirty="0"/>
          </a:p>
          <a:p>
            <a:endParaRPr lang="zh-CN" altLang="en-US" sz="2000" dirty="0"/>
          </a:p>
        </p:txBody>
      </p:sp>
    </p:spTree>
    <p:extLst>
      <p:ext uri="{BB962C8B-B14F-4D97-AF65-F5344CB8AC3E}">
        <p14:creationId xmlns:p14="http://schemas.microsoft.com/office/powerpoint/2010/main" val="2388572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t="9702"/>
          <a:stretch/>
        </p:blipFill>
        <p:spPr>
          <a:xfrm>
            <a:off x="251898" y="563974"/>
            <a:ext cx="5343070" cy="1679251"/>
          </a:xfrm>
          <a:prstGeom prst="rect">
            <a:avLst/>
          </a:prstGeom>
        </p:spPr>
      </p:pic>
      <p:sp>
        <p:nvSpPr>
          <p:cNvPr id="5" name="TextBox 4"/>
          <p:cNvSpPr txBox="1"/>
          <p:nvPr/>
        </p:nvSpPr>
        <p:spPr>
          <a:xfrm>
            <a:off x="6434151" y="587660"/>
            <a:ext cx="5010584" cy="1477328"/>
          </a:xfrm>
          <a:prstGeom prst="rect">
            <a:avLst/>
          </a:prstGeom>
          <a:noFill/>
        </p:spPr>
        <p:txBody>
          <a:bodyPr wrap="square" rtlCol="0">
            <a:spAutoFit/>
          </a:bodyPr>
          <a:lstStyle/>
          <a:p>
            <a:r>
              <a:rPr lang="en-US" dirty="0" smtClean="0"/>
              <a:t>E</a:t>
            </a:r>
            <a:r>
              <a:rPr lang="en-US" baseline="-25000" dirty="0" smtClean="0"/>
              <a:t>GFED</a:t>
            </a:r>
            <a:r>
              <a:rPr lang="en-US" dirty="0" smtClean="0"/>
              <a:t>: </a:t>
            </a:r>
            <a:r>
              <a:rPr lang="en-US" dirty="0"/>
              <a:t>total fire NOx emissions in a model grid cell </a:t>
            </a:r>
            <a:endParaRPr lang="en-US" dirty="0" smtClean="0"/>
          </a:p>
          <a:p>
            <a:r>
              <a:rPr lang="en-US" dirty="0" err="1" smtClean="0"/>
              <a:t>NOxEF</a:t>
            </a:r>
            <a:r>
              <a:rPr lang="en-US" baseline="-25000" dirty="0" err="1" smtClean="0"/>
              <a:t>GFED</a:t>
            </a:r>
            <a:r>
              <a:rPr lang="en-US" baseline="30000" dirty="0" err="1" smtClean="0"/>
              <a:t>B</a:t>
            </a:r>
            <a:r>
              <a:rPr lang="en-US" dirty="0" smtClean="0"/>
              <a:t>: </a:t>
            </a:r>
            <a:r>
              <a:rPr lang="en-US" dirty="0"/>
              <a:t>GFED v3 NO emission </a:t>
            </a:r>
            <a:r>
              <a:rPr lang="en-US" dirty="0" err="1"/>
              <a:t>fac</a:t>
            </a:r>
            <a:r>
              <a:rPr lang="en-US" dirty="0"/>
              <a:t>- x </a:t>
            </a:r>
          </a:p>
          <a:p>
            <a:r>
              <a:rPr lang="en-US" dirty="0"/>
              <a:t>tor for the fire type B </a:t>
            </a:r>
            <a:endParaRPr lang="en-US" dirty="0" smtClean="0"/>
          </a:p>
          <a:p>
            <a:r>
              <a:rPr lang="en-US" dirty="0" smtClean="0"/>
              <a:t>DM</a:t>
            </a:r>
            <a:r>
              <a:rPr lang="en-US" baseline="-25000" dirty="0" smtClean="0"/>
              <a:t>GFED</a:t>
            </a:r>
            <a:r>
              <a:rPr lang="en-US" dirty="0" smtClean="0"/>
              <a:t>(B): </a:t>
            </a:r>
            <a:r>
              <a:rPr lang="en-US" dirty="0"/>
              <a:t>the mass of dry matter consumed by the fire type B in the model grid </a:t>
            </a:r>
            <a:r>
              <a:rPr lang="en-US" dirty="0" smtClean="0"/>
              <a:t>cell</a:t>
            </a:r>
            <a:endParaRPr lang="en-US"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133" y="2320862"/>
            <a:ext cx="1750733" cy="769719"/>
          </a:xfrm>
          <a:prstGeom prst="rect">
            <a:avLst/>
          </a:prstGeom>
        </p:spPr>
      </p:pic>
      <p:sp>
        <p:nvSpPr>
          <p:cNvPr id="9" name="Rectangle 8"/>
          <p:cNvSpPr/>
          <p:nvPr/>
        </p:nvSpPr>
        <p:spPr>
          <a:xfrm>
            <a:off x="3695004" y="2299822"/>
            <a:ext cx="6096000" cy="923330"/>
          </a:xfrm>
          <a:prstGeom prst="rect">
            <a:avLst/>
          </a:prstGeom>
        </p:spPr>
        <p:txBody>
          <a:bodyPr>
            <a:spAutoFit/>
          </a:bodyPr>
          <a:lstStyle/>
          <a:p>
            <a:r>
              <a:rPr lang="en-US" dirty="0" err="1" smtClean="0"/>
              <a:t>Xtr</a:t>
            </a:r>
            <a:r>
              <a:rPr lang="en-US" dirty="0" smtClean="0"/>
              <a:t>: NO2 columns </a:t>
            </a:r>
          </a:p>
          <a:p>
            <a:r>
              <a:rPr lang="en-US" dirty="0" smtClean="0"/>
              <a:t>E: surface </a:t>
            </a:r>
            <a:r>
              <a:rPr lang="en-US" dirty="0"/>
              <a:t>NOx </a:t>
            </a:r>
            <a:r>
              <a:rPr lang="en-US" dirty="0" smtClean="0"/>
              <a:t>emissions</a:t>
            </a:r>
          </a:p>
          <a:p>
            <a:r>
              <a:rPr lang="el-GR" dirty="0" smtClean="0"/>
              <a:t>β</a:t>
            </a:r>
            <a:r>
              <a:rPr lang="en-US" dirty="0" smtClean="0"/>
              <a:t>: sensitivity factor</a:t>
            </a:r>
            <a:endParaRPr lang="en-US" dirty="0"/>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1898" y="3603261"/>
            <a:ext cx="6279836" cy="979424"/>
          </a:xfrm>
          <a:prstGeom prst="rect">
            <a:avLst/>
          </a:prstGeom>
        </p:spPr>
      </p:pic>
      <p:sp>
        <p:nvSpPr>
          <p:cNvPr id="12" name="Rectangle 11"/>
          <p:cNvSpPr/>
          <p:nvPr/>
        </p:nvSpPr>
        <p:spPr>
          <a:xfrm>
            <a:off x="6434151" y="4073615"/>
            <a:ext cx="6096000" cy="369332"/>
          </a:xfrm>
          <a:prstGeom prst="rect">
            <a:avLst/>
          </a:prstGeom>
        </p:spPr>
        <p:txBody>
          <a:bodyPr>
            <a:spAutoFit/>
          </a:bodyPr>
          <a:lstStyle/>
          <a:p>
            <a:r>
              <a:rPr lang="en-US" dirty="0" smtClean="0"/>
              <a:t>E</a:t>
            </a:r>
            <a:r>
              <a:rPr lang="en-US" baseline="-25000" dirty="0" smtClean="0"/>
              <a:t>OMI</a:t>
            </a:r>
            <a:r>
              <a:rPr lang="en-US" dirty="0" smtClean="0"/>
              <a:t>: </a:t>
            </a:r>
            <a:r>
              <a:rPr lang="en-US" dirty="0"/>
              <a:t>estimate </a:t>
            </a:r>
            <a:r>
              <a:rPr lang="en-US" dirty="0" smtClean="0"/>
              <a:t>fire </a:t>
            </a:r>
            <a:r>
              <a:rPr lang="en-US" dirty="0"/>
              <a:t>NOx </a:t>
            </a:r>
            <a:r>
              <a:rPr lang="en-US" dirty="0" smtClean="0"/>
              <a:t>emissions in </a:t>
            </a:r>
            <a:r>
              <a:rPr lang="en-US" dirty="0"/>
              <a:t>a model grid cell (EOMI</a:t>
            </a:r>
            <a:r>
              <a:rPr lang="en-US" dirty="0" smtClean="0"/>
              <a:t>)</a:t>
            </a:r>
            <a:endParaRPr lang="en-US" dirty="0"/>
          </a:p>
        </p:txBody>
      </p:sp>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5146" y="4723277"/>
            <a:ext cx="4913926" cy="1484265"/>
          </a:xfrm>
          <a:prstGeom prst="rect">
            <a:avLst/>
          </a:prstGeom>
        </p:spPr>
      </p:pic>
      <p:sp>
        <p:nvSpPr>
          <p:cNvPr id="14" name="Rectangle 13"/>
          <p:cNvSpPr/>
          <p:nvPr/>
        </p:nvSpPr>
        <p:spPr>
          <a:xfrm>
            <a:off x="5686886" y="5465409"/>
            <a:ext cx="6505114" cy="646331"/>
          </a:xfrm>
          <a:prstGeom prst="rect">
            <a:avLst/>
          </a:prstGeom>
        </p:spPr>
        <p:txBody>
          <a:bodyPr wrap="none">
            <a:spAutoFit/>
          </a:bodyPr>
          <a:lstStyle/>
          <a:p>
            <a:r>
              <a:rPr lang="en-US" dirty="0" err="1" smtClean="0"/>
              <a:t>NOxEF</a:t>
            </a:r>
            <a:r>
              <a:rPr lang="en-US" baseline="-25000" dirty="0" err="1" smtClean="0"/>
              <a:t>OMI</a:t>
            </a:r>
            <a:r>
              <a:rPr lang="en-US" baseline="30000" dirty="0" err="1" smtClean="0"/>
              <a:t>B</a:t>
            </a:r>
            <a:r>
              <a:rPr lang="en-US" baseline="30000" dirty="0" smtClean="0"/>
              <a:t> </a:t>
            </a:r>
            <a:r>
              <a:rPr lang="en-US" dirty="0" smtClean="0"/>
              <a:t>: </a:t>
            </a:r>
            <a:r>
              <a:rPr lang="en-US" dirty="0"/>
              <a:t>fire-type-specific OMI-constrained NOx emission factor </a:t>
            </a:r>
            <a:endParaRPr lang="en-US" dirty="0"/>
          </a:p>
          <a:p>
            <a:endParaRPr lang="en-US" dirty="0"/>
          </a:p>
        </p:txBody>
      </p:sp>
      <p:cxnSp>
        <p:nvCxnSpPr>
          <p:cNvPr id="16" name="Straight Connector 15"/>
          <p:cNvCxnSpPr/>
          <p:nvPr/>
        </p:nvCxnSpPr>
        <p:spPr>
          <a:xfrm flipV="1">
            <a:off x="251898" y="3425549"/>
            <a:ext cx="11671878" cy="5172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251898" y="2094674"/>
            <a:ext cx="11671878" cy="5172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251898" y="4798596"/>
            <a:ext cx="11671878" cy="5172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21659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173536"/>
            <a:ext cx="10515600" cy="697321"/>
          </a:xfrm>
        </p:spPr>
        <p:txBody>
          <a:bodyPr/>
          <a:lstStyle/>
          <a:p>
            <a:r>
              <a:rPr lang="en-US" altLang="zh-CN" dirty="0" smtClean="0"/>
              <a:t>What is land use and land cover?</a:t>
            </a:r>
            <a:endParaRPr lang="zh-CN" altLang="en-US" dirty="0"/>
          </a:p>
        </p:txBody>
      </p:sp>
      <p:sp>
        <p:nvSpPr>
          <p:cNvPr id="3" name="内容占位符 2"/>
          <p:cNvSpPr>
            <a:spLocks noGrp="1"/>
          </p:cNvSpPr>
          <p:nvPr>
            <p:ph idx="1"/>
          </p:nvPr>
        </p:nvSpPr>
        <p:spPr>
          <a:xfrm>
            <a:off x="0" y="1079863"/>
            <a:ext cx="6949441" cy="5207726"/>
          </a:xfrm>
        </p:spPr>
        <p:txBody>
          <a:bodyPr>
            <a:normAutofit/>
          </a:bodyPr>
          <a:lstStyle/>
          <a:p>
            <a:r>
              <a:rPr lang="en-US" altLang="zh-CN" dirty="0" smtClean="0"/>
              <a:t>Land use is characterized by the arrangements, activities and inputs people undertake in a certain land cover type to produce, change or maintain it. (</a:t>
            </a:r>
            <a:r>
              <a:rPr lang="en-US" altLang="zh-CN" dirty="0" smtClean="0">
                <a:hlinkClick r:id="rId2"/>
              </a:rPr>
              <a:t>http://www.fao.org/nr/land/use/en/</a:t>
            </a:r>
            <a:r>
              <a:rPr lang="en-US" altLang="zh-CN" dirty="0" smtClean="0"/>
              <a:t>)</a:t>
            </a:r>
          </a:p>
          <a:p>
            <a:r>
              <a:rPr lang="en-US" altLang="zh-CN" dirty="0" smtClean="0"/>
              <a:t>Land cover is the physical material at the surface of the earth. (https://en.wikipedia.org/wiki/Land_cover)</a:t>
            </a:r>
          </a:p>
          <a:p>
            <a:r>
              <a:rPr lang="en-US" altLang="zh-CN" dirty="0" smtClean="0"/>
              <a:t>Land </a:t>
            </a:r>
            <a:r>
              <a:rPr lang="en-US" altLang="zh-CN" dirty="0"/>
              <a:t>use ≠ </a:t>
            </a:r>
            <a:r>
              <a:rPr lang="en-US" altLang="zh-CN" dirty="0" smtClean="0"/>
              <a:t>Land cover; However, these two terms are used interchangeably and in confusion [</a:t>
            </a:r>
            <a:r>
              <a:rPr lang="en-US" altLang="zh-CN" i="1" dirty="0" smtClean="0"/>
              <a:t>Pete Fisher et al., 2005]</a:t>
            </a:r>
            <a:r>
              <a:rPr lang="en-US" altLang="zh-CN" dirty="0" smtClean="0"/>
              <a:t>.</a:t>
            </a:r>
          </a:p>
          <a:p>
            <a:r>
              <a:rPr lang="en-US" altLang="zh-CN" dirty="0" smtClean="0"/>
              <a:t>LULCC</a:t>
            </a:r>
            <a:endParaRPr lang="zh-CN" altLang="en-US" dirty="0"/>
          </a:p>
        </p:txBody>
      </p:sp>
      <p:pic>
        <p:nvPicPr>
          <p:cNvPr id="4" name="图片 3"/>
          <p:cNvPicPr>
            <a:picLocks noChangeAspect="1"/>
          </p:cNvPicPr>
          <p:nvPr/>
        </p:nvPicPr>
        <p:blipFill>
          <a:blip r:embed="rId3" cstate="print"/>
          <a:stretch>
            <a:fillRect/>
          </a:stretch>
        </p:blipFill>
        <p:spPr>
          <a:xfrm>
            <a:off x="6949441" y="1152117"/>
            <a:ext cx="4933950" cy="4257675"/>
          </a:xfrm>
          <a:prstGeom prst="rect">
            <a:avLst/>
          </a:prstGeom>
        </p:spPr>
      </p:pic>
      <p:sp>
        <p:nvSpPr>
          <p:cNvPr id="5" name="矩形 4"/>
          <p:cNvSpPr/>
          <p:nvPr/>
        </p:nvSpPr>
        <p:spPr>
          <a:xfrm>
            <a:off x="6888480" y="5482046"/>
            <a:ext cx="5225143" cy="646331"/>
          </a:xfrm>
          <a:prstGeom prst="rect">
            <a:avLst/>
          </a:prstGeom>
        </p:spPr>
        <p:txBody>
          <a:bodyPr wrap="square">
            <a:spAutoFit/>
          </a:bodyPr>
          <a:lstStyle/>
          <a:p>
            <a:r>
              <a:rPr lang="zh-CN" altLang="en-US" dirty="0" smtClean="0"/>
              <a:t>http://www.waterencyclopedia.com/La-Mi/Land-Use-Planning.html</a:t>
            </a:r>
            <a:endParaRPr lang="zh-CN" altLang="en-US" dirty="0"/>
          </a:p>
        </p:txBody>
      </p:sp>
    </p:spTree>
    <p:extLst>
      <p:ext uri="{BB962C8B-B14F-4D97-AF65-F5344CB8AC3E}">
        <p14:creationId xmlns:p14="http://schemas.microsoft.com/office/powerpoint/2010/main" val="33988026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84832" y="347472"/>
            <a:ext cx="7846430" cy="5292422"/>
          </a:xfrm>
          <a:prstGeom prst="rect">
            <a:avLst/>
          </a:prstGeom>
        </p:spPr>
      </p:pic>
    </p:spTree>
    <p:extLst>
      <p:ext uri="{BB962C8B-B14F-4D97-AF65-F5344CB8AC3E}">
        <p14:creationId xmlns:p14="http://schemas.microsoft.com/office/powerpoint/2010/main" val="5823966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9182" y="3497366"/>
            <a:ext cx="9361692" cy="2951469"/>
          </a:xfrm>
          <a:prstGeom prst="rect">
            <a:avLst/>
          </a:prstGeom>
        </p:spPr>
      </p:pic>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16822" t="1" r="15346" b="18947"/>
          <a:stretch/>
        </p:blipFill>
        <p:spPr>
          <a:xfrm>
            <a:off x="513828" y="457199"/>
            <a:ext cx="6009152" cy="3040167"/>
          </a:xfrm>
          <a:prstGeom prst="rect">
            <a:avLst/>
          </a:prstGeom>
        </p:spPr>
      </p:pic>
      <p:sp>
        <p:nvSpPr>
          <p:cNvPr id="5" name="Rectangle 4"/>
          <p:cNvSpPr/>
          <p:nvPr/>
        </p:nvSpPr>
        <p:spPr>
          <a:xfrm>
            <a:off x="6383260" y="658368"/>
            <a:ext cx="5613668" cy="3046988"/>
          </a:xfrm>
          <a:prstGeom prst="rect">
            <a:avLst/>
          </a:prstGeom>
        </p:spPr>
        <p:txBody>
          <a:bodyPr wrap="square">
            <a:spAutoFit/>
          </a:bodyPr>
          <a:lstStyle/>
          <a:p>
            <a:pPr marL="285750" indent="-285750">
              <a:buFont typeface="Arial" charset="0"/>
              <a:buChar char="•"/>
            </a:pPr>
            <a:r>
              <a:rPr lang="en-US" sz="2400" dirty="0"/>
              <a:t> deforestation fires have the lowest NOx emission factors, </a:t>
            </a:r>
            <a:r>
              <a:rPr lang="en-US" sz="2400" dirty="0" smtClean="0"/>
              <a:t>while agricultural </a:t>
            </a:r>
            <a:r>
              <a:rPr lang="en-US" sz="2400" dirty="0"/>
              <a:t>fire NOx emission </a:t>
            </a:r>
            <a:r>
              <a:rPr lang="en-US" sz="2400" dirty="0" smtClean="0"/>
              <a:t>factors </a:t>
            </a:r>
            <a:r>
              <a:rPr lang="en-US" sz="2400" dirty="0"/>
              <a:t>were the </a:t>
            </a:r>
            <a:r>
              <a:rPr lang="en-US" sz="2400" dirty="0" smtClean="0"/>
              <a:t>highest</a:t>
            </a:r>
            <a:endParaRPr lang="en-US" sz="2400" dirty="0"/>
          </a:p>
          <a:p>
            <a:pPr marL="285750" indent="-285750">
              <a:buFont typeface="Arial" charset="0"/>
              <a:buChar char="•"/>
            </a:pPr>
            <a:r>
              <a:rPr lang="en-US" sz="2400" dirty="0"/>
              <a:t>NOx emission factors for woodland and savanna </a:t>
            </a:r>
            <a:r>
              <a:rPr lang="en-US" sz="2400" dirty="0" smtClean="0"/>
              <a:t>burning </a:t>
            </a:r>
            <a:r>
              <a:rPr lang="en-US" sz="2400" dirty="0"/>
              <a:t>are comparable on average and fall in in the middle of the calculated range</a:t>
            </a:r>
            <a:endParaRPr lang="en-US" sz="2400" dirty="0" smtClean="0"/>
          </a:p>
          <a:p>
            <a:pPr marL="285750" indent="-285750">
              <a:buFont typeface="Arial" charset="0"/>
              <a:buChar char="•"/>
            </a:pPr>
            <a:endParaRPr lang="en-US" sz="2400" dirty="0"/>
          </a:p>
        </p:txBody>
      </p:sp>
    </p:spTree>
    <p:extLst>
      <p:ext uri="{BB962C8B-B14F-4D97-AF65-F5344CB8AC3E}">
        <p14:creationId xmlns:p14="http://schemas.microsoft.com/office/powerpoint/2010/main" val="8762001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95159"/>
            <a:ext cx="10515600" cy="1325563"/>
          </a:xfrm>
        </p:spPr>
        <p:txBody>
          <a:bodyPr>
            <a:normAutofit fontScale="90000"/>
          </a:bodyPr>
          <a:lstStyle/>
          <a:p>
            <a:pPr algn="ctr"/>
            <a:r>
              <a:rPr lang="en-US" altLang="zh-CN" sz="4000" dirty="0" smtClean="0"/>
              <a:t>Land use/cover changes effects on Air quality</a:t>
            </a:r>
            <a:br>
              <a:rPr lang="en-US" altLang="zh-CN" sz="4000" dirty="0" smtClean="0"/>
            </a:br>
            <a:r>
              <a:rPr lang="en-US" altLang="zh-CN" sz="4000" dirty="0" smtClean="0"/>
              <a:t>2. BVOC emissions – Natural land use/cover change</a:t>
            </a:r>
            <a:endParaRPr lang="zh-CN" altLang="en-US" sz="4000" dirty="0"/>
          </a:p>
        </p:txBody>
      </p:sp>
      <p:sp>
        <p:nvSpPr>
          <p:cNvPr id="3" name="内容占位符 2"/>
          <p:cNvSpPr>
            <a:spLocks noGrp="1"/>
          </p:cNvSpPr>
          <p:nvPr>
            <p:ph idx="1"/>
          </p:nvPr>
        </p:nvSpPr>
        <p:spPr>
          <a:xfrm>
            <a:off x="838200" y="1870427"/>
            <a:ext cx="10515600" cy="2176917"/>
          </a:xfrm>
        </p:spPr>
        <p:txBody>
          <a:bodyPr/>
          <a:lstStyle/>
          <a:p>
            <a:pPr marL="0" indent="0" algn="ctr">
              <a:buNone/>
            </a:pPr>
            <a:r>
              <a:rPr lang="en-US" altLang="zh-CN" dirty="0" smtClean="0"/>
              <a:t>The impact of bark beetle infestations on monoterpene emissions and secondary organic aerosol formation in western North America</a:t>
            </a:r>
          </a:p>
          <a:p>
            <a:pPr marL="0" indent="0" algn="ctr">
              <a:buNone/>
            </a:pPr>
            <a:r>
              <a:rPr lang="en-US" altLang="zh-CN" sz="1800" dirty="0" smtClean="0"/>
              <a:t>O. J. Squire, A. T. Archibald, N. L. Abraham, D. J. </a:t>
            </a:r>
            <a:r>
              <a:rPr lang="en-US" altLang="zh-CN" sz="1800" dirty="0" err="1" smtClean="0"/>
              <a:t>Beerling</a:t>
            </a:r>
            <a:r>
              <a:rPr lang="en-US" altLang="zh-CN" sz="1800" dirty="0" smtClean="0"/>
              <a:t>, C. N. Hewitt, J. </a:t>
            </a:r>
            <a:r>
              <a:rPr lang="en-US" altLang="zh-CN" sz="1800" dirty="0" err="1" smtClean="0"/>
              <a:t>Lathiere</a:t>
            </a:r>
            <a:r>
              <a:rPr lang="en-US" altLang="zh-CN" sz="1800" dirty="0" smtClean="0"/>
              <a:t>, R. C. Pike, P. J. Telford, and J. A. Pyle</a:t>
            </a:r>
          </a:p>
          <a:p>
            <a:pPr marL="0" indent="0" algn="ctr">
              <a:buNone/>
            </a:pPr>
            <a:r>
              <a:rPr lang="en-US" altLang="zh-CN" sz="1800" dirty="0" smtClean="0"/>
              <a:t>Atmospheric Chemistry and Physics, (2014), 14, 1011-1024.</a:t>
            </a:r>
            <a:endParaRPr lang="zh-CN" altLang="en-US" sz="1800" dirty="0"/>
          </a:p>
        </p:txBody>
      </p:sp>
      <p:sp>
        <p:nvSpPr>
          <p:cNvPr id="4" name="文本框 3"/>
          <p:cNvSpPr txBox="1"/>
          <p:nvPr/>
        </p:nvSpPr>
        <p:spPr>
          <a:xfrm>
            <a:off x="1021829" y="4272197"/>
            <a:ext cx="10148341" cy="2554545"/>
          </a:xfrm>
          <a:prstGeom prst="rect">
            <a:avLst/>
          </a:prstGeom>
          <a:noFill/>
        </p:spPr>
        <p:txBody>
          <a:bodyPr wrap="square" rtlCol="0">
            <a:spAutoFit/>
          </a:bodyPr>
          <a:lstStyle/>
          <a:p>
            <a:r>
              <a:rPr lang="en-US" altLang="zh-CN" sz="2000" dirty="0" smtClean="0"/>
              <a:t>1. In the last decade, western North America has experienced the largest bark beetle outbreaks in recorded history.</a:t>
            </a:r>
          </a:p>
          <a:p>
            <a:r>
              <a:rPr lang="en-US" altLang="zh-CN" sz="2000" dirty="0" smtClean="0"/>
              <a:t>2. Bark beetle attack can promote elevated monoterpene emissions in trees due to the likely defense mechanism of the trees.</a:t>
            </a:r>
          </a:p>
          <a:p>
            <a:r>
              <a:rPr lang="en-US" altLang="zh-CN" sz="2000" dirty="0" smtClean="0"/>
              <a:t>3. This study is to quantify the monoterpene emission change and related air quality effects.</a:t>
            </a:r>
          </a:p>
          <a:p>
            <a:r>
              <a:rPr lang="en-US" altLang="zh-CN" sz="2000" dirty="0" smtClean="0"/>
              <a:t>4. NACAR CESM (Community Earth System </a:t>
            </a:r>
            <a:r>
              <a:rPr lang="en-US" altLang="zh-CN" sz="2000" dirty="0"/>
              <a:t>Model</a:t>
            </a:r>
            <a:r>
              <a:rPr lang="en-US" altLang="zh-CN" sz="2000" dirty="0" smtClean="0"/>
              <a:t>) v 1.1, </a:t>
            </a:r>
            <a:r>
              <a:rPr lang="en-US" altLang="zh-CN" sz="2000" dirty="0"/>
              <a:t>1.9°×2.5</a:t>
            </a:r>
            <a:r>
              <a:rPr lang="en-US" altLang="zh-CN" sz="2000" dirty="0" smtClean="0"/>
              <a:t>°, from 1997 to 2010; CLM4 (Community Land Model), CAM4 (Community Atmosphere Model), MEGAN 2.1</a:t>
            </a:r>
            <a:r>
              <a:rPr lang="zh-CN" altLang="en-US" sz="2000" dirty="0" smtClean="0"/>
              <a:t>； </a:t>
            </a:r>
            <a:r>
              <a:rPr lang="en-US" altLang="zh-CN" sz="2000" dirty="0" smtClean="0"/>
              <a:t>SOA calculation</a:t>
            </a:r>
            <a:endParaRPr lang="zh-CN" altLang="en-US" sz="2000" dirty="0"/>
          </a:p>
        </p:txBody>
      </p:sp>
    </p:spTree>
    <p:extLst>
      <p:ext uri="{BB962C8B-B14F-4D97-AF65-F5344CB8AC3E}">
        <p14:creationId xmlns:p14="http://schemas.microsoft.com/office/powerpoint/2010/main" val="152995353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print"/>
          <a:stretch>
            <a:fillRect/>
          </a:stretch>
        </p:blipFill>
        <p:spPr>
          <a:xfrm>
            <a:off x="158387" y="322896"/>
            <a:ext cx="5448300" cy="6276975"/>
          </a:xfrm>
          <a:prstGeom prst="rect">
            <a:avLst/>
          </a:prstGeom>
        </p:spPr>
      </p:pic>
      <p:pic>
        <p:nvPicPr>
          <p:cNvPr id="3" name="图片 2"/>
          <p:cNvPicPr>
            <a:picLocks noChangeAspect="1"/>
          </p:cNvPicPr>
          <p:nvPr/>
        </p:nvPicPr>
        <p:blipFill>
          <a:blip r:embed="rId3" cstate="print"/>
          <a:stretch>
            <a:fillRect/>
          </a:stretch>
        </p:blipFill>
        <p:spPr>
          <a:xfrm>
            <a:off x="5606687" y="95794"/>
            <a:ext cx="3915720" cy="6504077"/>
          </a:xfrm>
          <a:prstGeom prst="rect">
            <a:avLst/>
          </a:prstGeom>
        </p:spPr>
      </p:pic>
      <p:sp>
        <p:nvSpPr>
          <p:cNvPr id="4" name="文本框 3"/>
          <p:cNvSpPr txBox="1"/>
          <p:nvPr/>
        </p:nvSpPr>
        <p:spPr>
          <a:xfrm>
            <a:off x="9522407" y="1127153"/>
            <a:ext cx="2412274" cy="3477875"/>
          </a:xfrm>
          <a:prstGeom prst="rect">
            <a:avLst/>
          </a:prstGeom>
          <a:noFill/>
        </p:spPr>
        <p:txBody>
          <a:bodyPr wrap="square" rtlCol="0">
            <a:spAutoFit/>
          </a:bodyPr>
          <a:lstStyle/>
          <a:p>
            <a:r>
              <a:rPr lang="en-US" altLang="zh-CN" sz="2000" dirty="0" smtClean="0"/>
              <a:t>With all </a:t>
            </a:r>
            <a:r>
              <a:rPr lang="en-US" altLang="zh-CN" sz="2000" dirty="0"/>
              <a:t>four monoterpene emissions included, the largest local </a:t>
            </a:r>
            <a:r>
              <a:rPr lang="en-US" altLang="zh-CN" sz="2000" dirty="0" smtClean="0"/>
              <a:t>increase above </a:t>
            </a:r>
            <a:r>
              <a:rPr lang="en-US" altLang="zh-CN" sz="2000" dirty="0"/>
              <a:t>baseline is 111% in 2002, 70% in 2004, </a:t>
            </a:r>
            <a:r>
              <a:rPr lang="en-US" altLang="zh-CN" sz="2000" dirty="0" smtClean="0"/>
              <a:t>and 104</a:t>
            </a:r>
            <a:r>
              <a:rPr lang="en-US" altLang="zh-CN" sz="2000" dirty="0"/>
              <a:t>% in 2008. The majority of the impact is from the </a:t>
            </a:r>
            <a:r>
              <a:rPr lang="en-US" altLang="zh-CN" sz="2000" dirty="0" smtClean="0"/>
              <a:t>MPB, except </a:t>
            </a:r>
            <a:r>
              <a:rPr lang="en-US" altLang="zh-CN" sz="2000" dirty="0"/>
              <a:t>in 2002. </a:t>
            </a:r>
            <a:endParaRPr lang="zh-CN" altLang="en-US" sz="2000" dirty="0"/>
          </a:p>
        </p:txBody>
      </p:sp>
    </p:spTree>
    <p:extLst>
      <p:ext uri="{BB962C8B-B14F-4D97-AF65-F5344CB8AC3E}">
        <p14:creationId xmlns:p14="http://schemas.microsoft.com/office/powerpoint/2010/main" val="145894193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print"/>
          <a:stretch>
            <a:fillRect/>
          </a:stretch>
        </p:blipFill>
        <p:spPr>
          <a:xfrm>
            <a:off x="653687" y="631916"/>
            <a:ext cx="4457700" cy="3086100"/>
          </a:xfrm>
          <a:prstGeom prst="rect">
            <a:avLst/>
          </a:prstGeom>
        </p:spPr>
      </p:pic>
      <p:pic>
        <p:nvPicPr>
          <p:cNvPr id="3" name="图片 2"/>
          <p:cNvPicPr>
            <a:picLocks noChangeAspect="1"/>
          </p:cNvPicPr>
          <p:nvPr/>
        </p:nvPicPr>
        <p:blipFill>
          <a:blip r:embed="rId3" cstate="print"/>
          <a:stretch>
            <a:fillRect/>
          </a:stretch>
        </p:blipFill>
        <p:spPr>
          <a:xfrm>
            <a:off x="5521235" y="85685"/>
            <a:ext cx="3957230" cy="6598143"/>
          </a:xfrm>
          <a:prstGeom prst="rect">
            <a:avLst/>
          </a:prstGeom>
        </p:spPr>
      </p:pic>
      <p:sp>
        <p:nvSpPr>
          <p:cNvPr id="4" name="文本框 3"/>
          <p:cNvSpPr txBox="1"/>
          <p:nvPr/>
        </p:nvSpPr>
        <p:spPr>
          <a:xfrm>
            <a:off x="478427" y="3953147"/>
            <a:ext cx="4632960" cy="2246769"/>
          </a:xfrm>
          <a:prstGeom prst="rect">
            <a:avLst/>
          </a:prstGeom>
          <a:noFill/>
        </p:spPr>
        <p:txBody>
          <a:bodyPr wrap="square" rtlCol="0">
            <a:spAutoFit/>
          </a:bodyPr>
          <a:lstStyle/>
          <a:p>
            <a:r>
              <a:rPr lang="en-US" altLang="zh-CN" sz="1400" dirty="0"/>
              <a:t>In a given year, the more </a:t>
            </a:r>
            <a:r>
              <a:rPr lang="en-US" altLang="zh-CN" sz="1400" dirty="0" smtClean="0"/>
              <a:t>trees under </a:t>
            </a:r>
            <a:r>
              <a:rPr lang="en-US" altLang="zh-CN" sz="1400" dirty="0"/>
              <a:t>attack, the stronger the attack effect; however, </a:t>
            </a:r>
            <a:r>
              <a:rPr lang="en-US" altLang="zh-CN" sz="1400" dirty="0" smtClean="0"/>
              <a:t>increasing cumulative </a:t>
            </a:r>
            <a:r>
              <a:rPr lang="en-US" altLang="zh-CN" sz="1400" dirty="0"/>
              <a:t>mortality in later years offsets more of the </a:t>
            </a:r>
            <a:r>
              <a:rPr lang="en-US" altLang="zh-CN" sz="1400" dirty="0" smtClean="0"/>
              <a:t>attack effect</a:t>
            </a:r>
            <a:r>
              <a:rPr lang="en-US" altLang="zh-CN" sz="1400" dirty="0"/>
              <a:t>. For BC, the maximum increase in total </a:t>
            </a:r>
            <a:r>
              <a:rPr lang="en-US" altLang="zh-CN" sz="1400" dirty="0" smtClean="0"/>
              <a:t>emissions of </a:t>
            </a:r>
            <a:r>
              <a:rPr lang="en-US" altLang="zh-CN" sz="1400" dirty="0"/>
              <a:t>these four compounds is 7% above baseline in 2004. </a:t>
            </a:r>
            <a:r>
              <a:rPr lang="en-US" altLang="zh-CN" sz="1400" dirty="0" smtClean="0"/>
              <a:t>For </a:t>
            </a:r>
            <a:r>
              <a:rPr lang="en-US" altLang="zh-CN" sz="1400" dirty="0"/>
              <a:t>the US, </a:t>
            </a:r>
            <a:r>
              <a:rPr lang="en-US" altLang="zh-CN" sz="1400" dirty="0" smtClean="0"/>
              <a:t>the maximum </a:t>
            </a:r>
            <a:r>
              <a:rPr lang="en-US" altLang="zh-CN" sz="1400" dirty="0"/>
              <a:t>increase in total emissions of </a:t>
            </a:r>
            <a:r>
              <a:rPr lang="en-US" altLang="zh-CN" sz="1400" dirty="0" smtClean="0"/>
              <a:t>these four compounds </a:t>
            </a:r>
            <a:r>
              <a:rPr lang="en-US" altLang="zh-CN" sz="1400" dirty="0"/>
              <a:t>is 3% above baseline in 2008. Although </a:t>
            </a:r>
            <a:r>
              <a:rPr lang="en-US" altLang="zh-CN" sz="1400" dirty="0" smtClean="0"/>
              <a:t>total monoterpene </a:t>
            </a:r>
            <a:r>
              <a:rPr lang="en-US" altLang="zh-CN" sz="1400" dirty="0"/>
              <a:t>emissions are not significantly perturbed </a:t>
            </a:r>
            <a:r>
              <a:rPr lang="en-US" altLang="zh-CN" sz="1400" dirty="0" smtClean="0"/>
              <a:t>by bark </a:t>
            </a:r>
            <a:r>
              <a:rPr lang="en-US" altLang="zh-CN" sz="1400" dirty="0"/>
              <a:t>beetle kill, Fig. 5 shows that local effects can be </a:t>
            </a:r>
            <a:r>
              <a:rPr lang="en-US" altLang="zh-CN" sz="1400" dirty="0" smtClean="0"/>
              <a:t>substantially larger</a:t>
            </a:r>
            <a:r>
              <a:rPr lang="en-US" altLang="zh-CN" sz="1400" dirty="0"/>
              <a:t>.</a:t>
            </a:r>
            <a:endParaRPr lang="zh-CN" altLang="en-US" sz="1400" dirty="0"/>
          </a:p>
        </p:txBody>
      </p:sp>
      <p:sp>
        <p:nvSpPr>
          <p:cNvPr id="5" name="文本框 4"/>
          <p:cNvSpPr txBox="1"/>
          <p:nvPr/>
        </p:nvSpPr>
        <p:spPr>
          <a:xfrm>
            <a:off x="9544594" y="1291875"/>
            <a:ext cx="2464526" cy="3754874"/>
          </a:xfrm>
          <a:prstGeom prst="rect">
            <a:avLst/>
          </a:prstGeom>
          <a:noFill/>
        </p:spPr>
        <p:txBody>
          <a:bodyPr wrap="square" rtlCol="0">
            <a:spAutoFit/>
          </a:bodyPr>
          <a:lstStyle/>
          <a:p>
            <a:r>
              <a:rPr lang="en-US" altLang="zh-CN" sz="1400" dirty="0"/>
              <a:t>During this </a:t>
            </a:r>
            <a:r>
              <a:rPr lang="en-US" altLang="zh-CN" sz="1400" dirty="0" smtClean="0"/>
              <a:t>year, the </a:t>
            </a:r>
            <a:r>
              <a:rPr lang="en-US" altLang="zh-CN" sz="1400" dirty="0"/>
              <a:t>mortality effect causes widespread decreases in </a:t>
            </a:r>
            <a:r>
              <a:rPr lang="en-US" altLang="zh-CN" sz="1400" dirty="0" smtClean="0"/>
              <a:t>SOA from </a:t>
            </a:r>
            <a:r>
              <a:rPr lang="en-US" altLang="zh-CN" sz="1400" dirty="0"/>
              <a:t>1–5 %. Including the attack effect, specific areas see </a:t>
            </a:r>
            <a:r>
              <a:rPr lang="en-US" altLang="zh-CN" sz="1400" dirty="0" smtClean="0"/>
              <a:t>increases </a:t>
            </a:r>
            <a:r>
              <a:rPr lang="en-US" altLang="zh-CN" sz="1400" dirty="0"/>
              <a:t>above a baseline of up to 37% with a widespread increase</a:t>
            </a:r>
          </a:p>
          <a:p>
            <a:r>
              <a:rPr lang="en-US" altLang="zh-CN" sz="1400" dirty="0"/>
              <a:t>above a baseline of 10 %. The year with the </a:t>
            </a:r>
            <a:r>
              <a:rPr lang="en-US" altLang="zh-CN" sz="1400" dirty="0" smtClean="0"/>
              <a:t>smallest overall </a:t>
            </a:r>
            <a:r>
              <a:rPr lang="en-US" altLang="zh-CN" sz="1400" dirty="0"/>
              <a:t>attack effect impact is in 2009, likely a </a:t>
            </a:r>
            <a:r>
              <a:rPr lang="en-US" altLang="zh-CN" sz="1400" dirty="0" smtClean="0"/>
              <a:t>combination of </a:t>
            </a:r>
            <a:r>
              <a:rPr lang="en-US" altLang="zh-CN" sz="1400" dirty="0"/>
              <a:t>decreasing infestation of MPB in BC and a decreasing </a:t>
            </a:r>
            <a:r>
              <a:rPr lang="en-US" altLang="zh-CN" sz="1400" dirty="0" smtClean="0"/>
              <a:t>infestation of </a:t>
            </a:r>
            <a:r>
              <a:rPr lang="en-US" altLang="zh-CN" sz="1400" dirty="0"/>
              <a:t>the OB in the western US, allowing the </a:t>
            </a:r>
            <a:r>
              <a:rPr lang="en-US" altLang="zh-CN" sz="1400" dirty="0" smtClean="0"/>
              <a:t>mortality effect </a:t>
            </a:r>
            <a:r>
              <a:rPr lang="en-US" altLang="zh-CN" sz="1400" dirty="0"/>
              <a:t>to overcome the attack effect in this year.</a:t>
            </a:r>
            <a:endParaRPr lang="zh-CN" altLang="en-US" sz="1400" dirty="0"/>
          </a:p>
        </p:txBody>
      </p:sp>
    </p:spTree>
    <p:extLst>
      <p:ext uri="{BB962C8B-B14F-4D97-AF65-F5344CB8AC3E}">
        <p14:creationId xmlns:p14="http://schemas.microsoft.com/office/powerpoint/2010/main" val="221042216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内容占位符 3"/>
          <p:cNvPicPr>
            <a:picLocks noGrp="1" noChangeAspect="1"/>
          </p:cNvPicPr>
          <p:nvPr>
            <p:ph idx="1"/>
          </p:nvPr>
        </p:nvPicPr>
        <p:blipFill>
          <a:blip r:embed="rId2" cstate="print"/>
          <a:stretch>
            <a:fillRect/>
          </a:stretch>
        </p:blipFill>
        <p:spPr>
          <a:xfrm>
            <a:off x="1576931" y="371453"/>
            <a:ext cx="9229725" cy="3619500"/>
          </a:xfrm>
          <a:prstGeom prst="rect">
            <a:avLst/>
          </a:prstGeom>
        </p:spPr>
      </p:pic>
      <p:sp>
        <p:nvSpPr>
          <p:cNvPr id="5" name="文本框 4"/>
          <p:cNvSpPr txBox="1"/>
          <p:nvPr/>
        </p:nvSpPr>
        <p:spPr>
          <a:xfrm>
            <a:off x="1776549" y="4275909"/>
            <a:ext cx="8891451" cy="2308324"/>
          </a:xfrm>
          <a:prstGeom prst="rect">
            <a:avLst/>
          </a:prstGeom>
          <a:noFill/>
        </p:spPr>
        <p:txBody>
          <a:bodyPr wrap="square" rtlCol="0">
            <a:spAutoFit/>
          </a:bodyPr>
          <a:lstStyle/>
          <a:p>
            <a:r>
              <a:rPr lang="en-US" altLang="zh-CN" dirty="0"/>
              <a:t>Organic aerosol typically makes up 15–70% </a:t>
            </a:r>
            <a:r>
              <a:rPr lang="en-US" altLang="zh-CN" dirty="0" smtClean="0"/>
              <a:t>of total </a:t>
            </a:r>
            <a:r>
              <a:rPr lang="en-US" altLang="zh-CN" dirty="0"/>
              <a:t>fine particulate matter (PM2.5) measured in </a:t>
            </a:r>
            <a:r>
              <a:rPr lang="en-US" altLang="zh-CN" dirty="0" smtClean="0"/>
              <a:t>summertime in </a:t>
            </a:r>
            <a:r>
              <a:rPr lang="en-US" altLang="zh-CN" dirty="0"/>
              <a:t>the western US. Simulated SOA makes up only a </a:t>
            </a:r>
            <a:r>
              <a:rPr lang="en-US" altLang="zh-CN" dirty="0" smtClean="0"/>
              <a:t>fraction of </a:t>
            </a:r>
            <a:r>
              <a:rPr lang="en-US" altLang="zh-CN" dirty="0"/>
              <a:t>total simulated OA in the western United States, </a:t>
            </a:r>
            <a:r>
              <a:rPr lang="en-US" altLang="zh-CN" dirty="0" smtClean="0"/>
              <a:t>typically 15–50</a:t>
            </a:r>
            <a:r>
              <a:rPr lang="en-US" altLang="zh-CN" dirty="0"/>
              <a:t>% in winter and 40–90% in summer, with large </a:t>
            </a:r>
            <a:r>
              <a:rPr lang="en-US" altLang="zh-CN" dirty="0" smtClean="0"/>
              <a:t>primary emissions </a:t>
            </a:r>
            <a:r>
              <a:rPr lang="en-US" altLang="zh-CN" dirty="0"/>
              <a:t>due to wildfires</a:t>
            </a:r>
            <a:r>
              <a:rPr lang="en-US" altLang="zh-CN" dirty="0" smtClean="0"/>
              <a:t>.</a:t>
            </a:r>
          </a:p>
          <a:p>
            <a:r>
              <a:rPr lang="en-US" altLang="zh-CN" dirty="0"/>
              <a:t>These sites are examples of areas that </a:t>
            </a:r>
            <a:r>
              <a:rPr lang="en-US" altLang="zh-CN" dirty="0" smtClean="0"/>
              <a:t>saw some </a:t>
            </a:r>
            <a:r>
              <a:rPr lang="en-US" altLang="zh-CN" dirty="0"/>
              <a:t>of the highest increases in total SOA </a:t>
            </a:r>
            <a:r>
              <a:rPr lang="en-US" altLang="zh-CN" dirty="0" smtClean="0"/>
              <a:t>concentrations above </a:t>
            </a:r>
            <a:r>
              <a:rPr lang="en-US" altLang="zh-CN" dirty="0"/>
              <a:t>baseline in the western US in our simulation. </a:t>
            </a:r>
            <a:r>
              <a:rPr lang="en-US" altLang="zh-CN" dirty="0" smtClean="0"/>
              <a:t>However, the </a:t>
            </a:r>
            <a:r>
              <a:rPr lang="en-US" altLang="zh-CN" dirty="0"/>
              <a:t>simulated increase in SOA under the pine </a:t>
            </a:r>
            <a:r>
              <a:rPr lang="en-US" altLang="zh-CN" dirty="0" smtClean="0"/>
              <a:t>scenario (maximum </a:t>
            </a:r>
            <a:r>
              <a:rPr lang="en-US" altLang="zh-CN" dirty="0"/>
              <a:t>increase of 0.2 μgm−3) is dwarfed by the </a:t>
            </a:r>
            <a:r>
              <a:rPr lang="en-US" altLang="zh-CN" dirty="0" smtClean="0"/>
              <a:t>seasonal and </a:t>
            </a:r>
            <a:r>
              <a:rPr lang="en-US" altLang="zh-CN" dirty="0" err="1"/>
              <a:t>interannual</a:t>
            </a:r>
            <a:r>
              <a:rPr lang="en-US" altLang="zh-CN" dirty="0"/>
              <a:t> variability in observed OA which </a:t>
            </a:r>
            <a:r>
              <a:rPr lang="en-US" altLang="zh-CN" dirty="0" smtClean="0"/>
              <a:t>is largely </a:t>
            </a:r>
            <a:r>
              <a:rPr lang="en-US" altLang="zh-CN" dirty="0"/>
              <a:t>driven by wildfire </a:t>
            </a:r>
            <a:r>
              <a:rPr lang="en-US" altLang="zh-CN" dirty="0" smtClean="0"/>
              <a:t>activity.</a:t>
            </a:r>
            <a:endParaRPr lang="zh-CN" altLang="en-US" dirty="0"/>
          </a:p>
        </p:txBody>
      </p:sp>
    </p:spTree>
    <p:extLst>
      <p:ext uri="{BB962C8B-B14F-4D97-AF65-F5344CB8AC3E}">
        <p14:creationId xmlns:p14="http://schemas.microsoft.com/office/powerpoint/2010/main" val="427072752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83178" y="95159"/>
            <a:ext cx="11443062" cy="1325563"/>
          </a:xfrm>
        </p:spPr>
        <p:txBody>
          <a:bodyPr>
            <a:normAutofit fontScale="90000"/>
          </a:bodyPr>
          <a:lstStyle/>
          <a:p>
            <a:pPr algn="ctr"/>
            <a:r>
              <a:rPr lang="en-US" altLang="zh-CN" sz="4000" dirty="0" smtClean="0"/>
              <a:t>Land use/cover changes effects on Air quality</a:t>
            </a:r>
            <a:br>
              <a:rPr lang="en-US" altLang="zh-CN" sz="4000" dirty="0" smtClean="0"/>
            </a:br>
            <a:r>
              <a:rPr lang="en-US" altLang="zh-CN" sz="4000" dirty="0" smtClean="0"/>
              <a:t>2. BVOC emissions – Anthropogenic land use/cover change</a:t>
            </a:r>
            <a:endParaRPr lang="zh-CN" altLang="en-US" sz="4000" dirty="0"/>
          </a:p>
        </p:txBody>
      </p:sp>
      <p:sp>
        <p:nvSpPr>
          <p:cNvPr id="4" name="内容占位符 2"/>
          <p:cNvSpPr>
            <a:spLocks noGrp="1"/>
          </p:cNvSpPr>
          <p:nvPr>
            <p:ph idx="1"/>
          </p:nvPr>
        </p:nvSpPr>
        <p:spPr>
          <a:xfrm>
            <a:off x="838200" y="1870428"/>
            <a:ext cx="10515600" cy="1697232"/>
          </a:xfrm>
        </p:spPr>
        <p:txBody>
          <a:bodyPr/>
          <a:lstStyle/>
          <a:p>
            <a:pPr marL="0" indent="0" algn="ctr">
              <a:buNone/>
            </a:pPr>
            <a:r>
              <a:rPr lang="en-US" altLang="zh-CN" dirty="0" smtClean="0"/>
              <a:t>Future Changes in Biogenic Isoprene Emissions: How Might They Affect Regional and Global Atmospheric Chemistry?</a:t>
            </a:r>
          </a:p>
          <a:p>
            <a:pPr marL="0" indent="0" algn="ctr">
              <a:buNone/>
            </a:pPr>
            <a:r>
              <a:rPr lang="en-US" altLang="zh-CN" sz="1800" dirty="0" smtClean="0"/>
              <a:t>Christine </a:t>
            </a:r>
            <a:r>
              <a:rPr lang="en-US" altLang="zh-CN" sz="1800" dirty="0" err="1" smtClean="0"/>
              <a:t>Wiedinmyer</a:t>
            </a:r>
            <a:r>
              <a:rPr lang="en-US" altLang="zh-CN" sz="1800" dirty="0" smtClean="0"/>
              <a:t>, </a:t>
            </a:r>
            <a:r>
              <a:rPr lang="en-US" altLang="zh-CN" sz="1800" dirty="0" err="1" smtClean="0"/>
              <a:t>Xuexi</a:t>
            </a:r>
            <a:r>
              <a:rPr lang="en-US" altLang="zh-CN" sz="1800" dirty="0" smtClean="0"/>
              <a:t> Tie, and Alex Guenther</a:t>
            </a:r>
          </a:p>
          <a:p>
            <a:pPr marL="0" indent="0" algn="ctr">
              <a:buNone/>
            </a:pPr>
            <a:r>
              <a:rPr lang="en-US" altLang="zh-CN" sz="1800" dirty="0" smtClean="0"/>
              <a:t>Earth Interactions, (2006).</a:t>
            </a:r>
            <a:endParaRPr lang="zh-CN" altLang="en-US" sz="1800" dirty="0"/>
          </a:p>
        </p:txBody>
      </p:sp>
      <p:pic>
        <p:nvPicPr>
          <p:cNvPr id="5" name="图片 4"/>
          <p:cNvPicPr>
            <a:picLocks noChangeAspect="1"/>
          </p:cNvPicPr>
          <p:nvPr/>
        </p:nvPicPr>
        <p:blipFill>
          <a:blip r:embed="rId2" cstate="print"/>
          <a:stretch>
            <a:fillRect/>
          </a:stretch>
        </p:blipFill>
        <p:spPr>
          <a:xfrm>
            <a:off x="2311096" y="3392489"/>
            <a:ext cx="7569808" cy="2551896"/>
          </a:xfrm>
          <a:prstGeom prst="rect">
            <a:avLst/>
          </a:prstGeom>
        </p:spPr>
      </p:pic>
      <p:sp>
        <p:nvSpPr>
          <p:cNvPr id="6" name="文本框 5"/>
          <p:cNvSpPr txBox="1"/>
          <p:nvPr/>
        </p:nvSpPr>
        <p:spPr>
          <a:xfrm>
            <a:off x="1821120" y="5903893"/>
            <a:ext cx="10005120" cy="954107"/>
          </a:xfrm>
          <a:prstGeom prst="rect">
            <a:avLst/>
          </a:prstGeom>
          <a:noFill/>
        </p:spPr>
        <p:txBody>
          <a:bodyPr wrap="square" rtlCol="0">
            <a:spAutoFit/>
          </a:bodyPr>
          <a:lstStyle/>
          <a:p>
            <a:r>
              <a:rPr lang="en-US" altLang="zh-CN" sz="1400" dirty="0" smtClean="0"/>
              <a:t>The authors </a:t>
            </a:r>
            <a:r>
              <a:rPr lang="en-US" altLang="zh-CN" sz="1400" dirty="0"/>
              <a:t>used the output from one MAPSS model run for our study: a future </a:t>
            </a:r>
            <a:r>
              <a:rPr lang="en-US" altLang="zh-CN" sz="1400" dirty="0" smtClean="0"/>
              <a:t>run, which </a:t>
            </a:r>
            <a:r>
              <a:rPr lang="en-US" altLang="zh-CN" sz="1400" dirty="0"/>
              <a:t>used a mean climate for 2070–99 predicted by the Hadley </a:t>
            </a:r>
            <a:r>
              <a:rPr lang="en-US" altLang="zh-CN" sz="1400" dirty="0" smtClean="0"/>
              <a:t>HADCM2SU global </a:t>
            </a:r>
            <a:r>
              <a:rPr lang="en-US" altLang="zh-CN" sz="1400" dirty="0"/>
              <a:t>circulation model (GCM</a:t>
            </a:r>
            <a:r>
              <a:rPr lang="en-US" altLang="zh-CN" sz="1400" dirty="0" smtClean="0"/>
              <a:t>) with a resolution of 0.5°×0.5°. </a:t>
            </a:r>
            <a:r>
              <a:rPr lang="en-US" altLang="zh-CN" sz="1400" dirty="0"/>
              <a:t>The HADCM2SUL GCM simulation has a global temperature increase </a:t>
            </a:r>
            <a:r>
              <a:rPr lang="en-US" altLang="zh-CN" sz="1400" dirty="0" smtClean="0"/>
              <a:t>of 1.7°C </a:t>
            </a:r>
            <a:r>
              <a:rPr lang="en-US" altLang="zh-CN" sz="1400" dirty="0"/>
              <a:t>at the time of CO2 doubling, with the largest increases in temperatures </a:t>
            </a:r>
            <a:r>
              <a:rPr lang="en-US" altLang="zh-CN" sz="1400" dirty="0" smtClean="0"/>
              <a:t>at latitudes </a:t>
            </a:r>
            <a:r>
              <a:rPr lang="en-US" altLang="zh-CN" sz="1400" dirty="0"/>
              <a:t>between −20° and 20°N and at latitudes greater than </a:t>
            </a:r>
            <a:r>
              <a:rPr lang="en-US" altLang="zh-CN" sz="1400" dirty="0" smtClean="0"/>
              <a:t>50°N. MOZART -2 model with a resolution of 2.8°×2.8°.</a:t>
            </a:r>
            <a:endParaRPr lang="zh-CN" altLang="en-US" sz="1400" dirty="0"/>
          </a:p>
        </p:txBody>
      </p:sp>
    </p:spTree>
    <p:extLst>
      <p:ext uri="{BB962C8B-B14F-4D97-AF65-F5344CB8AC3E}">
        <p14:creationId xmlns:p14="http://schemas.microsoft.com/office/powerpoint/2010/main" val="363490597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print"/>
          <a:stretch>
            <a:fillRect/>
          </a:stretch>
        </p:blipFill>
        <p:spPr>
          <a:xfrm>
            <a:off x="372958" y="269966"/>
            <a:ext cx="4668215" cy="6252073"/>
          </a:xfrm>
          <a:prstGeom prst="rect">
            <a:avLst/>
          </a:prstGeom>
        </p:spPr>
      </p:pic>
      <p:sp>
        <p:nvSpPr>
          <p:cNvPr id="4" name="文本框 3"/>
          <p:cNvSpPr txBox="1"/>
          <p:nvPr/>
        </p:nvSpPr>
        <p:spPr>
          <a:xfrm>
            <a:off x="5312228" y="113212"/>
            <a:ext cx="6574972" cy="1815882"/>
          </a:xfrm>
          <a:prstGeom prst="rect">
            <a:avLst/>
          </a:prstGeom>
          <a:noFill/>
        </p:spPr>
        <p:txBody>
          <a:bodyPr wrap="square" rtlCol="0">
            <a:spAutoFit/>
          </a:bodyPr>
          <a:lstStyle/>
          <a:p>
            <a:r>
              <a:rPr lang="en-US" altLang="zh-CN" sz="1400" dirty="0" smtClean="0"/>
              <a:t>B – A: The </a:t>
            </a:r>
            <a:r>
              <a:rPr lang="en-US" altLang="zh-CN" sz="1400" dirty="0"/>
              <a:t>largest decreases </a:t>
            </a:r>
            <a:r>
              <a:rPr lang="en-US" altLang="zh-CN" sz="1400" dirty="0" smtClean="0"/>
              <a:t>in isoprene </a:t>
            </a:r>
            <a:r>
              <a:rPr lang="en-US" altLang="zh-CN" sz="1400" dirty="0"/>
              <a:t>emissions were in South America, northern Australia, India, and </a:t>
            </a:r>
            <a:r>
              <a:rPr lang="en-US" altLang="zh-CN" sz="1400" dirty="0" smtClean="0"/>
              <a:t>the south-central </a:t>
            </a:r>
            <a:r>
              <a:rPr lang="en-US" altLang="zh-CN" sz="1400" dirty="0"/>
              <a:t>United States where natural forests that have high isoprene </a:t>
            </a:r>
            <a:r>
              <a:rPr lang="en-US" altLang="zh-CN" sz="1400" dirty="0" smtClean="0"/>
              <a:t>emissions were </a:t>
            </a:r>
            <a:r>
              <a:rPr lang="en-US" altLang="zh-CN" sz="1400" dirty="0"/>
              <a:t>replaced by shrubs, savannas, and grasslands, which have much lower </a:t>
            </a:r>
            <a:r>
              <a:rPr lang="en-US" altLang="zh-CN" sz="1400" dirty="0" smtClean="0"/>
              <a:t>emissions. Small </a:t>
            </a:r>
            <a:r>
              <a:rPr lang="en-US" altLang="zh-CN" sz="1400" dirty="0"/>
              <a:t>increases in isoprene emissions were simulated in China, India, </a:t>
            </a:r>
            <a:r>
              <a:rPr lang="en-US" altLang="zh-CN" sz="1400" dirty="0" smtClean="0"/>
              <a:t>Europe, and </a:t>
            </a:r>
            <a:r>
              <a:rPr lang="en-US" altLang="zh-CN" sz="1400" dirty="0"/>
              <a:t>the northeastern United States, where forested vegetation types </a:t>
            </a:r>
            <a:r>
              <a:rPr lang="en-US" altLang="zh-CN" sz="1400" dirty="0" smtClean="0"/>
              <a:t>replaced areas </a:t>
            </a:r>
            <a:r>
              <a:rPr lang="en-US" altLang="zh-CN" sz="1400" dirty="0"/>
              <a:t>with low-emitting vegetation</a:t>
            </a:r>
            <a:r>
              <a:rPr lang="en-US" altLang="zh-CN" sz="1400" dirty="0" smtClean="0"/>
              <a:t>.</a:t>
            </a:r>
          </a:p>
          <a:p>
            <a:r>
              <a:rPr lang="en-US" altLang="zh-CN" sz="1400" dirty="0" smtClean="0"/>
              <a:t>C – A: </a:t>
            </a:r>
            <a:r>
              <a:rPr lang="en-US" altLang="zh-CN" sz="1400" dirty="0"/>
              <a:t>biogenic isoprene emissions were increased in most regions, with </a:t>
            </a:r>
            <a:r>
              <a:rPr lang="en-US" altLang="zh-CN" sz="1400" dirty="0" smtClean="0"/>
              <a:t>the exception </a:t>
            </a:r>
            <a:r>
              <a:rPr lang="en-US" altLang="zh-CN" sz="1400" dirty="0"/>
              <a:t>of northern Australia, central South America, and the central </a:t>
            </a:r>
            <a:r>
              <a:rPr lang="en-US" altLang="zh-CN" sz="1400" dirty="0" smtClean="0"/>
              <a:t>United States.</a:t>
            </a:r>
            <a:endParaRPr lang="zh-CN" altLang="en-US" sz="1400" dirty="0"/>
          </a:p>
        </p:txBody>
      </p:sp>
      <p:pic>
        <p:nvPicPr>
          <p:cNvPr id="5" name="图片 4"/>
          <p:cNvPicPr>
            <a:picLocks noChangeAspect="1"/>
          </p:cNvPicPr>
          <p:nvPr/>
        </p:nvPicPr>
        <p:blipFill>
          <a:blip r:embed="rId3" cstate="print"/>
          <a:stretch>
            <a:fillRect/>
          </a:stretch>
        </p:blipFill>
        <p:spPr>
          <a:xfrm>
            <a:off x="5913120" y="2082118"/>
            <a:ext cx="5129348" cy="4666798"/>
          </a:xfrm>
          <a:prstGeom prst="rect">
            <a:avLst/>
          </a:prstGeom>
        </p:spPr>
      </p:pic>
    </p:spTree>
    <p:extLst>
      <p:ext uri="{BB962C8B-B14F-4D97-AF65-F5344CB8AC3E}">
        <p14:creationId xmlns:p14="http://schemas.microsoft.com/office/powerpoint/2010/main" val="257597754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cstate="print"/>
          <a:stretch>
            <a:fillRect/>
          </a:stretch>
        </p:blipFill>
        <p:spPr>
          <a:xfrm>
            <a:off x="0" y="453254"/>
            <a:ext cx="5953125" cy="5324475"/>
          </a:xfrm>
          <a:prstGeom prst="rect">
            <a:avLst/>
          </a:prstGeom>
        </p:spPr>
      </p:pic>
      <p:pic>
        <p:nvPicPr>
          <p:cNvPr id="4" name="图片 3"/>
          <p:cNvPicPr>
            <a:picLocks noChangeAspect="1"/>
          </p:cNvPicPr>
          <p:nvPr/>
        </p:nvPicPr>
        <p:blipFill>
          <a:blip r:embed="rId3" cstate="print"/>
          <a:stretch>
            <a:fillRect/>
          </a:stretch>
        </p:blipFill>
        <p:spPr>
          <a:xfrm>
            <a:off x="6435633" y="2718931"/>
            <a:ext cx="4743313" cy="4139069"/>
          </a:xfrm>
          <a:prstGeom prst="rect">
            <a:avLst/>
          </a:prstGeom>
        </p:spPr>
      </p:pic>
      <p:sp>
        <p:nvSpPr>
          <p:cNvPr id="6" name="文本框 5"/>
          <p:cNvSpPr txBox="1"/>
          <p:nvPr/>
        </p:nvSpPr>
        <p:spPr>
          <a:xfrm>
            <a:off x="5953125" y="133608"/>
            <a:ext cx="5730240" cy="2585323"/>
          </a:xfrm>
          <a:prstGeom prst="rect">
            <a:avLst/>
          </a:prstGeom>
          <a:noFill/>
        </p:spPr>
        <p:txBody>
          <a:bodyPr wrap="square" rtlCol="0">
            <a:spAutoFit/>
          </a:bodyPr>
          <a:lstStyle/>
          <a:p>
            <a:r>
              <a:rPr lang="en-US" altLang="zh-CN" dirty="0" smtClean="0"/>
              <a:t>B – A: For </a:t>
            </a:r>
            <a:r>
              <a:rPr lang="en-US" altLang="zh-CN" dirty="0"/>
              <a:t>July, the differences </a:t>
            </a:r>
            <a:r>
              <a:rPr lang="en-US" altLang="zh-CN" dirty="0" smtClean="0"/>
              <a:t>in monthly </a:t>
            </a:r>
            <a:r>
              <a:rPr lang="en-US" altLang="zh-CN" dirty="0"/>
              <a:t>averaged surface O3 concentrations ranged from −9 ppb to 52 </a:t>
            </a:r>
            <a:r>
              <a:rPr lang="en-US" altLang="zh-CN" dirty="0" err="1" smtClean="0"/>
              <a:t>ppbv</a:t>
            </a:r>
            <a:r>
              <a:rPr lang="en-US" altLang="zh-CN" dirty="0" smtClean="0"/>
              <a:t>.</a:t>
            </a:r>
            <a:r>
              <a:rPr lang="en-US" altLang="zh-CN" dirty="0"/>
              <a:t> </a:t>
            </a:r>
            <a:r>
              <a:rPr lang="en-US" altLang="zh-CN" dirty="0" smtClean="0"/>
              <a:t>In </a:t>
            </a:r>
            <a:r>
              <a:rPr lang="en-US" altLang="zh-CN" dirty="0"/>
              <a:t>this case, monthly averaged O3 concentrations for July were </a:t>
            </a:r>
            <a:r>
              <a:rPr lang="en-US" altLang="zh-CN" dirty="0" smtClean="0"/>
              <a:t>decreased as </a:t>
            </a:r>
            <a:r>
              <a:rPr lang="en-US" altLang="zh-CN" dirty="0"/>
              <a:t>much as 25% in some areas (southern China, Indonesia, central </a:t>
            </a:r>
            <a:r>
              <a:rPr lang="en-US" altLang="zh-CN" dirty="0" smtClean="0"/>
              <a:t>Africa, and </a:t>
            </a:r>
            <a:r>
              <a:rPr lang="en-US" altLang="zh-CN" dirty="0"/>
              <a:t>Brazil) and increased as much as 95% in other areas (Europe and </a:t>
            </a:r>
            <a:r>
              <a:rPr lang="en-US" altLang="zh-CN" dirty="0" smtClean="0"/>
              <a:t>northeastern China).</a:t>
            </a:r>
          </a:p>
          <a:p>
            <a:r>
              <a:rPr lang="en-US" altLang="zh-CN" dirty="0" smtClean="0"/>
              <a:t>C – A: The </a:t>
            </a:r>
            <a:r>
              <a:rPr lang="en-US" altLang="zh-CN" dirty="0"/>
              <a:t>FUTVEG-FUTCLIM scenario included large increases in isoprene </a:t>
            </a:r>
            <a:r>
              <a:rPr lang="en-US" altLang="zh-CN" dirty="0" smtClean="0"/>
              <a:t>emissions in </a:t>
            </a:r>
            <a:r>
              <a:rPr lang="en-US" altLang="zh-CN" dirty="0"/>
              <a:t>the Amazon and central Africa and a subsequent reduction of O3 </a:t>
            </a:r>
            <a:r>
              <a:rPr lang="en-US" altLang="zh-CN" dirty="0" smtClean="0"/>
              <a:t>concentrations.</a:t>
            </a:r>
            <a:endParaRPr lang="zh-CN" altLang="en-US" dirty="0"/>
          </a:p>
        </p:txBody>
      </p:sp>
    </p:spTree>
    <p:extLst>
      <p:ext uri="{BB962C8B-B14F-4D97-AF65-F5344CB8AC3E}">
        <p14:creationId xmlns:p14="http://schemas.microsoft.com/office/powerpoint/2010/main" val="291873053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a:spLocks/>
          </p:cNvSpPr>
          <p:nvPr/>
        </p:nvSpPr>
        <p:spPr>
          <a:xfrm>
            <a:off x="115548" y="70300"/>
            <a:ext cx="10515600" cy="697321"/>
          </a:xfrm>
          <a:prstGeom prst="rect">
            <a:avLst/>
          </a:prstGeom>
        </p:spPr>
        <p:txBody>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altLang="zh-CN" sz="4400" b="1" i="0" u="none" strike="noStrike" kern="1200" cap="none" spc="0" normalizeH="0" baseline="0" noProof="0" dirty="0" smtClean="0">
                <a:ln>
                  <a:noFill/>
                </a:ln>
                <a:solidFill>
                  <a:schemeClr val="tx1"/>
                </a:solidFill>
                <a:effectLst/>
                <a:uLnTx/>
                <a:uFillTx/>
                <a:latin typeface="+mj-lt"/>
                <a:ea typeface="+mj-ea"/>
                <a:cs typeface="+mj-cs"/>
              </a:rPr>
              <a:t>Conclusion</a:t>
            </a:r>
            <a:endParaRPr kumimoji="0" lang="zh-CN" altLang="en-US" sz="4400" b="1" i="0" u="none" strike="noStrike" kern="1200" cap="none" spc="0" normalizeH="0" baseline="0" noProof="0" dirty="0">
              <a:ln>
                <a:noFill/>
              </a:ln>
              <a:solidFill>
                <a:schemeClr val="tx1"/>
              </a:solidFill>
              <a:effectLst/>
              <a:uLnTx/>
              <a:uFillTx/>
              <a:latin typeface="+mj-lt"/>
              <a:ea typeface="+mj-ea"/>
              <a:cs typeface="+mj-cs"/>
            </a:endParaRPr>
          </a:p>
        </p:txBody>
      </p:sp>
      <p:sp>
        <p:nvSpPr>
          <p:cNvPr id="3" name="内容占位符 2"/>
          <p:cNvSpPr txBox="1">
            <a:spLocks/>
          </p:cNvSpPr>
          <p:nvPr/>
        </p:nvSpPr>
        <p:spPr>
          <a:xfrm>
            <a:off x="838200" y="923109"/>
            <a:ext cx="10515600" cy="5253854"/>
          </a:xfrm>
          <a:prstGeom prst="rect">
            <a:avLst/>
          </a:prstGeom>
        </p:spPr>
        <p:txBody>
          <a:bodyPr>
            <a:norm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altLang="zh-CN" sz="28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4" name="内容占位符 2"/>
          <p:cNvSpPr txBox="1">
            <a:spLocks/>
          </p:cNvSpPr>
          <p:nvPr/>
        </p:nvSpPr>
        <p:spPr>
          <a:xfrm>
            <a:off x="990600" y="1444209"/>
            <a:ext cx="10515600" cy="3304762"/>
          </a:xfrm>
          <a:prstGeom prst="rect">
            <a:avLst/>
          </a:prstGeom>
        </p:spPr>
        <p:txBody>
          <a:bodyPr>
            <a:norm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altLang="zh-CN" sz="2800" b="0" i="0" u="none" strike="noStrike" kern="1200" cap="none" spc="0" normalizeH="0" baseline="0" noProof="0" dirty="0" smtClean="0">
                <a:ln>
                  <a:noFill/>
                </a:ln>
                <a:solidFill>
                  <a:schemeClr val="tx1"/>
                </a:solidFill>
                <a:effectLst/>
                <a:uLnTx/>
                <a:uFillTx/>
                <a:latin typeface="+mn-lt"/>
                <a:ea typeface="+mn-ea"/>
                <a:cs typeface="+mn-cs"/>
              </a:rPr>
              <a:t>Land</a:t>
            </a:r>
            <a:r>
              <a:rPr kumimoji="0" lang="en-US" altLang="zh-CN" sz="2800" b="0" i="0" u="none" strike="noStrike" kern="1200" cap="none" spc="0" normalizeH="0" noProof="0" dirty="0" smtClean="0">
                <a:ln>
                  <a:noFill/>
                </a:ln>
                <a:solidFill>
                  <a:schemeClr val="tx1"/>
                </a:solidFill>
                <a:effectLst/>
                <a:uLnTx/>
                <a:uFillTx/>
                <a:latin typeface="+mn-lt"/>
                <a:ea typeface="+mn-ea"/>
                <a:cs typeface="+mn-cs"/>
              </a:rPr>
              <a:t> use/Land cover change (LULCC) are much faster than ever in the history along with the processes of urbanization</a:t>
            </a:r>
            <a:r>
              <a:rPr lang="en-US" altLang="zh-CN" sz="2800" noProof="0" dirty="0" smtClean="0"/>
              <a:t> and deforestation.</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ltLang="zh-CN" sz="2800" noProof="0" dirty="0" smtClean="0"/>
              <a:t> In global scale, LULCC affects the climate by GHGs storage change;     In regional scale, LULCC affects the climate by the change of </a:t>
            </a:r>
            <a:r>
              <a:rPr lang="en-US" altLang="zh-CN" sz="2800" noProof="0" dirty="0" err="1" smtClean="0"/>
              <a:t>albedo</a:t>
            </a:r>
            <a:r>
              <a:rPr lang="en-US" altLang="zh-CN" sz="2800" noProof="0" dirty="0" smtClean="0"/>
              <a:t>  and heat flux.</a:t>
            </a:r>
          </a:p>
          <a:p>
            <a:pPr marL="228600" lvl="0" indent="-228600">
              <a:lnSpc>
                <a:spcPct val="90000"/>
              </a:lnSpc>
              <a:spcBef>
                <a:spcPts val="1000"/>
              </a:spcBef>
              <a:buFont typeface="Arial" panose="020B0604020202020204" pitchFamily="34" charset="0"/>
              <a:buChar char="•"/>
            </a:pPr>
            <a:r>
              <a:rPr lang="en-US" altLang="zh-CN" sz="2800" dirty="0" smtClean="0"/>
              <a:t>LULCC has large effect on the emissions of N-based gases and BVOC. Both of them will effect regional air quality such as O3 and aerosols.</a:t>
            </a:r>
            <a:endParaRPr lang="en-US" altLang="zh-CN" sz="2800" noProof="0" dirty="0" smtClean="0"/>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altLang="zh-CN" sz="28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94657" y="95160"/>
            <a:ext cx="10448109" cy="932452"/>
          </a:xfrm>
        </p:spPr>
        <p:txBody>
          <a:bodyPr>
            <a:normAutofit/>
          </a:bodyPr>
          <a:lstStyle/>
          <a:p>
            <a:r>
              <a:rPr lang="en-US" altLang="zh-CN" sz="3200" dirty="0" smtClean="0"/>
              <a:t>The relationship between land use/cover and earth systems</a:t>
            </a:r>
            <a:endParaRPr lang="zh-CN" altLang="en-US" sz="3200" dirty="0"/>
          </a:p>
        </p:txBody>
      </p:sp>
      <p:pic>
        <p:nvPicPr>
          <p:cNvPr id="4" name="内容占位符 3"/>
          <p:cNvPicPr>
            <a:picLocks noGrp="1" noChangeAspect="1"/>
          </p:cNvPicPr>
          <p:nvPr>
            <p:ph idx="1"/>
          </p:nvPr>
        </p:nvPicPr>
        <p:blipFill>
          <a:blip r:embed="rId2" cstate="print"/>
          <a:stretch>
            <a:fillRect/>
          </a:stretch>
        </p:blipFill>
        <p:spPr>
          <a:xfrm>
            <a:off x="5338656" y="905692"/>
            <a:ext cx="6697201" cy="5503817"/>
          </a:xfrm>
          <a:prstGeom prst="rect">
            <a:avLst/>
          </a:prstGeom>
        </p:spPr>
      </p:pic>
      <p:sp>
        <p:nvSpPr>
          <p:cNvPr id="5" name="文本框 4"/>
          <p:cNvSpPr txBox="1"/>
          <p:nvPr/>
        </p:nvSpPr>
        <p:spPr>
          <a:xfrm>
            <a:off x="7060823" y="6388238"/>
            <a:ext cx="3252866" cy="369332"/>
          </a:xfrm>
          <a:prstGeom prst="rect">
            <a:avLst/>
          </a:prstGeom>
          <a:noFill/>
        </p:spPr>
        <p:txBody>
          <a:bodyPr wrap="square" rtlCol="0">
            <a:spAutoFit/>
          </a:bodyPr>
          <a:lstStyle/>
          <a:p>
            <a:r>
              <a:rPr lang="en-US" altLang="zh-CN" dirty="0" smtClean="0"/>
              <a:t>[</a:t>
            </a:r>
            <a:r>
              <a:rPr lang="en-US" altLang="zh-CN" i="1" dirty="0" smtClean="0"/>
              <a:t>David Lawrence et al., 2012</a:t>
            </a:r>
            <a:r>
              <a:rPr lang="en-US" altLang="zh-CN" dirty="0" smtClean="0"/>
              <a:t>]</a:t>
            </a:r>
            <a:endParaRPr lang="zh-CN" altLang="en-US" dirty="0"/>
          </a:p>
        </p:txBody>
      </p:sp>
      <p:sp>
        <p:nvSpPr>
          <p:cNvPr id="8" name="文本框 7"/>
          <p:cNvSpPr txBox="1"/>
          <p:nvPr/>
        </p:nvSpPr>
        <p:spPr>
          <a:xfrm>
            <a:off x="664330" y="1838144"/>
            <a:ext cx="4674326" cy="2862322"/>
          </a:xfrm>
          <a:prstGeom prst="rect">
            <a:avLst/>
          </a:prstGeom>
          <a:noFill/>
        </p:spPr>
        <p:txBody>
          <a:bodyPr wrap="square" rtlCol="0">
            <a:spAutoFit/>
          </a:bodyPr>
          <a:lstStyle/>
          <a:p>
            <a:pPr marL="342900" indent="-342900">
              <a:buAutoNum type="arabicPeriod"/>
            </a:pPr>
            <a:r>
              <a:rPr lang="en-US" altLang="zh-CN" dirty="0" smtClean="0"/>
              <a:t>Land use/cover and Energy and Radiation</a:t>
            </a:r>
          </a:p>
          <a:p>
            <a:pPr marL="342900" indent="-342900">
              <a:buAutoNum type="arabicPeriod"/>
            </a:pPr>
            <a:endParaRPr lang="en-US" altLang="zh-CN" dirty="0"/>
          </a:p>
          <a:p>
            <a:pPr marL="342900" indent="-342900">
              <a:buAutoNum type="arabicPeriod"/>
            </a:pPr>
            <a:endParaRPr lang="en-US" altLang="zh-CN" dirty="0" smtClean="0"/>
          </a:p>
          <a:p>
            <a:pPr marL="342900" indent="-342900">
              <a:buAutoNum type="arabicPeriod"/>
            </a:pPr>
            <a:r>
              <a:rPr lang="en-US" altLang="zh-CN" dirty="0" smtClean="0"/>
              <a:t>Land use/cover and hydrology systems</a:t>
            </a:r>
          </a:p>
          <a:p>
            <a:pPr marL="342900" indent="-342900">
              <a:buAutoNum type="arabicPeriod"/>
            </a:pPr>
            <a:endParaRPr lang="en-US" altLang="zh-CN" dirty="0"/>
          </a:p>
          <a:p>
            <a:pPr marL="342900" indent="-342900">
              <a:buAutoNum type="arabicPeriod"/>
            </a:pPr>
            <a:endParaRPr lang="en-US" altLang="zh-CN" dirty="0" smtClean="0"/>
          </a:p>
          <a:p>
            <a:pPr marL="342900" indent="-342900">
              <a:buAutoNum type="arabicPeriod"/>
            </a:pPr>
            <a:r>
              <a:rPr lang="en-US" altLang="zh-CN" dirty="0" smtClean="0"/>
              <a:t>Land use/cover and biogeochemical cycles</a:t>
            </a:r>
          </a:p>
          <a:p>
            <a:pPr marL="342900" indent="-342900">
              <a:buAutoNum type="arabicPeriod"/>
            </a:pPr>
            <a:endParaRPr lang="en-US" altLang="zh-CN" dirty="0"/>
          </a:p>
          <a:p>
            <a:pPr marL="342900" indent="-342900">
              <a:buAutoNum type="arabicPeriod"/>
            </a:pPr>
            <a:endParaRPr lang="en-US" altLang="zh-CN" dirty="0" smtClean="0"/>
          </a:p>
          <a:p>
            <a:pPr marL="342900" indent="-342900">
              <a:buAutoNum type="arabicPeriod"/>
            </a:pPr>
            <a:r>
              <a:rPr lang="en-US" altLang="zh-CN" dirty="0" smtClean="0"/>
              <a:t>Land use/cover and socioeconomic systems</a:t>
            </a:r>
            <a:endParaRPr lang="zh-CN" altLang="en-US" dirty="0"/>
          </a:p>
        </p:txBody>
      </p:sp>
    </p:spTree>
    <p:extLst>
      <p:ext uri="{BB962C8B-B14F-4D97-AF65-F5344CB8AC3E}">
        <p14:creationId xmlns:p14="http://schemas.microsoft.com/office/powerpoint/2010/main" val="106603003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156119"/>
            <a:ext cx="10256520" cy="610235"/>
          </a:xfrm>
        </p:spPr>
        <p:txBody>
          <a:bodyPr>
            <a:normAutofit fontScale="90000"/>
          </a:bodyPr>
          <a:lstStyle/>
          <a:p>
            <a:r>
              <a:rPr lang="en-US" altLang="zh-CN" dirty="0" smtClean="0"/>
              <a:t>References</a:t>
            </a:r>
            <a:endParaRPr lang="zh-CN" altLang="en-US" dirty="0"/>
          </a:p>
        </p:txBody>
      </p:sp>
      <p:sp>
        <p:nvSpPr>
          <p:cNvPr id="3" name="内容占位符 2"/>
          <p:cNvSpPr>
            <a:spLocks noGrp="1"/>
          </p:cNvSpPr>
          <p:nvPr>
            <p:ph idx="1"/>
          </p:nvPr>
        </p:nvSpPr>
        <p:spPr>
          <a:xfrm>
            <a:off x="838200" y="923109"/>
            <a:ext cx="10515600" cy="5253854"/>
          </a:xfrm>
        </p:spPr>
        <p:txBody>
          <a:bodyPr>
            <a:normAutofit fontScale="85000" lnSpcReduction="10000"/>
          </a:bodyPr>
          <a:lstStyle/>
          <a:p>
            <a:r>
              <a:rPr lang="en-US" altLang="zh-CN" dirty="0" smtClean="0"/>
              <a:t>Fisher P F, </a:t>
            </a:r>
            <a:r>
              <a:rPr lang="en-US" altLang="zh-CN" dirty="0"/>
              <a:t>et al. </a:t>
            </a:r>
            <a:r>
              <a:rPr lang="en-US" altLang="zh-CN" i="1" dirty="0" smtClean="0"/>
              <a:t>"</a:t>
            </a:r>
            <a:r>
              <a:rPr lang="en-US" altLang="zh-CN" dirty="0"/>
              <a:t>Land use and Land cover: Contradiction or Complement</a:t>
            </a:r>
            <a:r>
              <a:rPr lang="en-US" altLang="zh-CN" i="1" dirty="0"/>
              <a:t>". </a:t>
            </a:r>
            <a:r>
              <a:rPr lang="en-US" altLang="zh-CN" dirty="0"/>
              <a:t>In Peter Fisher, David Unwin. Re-Presenting </a:t>
            </a:r>
            <a:r>
              <a:rPr lang="en-US" altLang="zh-CN" dirty="0" smtClean="0"/>
              <a:t>GIS (2005). </a:t>
            </a:r>
            <a:r>
              <a:rPr lang="en-US" altLang="zh-CN" dirty="0" err="1"/>
              <a:t>Chichester</a:t>
            </a:r>
            <a:r>
              <a:rPr lang="en-US" altLang="zh-CN" dirty="0"/>
              <a:t>: Wiley. pp. 85–98</a:t>
            </a:r>
            <a:r>
              <a:rPr lang="en-US" altLang="zh-CN" dirty="0" smtClean="0"/>
              <a:t>.</a:t>
            </a:r>
          </a:p>
          <a:p>
            <a:r>
              <a:rPr lang="en-US" altLang="zh-CN" dirty="0"/>
              <a:t>Lawrence, David M., et al. "The CCSM4 land simulation, 1850-2005: Assessment of surface climate and new capabilities." </a:t>
            </a:r>
            <a:r>
              <a:rPr lang="en-US" altLang="zh-CN" i="1" dirty="0"/>
              <a:t>Journal of Climate</a:t>
            </a:r>
            <a:r>
              <a:rPr lang="en-US" altLang="zh-CN" dirty="0"/>
              <a:t>25.7 (2012): 2240-2260</a:t>
            </a:r>
            <a:r>
              <a:rPr lang="en-US" altLang="zh-CN" dirty="0" smtClean="0"/>
              <a:t>.</a:t>
            </a:r>
          </a:p>
          <a:p>
            <a:r>
              <a:rPr lang="en-US" altLang="zh-CN" dirty="0"/>
              <a:t>Kaplan, Jed O., et al. "Holocene carbon emissions as a result of anthropogenic land cover change." </a:t>
            </a:r>
            <a:r>
              <a:rPr lang="en-US" altLang="zh-CN" i="1" dirty="0"/>
              <a:t>The Holocene</a:t>
            </a:r>
            <a:r>
              <a:rPr lang="en-US" altLang="zh-CN" dirty="0"/>
              <a:t> (2010): 0959683610386983</a:t>
            </a:r>
            <a:r>
              <a:rPr lang="en-US" altLang="zh-CN" dirty="0" smtClean="0"/>
              <a:t>.</a:t>
            </a:r>
          </a:p>
          <a:p>
            <a:r>
              <a:rPr lang="en-US" altLang="zh-CN" dirty="0" err="1"/>
              <a:t>Heald</a:t>
            </a:r>
            <a:r>
              <a:rPr lang="en-US" altLang="zh-CN" dirty="0"/>
              <a:t>, Colette L., and Dominick V. </a:t>
            </a:r>
            <a:r>
              <a:rPr lang="en-US" altLang="zh-CN" dirty="0" err="1"/>
              <a:t>Spracklen</a:t>
            </a:r>
            <a:r>
              <a:rPr lang="en-US" altLang="zh-CN" dirty="0"/>
              <a:t>. "Land use change impacts on air quality and climate." </a:t>
            </a:r>
            <a:r>
              <a:rPr lang="en-US" altLang="zh-CN" i="1" dirty="0"/>
              <a:t>Chemical Reviews</a:t>
            </a:r>
            <a:r>
              <a:rPr lang="en-US" altLang="zh-CN" dirty="0"/>
              <a:t> 115.10 (2015): 4476-4496</a:t>
            </a:r>
            <a:r>
              <a:rPr lang="en-US" altLang="zh-CN" dirty="0" smtClean="0"/>
              <a:t>.</a:t>
            </a:r>
          </a:p>
          <a:p>
            <a:r>
              <a:rPr lang="en-US" altLang="zh-CN" dirty="0"/>
              <a:t>Squire, O. J., et al. "Influence of future climate and cropland expansion on isoprene emissions and tropospheric ozone." </a:t>
            </a:r>
            <a:r>
              <a:rPr lang="en-US" altLang="zh-CN" i="1" dirty="0"/>
              <a:t>Atmospheric Chemistry and Physics</a:t>
            </a:r>
            <a:r>
              <a:rPr lang="en-US" altLang="zh-CN" dirty="0"/>
              <a:t> 14 (2014): 1011-1024</a:t>
            </a:r>
            <a:r>
              <a:rPr lang="en-US" altLang="zh-CN" dirty="0" smtClean="0"/>
              <a:t>.</a:t>
            </a:r>
          </a:p>
          <a:p>
            <a:r>
              <a:rPr lang="en-US" altLang="zh-CN" dirty="0" err="1"/>
              <a:t>Wiedinmyer</a:t>
            </a:r>
            <a:r>
              <a:rPr lang="en-US" altLang="zh-CN" dirty="0"/>
              <a:t>, Christine, et al. "Future changes in biogenic isoprene emissions: how might they affect regional and global atmospheric chemistry?." </a:t>
            </a:r>
            <a:r>
              <a:rPr lang="en-US" altLang="zh-CN" i="1" dirty="0"/>
              <a:t>Earth Interactions</a:t>
            </a:r>
            <a:r>
              <a:rPr lang="en-US" altLang="zh-CN" dirty="0"/>
              <a:t> 10.3 (2006): 1-19</a:t>
            </a:r>
            <a:r>
              <a:rPr lang="en-US" altLang="zh-CN" dirty="0" smtClean="0"/>
              <a:t>.</a:t>
            </a:r>
          </a:p>
          <a:p>
            <a:endParaRPr lang="en-US" altLang="zh-CN" dirty="0" smtClean="0"/>
          </a:p>
        </p:txBody>
      </p:sp>
    </p:spTree>
    <p:extLst>
      <p:ext uri="{BB962C8B-B14F-4D97-AF65-F5344CB8AC3E}">
        <p14:creationId xmlns:p14="http://schemas.microsoft.com/office/powerpoint/2010/main" val="120976420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a:spLocks noGrp="1"/>
          </p:cNvSpPr>
          <p:nvPr>
            <p:ph idx="1"/>
          </p:nvPr>
        </p:nvSpPr>
        <p:spPr>
          <a:xfrm>
            <a:off x="838200" y="923109"/>
            <a:ext cx="10515600" cy="5253854"/>
          </a:xfrm>
        </p:spPr>
        <p:txBody>
          <a:bodyPr>
            <a:normAutofit/>
          </a:bodyPr>
          <a:lstStyle/>
          <a:p>
            <a:pPr>
              <a:spcBef>
                <a:spcPts val="600"/>
              </a:spcBef>
              <a:spcAft>
                <a:spcPts val="600"/>
              </a:spcAft>
            </a:pPr>
            <a:r>
              <a:rPr lang="en-US" altLang="zh-CN" sz="2400" dirty="0" smtClean="0"/>
              <a:t>D. S. Ward, N. M. </a:t>
            </a:r>
            <a:r>
              <a:rPr lang="en-US" altLang="zh-CN" sz="2400" dirty="0" err="1" smtClean="0"/>
              <a:t>Mahowald</a:t>
            </a:r>
            <a:r>
              <a:rPr lang="en-US" altLang="zh-CN" sz="2400" dirty="0" smtClean="0"/>
              <a:t>, and S. </a:t>
            </a:r>
            <a:r>
              <a:rPr lang="en-US" altLang="zh-CN" sz="2400" dirty="0" err="1" smtClean="0"/>
              <a:t>Kloster</a:t>
            </a:r>
            <a:r>
              <a:rPr lang="en-US" altLang="zh-CN" sz="2400" dirty="0" smtClean="0"/>
              <a:t>. Potential climate forcing of land use and land cover change. Atmos. Chem. Phys., 14, 12701–12724, 2014</a:t>
            </a:r>
          </a:p>
          <a:p>
            <a:pPr>
              <a:spcBef>
                <a:spcPts val="600"/>
              </a:spcBef>
              <a:spcAft>
                <a:spcPts val="600"/>
              </a:spcAft>
            </a:pPr>
            <a:r>
              <a:rPr lang="en-US" altLang="zh-CN" sz="2400" dirty="0" smtClean="0"/>
              <a:t>Timothy W. </a:t>
            </a:r>
            <a:r>
              <a:rPr lang="en-US" altLang="zh-CN" sz="2400" dirty="0" err="1" smtClean="0"/>
              <a:t>Foresman</a:t>
            </a:r>
            <a:r>
              <a:rPr lang="en-US" altLang="zh-CN" sz="2400" dirty="0" smtClean="0"/>
              <a:t> . The Baltimore-Washington Regional </a:t>
            </a:r>
            <a:r>
              <a:rPr lang="en-US" altLang="zh-CN" sz="2400" dirty="0" err="1" smtClean="0"/>
              <a:t>Collaboratory</a:t>
            </a:r>
            <a:r>
              <a:rPr lang="en-US" altLang="zh-CN" sz="2400" dirty="0" smtClean="0"/>
              <a:t> Land-Use History Research Program. http://landcover.usgs.gov/luhna/chap5.php</a:t>
            </a:r>
          </a:p>
          <a:p>
            <a:r>
              <a:rPr lang="en-US" altLang="zh-CN" sz="2400" dirty="0" smtClean="0"/>
              <a:t>Eugenia </a:t>
            </a:r>
            <a:r>
              <a:rPr lang="en-US" altLang="zh-CN" sz="2400" dirty="0" err="1" smtClean="0"/>
              <a:t>Kalnay</a:t>
            </a:r>
            <a:r>
              <a:rPr lang="en-US" altLang="zh-CN" sz="2400" dirty="0" smtClean="0"/>
              <a:t> and Ming </a:t>
            </a:r>
            <a:r>
              <a:rPr lang="en-US" altLang="zh-CN" sz="2400" dirty="0" err="1" smtClean="0"/>
              <a:t>Cai</a:t>
            </a:r>
            <a:r>
              <a:rPr lang="en-US" altLang="zh-CN" sz="2400" dirty="0" smtClean="0"/>
              <a:t>. Impact of urbanization and land-use change on climate. NATURE, VOL 423, 2003. </a:t>
            </a:r>
          </a:p>
          <a:p>
            <a:r>
              <a:rPr lang="en-US" altLang="zh-CN" sz="2400" dirty="0" smtClean="0"/>
              <a:t>Marcos </a:t>
            </a:r>
            <a:r>
              <a:rPr lang="en-US" altLang="zh-CN" sz="2400" dirty="0" err="1" smtClean="0"/>
              <a:t>Heil</a:t>
            </a:r>
            <a:r>
              <a:rPr lang="en-US" altLang="zh-CN" sz="2400" dirty="0" smtClean="0"/>
              <a:t> Costa * and Jonathan A. Foley , 2010: Combined Effects of Deforestation and Doubled Atmospheric CO</a:t>
            </a:r>
            <a:r>
              <a:rPr lang="en-US" altLang="zh-CN" sz="2400" baseline="-25000" dirty="0" smtClean="0"/>
              <a:t>2</a:t>
            </a:r>
            <a:r>
              <a:rPr lang="en-US" altLang="zh-CN" sz="2400" dirty="0" smtClean="0"/>
              <a:t>Concentrations on the Climate of Amazonia. </a:t>
            </a:r>
            <a:r>
              <a:rPr lang="en-US" altLang="zh-CN" sz="2400" i="1" dirty="0" smtClean="0"/>
              <a:t>Journal of Climate</a:t>
            </a:r>
            <a:r>
              <a:rPr lang="en-US" altLang="zh-CN" sz="2400" dirty="0" smtClean="0"/>
              <a:t>, </a:t>
            </a:r>
            <a:r>
              <a:rPr lang="en-US" altLang="zh-CN" sz="2400" b="1" dirty="0" smtClean="0"/>
              <a:t>13</a:t>
            </a:r>
            <a:r>
              <a:rPr lang="en-US" altLang="zh-CN" sz="2400" dirty="0" smtClean="0"/>
              <a:t>, 18–34, </a:t>
            </a:r>
            <a:r>
              <a:rPr lang="en-US" altLang="zh-CN" sz="2400" dirty="0" err="1" smtClean="0"/>
              <a:t>doi</a:t>
            </a:r>
            <a:r>
              <a:rPr lang="en-US" altLang="zh-CN" sz="2400" dirty="0" smtClean="0"/>
              <a:t>: 10.1175/1520-0442(2000)013&lt;0018:CEODAD&gt;2.0.CO;2.</a:t>
            </a:r>
          </a:p>
          <a:p>
            <a:endParaRPr lang="en-US" altLang="zh-CN" sz="2400" dirty="0" smtClean="0"/>
          </a:p>
          <a:p>
            <a:endParaRPr lang="en-US" altLang="zh-CN"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35131" y="0"/>
            <a:ext cx="11150623" cy="880791"/>
          </a:xfrm>
        </p:spPr>
        <p:txBody>
          <a:bodyPr>
            <a:noAutofit/>
          </a:bodyPr>
          <a:lstStyle/>
          <a:p>
            <a:r>
              <a:rPr lang="en-US" altLang="zh-CN" sz="3200" dirty="0" smtClean="0"/>
              <a:t>Current Land use/cover Changes are greater than ever in history</a:t>
            </a:r>
            <a:endParaRPr lang="zh-CN" altLang="en-US" sz="3200" dirty="0"/>
          </a:p>
        </p:txBody>
      </p:sp>
      <p:sp>
        <p:nvSpPr>
          <p:cNvPr id="4" name="内容占位符 3"/>
          <p:cNvSpPr txBox="1">
            <a:spLocks noGrp="1"/>
          </p:cNvSpPr>
          <p:nvPr>
            <p:ph idx="1"/>
          </p:nvPr>
        </p:nvSpPr>
        <p:spPr>
          <a:xfrm>
            <a:off x="7716083" y="5010522"/>
            <a:ext cx="4312250" cy="1421928"/>
          </a:xfrm>
          <a:prstGeom prst="rect">
            <a:avLst/>
          </a:prstGeom>
          <a:noFill/>
        </p:spPr>
        <p:txBody>
          <a:bodyPr wrap="square" rtlCol="0">
            <a:spAutoFit/>
          </a:bodyPr>
          <a:lstStyle/>
          <a:p>
            <a:r>
              <a:rPr lang="en-US" altLang="zh-CN" sz="1600" dirty="0" smtClean="0"/>
              <a:t>Border relationships between land use/cover change and food security, energy supply, biodiversity, atmospheric composition, air quality, climate change, etc.,  makes related researches important. [</a:t>
            </a:r>
            <a:r>
              <a:rPr lang="en-US" altLang="zh-CN" sz="1600" dirty="0" err="1" smtClean="0"/>
              <a:t>Coletter</a:t>
            </a:r>
            <a:r>
              <a:rPr lang="en-US" altLang="zh-CN" sz="1600" dirty="0" smtClean="0"/>
              <a:t> </a:t>
            </a:r>
            <a:r>
              <a:rPr lang="en-US" altLang="zh-CN" sz="1600" dirty="0" err="1" smtClean="0"/>
              <a:t>Heald</a:t>
            </a:r>
            <a:r>
              <a:rPr lang="en-US" altLang="zh-CN" sz="1600" dirty="0" smtClean="0"/>
              <a:t> et al., </a:t>
            </a:r>
            <a:r>
              <a:rPr lang="en-US" altLang="zh-CN" sz="1600" i="1" dirty="0" smtClean="0"/>
              <a:t>2015</a:t>
            </a:r>
            <a:r>
              <a:rPr lang="en-US" altLang="zh-CN" sz="1600" dirty="0" smtClean="0"/>
              <a:t>]</a:t>
            </a:r>
            <a:endParaRPr lang="zh-CN" altLang="en-US" sz="1600" dirty="0" smtClean="0"/>
          </a:p>
        </p:txBody>
      </p:sp>
      <p:pic>
        <p:nvPicPr>
          <p:cNvPr id="5" name="图片 4"/>
          <p:cNvPicPr>
            <a:picLocks noChangeAspect="1"/>
          </p:cNvPicPr>
          <p:nvPr/>
        </p:nvPicPr>
        <p:blipFill>
          <a:blip r:embed="rId2" cstate="print"/>
          <a:stretch>
            <a:fillRect/>
          </a:stretch>
        </p:blipFill>
        <p:spPr>
          <a:xfrm>
            <a:off x="54204" y="1036716"/>
            <a:ext cx="3619243" cy="5451171"/>
          </a:xfrm>
          <a:prstGeom prst="rect">
            <a:avLst/>
          </a:prstGeom>
        </p:spPr>
      </p:pic>
      <p:pic>
        <p:nvPicPr>
          <p:cNvPr id="6" name="图片 5"/>
          <p:cNvPicPr>
            <a:picLocks noChangeAspect="1"/>
          </p:cNvPicPr>
          <p:nvPr/>
        </p:nvPicPr>
        <p:blipFill>
          <a:blip r:embed="rId3" cstate="print"/>
          <a:stretch>
            <a:fillRect/>
          </a:stretch>
        </p:blipFill>
        <p:spPr>
          <a:xfrm>
            <a:off x="3610535" y="880791"/>
            <a:ext cx="4105548" cy="5986576"/>
          </a:xfrm>
          <a:prstGeom prst="rect">
            <a:avLst/>
          </a:prstGeom>
        </p:spPr>
      </p:pic>
      <p:pic>
        <p:nvPicPr>
          <p:cNvPr id="7" name="图片 6"/>
          <p:cNvPicPr>
            <a:picLocks noChangeAspect="1"/>
          </p:cNvPicPr>
          <p:nvPr/>
        </p:nvPicPr>
        <p:blipFill>
          <a:blip r:embed="rId4" cstate="print"/>
          <a:stretch>
            <a:fillRect/>
          </a:stretch>
        </p:blipFill>
        <p:spPr>
          <a:xfrm>
            <a:off x="7577448" y="880791"/>
            <a:ext cx="4450885" cy="2950005"/>
          </a:xfrm>
          <a:prstGeom prst="rect">
            <a:avLst/>
          </a:prstGeom>
        </p:spPr>
      </p:pic>
      <p:sp>
        <p:nvSpPr>
          <p:cNvPr id="9" name="文本框 8"/>
          <p:cNvSpPr txBox="1"/>
          <p:nvPr/>
        </p:nvSpPr>
        <p:spPr>
          <a:xfrm>
            <a:off x="403605" y="6453054"/>
            <a:ext cx="3002743" cy="370113"/>
          </a:xfrm>
          <a:prstGeom prst="rect">
            <a:avLst/>
          </a:prstGeom>
          <a:noFill/>
        </p:spPr>
        <p:txBody>
          <a:bodyPr wrap="square" rtlCol="0">
            <a:spAutoFit/>
          </a:bodyPr>
          <a:lstStyle/>
          <a:p>
            <a:r>
              <a:rPr lang="en-US" altLang="zh-CN" dirty="0" smtClean="0"/>
              <a:t>[Jed Kaplan et al., </a:t>
            </a:r>
            <a:r>
              <a:rPr lang="en-US" altLang="zh-CN" i="1" dirty="0" smtClean="0"/>
              <a:t>2010</a:t>
            </a:r>
            <a:r>
              <a:rPr lang="en-US" altLang="zh-CN" dirty="0" smtClean="0"/>
              <a:t>]</a:t>
            </a:r>
            <a:endParaRPr lang="zh-CN" altLang="en-US" dirty="0"/>
          </a:p>
        </p:txBody>
      </p:sp>
      <p:sp>
        <p:nvSpPr>
          <p:cNvPr id="10" name="矩形 9"/>
          <p:cNvSpPr/>
          <p:nvPr/>
        </p:nvSpPr>
        <p:spPr>
          <a:xfrm>
            <a:off x="7836387" y="3874079"/>
            <a:ext cx="4061269" cy="307777"/>
          </a:xfrm>
          <a:prstGeom prst="rect">
            <a:avLst/>
          </a:prstGeom>
        </p:spPr>
        <p:txBody>
          <a:bodyPr wrap="square">
            <a:spAutoFit/>
          </a:bodyPr>
          <a:lstStyle/>
          <a:p>
            <a:r>
              <a:rPr lang="en-US" altLang="zh-CN" sz="1400" dirty="0" smtClean="0"/>
              <a:t>(</a:t>
            </a:r>
            <a:r>
              <a:rPr lang="zh-CN" altLang="en-US" sz="1400" dirty="0" smtClean="0"/>
              <a:t>http://phys.org/news/2013-11-global-insights.html</a:t>
            </a:r>
            <a:r>
              <a:rPr lang="en-US" altLang="zh-CN" sz="1400" dirty="0" smtClean="0"/>
              <a:t>)</a:t>
            </a:r>
            <a:endParaRPr lang="zh-CN" altLang="en-US" sz="1400" dirty="0"/>
          </a:p>
        </p:txBody>
      </p:sp>
      <p:sp>
        <p:nvSpPr>
          <p:cNvPr id="11" name="矩形 10"/>
          <p:cNvSpPr/>
          <p:nvPr/>
        </p:nvSpPr>
        <p:spPr>
          <a:xfrm>
            <a:off x="7509901" y="4360564"/>
            <a:ext cx="4772204" cy="369332"/>
          </a:xfrm>
          <a:prstGeom prst="rect">
            <a:avLst/>
          </a:prstGeom>
        </p:spPr>
        <p:txBody>
          <a:bodyPr wrap="none">
            <a:spAutoFit/>
          </a:bodyPr>
          <a:lstStyle/>
          <a:p>
            <a:pPr fontAlgn="t"/>
            <a:r>
              <a:rPr lang="en-US" altLang="zh-CN" dirty="0">
                <a:hlinkClick r:id="rId5"/>
              </a:rPr>
              <a:t>Global land cover change from 8000 BP to -50 BP</a:t>
            </a:r>
            <a:endParaRPr lang="en-US" altLang="zh-CN" dirty="0"/>
          </a:p>
        </p:txBody>
      </p:sp>
    </p:spTree>
    <p:extLst>
      <p:ext uri="{BB962C8B-B14F-4D97-AF65-F5344CB8AC3E}">
        <p14:creationId xmlns:p14="http://schemas.microsoft.com/office/powerpoint/2010/main" val="22689131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527381" y="0"/>
            <a:ext cx="11233248" cy="6228012"/>
          </a:xfrm>
          <a:prstGeom prst="rect">
            <a:avLst/>
          </a:prstGeom>
          <a:noFill/>
          <a:ln w="9525">
            <a:noFill/>
            <a:miter lim="800000"/>
            <a:headEnd/>
            <a:tailEnd/>
          </a:ln>
        </p:spPr>
      </p:pic>
      <p:sp>
        <p:nvSpPr>
          <p:cNvPr id="5" name="矩形 4"/>
          <p:cNvSpPr/>
          <p:nvPr/>
        </p:nvSpPr>
        <p:spPr>
          <a:xfrm>
            <a:off x="431371" y="6156012"/>
            <a:ext cx="11760629" cy="369332"/>
          </a:xfrm>
          <a:prstGeom prst="rect">
            <a:avLst/>
          </a:prstGeom>
        </p:spPr>
        <p:txBody>
          <a:bodyPr wrap="square">
            <a:spAutoFit/>
          </a:bodyPr>
          <a:lstStyle/>
          <a:p>
            <a:r>
              <a:rPr lang="en-US" altLang="zh-CN" b="1" dirty="0" smtClean="0"/>
              <a:t>Figure 1. A schematic illustration of the climate impacts of land use and land cover change.</a:t>
            </a:r>
            <a:endParaRPr lang="zh-CN" altLang="en-US" b="1" dirty="0"/>
          </a:p>
        </p:txBody>
      </p:sp>
      <p:sp>
        <p:nvSpPr>
          <p:cNvPr id="6" name="矩形 5"/>
          <p:cNvSpPr/>
          <p:nvPr/>
        </p:nvSpPr>
        <p:spPr>
          <a:xfrm>
            <a:off x="8784299" y="6444044"/>
            <a:ext cx="3456384" cy="369332"/>
          </a:xfrm>
          <a:prstGeom prst="rect">
            <a:avLst/>
          </a:prstGeom>
        </p:spPr>
        <p:txBody>
          <a:bodyPr wrap="square">
            <a:spAutoFit/>
          </a:bodyPr>
          <a:lstStyle/>
          <a:p>
            <a:r>
              <a:rPr lang="da-DK" altLang="zh-CN" b="1" dirty="0" smtClean="0"/>
              <a:t>(D. S. Ward et al. 2014)</a:t>
            </a:r>
            <a:endParaRPr lang="zh-CN" alt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cstate="print"/>
          <a:srcRect/>
          <a:stretch>
            <a:fillRect/>
          </a:stretch>
        </p:blipFill>
        <p:spPr bwMode="auto">
          <a:xfrm>
            <a:off x="1179872" y="176976"/>
            <a:ext cx="9633584" cy="5463459"/>
          </a:xfrm>
          <a:prstGeom prst="rect">
            <a:avLst/>
          </a:prstGeom>
          <a:noFill/>
          <a:ln w="9525">
            <a:noFill/>
            <a:miter lim="800000"/>
            <a:headEnd/>
            <a:tailEnd/>
          </a:ln>
        </p:spPr>
      </p:pic>
      <p:sp>
        <p:nvSpPr>
          <p:cNvPr id="5" name="矩形 4"/>
          <p:cNvSpPr/>
          <p:nvPr/>
        </p:nvSpPr>
        <p:spPr>
          <a:xfrm>
            <a:off x="0" y="5958781"/>
            <a:ext cx="12192000" cy="369332"/>
          </a:xfrm>
          <a:prstGeom prst="rect">
            <a:avLst/>
          </a:prstGeom>
        </p:spPr>
        <p:txBody>
          <a:bodyPr wrap="square">
            <a:spAutoFit/>
          </a:bodyPr>
          <a:lstStyle/>
          <a:p>
            <a:r>
              <a:rPr lang="en-US" altLang="zh-CN" dirty="0" smtClean="0"/>
              <a:t>Figure 3. RFs for LULCC and other anthropogenic impacts estimated by this study for the year 2010 referenced to the year 1850.</a:t>
            </a:r>
            <a:endParaRPr lang="zh-CN" alt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335360" y="3212976"/>
            <a:ext cx="8113579" cy="2634852"/>
          </a:xfrm>
          <a:prstGeom prst="rect">
            <a:avLst/>
          </a:prstGeom>
          <a:noFill/>
          <a:ln w="9525">
            <a:noFill/>
            <a:miter lim="800000"/>
            <a:headEnd/>
            <a:tailEnd/>
          </a:ln>
        </p:spPr>
      </p:pic>
      <p:sp>
        <p:nvSpPr>
          <p:cNvPr id="5" name="矩形 4"/>
          <p:cNvSpPr/>
          <p:nvPr/>
        </p:nvSpPr>
        <p:spPr>
          <a:xfrm>
            <a:off x="47328" y="5921896"/>
            <a:ext cx="12240683" cy="646331"/>
          </a:xfrm>
          <a:prstGeom prst="rect">
            <a:avLst/>
          </a:prstGeom>
        </p:spPr>
        <p:txBody>
          <a:bodyPr wrap="square">
            <a:spAutoFit/>
          </a:bodyPr>
          <a:lstStyle/>
          <a:p>
            <a:r>
              <a:rPr lang="en-US" altLang="zh-CN" b="1" dirty="0" smtClean="0"/>
              <a:t>Figure 2. Percent of grid box area consisting of (a) year 2010 crops, (b) potential crops based on climate and soil suitability, (c) year 2010 forests, and (d) year 2100 forests in the theoretical extreme case.</a:t>
            </a:r>
            <a:endParaRPr lang="zh-CN" altLang="en-US" b="1" dirty="0"/>
          </a:p>
        </p:txBody>
      </p:sp>
      <p:sp>
        <p:nvSpPr>
          <p:cNvPr id="6" name="矩形 5"/>
          <p:cNvSpPr/>
          <p:nvPr/>
        </p:nvSpPr>
        <p:spPr>
          <a:xfrm>
            <a:off x="1918859" y="6425952"/>
            <a:ext cx="3456384" cy="369332"/>
          </a:xfrm>
          <a:prstGeom prst="rect">
            <a:avLst/>
          </a:prstGeom>
        </p:spPr>
        <p:txBody>
          <a:bodyPr wrap="square">
            <a:spAutoFit/>
          </a:bodyPr>
          <a:lstStyle/>
          <a:p>
            <a:r>
              <a:rPr lang="da-DK" altLang="zh-CN" b="1" dirty="0" smtClean="0"/>
              <a:t>(D. S. Ward et al. 2014)</a:t>
            </a:r>
            <a:endParaRPr lang="zh-CN" altLang="en-US" dirty="0"/>
          </a:p>
        </p:txBody>
      </p:sp>
      <p:pic>
        <p:nvPicPr>
          <p:cNvPr id="2051" name="Picture 3"/>
          <p:cNvPicPr>
            <a:picLocks noChangeAspect="1" noChangeArrowheads="1"/>
          </p:cNvPicPr>
          <p:nvPr/>
        </p:nvPicPr>
        <p:blipFill>
          <a:blip r:embed="rId3" cstate="print"/>
          <a:srcRect/>
          <a:stretch>
            <a:fillRect/>
          </a:stretch>
        </p:blipFill>
        <p:spPr bwMode="auto">
          <a:xfrm>
            <a:off x="4607157" y="0"/>
            <a:ext cx="7584843" cy="3051315"/>
          </a:xfrm>
          <a:prstGeom prst="rect">
            <a:avLst/>
          </a:prstGeom>
          <a:noFill/>
          <a:ln w="9525">
            <a:noFill/>
            <a:miter lim="800000"/>
            <a:headEnd/>
            <a:tailEnd/>
          </a:ln>
        </p:spPr>
      </p:pic>
      <p:sp>
        <p:nvSpPr>
          <p:cNvPr id="8" name="矩形 7"/>
          <p:cNvSpPr/>
          <p:nvPr/>
        </p:nvSpPr>
        <p:spPr>
          <a:xfrm>
            <a:off x="8834501" y="2924944"/>
            <a:ext cx="2518125" cy="369332"/>
          </a:xfrm>
          <a:prstGeom prst="rect">
            <a:avLst/>
          </a:prstGeom>
        </p:spPr>
        <p:txBody>
          <a:bodyPr wrap="none">
            <a:spAutoFit/>
          </a:bodyPr>
          <a:lstStyle/>
          <a:p>
            <a:r>
              <a:rPr lang="en-US" altLang="zh-CN" dirty="0" smtClean="0"/>
              <a:t>(Roger A. </a:t>
            </a:r>
            <a:r>
              <a:rPr lang="en-US" altLang="zh-CN" dirty="0" err="1" smtClean="0"/>
              <a:t>Pielke</a:t>
            </a:r>
            <a:r>
              <a:rPr lang="en-US" altLang="zh-CN" dirty="0" smtClean="0"/>
              <a:t> </a:t>
            </a:r>
            <a:r>
              <a:rPr lang="en-US" altLang="zh-CN" dirty="0" err="1" smtClean="0"/>
              <a:t>Sr</a:t>
            </a:r>
            <a:r>
              <a:rPr lang="en-US" altLang="zh-CN" dirty="0" smtClean="0"/>
              <a:t>, 2005)</a:t>
            </a:r>
            <a:endParaRPr lang="zh-CN" altLang="en-US" dirty="0"/>
          </a:p>
        </p:txBody>
      </p:sp>
      <p:sp>
        <p:nvSpPr>
          <p:cNvPr id="9" name="矩形 8"/>
          <p:cNvSpPr/>
          <p:nvPr/>
        </p:nvSpPr>
        <p:spPr>
          <a:xfrm>
            <a:off x="0" y="0"/>
            <a:ext cx="2824748" cy="461665"/>
          </a:xfrm>
          <a:prstGeom prst="rect">
            <a:avLst/>
          </a:prstGeom>
        </p:spPr>
        <p:txBody>
          <a:bodyPr wrap="none">
            <a:spAutoFit/>
          </a:bodyPr>
          <a:lstStyle/>
          <a:p>
            <a:r>
              <a:rPr lang="en-US" altLang="zh-CN" sz="2400" b="1" dirty="0" smtClean="0"/>
              <a:t>1. Forest -&gt; Cropland</a:t>
            </a:r>
            <a:endParaRPr lang="zh-CN" altLang="en-US" sz="2400" b="1"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239349" y="5301208"/>
            <a:ext cx="11952651" cy="1477328"/>
          </a:xfrm>
          <a:prstGeom prst="rect">
            <a:avLst/>
          </a:prstGeom>
        </p:spPr>
        <p:txBody>
          <a:bodyPr wrap="square">
            <a:spAutoFit/>
          </a:bodyPr>
          <a:lstStyle/>
          <a:p>
            <a:pPr>
              <a:buFont typeface="Wingdings" pitchFamily="2" charset="2"/>
              <a:buChar char="l"/>
            </a:pPr>
            <a:r>
              <a:rPr lang="en-US" altLang="zh-CN" b="1" dirty="0" smtClean="0"/>
              <a:t> No irrigation:</a:t>
            </a:r>
          </a:p>
          <a:p>
            <a:r>
              <a:rPr lang="en-US" altLang="zh-CN" b="1" dirty="0" smtClean="0"/>
              <a:t>    less evaporation of water from leaves leading to warmer temperatures in that area.</a:t>
            </a:r>
          </a:p>
          <a:p>
            <a:pPr>
              <a:buFont typeface="Wingdings" pitchFamily="2" charset="2"/>
              <a:buChar char="l"/>
            </a:pPr>
            <a:r>
              <a:rPr lang="en-US" altLang="zh-CN" b="1" dirty="0" smtClean="0"/>
              <a:t> Irrigation:</a:t>
            </a:r>
          </a:p>
          <a:p>
            <a:r>
              <a:rPr lang="en-US" altLang="zh-CN" b="1" dirty="0" smtClean="0"/>
              <a:t>    more water is transpired and evaporated from moist soils, which cools and moistens 	the                                             atmosphere</a:t>
            </a:r>
            <a:endParaRPr lang="zh-CN" altLang="en-US" b="1" dirty="0"/>
          </a:p>
        </p:txBody>
      </p:sp>
      <p:pic>
        <p:nvPicPr>
          <p:cNvPr id="21507" name="Picture 3"/>
          <p:cNvPicPr>
            <a:picLocks noChangeAspect="1" noChangeArrowheads="1"/>
          </p:cNvPicPr>
          <p:nvPr/>
        </p:nvPicPr>
        <p:blipFill>
          <a:blip r:embed="rId2" cstate="print"/>
          <a:srcRect/>
          <a:stretch>
            <a:fillRect/>
          </a:stretch>
        </p:blipFill>
        <p:spPr bwMode="auto">
          <a:xfrm>
            <a:off x="1295467" y="404665"/>
            <a:ext cx="9409045" cy="455870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cstate="print"/>
          <a:srcRect/>
          <a:stretch>
            <a:fillRect/>
          </a:stretch>
        </p:blipFill>
        <p:spPr bwMode="auto">
          <a:xfrm>
            <a:off x="60186" y="1619508"/>
            <a:ext cx="5939803" cy="2808312"/>
          </a:xfrm>
          <a:prstGeom prst="rect">
            <a:avLst/>
          </a:prstGeom>
          <a:noFill/>
          <a:ln w="9525">
            <a:noFill/>
            <a:miter lim="800000"/>
            <a:headEnd/>
            <a:tailEnd/>
          </a:ln>
        </p:spPr>
      </p:pic>
      <p:sp>
        <p:nvSpPr>
          <p:cNvPr id="6" name="矩形 5"/>
          <p:cNvSpPr/>
          <p:nvPr/>
        </p:nvSpPr>
        <p:spPr>
          <a:xfrm>
            <a:off x="1688279" y="1200474"/>
            <a:ext cx="2407197" cy="369332"/>
          </a:xfrm>
          <a:prstGeom prst="rect">
            <a:avLst/>
          </a:prstGeom>
        </p:spPr>
        <p:txBody>
          <a:bodyPr wrap="none">
            <a:spAutoFit/>
          </a:bodyPr>
          <a:lstStyle/>
          <a:p>
            <a:r>
              <a:rPr lang="en-US" altLang="zh-CN" b="1" dirty="0" smtClean="0"/>
              <a:t>Effects of deforestation</a:t>
            </a:r>
            <a:endParaRPr lang="zh-CN" altLang="en-US" dirty="0"/>
          </a:p>
        </p:txBody>
      </p:sp>
      <p:sp>
        <p:nvSpPr>
          <p:cNvPr id="7" name="矩形 6"/>
          <p:cNvSpPr/>
          <p:nvPr/>
        </p:nvSpPr>
        <p:spPr>
          <a:xfrm>
            <a:off x="7744098" y="1235427"/>
            <a:ext cx="2205347" cy="369332"/>
          </a:xfrm>
          <a:prstGeom prst="rect">
            <a:avLst/>
          </a:prstGeom>
        </p:spPr>
        <p:txBody>
          <a:bodyPr wrap="none">
            <a:spAutoFit/>
          </a:bodyPr>
          <a:lstStyle/>
          <a:p>
            <a:r>
              <a:rPr lang="en-US" altLang="zh-CN" b="1" dirty="0" smtClean="0"/>
              <a:t>Effects of double CO</a:t>
            </a:r>
            <a:r>
              <a:rPr lang="en-US" altLang="zh-CN" sz="1400" b="1" dirty="0" smtClean="0"/>
              <a:t>2</a:t>
            </a:r>
            <a:endParaRPr lang="zh-CN" altLang="en-US" dirty="0"/>
          </a:p>
        </p:txBody>
      </p:sp>
      <p:sp>
        <p:nvSpPr>
          <p:cNvPr id="8" name="矩形 7"/>
          <p:cNvSpPr/>
          <p:nvPr/>
        </p:nvSpPr>
        <p:spPr>
          <a:xfrm>
            <a:off x="7920203" y="4355812"/>
            <a:ext cx="2584875" cy="369332"/>
          </a:xfrm>
          <a:prstGeom prst="rect">
            <a:avLst/>
          </a:prstGeom>
        </p:spPr>
        <p:txBody>
          <a:bodyPr wrap="none">
            <a:spAutoFit/>
          </a:bodyPr>
          <a:lstStyle/>
          <a:p>
            <a:r>
              <a:rPr lang="en-US" altLang="zh-CN" dirty="0" smtClean="0"/>
              <a:t>(Marcos </a:t>
            </a:r>
            <a:r>
              <a:rPr lang="en-US" altLang="zh-CN" dirty="0" err="1" smtClean="0"/>
              <a:t>Heil</a:t>
            </a:r>
            <a:r>
              <a:rPr lang="en-US" altLang="zh-CN" dirty="0" smtClean="0"/>
              <a:t> Costa, 2010)</a:t>
            </a:r>
            <a:endParaRPr lang="zh-CN" altLang="en-US" dirty="0"/>
          </a:p>
        </p:txBody>
      </p:sp>
      <p:sp>
        <p:nvSpPr>
          <p:cNvPr id="9" name="矩形 8"/>
          <p:cNvSpPr/>
          <p:nvPr/>
        </p:nvSpPr>
        <p:spPr>
          <a:xfrm>
            <a:off x="1103445" y="5013176"/>
            <a:ext cx="9601067" cy="707886"/>
          </a:xfrm>
          <a:prstGeom prst="rect">
            <a:avLst/>
          </a:prstGeom>
        </p:spPr>
        <p:txBody>
          <a:bodyPr wrap="square">
            <a:spAutoFit/>
          </a:bodyPr>
          <a:lstStyle/>
          <a:p>
            <a:r>
              <a:rPr lang="en-US" altLang="zh-CN" sz="2000" dirty="0" smtClean="0"/>
              <a:t>The impact of land use change on temperature was found to be comparable to that of GHG accumulation.</a:t>
            </a:r>
            <a:endParaRPr lang="zh-CN" altLang="en-US" sz="2000" dirty="0"/>
          </a:p>
        </p:txBody>
      </p:sp>
      <p:pic>
        <p:nvPicPr>
          <p:cNvPr id="1026" name="Picture 2"/>
          <p:cNvPicPr>
            <a:picLocks noChangeAspect="1" noChangeArrowheads="1"/>
          </p:cNvPicPr>
          <p:nvPr/>
        </p:nvPicPr>
        <p:blipFill>
          <a:blip r:embed="rId3" cstate="print"/>
          <a:srcRect/>
          <a:stretch>
            <a:fillRect/>
          </a:stretch>
        </p:blipFill>
        <p:spPr bwMode="auto">
          <a:xfrm>
            <a:off x="5987845" y="1646595"/>
            <a:ext cx="5958349" cy="280741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377</TotalTime>
  <Words>2021</Words>
  <Application>Microsoft Macintosh PowerPoint</Application>
  <PresentationFormat>Widescreen</PresentationFormat>
  <Paragraphs>133</Paragraphs>
  <Slides>31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Calibri</vt:lpstr>
      <vt:lpstr>Calibri Light</vt:lpstr>
      <vt:lpstr>Wingdings</vt:lpstr>
      <vt:lpstr>宋体</vt:lpstr>
      <vt:lpstr>Arial</vt:lpstr>
      <vt:lpstr>Office 主题</vt:lpstr>
      <vt:lpstr>The Impacts of Land Use/Cover Change on Air Quality and Climate</vt:lpstr>
      <vt:lpstr>What is land use and land cover?</vt:lpstr>
      <vt:lpstr>The relationship between land use/cover and earth systems</vt:lpstr>
      <vt:lpstr>Current Land use/cover Changes are greater than ever in history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Land use/cover changes effects on Air quality 1. N-based gases emissions – Natural land use/cover change</vt:lpstr>
      <vt:lpstr>Land use/cover changes effects on Air quality 1. N-based gases emissions – Natural land use/cover change</vt:lpstr>
      <vt:lpstr>PowerPoint Presentation</vt:lpstr>
      <vt:lpstr>PowerPoint Presentation</vt:lpstr>
      <vt:lpstr>PowerPoint Presentation</vt:lpstr>
      <vt:lpstr>Land use/cover changes effects on Air quality 1. N-based gases emissions – Natural land use/cover change</vt:lpstr>
      <vt:lpstr>PowerPoint Presentation</vt:lpstr>
      <vt:lpstr>PowerPoint Presentation</vt:lpstr>
      <vt:lpstr>PowerPoint Presentation</vt:lpstr>
      <vt:lpstr>Land use/cover changes effects on Air quality 2. BVOC emissions – Natural land use/cover change</vt:lpstr>
      <vt:lpstr>PowerPoint Presentation</vt:lpstr>
      <vt:lpstr>PowerPoint Presentation</vt:lpstr>
      <vt:lpstr>PowerPoint Presentation</vt:lpstr>
      <vt:lpstr>Land use/cover changes effects on Air quality 2. BVOC emissions – Anthropogenic land use/cover change</vt:lpstr>
      <vt:lpstr>PowerPoint Presentation</vt:lpstr>
      <vt:lpstr>PowerPoint Presentation</vt:lpstr>
      <vt:lpstr>PowerPoint Presentation</vt:lpstr>
      <vt:lpstr>References</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Impacts of Land Use Change on Air Quality and Climate Change</dc:title>
  <dc:creator>WM2018</dc:creator>
  <cp:lastModifiedBy>Chen, Yunle</cp:lastModifiedBy>
  <cp:revision>57</cp:revision>
  <dcterms:created xsi:type="dcterms:W3CDTF">2016-04-10T15:28:39Z</dcterms:created>
  <dcterms:modified xsi:type="dcterms:W3CDTF">2016-04-12T20:34:53Z</dcterms:modified>
</cp:coreProperties>
</file>