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62" r:id="rId4"/>
    <p:sldId id="263" r:id="rId5"/>
    <p:sldId id="258" r:id="rId6"/>
    <p:sldId id="261" r:id="rId7"/>
    <p:sldId id="265" r:id="rId8"/>
    <p:sldId id="268" r:id="rId9"/>
    <p:sldId id="269" r:id="rId10"/>
    <p:sldId id="270" r:id="rId11"/>
    <p:sldId id="267" r:id="rId12"/>
    <p:sldId id="274" r:id="rId13"/>
    <p:sldId id="259" r:id="rId14"/>
    <p:sldId id="264" r:id="rId15"/>
    <p:sldId id="272" r:id="rId16"/>
    <p:sldId id="273" r:id="rId17"/>
    <p:sldId id="26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76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46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6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5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9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3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3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35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7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68992-2C5D-4CBC-BA0E-A30FADDC3D78}" type="datetimeFigureOut">
              <a:rPr lang="zh-CN" altLang="en-US" smtClean="0"/>
              <a:t>2016/4/21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DB28-BFCE-4032-81A2-F50696B87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4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altLang="zh-CN" sz="4800" dirty="0" smtClean="0"/>
              <a:t>Source Apportionment of Water Soluble Elements, EC/OC, and </a:t>
            </a:r>
            <a:r>
              <a:rPr lang="en-US" altLang="zh-CN" sz="4800" dirty="0" err="1" smtClean="0"/>
              <a:t>BrC</a:t>
            </a:r>
            <a:r>
              <a:rPr lang="en-US" altLang="zh-CN" sz="4800" dirty="0" smtClean="0"/>
              <a:t> by PMF</a:t>
            </a:r>
            <a:endParaRPr lang="zh-CN" alt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Linghan</a:t>
            </a:r>
            <a:r>
              <a:rPr lang="en-US" altLang="zh-CN" dirty="0" smtClean="0"/>
              <a:t> Zeng</a:t>
            </a:r>
          </a:p>
          <a:p>
            <a:r>
              <a:rPr lang="en-US" altLang="zh-CN" dirty="0" smtClean="0"/>
              <a:t>04/21/2016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77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280355"/>
            <a:ext cx="5038725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1229680"/>
            <a:ext cx="5038725" cy="107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2306002"/>
            <a:ext cx="5038725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3382327"/>
            <a:ext cx="5038725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4458651"/>
            <a:ext cx="5038725" cy="1076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5534974"/>
            <a:ext cx="5038725" cy="1076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4" y="280354"/>
            <a:ext cx="5038725" cy="107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1" y="1229677"/>
            <a:ext cx="5038725" cy="1076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1" y="2306001"/>
            <a:ext cx="5038725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1" y="3382326"/>
            <a:ext cx="503872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0" y="4458649"/>
            <a:ext cx="50387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531"/>
            <a:ext cx="457430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Four </a:t>
            </a:r>
            <a:r>
              <a:rPr lang="en-US" altLang="zh-CN" dirty="0" smtClean="0"/>
              <a:t>factors </a:t>
            </a:r>
            <a:r>
              <a:rPr lang="en-US" altLang="zh-CN" dirty="0" smtClean="0"/>
              <a:t>solution is the optimal.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Transportation: Cu, Fe, </a:t>
            </a:r>
            <a:r>
              <a:rPr lang="en-US" altLang="zh-CN" dirty="0" smtClean="0"/>
              <a:t>Ba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EC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Biomass Burning: K, </a:t>
            </a:r>
            <a:r>
              <a:rPr lang="en-US" altLang="zh-CN" dirty="0" err="1" smtClean="0"/>
              <a:t>BrC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Mineral Dust: Ca, </a:t>
            </a:r>
            <a:r>
              <a:rPr lang="en-US" altLang="zh-CN" dirty="0" err="1" smtClean="0"/>
              <a:t>Mn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Secondary Formation: S</a:t>
            </a: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88488" y="590817"/>
            <a:ext cx="6780647" cy="5876348"/>
            <a:chOff x="3810000" y="468600"/>
            <a:chExt cx="4572000" cy="4917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699633"/>
              <a:ext cx="4572000" cy="1228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928358"/>
              <a:ext cx="4572000" cy="12287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157083"/>
              <a:ext cx="4572000" cy="1228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68600"/>
              <a:ext cx="4572000" cy="122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Results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3" y="1199580"/>
            <a:ext cx="5475044" cy="298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45" y="1199580"/>
            <a:ext cx="5485250" cy="2868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4000203"/>
            <a:ext cx="5469916" cy="2936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705" y="4000203"/>
            <a:ext cx="5113329" cy="28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9399"/>
            <a:ext cx="5486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9" y="3391931"/>
            <a:ext cx="5486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1931"/>
            <a:ext cx="54864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79399"/>
            <a:ext cx="54864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06" y="3022599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Biomass Burning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62346" y="3022599"/>
            <a:ext cx="156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Transportation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59199" y="6135131"/>
            <a:ext cx="218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Secondary Formation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46183" y="6135131"/>
            <a:ext cx="13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Mineral Dust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41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Factor Contribution for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, Fe, Cu 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70" y="2067142"/>
            <a:ext cx="3566160" cy="3954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08" y="2067142"/>
            <a:ext cx="3566160" cy="3954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6" y="2067142"/>
            <a:ext cx="3566160" cy="3954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8181" y="5763491"/>
            <a:ext cx="6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35515" y="5763491"/>
            <a:ext cx="6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90077" y="5652590"/>
            <a:ext cx="6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9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Require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 number</a:t>
            </a:r>
          </a:p>
          <a:p>
            <a:r>
              <a:rPr lang="en-US" altLang="zh-CN" dirty="0"/>
              <a:t>Hard to distinguish sources with similar profiles.</a:t>
            </a:r>
          </a:p>
          <a:p>
            <a:r>
              <a:rPr lang="en-US" altLang="zh-CN" dirty="0"/>
              <a:t>No physical or chemical mechanism to support the results</a:t>
            </a:r>
          </a:p>
          <a:p>
            <a:r>
              <a:rPr lang="en-US" altLang="zh-CN" dirty="0"/>
              <a:t>Factor</a:t>
            </a:r>
            <a:r>
              <a:rPr lang="zh-CN" altLang="en-US" dirty="0"/>
              <a:t> </a:t>
            </a:r>
            <a:r>
              <a:rPr lang="en-US" altLang="zh-CN" dirty="0"/>
              <a:t>explanation</a:t>
            </a:r>
            <a:r>
              <a:rPr lang="zh-CN" altLang="en-US" dirty="0"/>
              <a:t> </a:t>
            </a:r>
            <a:r>
              <a:rPr lang="en-US" altLang="zh-CN" dirty="0"/>
              <a:t>depends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endParaRPr lang="zh-CN" altLang="en-US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 (if needed)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Uncertainty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zh-CN" altLang="en-US" dirty="0" smtClean="0"/>
          </a:p>
          <a:p>
            <a:r>
              <a:rPr lang="en-US" altLang="zh-CN" dirty="0" smtClean="0"/>
              <a:t>Oxidative potential </a:t>
            </a:r>
            <a:r>
              <a:rPr lang="en-US" altLang="zh-CN" dirty="0"/>
              <a:t>vs redox-active elements</a:t>
            </a:r>
          </a:p>
          <a:p>
            <a:r>
              <a:rPr lang="en-US" altLang="zh-CN" dirty="0"/>
              <a:t>Compare source apportionment with other models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34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Why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elements</a:t>
            </a:r>
            <a:r>
              <a:rPr lang="en-US" altLang="zh-CN" dirty="0"/>
              <a:t>?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Why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apportionment?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10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Positive Matrix Factorization (PMF)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Receptor </a:t>
            </a:r>
            <a:r>
              <a:rPr lang="en-US" altLang="zh-CN" dirty="0" smtClean="0"/>
              <a:t>Model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 model for pollutant source identification contributing to the observed chemical concentrations at a receptor site.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Receptor modeling utilizes composition data collected at the receptor site to determine the source attributions.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7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PMF Equation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X = GF + E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144790" y="1736183"/>
            <a:ext cx="36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7617150" y="1736183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ultiply 5"/>
          <p:cNvSpPr/>
          <p:nvPr/>
        </p:nvSpPr>
        <p:spPr>
          <a:xfrm>
            <a:off x="6817007" y="1646741"/>
            <a:ext cx="535709" cy="538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lowchart: Process 6"/>
          <p:cNvSpPr/>
          <p:nvPr/>
        </p:nvSpPr>
        <p:spPr>
          <a:xfrm>
            <a:off x="3994865" y="1736183"/>
            <a:ext cx="1080000" cy="1800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9492566" y="1736183"/>
            <a:ext cx="1080000" cy="18000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lus 8"/>
          <p:cNvSpPr/>
          <p:nvPr/>
        </p:nvSpPr>
        <p:spPr>
          <a:xfrm>
            <a:off x="8828211" y="1690688"/>
            <a:ext cx="533293" cy="494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Equal 9"/>
          <p:cNvSpPr/>
          <p:nvPr/>
        </p:nvSpPr>
        <p:spPr>
          <a:xfrm>
            <a:off x="5210164" y="1690688"/>
            <a:ext cx="803564" cy="4494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084" y="3625625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Samples</a:t>
            </a:r>
          </a:p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altLang="zh-CN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n×m</a:t>
            </a:r>
            <a:r>
              <a:rPr lang="en-US" altLang="zh-CN" dirty="0" smtClean="0"/>
              <a:t>)</a:t>
            </a:r>
            <a:endParaRPr lang="zh-CN" alt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5359" y="3625624"/>
            <a:ext cx="215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Source Contributions</a:t>
            </a:r>
          </a:p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altLang="zh-CN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n×p</a:t>
            </a:r>
            <a:r>
              <a:rPr lang="en-US" altLang="zh-CN" dirty="0" smtClean="0"/>
              <a:t>)</a:t>
            </a:r>
            <a:endParaRPr lang="zh-CN" alt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2228" y="3625623"/>
            <a:ext cx="1060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Residuals</a:t>
            </a:r>
          </a:p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altLang="zh-CN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n×m</a:t>
            </a:r>
            <a:r>
              <a:rPr lang="en-US" altLang="zh-CN" dirty="0" smtClean="0"/>
              <a:t>)</a:t>
            </a:r>
            <a:endParaRPr lang="zh-CN" alt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9466" y="3625623"/>
            <a:ext cx="1575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Source Profiles</a:t>
            </a:r>
          </a:p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altLang="zh-CN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altLang="zh-CN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×m</a:t>
            </a:r>
            <a:r>
              <a:rPr lang="en-US" altLang="zh-CN" dirty="0" smtClean="0"/>
              <a:t>)</a:t>
            </a:r>
            <a:endParaRPr lang="zh-CN" alt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8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 Description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312" y="1686719"/>
            <a:ext cx="6572250" cy="46291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Sites</a:t>
            </a:r>
          </a:p>
          <a:p>
            <a:pPr lvl="1"/>
            <a:r>
              <a:rPr lang="en-US" altLang="zh-CN" dirty="0" smtClean="0"/>
              <a:t>Jefferson Street (JST)</a:t>
            </a:r>
          </a:p>
          <a:p>
            <a:pPr lvl="1"/>
            <a:r>
              <a:rPr lang="en-US" altLang="zh-CN" dirty="0" smtClean="0"/>
              <a:t>Georgia Tech (GT)</a:t>
            </a:r>
          </a:p>
          <a:p>
            <a:pPr lvl="1"/>
            <a:r>
              <a:rPr lang="en-US" altLang="zh-CN" dirty="0" smtClean="0"/>
              <a:t>Road Side (RS)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922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 </a:t>
            </a:r>
            <a:r>
              <a:rPr lang="en-US" altLang="zh-CN" dirty="0" smtClean="0"/>
              <a:t>Description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803937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Year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Season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Number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Summer (Jun,</a:t>
                      </a:r>
                      <a:r>
                        <a:rPr lang="en-US" altLang="zh-CN" baseline="0" dirty="0" smtClean="0"/>
                        <a:t> Jul, Aug)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Fall</a:t>
                      </a:r>
                      <a:r>
                        <a:rPr lang="en-US" altLang="zh-CN" baseline="0" dirty="0" smtClean="0"/>
                        <a:t> (Sep, Oct)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Winter (Dec, Feb</a:t>
                      </a:r>
                      <a:r>
                        <a:rPr lang="en-US" altLang="zh-CN" sz="1050" dirty="0" smtClean="0"/>
                        <a:t>2013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Spring (Mar)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Fall</a:t>
                      </a:r>
                      <a:r>
                        <a:rPr lang="en-US" altLang="zh-CN" baseline="0" dirty="0" smtClean="0"/>
                        <a:t> (Sep, Oct)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Winter (Feb)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Summer (Aug)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Spring (Mar)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used in PMF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S, K, Ca, </a:t>
            </a:r>
            <a:r>
              <a:rPr lang="en-US" altLang="zh-CN" dirty="0" err="1" smtClean="0"/>
              <a:t>Ti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, Fe, Cu, Zn, As, Se, Br,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, Ba, </a:t>
            </a:r>
            <a:r>
              <a:rPr lang="en-US" altLang="zh-CN" dirty="0" err="1" smtClean="0"/>
              <a:t>Pb</a:t>
            </a:r>
            <a:r>
              <a:rPr lang="en-US" altLang="zh-CN" dirty="0" smtClean="0"/>
              <a:t> were measured by XRF</a:t>
            </a:r>
          </a:p>
          <a:p>
            <a:r>
              <a:rPr lang="en-US" altLang="zh-CN" dirty="0" smtClean="0"/>
              <a:t>EC/OC </a:t>
            </a:r>
          </a:p>
          <a:p>
            <a:r>
              <a:rPr lang="en-US" altLang="zh-CN" dirty="0" err="1" smtClean="0"/>
              <a:t>BrC</a:t>
            </a:r>
            <a:endParaRPr lang="en-US" altLang="zh-CN" dirty="0" smtClean="0"/>
          </a:p>
          <a:p>
            <a:r>
              <a:rPr lang="en-US" altLang="zh-CN" dirty="0" smtClean="0"/>
              <a:t>Missing values are replaced by species median with 400% uncertainties.</a:t>
            </a:r>
          </a:p>
          <a:p>
            <a:r>
              <a:rPr lang="en-US" altLang="zh-CN" dirty="0" smtClean="0"/>
              <a:t>Values below limit of detection are replaced by half of LOD with 5/6 uncertainties.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6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Summary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137228"/>
              </p:ext>
            </p:extLst>
          </p:nvPr>
        </p:nvGraphicFramePr>
        <p:xfrm>
          <a:off x="838200" y="1825625"/>
          <a:ext cx="10515600" cy="205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</a:tblGrid>
              <a:tr h="4974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Species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Zn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LOD (ngm</a:t>
                      </a:r>
                      <a:r>
                        <a:rPr lang="en-US" altLang="zh-CN" baseline="30000" dirty="0" smtClean="0"/>
                        <a:t>-3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29.64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Overall Uncertainty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28.22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19.83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12.90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9.62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553238"/>
              </p:ext>
            </p:extLst>
          </p:nvPr>
        </p:nvGraphicFramePr>
        <p:xfrm>
          <a:off x="838200" y="3927232"/>
          <a:ext cx="10515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Species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BrC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LOD (ngm</a:t>
                      </a:r>
                      <a:r>
                        <a:rPr lang="en-US" altLang="zh-CN" baseline="30000" dirty="0" smtClean="0"/>
                        <a:t>-3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N.A.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N.A.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N.A.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N.A.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Overall Uncertainty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25.46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Concentration Seasonal Variation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" y="1520989"/>
            <a:ext cx="5542598" cy="1183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" y="2789797"/>
            <a:ext cx="5542598" cy="1183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" y="4055433"/>
            <a:ext cx="5542598" cy="1183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98" y="1605839"/>
            <a:ext cx="5542598" cy="1183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98" y="2789797"/>
            <a:ext cx="5542598" cy="1183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98" y="4055433"/>
            <a:ext cx="5542598" cy="11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425</Words>
  <Application>Microsoft Office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Office Theme</vt:lpstr>
      <vt:lpstr>Source Apportionment of Water Soluble Elements, EC/OC, and BrC by PMF</vt:lpstr>
      <vt:lpstr>Introduction</vt:lpstr>
      <vt:lpstr>Positive Matrix Factorization (PMF)</vt:lpstr>
      <vt:lpstr>PMF Equation</vt:lpstr>
      <vt:lpstr>Sample Description</vt:lpstr>
      <vt:lpstr>Sample Description</vt:lpstr>
      <vt:lpstr>Data used in PMF</vt:lpstr>
      <vt:lpstr>Data Summary</vt:lpstr>
      <vt:lpstr>Concentration Seasonal Variation</vt:lpstr>
      <vt:lpstr>PowerPoint Presentation</vt:lpstr>
      <vt:lpstr>Result</vt:lpstr>
      <vt:lpstr>Other Results</vt:lpstr>
      <vt:lpstr>PowerPoint Presentation</vt:lpstr>
      <vt:lpstr>Factor Contribution for Mn, Fe, Cu </vt:lpstr>
      <vt:lpstr>Limitation</vt:lpstr>
      <vt:lpstr>Future Work (if needed)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63</cp:revision>
  <dcterms:created xsi:type="dcterms:W3CDTF">2016-04-19T19:37:59Z</dcterms:created>
  <dcterms:modified xsi:type="dcterms:W3CDTF">2016-04-21T20:10:44Z</dcterms:modified>
</cp:coreProperties>
</file>