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9" r:id="rId2"/>
    <p:sldId id="260" r:id="rId3"/>
    <p:sldId id="258" r:id="rId4"/>
    <p:sldId id="261" r:id="rId5"/>
    <p:sldId id="266" r:id="rId6"/>
    <p:sldId id="262" r:id="rId7"/>
    <p:sldId id="264" r:id="rId8"/>
    <p:sldId id="265" r:id="rId9"/>
    <p:sldId id="267" r:id="rId10"/>
    <p:sldId id="269" r:id="rId11"/>
    <p:sldId id="270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CA19C00-1722-D64C-B503-70EDED76A944}">
          <p14:sldIdLst>
            <p14:sldId id="259"/>
            <p14:sldId id="260"/>
            <p14:sldId id="258"/>
            <p14:sldId id="261"/>
            <p14:sldId id="266"/>
            <p14:sldId id="262"/>
            <p14:sldId id="264"/>
            <p14:sldId id="265"/>
            <p14:sldId id="267"/>
            <p14:sldId id="269"/>
            <p14:sldId id="270"/>
            <p14:sldId id="271"/>
          </p14:sldIdLst>
        </p14:section>
        <p14:section name="SI" id="{976EB03B-BAB1-EE49-A9A0-6B22595027FF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71"/>
    <p:restoredTop sz="94643"/>
  </p:normalViewPr>
  <p:slideViewPr>
    <p:cSldViewPr snapToGrid="0" snapToObjects="1">
      <p:cViewPr>
        <p:scale>
          <a:sx n="60" d="100"/>
          <a:sy n="60" d="100"/>
        </p:scale>
        <p:origin x="240" y="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D90FE-AC8B-F146-A5FF-F33B3843501E}" type="datetimeFigureOut">
              <a:rPr lang="en-US" smtClean="0"/>
              <a:t>4/21/16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986C-204B-1442-A8C0-8B01427EB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571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D90FE-AC8B-F146-A5FF-F33B3843501E}" type="datetimeFigureOut">
              <a:rPr lang="en-US" smtClean="0"/>
              <a:t>4/21/16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986C-204B-1442-A8C0-8B01427EB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023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D90FE-AC8B-F146-A5FF-F33B3843501E}" type="datetimeFigureOut">
              <a:rPr lang="en-US" smtClean="0"/>
              <a:t>4/21/16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986C-204B-1442-A8C0-8B01427EB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1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D90FE-AC8B-F146-A5FF-F33B3843501E}" type="datetimeFigureOut">
              <a:rPr lang="en-US" smtClean="0"/>
              <a:t>4/21/16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986C-204B-1442-A8C0-8B01427EB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76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D90FE-AC8B-F146-A5FF-F33B3843501E}" type="datetimeFigureOut">
              <a:rPr lang="en-US" smtClean="0"/>
              <a:t>4/21/16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986C-204B-1442-A8C0-8B01427EB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91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D90FE-AC8B-F146-A5FF-F33B3843501E}" type="datetimeFigureOut">
              <a:rPr lang="en-US" smtClean="0"/>
              <a:t>4/21/16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986C-204B-1442-A8C0-8B01427EB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3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D90FE-AC8B-F146-A5FF-F33B3843501E}" type="datetimeFigureOut">
              <a:rPr lang="en-US" smtClean="0"/>
              <a:t>4/21/16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986C-204B-1442-A8C0-8B01427EB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84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D90FE-AC8B-F146-A5FF-F33B3843501E}" type="datetimeFigureOut">
              <a:rPr lang="en-US" smtClean="0"/>
              <a:t>4/21/16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986C-204B-1442-A8C0-8B01427EB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75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D90FE-AC8B-F146-A5FF-F33B3843501E}" type="datetimeFigureOut">
              <a:rPr lang="en-US" smtClean="0"/>
              <a:t>4/21/16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986C-204B-1442-A8C0-8B01427EB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18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D90FE-AC8B-F146-A5FF-F33B3843501E}" type="datetimeFigureOut">
              <a:rPr lang="en-US" smtClean="0"/>
              <a:t>4/21/16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986C-204B-1442-A8C0-8B01427EB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70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D90FE-AC8B-F146-A5FF-F33B3843501E}" type="datetimeFigureOut">
              <a:rPr lang="en-US" smtClean="0"/>
              <a:t>4/21/16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986C-204B-1442-A8C0-8B01427EB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80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D90FE-AC8B-F146-A5FF-F33B3843501E}" type="datetimeFigureOut">
              <a:rPr lang="en-US" smtClean="0"/>
              <a:t>4/21/16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E986C-204B-1442-A8C0-8B01427EB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63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3" Type="http://schemas.openxmlformats.org/officeDocument/2006/relationships/image" Target="../media/image9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1497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Quantification of Organic </a:t>
            </a:r>
            <a:r>
              <a:rPr lang="en-US" dirty="0" smtClean="0"/>
              <a:t>Sulfur Compounds </a:t>
            </a:r>
            <a:r>
              <a:rPr lang="en-US" dirty="0"/>
              <a:t>with </a:t>
            </a:r>
            <a:br>
              <a:rPr lang="en-US" dirty="0"/>
            </a:br>
            <a:r>
              <a:rPr lang="en-US" dirty="0"/>
              <a:t>HR-</a:t>
            </a:r>
            <a:r>
              <a:rPr lang="en-US" dirty="0" err="1"/>
              <a:t>ToF</a:t>
            </a:r>
            <a:r>
              <a:rPr lang="en-US" dirty="0"/>
              <a:t>-AMS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40950"/>
            <a:ext cx="9144000" cy="1655762"/>
          </a:xfrm>
        </p:spPr>
        <p:txBody>
          <a:bodyPr/>
          <a:lstStyle/>
          <a:p>
            <a:r>
              <a:rPr lang="en-US" dirty="0"/>
              <a:t>Yunle Chen</a:t>
            </a:r>
          </a:p>
          <a:p>
            <a:r>
              <a:rPr lang="en-US" dirty="0"/>
              <a:t>04/21/2016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62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70" t="26856"/>
          <a:stretch/>
        </p:blipFill>
        <p:spPr>
          <a:xfrm>
            <a:off x="838199" y="1525598"/>
            <a:ext cx="5042647" cy="501964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Sulfate fragments: pure compounds &amp; ambient data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0846" y="1770764"/>
            <a:ext cx="1543424" cy="108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35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&amp;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Inorganic </a:t>
            </a:r>
            <a:r>
              <a:rPr lang="en-US" dirty="0" smtClean="0"/>
              <a:t>sulfates and organic sulfur </a:t>
            </a:r>
            <a:r>
              <a:rPr lang="en-US" dirty="0" smtClean="0"/>
              <a:t>compounds both produce sulfate fragments in AMS</a:t>
            </a:r>
          </a:p>
          <a:p>
            <a:pPr>
              <a:lnSpc>
                <a:spcPct val="150000"/>
              </a:lnSpc>
            </a:pPr>
            <a:r>
              <a:rPr lang="en-US" dirty="0"/>
              <a:t> Inorganic sulfates and organic sulfur compounds have </a:t>
            </a:r>
            <a:r>
              <a:rPr lang="en-US" dirty="0" smtClean="0"/>
              <a:t>different sulfate fragment </a:t>
            </a:r>
            <a:r>
              <a:rPr lang="en-US" dirty="0" smtClean="0"/>
              <a:t>patterns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Combination of pure inorganic sulfates and organic sulfur compounds can’t represent ambient sulfate behavior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pH </a:t>
            </a:r>
            <a:r>
              <a:rPr lang="en-US" dirty="0" smtClean="0"/>
              <a:t>may affect organic sulfur compounds’ fragment patterns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1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1448" y="2220071"/>
            <a:ext cx="4953000" cy="1491317"/>
          </a:xfr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smtClean="0"/>
              <a:t>Thank you</a:t>
            </a:r>
            <a:endParaRPr lang="en-US" sz="8800"/>
          </a:p>
        </p:txBody>
      </p:sp>
    </p:spTree>
    <p:extLst>
      <p:ext uri="{BB962C8B-B14F-4D97-AF65-F5344CB8AC3E}">
        <p14:creationId xmlns:p14="http://schemas.microsoft.com/office/powerpoint/2010/main" val="81684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Why we’re interested in organic sulfur compounds</a:t>
            </a:r>
            <a:r>
              <a:rPr lang="en-US" dirty="0" smtClean="0"/>
              <a:t>?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Organic </a:t>
            </a:r>
            <a:r>
              <a:rPr lang="en-US" dirty="0"/>
              <a:t>sulfur compounds have been observed </a:t>
            </a:r>
            <a:r>
              <a:rPr lang="en-US" dirty="0" smtClean="0"/>
              <a:t>in chamber experiments and in </a:t>
            </a:r>
            <a:r>
              <a:rPr lang="en-US" dirty="0"/>
              <a:t>ambient aerosols </a:t>
            </a:r>
            <a:r>
              <a:rPr lang="en-US" dirty="0" smtClean="0"/>
              <a:t>globally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Organic sulfur compounds can act as surfactants</a:t>
            </a:r>
          </a:p>
          <a:p>
            <a:pPr lvl="1"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Most abundant organic sulfur species in atmosphere</a:t>
            </a:r>
          </a:p>
          <a:p>
            <a:pPr lvl="1">
              <a:lnSpc>
                <a:spcPct val="150000"/>
              </a:lnSpc>
            </a:pPr>
            <a:r>
              <a:rPr lang="en-US" dirty="0" err="1"/>
              <a:t>Organosulfates</a:t>
            </a:r>
            <a:r>
              <a:rPr lang="en-US" dirty="0"/>
              <a:t>: R-O-SO</a:t>
            </a:r>
            <a:r>
              <a:rPr lang="en-US" baseline="-25000" dirty="0"/>
              <a:t>3</a:t>
            </a:r>
            <a:r>
              <a:rPr lang="en-US" baseline="30000" dirty="0"/>
              <a:t>-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 err="1"/>
              <a:t>Sulfonates</a:t>
            </a:r>
            <a:r>
              <a:rPr lang="en-US" dirty="0"/>
              <a:t>: R-SO</a:t>
            </a:r>
            <a:r>
              <a:rPr lang="en-US" baseline="-25000" dirty="0"/>
              <a:t>3</a:t>
            </a:r>
            <a:r>
              <a:rPr lang="en-US" baseline="30000" dirty="0"/>
              <a:t>-</a:t>
            </a: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60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HR-</a:t>
            </a:r>
            <a:r>
              <a:rPr lang="en-US" dirty="0" err="1" smtClean="0"/>
              <a:t>ToF</a:t>
            </a:r>
            <a:r>
              <a:rPr lang="en-US" dirty="0" smtClean="0"/>
              <a:t>-AMS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60" y="1405001"/>
            <a:ext cx="6261904" cy="4351338"/>
          </a:xfrm>
        </p:spPr>
      </p:pic>
      <p:sp>
        <p:nvSpPr>
          <p:cNvPr id="5" name="TextBox 4"/>
          <p:cNvSpPr txBox="1"/>
          <p:nvPr/>
        </p:nvSpPr>
        <p:spPr>
          <a:xfrm>
            <a:off x="6922664" y="1405001"/>
            <a:ext cx="456220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/>
              <a:t>Ambient air is sampled through a critical </a:t>
            </a:r>
            <a:r>
              <a:rPr lang="en-US" dirty="0" smtClean="0"/>
              <a:t>orifice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/>
              <a:t>particles ranging from ∼35 nm to 1.5 </a:t>
            </a:r>
            <a:r>
              <a:rPr lang="en-US" dirty="0" err="1"/>
              <a:t>μm</a:t>
            </a:r>
            <a:r>
              <a:rPr lang="en-US" dirty="0"/>
              <a:t> in size </a:t>
            </a:r>
            <a:r>
              <a:rPr lang="en-US" dirty="0" smtClean="0"/>
              <a:t>are focused into </a:t>
            </a:r>
            <a:r>
              <a:rPr lang="en-US" dirty="0"/>
              <a:t>a narrow </a:t>
            </a:r>
            <a:r>
              <a:rPr lang="en-US" dirty="0" smtClean="0"/>
              <a:t>beam in </a:t>
            </a:r>
            <a:r>
              <a:rPr lang="en-US" dirty="0"/>
              <a:t>an aerodynamic </a:t>
            </a:r>
            <a:r>
              <a:rPr lang="en-US" dirty="0" smtClean="0"/>
              <a:t>lens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/>
              <a:t>Particle size is determined by </a:t>
            </a:r>
            <a:r>
              <a:rPr lang="en-US" dirty="0"/>
              <a:t>measuring flight time across a fixed </a:t>
            </a:r>
            <a:r>
              <a:rPr lang="en-US" dirty="0" smtClean="0"/>
              <a:t>distance </a:t>
            </a:r>
            <a:r>
              <a:rPr lang="en-US" smtClean="0"/>
              <a:t>in sizing </a:t>
            </a:r>
            <a:r>
              <a:rPr lang="en-US" dirty="0" smtClean="0"/>
              <a:t>region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/>
              <a:t>Particles are vaporized by impaction on </a:t>
            </a:r>
            <a:r>
              <a:rPr lang="en-US" dirty="0" smtClean="0"/>
              <a:t>vaporizer </a:t>
            </a:r>
            <a:r>
              <a:rPr lang="en-US" dirty="0"/>
              <a:t>surface </a:t>
            </a:r>
            <a:r>
              <a:rPr lang="en-US" dirty="0" smtClean="0"/>
              <a:t>(~600 </a:t>
            </a:r>
            <a:r>
              <a:rPr lang="en-US" baseline="30000" dirty="0" err="1" smtClean="0"/>
              <a:t>o</a:t>
            </a:r>
            <a:r>
              <a:rPr lang="en-US" dirty="0" err="1" smtClean="0"/>
              <a:t>C</a:t>
            </a:r>
            <a:r>
              <a:rPr lang="en-US" dirty="0" smtClean="0"/>
              <a:t>) </a:t>
            </a:r>
            <a:r>
              <a:rPr lang="en-US" dirty="0"/>
              <a:t>and ionized by </a:t>
            </a:r>
            <a:r>
              <a:rPr lang="en-US" dirty="0" smtClean="0"/>
              <a:t>electron ionization </a:t>
            </a:r>
            <a:r>
              <a:rPr lang="en-US" dirty="0"/>
              <a:t>(70 eV)</a:t>
            </a:r>
          </a:p>
        </p:txBody>
      </p:sp>
      <p:sp>
        <p:nvSpPr>
          <p:cNvPr id="7" name="Rectangle 6"/>
          <p:cNvSpPr/>
          <p:nvPr/>
        </p:nvSpPr>
        <p:spPr>
          <a:xfrm>
            <a:off x="2118871" y="5770246"/>
            <a:ext cx="2028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DeCarlo</a:t>
            </a:r>
            <a:r>
              <a:rPr lang="en-US" dirty="0" smtClean="0"/>
              <a:t> et al., 2006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83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AMS Species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6980084" cy="4351338"/>
          </a:xfrm>
        </p:spPr>
      </p:pic>
      <p:sp>
        <p:nvSpPr>
          <p:cNvPr id="5" name="Rectangle 4"/>
          <p:cNvSpPr/>
          <p:nvPr/>
        </p:nvSpPr>
        <p:spPr>
          <a:xfrm>
            <a:off x="1304562" y="6042026"/>
            <a:ext cx="2456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Canagaratna</a:t>
            </a:r>
            <a:r>
              <a:rPr lang="en-US" smtClean="0"/>
              <a:t> et al., 2007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37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AMS Species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6980084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8888" y="1326357"/>
            <a:ext cx="2540000" cy="2540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2629752">
            <a:off x="8558889" y="1710261"/>
            <a:ext cx="616887" cy="488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8628888" y="1736756"/>
            <a:ext cx="898144" cy="9585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993888" y="3950426"/>
            <a:ext cx="381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AMS assigned all sulfate fragments to inorganic sulfate group. However, organic sulfur compounds can also produce “inorganic sulfate” fragments.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304562" y="6042026"/>
            <a:ext cx="2456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Canagaratna</a:t>
            </a:r>
            <a:r>
              <a:rPr lang="en-US" smtClean="0"/>
              <a:t> et al., 2007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22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Organic sulfur compounds (</a:t>
            </a:r>
            <a:r>
              <a:rPr lang="en-US" dirty="0" err="1" smtClean="0"/>
              <a:t>organosulfates</a:t>
            </a:r>
            <a:r>
              <a:rPr lang="en-US" dirty="0" smtClean="0"/>
              <a:t> and </a:t>
            </a:r>
            <a:r>
              <a:rPr lang="en-US" dirty="0" err="1" smtClean="0"/>
              <a:t>sulfonates</a:t>
            </a:r>
            <a:r>
              <a:rPr lang="en-US" dirty="0" smtClean="0"/>
              <a:t> studied here) can produce “inorganic sulfate” fragments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Organic sulfur compounds and inorganic sulfates may have different sulfate fragment patterns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The difference in fragment patterns can be used to quantify organic sulfur compounds in aerosols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72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Sulfate fragments: pure compounds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64231"/>
            <a:ext cx="11156578" cy="579619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7638763" y="1264231"/>
            <a:ext cx="0" cy="542364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90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Taylor Plot</a:t>
            </a:r>
            <a:endParaRPr lang="en-US" dirty="0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452" y="1825625"/>
            <a:ext cx="716309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49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Sulfate fragments: pure compounds &amp; ambient data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5802" y="1552808"/>
            <a:ext cx="5249492" cy="472230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/>
          <a:srcRect l="-367" t="30564"/>
          <a:stretch/>
        </p:blipFill>
        <p:spPr>
          <a:xfrm>
            <a:off x="5989990" y="1448757"/>
            <a:ext cx="5363810" cy="493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8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532</TotalTime>
  <Words>282</Words>
  <Application>Microsoft Macintosh PowerPoint</Application>
  <PresentationFormat>Widescreen</PresentationFormat>
  <Paragraphs>36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Calibri Light</vt:lpstr>
      <vt:lpstr>Arial</vt:lpstr>
      <vt:lpstr>Office Theme</vt:lpstr>
      <vt:lpstr>Quantification of Organic Sulfur Compounds with  HR-ToF-AMS</vt:lpstr>
      <vt:lpstr>Background</vt:lpstr>
      <vt:lpstr>HR-ToF-AMS</vt:lpstr>
      <vt:lpstr>AMS Species</vt:lpstr>
      <vt:lpstr>AMS Species</vt:lpstr>
      <vt:lpstr>Motivation</vt:lpstr>
      <vt:lpstr>Sulfate fragments: pure compounds</vt:lpstr>
      <vt:lpstr>Taylor Plot</vt:lpstr>
      <vt:lpstr>Sulfate fragments: pure compounds &amp; ambient data</vt:lpstr>
      <vt:lpstr>Sulfate fragments: pure compounds &amp; ambient data</vt:lpstr>
      <vt:lpstr>Conclusion &amp; Future Work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Chen, Yunle</dc:creator>
  <cp:lastModifiedBy>Chen, Yunle</cp:lastModifiedBy>
  <cp:revision>59</cp:revision>
  <dcterms:created xsi:type="dcterms:W3CDTF">2016-04-19T20:50:11Z</dcterms:created>
  <dcterms:modified xsi:type="dcterms:W3CDTF">2016-04-21T20:00:01Z</dcterms:modified>
</cp:coreProperties>
</file>