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8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</a:t>
            </a:r>
            <a:r>
              <a:rPr lang="en-US" altLang="zh-CN" dirty="0" smtClean="0"/>
              <a:t>hip emission effect on Houston Ship Channel CH2O concentration</a:t>
            </a:r>
            <a:br>
              <a:rPr lang="en-US" altLang="zh-CN" dirty="0" smtClean="0"/>
            </a:br>
            <a:r>
              <a:rPr lang="en-US" altLang="zh-CN" dirty="0" smtClean="0"/>
              <a:t>——study with high resolution model 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					Ye Cheng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捕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908" y="1484784"/>
            <a:ext cx="6766452" cy="477200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99592" y="1556792"/>
            <a:ext cx="415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(a)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12208" y="1556792"/>
            <a:ext cx="415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(b)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99592" y="3195562"/>
            <a:ext cx="415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(c)</a:t>
            </a:r>
            <a:endParaRPr kumimoji="0" lang="en-US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212208" y="3211437"/>
            <a:ext cx="415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(d)</a:t>
            </a:r>
            <a:endParaRPr kumimoji="0" lang="en-US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20230" y="4830365"/>
            <a:ext cx="415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(e)</a:t>
            </a:r>
            <a:endParaRPr kumimoji="0" lang="en-US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228083" y="4849415"/>
            <a:ext cx="415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(f)</a:t>
            </a:r>
            <a:endParaRPr kumimoji="0" lang="en-US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6134725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19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Mean concentrations vertical profiles of (a) CH</a:t>
            </a:r>
            <a:r>
              <a:rPr kumimoji="0" lang="en-US" altLang="zh-CN" sz="1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O, (b) CO, (c) NO, (d) NO</a:t>
            </a:r>
            <a:r>
              <a:rPr kumimoji="0" lang="en-US" altLang="zh-CN" sz="1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(e) ISOPRENE and (f) O</a:t>
            </a:r>
            <a:r>
              <a:rPr kumimoji="0" lang="en-US" altLang="zh-CN" sz="1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in September 2013 at Texas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 DISCOVER AQ sites from observation (DAQ: stand for DISCOVER AQ) and model (REAM) simulation. The blue error areas indicate the REAM model mean results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standard deviations and the red error bars indicate those of DISCOVER AQ.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11977"/>
            <a:ext cx="711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Concentration diurnal circle simulation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315" y="332656"/>
            <a:ext cx="26557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019" y="332656"/>
            <a:ext cx="264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171" y="2276872"/>
            <a:ext cx="2768836" cy="1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2315" y="2492896"/>
            <a:ext cx="2668157" cy="19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019" y="2492896"/>
            <a:ext cx="2680207" cy="19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5727" y="4437112"/>
            <a:ext cx="2672732" cy="2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649605"/>
            <a:ext cx="2664296" cy="194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653136"/>
            <a:ext cx="2667313" cy="195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6597352"/>
            <a:ext cx="2664296" cy="2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3968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36km*36km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4km*4km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51226" y="1196752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NOx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3212976"/>
            <a:ext cx="46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CO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537321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HCHO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611977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Emissions Inventory 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0887" y="2204864"/>
            <a:ext cx="175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(10^22 </a:t>
            </a:r>
            <a:r>
              <a:rPr lang="en-US" altLang="zh-CN" sz="1400" b="1" dirty="0" err="1" smtClean="0"/>
              <a:t>molec</a:t>
            </a:r>
            <a:r>
              <a:rPr lang="en-US" altLang="zh-CN" sz="1400" b="1" dirty="0" smtClean="0"/>
              <a:t>/s/grid)</a:t>
            </a:r>
            <a:endParaRPr lang="zh-CN" alt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28879" y="4345359"/>
            <a:ext cx="175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(10^22 </a:t>
            </a:r>
            <a:r>
              <a:rPr lang="en-US" altLang="zh-CN" sz="1400" b="1" dirty="0" err="1" smtClean="0"/>
              <a:t>molec</a:t>
            </a:r>
            <a:r>
              <a:rPr lang="en-US" altLang="zh-CN" sz="1400" b="1" dirty="0" smtClean="0"/>
              <a:t>/s/grid)</a:t>
            </a:r>
            <a:endParaRPr lang="zh-CN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92367" y="6550223"/>
            <a:ext cx="175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(10^22 </a:t>
            </a:r>
            <a:r>
              <a:rPr lang="en-US" altLang="zh-CN" sz="1400" b="1" dirty="0" err="1" smtClean="0"/>
              <a:t>molec</a:t>
            </a:r>
            <a:r>
              <a:rPr lang="en-US" altLang="zh-CN" sz="1400" b="1" dirty="0" smtClean="0"/>
              <a:t>/s/grid)</a:t>
            </a:r>
            <a:endParaRPr lang="zh-CN" alt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212976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 Better for a small region study</a:t>
            </a:r>
          </a:p>
          <a:p>
            <a:r>
              <a:rPr lang="en-US" altLang="zh-CN" sz="2800" b="1" dirty="0" smtClean="0"/>
              <a:t>2 Potential to find more evidence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79167"/>
            <a:ext cx="3020099" cy="22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79166"/>
            <a:ext cx="304561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379166"/>
            <a:ext cx="3059832" cy="254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755430"/>
            <a:ext cx="27908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611977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emissions distribution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8559" y="4633391"/>
            <a:ext cx="175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(10^22 </a:t>
            </a:r>
            <a:r>
              <a:rPr lang="en-US" altLang="zh-CN" sz="1400" b="1" dirty="0" err="1" smtClean="0"/>
              <a:t>molec</a:t>
            </a:r>
            <a:r>
              <a:rPr lang="en-US" altLang="zh-CN" sz="1400" b="1" dirty="0" smtClean="0"/>
              <a:t>/s/grid)</a:t>
            </a:r>
            <a:endParaRPr lang="zh-CN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1700808"/>
            <a:ext cx="42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Ship emissions along the routes?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549" y="1628800"/>
            <a:ext cx="3591663" cy="29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11809"/>
            <a:ext cx="35828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611977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CH2O distributions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332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CH2O concentration distribution 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8493" y="1268760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CH2O enhancement by 100 times oceans emission </a:t>
            </a:r>
            <a:endParaRPr lang="zh-CN" alt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84875"/>
            <a:ext cx="4820592" cy="22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666481"/>
            <a:ext cx="1912739" cy="21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loody\Desktop\test results\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041576"/>
            <a:ext cx="5400721" cy="3816424"/>
          </a:xfrm>
          <a:prstGeom prst="rect">
            <a:avLst/>
          </a:prstGeom>
          <a:noFill/>
        </p:spPr>
      </p:pic>
      <p:pic>
        <p:nvPicPr>
          <p:cNvPr id="5" name="Picture 2" descr="View a map of the DISCOVER-AQ 2013 California Field Mission. Credit: N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496388" cy="1966719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 flipV="1">
            <a:off x="3563888" y="1196752"/>
            <a:ext cx="180020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207" y="44624"/>
            <a:ext cx="32532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483768" y="2060848"/>
            <a:ext cx="3096344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284984"/>
            <a:ext cx="32366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28800"/>
            <a:ext cx="3312368" cy="154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2699792" y="2276872"/>
            <a:ext cx="2592288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2080" y="5517232"/>
            <a:ext cx="367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Ocean to Land wind speeds</a:t>
            </a:r>
            <a:endParaRPr lang="zh-CN" alt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6512" y="611977"/>
            <a:ext cx="2241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Sea breeze?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74589" y="836712"/>
          <a:ext cx="5889699" cy="4119633"/>
        </p:xfrm>
        <a:graphic>
          <a:graphicData uri="http://schemas.openxmlformats.org/presentationml/2006/ole">
            <p:oleObj spid="_x0000_s5122" name="Graph" r:id="rId3" imgW="4145760" imgH="290016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611977"/>
            <a:ext cx="5521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Wind speed and concentration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97152"/>
            <a:ext cx="398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ork before deadline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37321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 Finish the model running</a:t>
            </a:r>
          </a:p>
          <a:p>
            <a:r>
              <a:rPr lang="en-US" altLang="zh-CN" b="1" dirty="0" smtClean="0"/>
              <a:t>2 Derive the correlation between wind speed and CH2O concentration based on model results </a:t>
            </a:r>
          </a:p>
          <a:p>
            <a:r>
              <a:rPr lang="en-US" altLang="zh-CN" b="1" dirty="0" smtClean="0"/>
              <a:t>3 Make satellite comparison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ew a map of the DISCOVER-AQ 2013 California Field Mission. Credit: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548680"/>
            <a:ext cx="3816423" cy="2146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and Backgrounds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259468"/>
            <a:ext cx="4283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b="1" dirty="0" smtClean="0"/>
              <a:t>2013 Houston, Texas Campaign Flights: September 2013</a:t>
            </a:r>
          </a:p>
          <a:p>
            <a:pPr fontAlgn="base"/>
            <a:endParaRPr lang="en-US" altLang="zh-CN" b="1" dirty="0" smtClean="0"/>
          </a:p>
          <a:p>
            <a:pPr fontAlgn="base"/>
            <a:r>
              <a:rPr lang="en-US" altLang="zh-CN" b="1" dirty="0" smtClean="0"/>
              <a:t>NASA P-3B over 8 observation sites</a:t>
            </a:r>
          </a:p>
          <a:p>
            <a:pPr fontAlgn="base"/>
            <a:r>
              <a:rPr lang="en-US" altLang="zh-CN" b="1" dirty="0" smtClean="0"/>
              <a:t>Altitude: Surface to 5km</a:t>
            </a:r>
          </a:p>
          <a:p>
            <a:pPr fontAlgn="base"/>
            <a:r>
              <a:rPr lang="en-US" altLang="zh-CN" b="1" dirty="0" smtClean="0"/>
              <a:t>Observation time: 7:00 am to 15:00pm</a:t>
            </a:r>
          </a:p>
          <a:p>
            <a:pPr fontAlgn="base"/>
            <a:endParaRPr lang="en-US" altLang="zh-CN" b="1" dirty="0" smtClean="0"/>
          </a:p>
          <a:p>
            <a:pPr fontAlgn="base"/>
            <a:endParaRPr lang="en-US" altLang="zh-CN" b="1" dirty="0" smtClean="0"/>
          </a:p>
          <a:p>
            <a:pPr fontAlgn="base"/>
            <a:endParaRPr lang="en-US" altLang="zh-CN" b="1" dirty="0" smtClean="0"/>
          </a:p>
          <a:p>
            <a:pPr fontAlgn="base"/>
            <a:endParaRPr lang="en-US" altLang="zh-C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92696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Data sets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84" y="4068361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REAM model</a:t>
            </a:r>
          </a:p>
        </p:txBody>
      </p:sp>
      <p:sp>
        <p:nvSpPr>
          <p:cNvPr id="10" name="矩形 9"/>
          <p:cNvSpPr/>
          <p:nvPr/>
        </p:nvSpPr>
        <p:spPr>
          <a:xfrm>
            <a:off x="144016" y="4653136"/>
            <a:ext cx="6660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b="1" dirty="0" smtClean="0"/>
              <a:t>Regional </a:t>
            </a:r>
            <a:r>
              <a:rPr lang="en-US" altLang="zh-CN" b="1" dirty="0" err="1" smtClean="0"/>
              <a:t>chEmical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trAnsport</a:t>
            </a:r>
            <a:r>
              <a:rPr lang="en-US" altLang="zh-CN" b="1" dirty="0" smtClean="0"/>
              <a:t> Model (REAM)</a:t>
            </a:r>
          </a:p>
          <a:p>
            <a:pPr fontAlgn="base"/>
            <a:r>
              <a:rPr lang="en-US" altLang="zh-CN" b="1" dirty="0" smtClean="0"/>
              <a:t>Resolution: 36km × 36km</a:t>
            </a:r>
          </a:p>
          <a:p>
            <a:pPr fontAlgn="base"/>
            <a:r>
              <a:rPr lang="en-US" altLang="zh-CN" b="1" dirty="0" smtClean="0"/>
              <a:t>Emission inventory: NEI 2011 </a:t>
            </a:r>
          </a:p>
          <a:p>
            <a:pPr fontAlgn="base"/>
            <a:r>
              <a:rPr lang="en-US" altLang="zh-CN" b="1" dirty="0" smtClean="0"/>
              <a:t>Chemistry boundary conditions: GEOSCHEM</a:t>
            </a:r>
          </a:p>
          <a:p>
            <a:pPr fontAlgn="base"/>
            <a:r>
              <a:rPr lang="en-US" altLang="zh-CN" b="1" dirty="0" smtClean="0"/>
              <a:t>Meteorology fields: WRF v3.6 </a:t>
            </a:r>
          </a:p>
          <a:p>
            <a:pPr fontAlgn="base"/>
            <a:r>
              <a:rPr lang="en-US" altLang="zh-CN" b="1" dirty="0" smtClean="0"/>
              <a:t>Biogenic emission: MEGAN v2.10</a:t>
            </a:r>
          </a:p>
          <a:p>
            <a:pPr fontAlgn="base"/>
            <a:endParaRPr lang="en-US" altLang="zh-CN" b="1" dirty="0" smtClean="0"/>
          </a:p>
          <a:p>
            <a:pPr fontAlgn="base"/>
            <a:endParaRPr lang="en-US" altLang="zh-CN" b="1" dirty="0" smtClean="0"/>
          </a:p>
          <a:p>
            <a:pPr fontAlgn="base"/>
            <a:endParaRPr lang="en-US" altLang="zh-C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4875" y="2636912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(NASA website)</a:t>
            </a:r>
            <a:endParaRPr lang="zh-CN" alt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071" y="4787178"/>
            <a:ext cx="4269929" cy="203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42272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56176" y="3429000"/>
            <a:ext cx="1520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 Sites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84168" y="5301208"/>
            <a:ext cx="1520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HSC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0527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Solar Occultation Flux (SOF) measurement (Johan </a:t>
            </a:r>
            <a:r>
              <a:rPr lang="en-US" altLang="zh-CN" dirty="0" err="1" smtClean="0"/>
              <a:t>Mellqvist</a:t>
            </a:r>
            <a:r>
              <a:rPr lang="en-US" altLang="zh-CN" dirty="0" smtClean="0"/>
              <a:t>, 2006) which is part of the extensive summer campaign </a:t>
            </a:r>
            <a:r>
              <a:rPr lang="en-US" altLang="zh-CN" dirty="0" err="1" smtClean="0"/>
              <a:t>TexAQS</a:t>
            </a:r>
            <a:r>
              <a:rPr lang="en-US" altLang="zh-CN" dirty="0" smtClean="0"/>
              <a:t> 2006, included in the Second Texas Air Quality Study (</a:t>
            </a:r>
            <a:r>
              <a:rPr lang="en-US" altLang="zh-CN" dirty="0" err="1" smtClean="0"/>
              <a:t>TexAQS</a:t>
            </a:r>
            <a:r>
              <a:rPr lang="en-US" altLang="zh-CN" dirty="0" smtClean="0"/>
              <a:t> II), revealed extremely higher values of VOCs (70%-80% of which is </a:t>
            </a:r>
            <a:r>
              <a:rPr lang="en-US" altLang="zh-CN" dirty="0" err="1" smtClean="0"/>
              <a:t>alkanes</a:t>
            </a:r>
            <a:r>
              <a:rPr lang="en-US" altLang="zh-CN" dirty="0" smtClean="0"/>
              <a:t>) at HSC areas. </a:t>
            </a:r>
          </a:p>
        </p:txBody>
      </p:sp>
      <p:pic>
        <p:nvPicPr>
          <p:cNvPr id="49154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59855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444208" y="6165304"/>
            <a:ext cx="2421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(Johan </a:t>
            </a:r>
            <a:r>
              <a:rPr lang="en-US" altLang="zh-CN" dirty="0" err="1" smtClean="0"/>
              <a:t>Mellqvist</a:t>
            </a:r>
            <a:r>
              <a:rPr lang="en-US" altLang="zh-CN" dirty="0" smtClean="0"/>
              <a:t>, 2013)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and Backgrounds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64088" y="3356992"/>
            <a:ext cx="1656184" cy="426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591" y="3356992"/>
            <a:ext cx="242682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>
          <a:xfrm>
            <a:off x="323528" y="3284984"/>
            <a:ext cx="4639798" cy="3240360"/>
            <a:chOff x="292242" y="260648"/>
            <a:chExt cx="8456222" cy="63367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242" y="260648"/>
              <a:ext cx="8456222" cy="633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椭圆 5"/>
            <p:cNvSpPr/>
            <p:nvPr/>
          </p:nvSpPr>
          <p:spPr>
            <a:xfrm>
              <a:off x="4499992" y="4509120"/>
              <a:ext cx="792088" cy="72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627784" y="1700808"/>
              <a:ext cx="2232248" cy="12241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716016" y="908720"/>
              <a:ext cx="792088" cy="72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9271"/>
            <a:ext cx="3995936" cy="27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and Backgrounds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512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 smtClean="0"/>
              <a:t>The major sources are attributed to oil leakage evaporation from crude oil tanks and loading process in oil industrial areas.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00629" y="6488668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(Google Earth)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242248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16. </a:t>
            </a:r>
            <a:r>
              <a:rPr lang="en-US" altLang="zh-CN" sz="1000" dirty="0" smtClean="0"/>
              <a:t>Mean concentrations vertical profiles comparison of CH</a:t>
            </a:r>
            <a:r>
              <a:rPr lang="en-US" altLang="zh-CN" sz="1000" baseline="-25000" dirty="0" smtClean="0"/>
              <a:t>2</a:t>
            </a:r>
            <a:r>
              <a:rPr lang="en-US" altLang="zh-CN" sz="1000" dirty="0" smtClean="0"/>
              <a:t>O in September 2013 at (a) all Texas’s DISCOVER AQ sites and (b) ship channel sites between observation (DAQ: stand for DISCOVER AQ), and model simulation (INVENTORY: stand for the REAM model result using NEI emission inventory 2011; INVENTORY+SOF: stand for the REAM model result with inventory corrected based on SOF).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3563888" y="1484784"/>
            <a:ext cx="4952429" cy="4621684"/>
            <a:chOff x="1851819" y="764704"/>
            <a:chExt cx="5528493" cy="519774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9859" y="3429000"/>
              <a:ext cx="5350453" cy="253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5597" y="764704"/>
              <a:ext cx="5347790" cy="2547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851819" y="3738518"/>
              <a:ext cx="4159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(b)</a:t>
              </a:r>
              <a:endParaRPr kumimoji="0" lang="de-DE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851819" y="980728"/>
              <a:ext cx="4159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de-DE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de-DE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95525" y="1628800"/>
            <a:ext cx="1520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 Sites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923517" y="4221088"/>
            <a:ext cx="1520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HSC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611977"/>
            <a:ext cx="6079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Concentration profiles simulation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18918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Emission was multiplied 8.7 on all the grids having oil industries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36307" y="6372036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(Google Earth)</a:t>
            </a:r>
            <a:endParaRPr lang="zh-CN" alt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091" y="836712"/>
            <a:ext cx="3700389" cy="245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091" y="3717032"/>
            <a:ext cx="35713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3619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6128195" y="1340768"/>
            <a:ext cx="2232248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2" idx="3"/>
          </p:cNvCxnSpPr>
          <p:nvPr/>
        </p:nvCxnSpPr>
        <p:spPr>
          <a:xfrm flipV="1">
            <a:off x="2339752" y="1988840"/>
            <a:ext cx="2924347" cy="16201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19672" y="3356992"/>
            <a:ext cx="72008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768155" y="5661248"/>
            <a:ext cx="495672" cy="440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00403" y="4005064"/>
            <a:ext cx="495672" cy="440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195736" y="4869160"/>
            <a:ext cx="3068363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475656" y="4437112"/>
            <a:ext cx="72008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611977"/>
            <a:ext cx="27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Ship transport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551723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Crude oil  transported by ships will also have VOCs  evaporation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61653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17. </a:t>
            </a:r>
            <a:r>
              <a:rPr lang="en-US" altLang="zh-CN" sz="1000" dirty="0" smtClean="0"/>
              <a:t>Mean concentrations vertical profiles comparison of CH</a:t>
            </a:r>
            <a:r>
              <a:rPr lang="en-US" altLang="zh-CN" sz="1000" baseline="-25000" dirty="0" smtClean="0"/>
              <a:t>2</a:t>
            </a:r>
            <a:r>
              <a:rPr lang="en-US" altLang="zh-CN" sz="1000" dirty="0" smtClean="0"/>
              <a:t>O in September 2013 at (a) all Texas’s DISCOVER AQ sites and (b) ship channel sites between observation (DAQ: stand for DISCOVER AQ), and model simulation (INVENTORY: stand for the REAM model result using NEI emission inventory 2011; INVENTORY+SOF: stand for the REAM model result with inventory corrected based on SOF; INVENTORY+SOF+SHIP: stand for the REAM model result with 100 times of </a:t>
            </a:r>
            <a:r>
              <a:rPr lang="en-US" altLang="zh-CN" sz="1000" dirty="0" err="1" smtClean="0"/>
              <a:t>alkanes</a:t>
            </a:r>
            <a:r>
              <a:rPr lang="en-US" altLang="zh-CN" sz="1000" dirty="0" smtClean="0"/>
              <a:t> emissions on the ocean in addition to SOF correction).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3419872" y="1484784"/>
            <a:ext cx="4896544" cy="4680520"/>
            <a:chOff x="1835696" y="908720"/>
            <a:chExt cx="5328592" cy="5256584"/>
          </a:xfrm>
        </p:grpSpPr>
        <p:grpSp>
          <p:nvGrpSpPr>
            <p:cNvPr id="3" name="组合 10"/>
            <p:cNvGrpSpPr/>
            <p:nvPr/>
          </p:nvGrpSpPr>
          <p:grpSpPr>
            <a:xfrm>
              <a:off x="1907704" y="908720"/>
              <a:ext cx="5256584" cy="5256584"/>
              <a:chOff x="2162919" y="457200"/>
              <a:chExt cx="3705225" cy="3543697"/>
            </a:xfrm>
          </p:grpSpPr>
          <p:pic>
            <p:nvPicPr>
              <p:cNvPr id="30723" name="图片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62919" y="457200"/>
                <a:ext cx="3705225" cy="1704975"/>
              </a:xfrm>
              <a:prstGeom prst="rect">
                <a:avLst/>
              </a:prstGeom>
              <a:noFill/>
            </p:spPr>
          </p:pic>
          <p:pic>
            <p:nvPicPr>
              <p:cNvPr id="30721" name="图片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62919" y="2276872"/>
                <a:ext cx="3705225" cy="1724025"/>
              </a:xfrm>
              <a:prstGeom prst="rect">
                <a:avLst/>
              </a:prstGeom>
              <a:noFill/>
            </p:spPr>
          </p:pic>
        </p:grpSp>
        <p:sp>
          <p:nvSpPr>
            <p:cNvPr id="30722" name="Text Box 2"/>
            <p:cNvSpPr txBox="1">
              <a:spLocks noChangeArrowheads="1"/>
            </p:cNvSpPr>
            <p:nvPr/>
          </p:nvSpPr>
          <p:spPr bwMode="auto">
            <a:xfrm>
              <a:off x="1835696" y="3954542"/>
              <a:ext cx="4159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(b)</a:t>
              </a:r>
              <a:endParaRPr kumimoji="0" lang="de-DE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835696" y="1196752"/>
              <a:ext cx="4159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de-DE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de-DE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716016" y="1628800"/>
            <a:ext cx="1520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 Sites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644008" y="4221088"/>
            <a:ext cx="1520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HSC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611977"/>
            <a:ext cx="6079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Concentration profiles simulation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34888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Emission was multiplied 100 on the ocean grids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ew a map of the DISCOVER-AQ 2013 California Field Mission. Credit: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54369"/>
            <a:ext cx="3496388" cy="19667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427" y="4777631"/>
            <a:ext cx="2746571" cy="13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771800" cy="13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585" y="442454"/>
            <a:ext cx="2799575" cy="13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467" y="476672"/>
            <a:ext cx="275953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777631"/>
            <a:ext cx="2699792" cy="12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77631"/>
            <a:ext cx="2771800" cy="13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00152"/>
            <a:ext cx="2771800" cy="13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404664"/>
            <a:ext cx="2874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6084168" y="3573016"/>
            <a:ext cx="648072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52120" y="3068960"/>
            <a:ext cx="86409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788024" y="1556792"/>
            <a:ext cx="1800200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572000" y="1556792"/>
            <a:ext cx="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411760" y="1556792"/>
            <a:ext cx="864096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699792" y="32849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627784" y="3284984"/>
            <a:ext cx="1584176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499992" y="3573016"/>
            <a:ext cx="144016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1886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(1)</a:t>
            </a:r>
            <a:endParaRPr lang="zh-CN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75856" y="25135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(2)</a:t>
            </a:r>
            <a:endParaRPr lang="zh-CN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444208" y="25135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(3)</a:t>
            </a:r>
            <a:endParaRPr lang="zh-CN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33506" y="242088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(4)</a:t>
            </a:r>
            <a:endParaRPr lang="zh-CN" alt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88224" y="458112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(5)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275856" y="457183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(6)</a:t>
            </a:r>
            <a:endParaRPr lang="zh-CN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4794" y="457183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(7)</a:t>
            </a:r>
            <a:endParaRPr lang="zh-CN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794" y="241159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(8)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>
          <a:xfrm>
            <a:off x="2699792" y="16718"/>
            <a:ext cx="6048672" cy="6004570"/>
            <a:chOff x="1575147" y="-27384"/>
            <a:chExt cx="5445125" cy="6724650"/>
          </a:xfrm>
        </p:grpSpPr>
        <p:pic>
          <p:nvPicPr>
            <p:cNvPr id="31759" name="图片 4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3422" y="-27384"/>
              <a:ext cx="5267325" cy="2238375"/>
            </a:xfrm>
            <a:prstGeom prst="rect">
              <a:avLst/>
            </a:prstGeom>
            <a:noFill/>
          </p:spPr>
        </p:pic>
        <p:pic>
          <p:nvPicPr>
            <p:cNvPr id="31752" name="图片 4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3422" y="2210991"/>
              <a:ext cx="5267325" cy="2276475"/>
            </a:xfrm>
            <a:prstGeom prst="rect">
              <a:avLst/>
            </a:prstGeom>
            <a:noFill/>
          </p:spPr>
        </p:pic>
        <p:pic>
          <p:nvPicPr>
            <p:cNvPr id="31745" name="图片 4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3422" y="4487466"/>
              <a:ext cx="5276850" cy="2209800"/>
            </a:xfrm>
            <a:prstGeom prst="rect">
              <a:avLst/>
            </a:prstGeom>
            <a:noFill/>
          </p:spPr>
        </p:pic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575147" y="-5159"/>
              <a:ext cx="41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(a)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4216747" y="-5159"/>
              <a:ext cx="41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(b)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632297" y="2258616"/>
              <a:ext cx="41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(c)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273897" y="2258616"/>
              <a:ext cx="41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(d)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578322" y="4589066"/>
              <a:ext cx="41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(e)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4219922" y="4589066"/>
              <a:ext cx="41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(f)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2799110" y="242491"/>
              <a:ext cx="760412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All Sites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959447" y="1317229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HSC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5639147" y="225029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All Sites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5797897" y="1301354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HSC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799110" y="2606279"/>
              <a:ext cx="760412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All Sites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2959447" y="3682604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HSC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5343872" y="2591991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All Sites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5502622" y="3668316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HSC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781647" y="4952604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All Sites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2941985" y="6028929"/>
              <a:ext cx="760412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HSC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4743797" y="4938316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All Sites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4902547" y="6013054"/>
              <a:ext cx="7604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HSC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0" y="504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0" y="504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18. Mean concentrations vertical profiles of (a) CH</a:t>
            </a:r>
            <a:r>
              <a:rPr kumimoji="0" lang="en-US" altLang="zh-CN" sz="1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O, (b) CO, (c) NO, (d) NO</a:t>
            </a:r>
            <a:r>
              <a:rPr kumimoji="0" lang="en-US" altLang="zh-CN" sz="1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(e) ISOPRENE and (f) O</a:t>
            </a:r>
            <a:r>
              <a:rPr kumimoji="0" lang="en-US" altLang="zh-CN" sz="1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in September 2013 at Texas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 DISCOVER AQ sites from observation (DAQ: stand for DISCOVER AQ) and model (REAM) simulation. The mark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 Sites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and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HSC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represent the data for all measurement sites and that for Houston ship channel, respectively. The blue error bars indicate the REAM model mean results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standard deviations and the red error bars indicate those of DISCOVER AQ. The green horizontal lines present above two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 common parts.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Recent progress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6511" y="548681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Concentration profiles simulation for different tracers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813</Words>
  <Application>Microsoft Office PowerPoint</Application>
  <PresentationFormat>全屏显示(4:3)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Origin Graph</vt:lpstr>
      <vt:lpstr>Ship emission effect on Houston Ship Channel CH2O concentration ——study with high resolution model 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bloody</dc:creator>
  <cp:lastModifiedBy>bloody</cp:lastModifiedBy>
  <cp:revision>23</cp:revision>
  <dcterms:created xsi:type="dcterms:W3CDTF">2016-04-21T02:54:26Z</dcterms:created>
  <dcterms:modified xsi:type="dcterms:W3CDTF">2016-04-21T20:27:26Z</dcterms:modified>
</cp:coreProperties>
</file>