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59" r:id="rId4"/>
    <p:sldId id="276" r:id="rId5"/>
    <p:sldId id="258" r:id="rId6"/>
    <p:sldId id="260" r:id="rId7"/>
    <p:sldId id="274" r:id="rId8"/>
    <p:sldId id="277" r:id="rId9"/>
    <p:sldId id="278" r:id="rId10"/>
    <p:sldId id="262" r:id="rId11"/>
    <p:sldId id="280" r:id="rId12"/>
    <p:sldId id="284" r:id="rId13"/>
    <p:sldId id="285" r:id="rId14"/>
    <p:sldId id="286" r:id="rId15"/>
    <p:sldId id="268" r:id="rId16"/>
    <p:sldId id="279" r:id="rId17"/>
    <p:sldId id="263" r:id="rId18"/>
    <p:sldId id="283" r:id="rId19"/>
    <p:sldId id="267" r:id="rId20"/>
    <p:sldId id="271" r:id="rId21"/>
    <p:sldId id="272" r:id="rId2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0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saavedra6\Dropbox\masters\Masters%20EAS\spring2018\AtmChem\Term%20paper\Consolidado%20resultados%20de%20caracterizacion_Revisado%20Mart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saavedra6\Dropbox\masters\Masters%20EAS\spring2018\AtmChem\Term%20paper\Consolidado%20resultados%20de%20caracterizacion_Revisado%20Marti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saavedra6\Dropbox\masters\Masters%20EAS\spring2018\AtmChem\Term%20paper\Consolidado%20resultados%20de%20caracterizacion_Revisado%20Marti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saavedra6\Dropbox\masters\Masters%20EAS\spring2018\AtmChem\Term%20paper\Consolidado%20resultados%20de%20caracterizacion_Revisado%20Mart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saavedra6\Dropbox\masters\Masters%20EAS\spring2018\AtmChem\Term%20paper\Consolidado%20resultados%20de%20caracterizacion_Revisado%20Marti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saavedra6\Dropbox\masters\Masters%20EAS\spring2018\AtmChem\Term%20paper\Consolidado%20resultados%20de%20caracterizacion_Revisado%20Marti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saavedra6\Dropbox\masters\Masters%20EAS\spring2018\AtmChem\Term%20paper\Consolidado%20resultados%20de%20caracterizacion_Revisado%20Marti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saavedra6\Dropbox\masters\Masters%20EAS\spring2018\AtmChem\Term%20paper\Consolidado%20resultados%20de%20caracterizacion_Revisado%20Marti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Transitio site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ROS!$I$4:$I$18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ROS!$K$4:$K$18</c:f>
              <c:numCache>
                <c:formatCode>0.00000</c:formatCode>
                <c:ptCount val="15"/>
                <c:pt idx="0">
                  <c:v>16.193920676604819</c:v>
                </c:pt>
                <c:pt idx="1">
                  <c:v>22.597843589321329</c:v>
                </c:pt>
                <c:pt idx="2">
                  <c:v>21.43871891116056</c:v>
                </c:pt>
                <c:pt idx="3">
                  <c:v>36.527083688434701</c:v>
                </c:pt>
                <c:pt idx="4">
                  <c:v>24.935708214589219</c:v>
                </c:pt>
                <c:pt idx="5">
                  <c:v>21.6</c:v>
                </c:pt>
                <c:pt idx="6">
                  <c:v>18.100000000000001</c:v>
                </c:pt>
                <c:pt idx="7">
                  <c:v>20.3</c:v>
                </c:pt>
                <c:pt idx="8">
                  <c:v>17</c:v>
                </c:pt>
                <c:pt idx="9">
                  <c:v>19.3</c:v>
                </c:pt>
                <c:pt idx="10">
                  <c:v>19.100000000000001</c:v>
                </c:pt>
                <c:pt idx="11">
                  <c:v>18.8</c:v>
                </c:pt>
                <c:pt idx="12">
                  <c:v>22.8</c:v>
                </c:pt>
                <c:pt idx="13">
                  <c:v>34.6</c:v>
                </c:pt>
                <c:pt idx="14">
                  <c:v>29.7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4CF-42F9-815A-3FE96EFD0797}"/>
            </c:ext>
          </c:extLst>
        </c:ser>
        <c:ser>
          <c:idx val="1"/>
          <c:order val="1"/>
          <c:tx>
            <c:v>La Joya Site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ROS!$I$4:$I$18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ROS!$C$4:$C$18</c:f>
              <c:numCache>
                <c:formatCode>General</c:formatCode>
                <c:ptCount val="15"/>
                <c:pt idx="5" formatCode="0.00000">
                  <c:v>17.7</c:v>
                </c:pt>
                <c:pt idx="6" formatCode="0.00000">
                  <c:v>13.7</c:v>
                </c:pt>
                <c:pt idx="7" formatCode="0.00000">
                  <c:v>15.9</c:v>
                </c:pt>
                <c:pt idx="8" formatCode="0.00000">
                  <c:v>14.4</c:v>
                </c:pt>
                <c:pt idx="9" formatCode="0.00000">
                  <c:v>14.8</c:v>
                </c:pt>
                <c:pt idx="10" formatCode="0.00000">
                  <c:v>14.5</c:v>
                </c:pt>
                <c:pt idx="11" formatCode="0.00000">
                  <c:v>15</c:v>
                </c:pt>
                <c:pt idx="12" formatCode="0.00000">
                  <c:v>19.2</c:v>
                </c:pt>
                <c:pt idx="13" formatCode="0.00000">
                  <c:v>27</c:v>
                </c:pt>
                <c:pt idx="14" formatCode="0.00000">
                  <c:v>16.911111111111111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4CF-42F9-815A-3FE96EFD0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0849944"/>
        <c:axId val="2126151176"/>
      </c:scatterChart>
      <c:valAx>
        <c:axId val="2110849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/>
                  <a:t>Composite sample</a:t>
                </a:r>
                <a:endParaRPr lang="en-US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151176"/>
        <c:crosses val="autoZero"/>
        <c:crossBetween val="midCat"/>
      </c:valAx>
      <c:valAx>
        <c:axId val="2126151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u="none" strike="noStrike" baseline="0">
                    <a:effectLst/>
                  </a:rPr>
                  <a:t>Concentration (</a:t>
                </a:r>
                <a:r>
                  <a:rPr lang="es-ES" sz="1400" b="1" i="0" u="none" strike="noStrike" baseline="0">
                    <a:effectLst/>
                  </a:rPr>
                  <a:t>µg/m³)</a:t>
                </a:r>
                <a:endParaRPr 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8499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</a:rPr>
              <a:t>“La </a:t>
            </a:r>
            <a:r>
              <a:rPr lang="en-US" sz="1800" b="1" i="0" baseline="0" dirty="0" err="1" smtClean="0">
                <a:effectLst/>
              </a:rPr>
              <a:t>Joya</a:t>
            </a:r>
            <a:r>
              <a:rPr lang="en-US" sz="1800" b="1" i="0" baseline="0" dirty="0" smtClean="0">
                <a:effectLst/>
              </a:rPr>
              <a:t>” site 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'metals composition'!$B$2</c:f>
              <c:strCache>
                <c:ptCount val="1"/>
                <c:pt idx="0">
                  <c:v>Ni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'metals composition'!$A$42:$A$50</c:f>
              <c:numCache>
                <c:formatCode>General</c:formatCode>
                <c:ptCount val="9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numCache>
            </c:numRef>
          </c:cat>
          <c:val>
            <c:numRef>
              <c:f>'metals composition'!$B$42:$B$50</c:f>
              <c:numCache>
                <c:formatCode>0.00000</c:formatCode>
                <c:ptCount val="9"/>
                <c:pt idx="0">
                  <c:v>3.4976842102351502E-4</c:v>
                </c:pt>
                <c:pt idx="1">
                  <c:v>3.4907965828681901E-4</c:v>
                </c:pt>
                <c:pt idx="2">
                  <c:v>3.8708614143477998E-4</c:v>
                </c:pt>
                <c:pt idx="3">
                  <c:v>3.3694925695150002E-4</c:v>
                </c:pt>
                <c:pt idx="4">
                  <c:v>1.5734093453367601E-4</c:v>
                </c:pt>
                <c:pt idx="5">
                  <c:v>3.0292130214632602E-4</c:v>
                </c:pt>
                <c:pt idx="6">
                  <c:v>3.4562198126593402E-4</c:v>
                </c:pt>
                <c:pt idx="7">
                  <c:v>4.5199199165014698E-4</c:v>
                </c:pt>
                <c:pt idx="8">
                  <c:v>7.0768859313165397E-4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0E-4480-9282-AF8AB25841CF}"/>
            </c:ext>
          </c:extLst>
        </c:ser>
        <c:ser>
          <c:idx val="1"/>
          <c:order val="1"/>
          <c:tx>
            <c:strRef>
              <c:f>'metals composition'!$C$2</c:f>
              <c:strCache>
                <c:ptCount val="1"/>
                <c:pt idx="0">
                  <c:v>Mn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'metals composition'!$A$42:$A$50</c:f>
              <c:numCache>
                <c:formatCode>General</c:formatCode>
                <c:ptCount val="9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numCache>
            </c:numRef>
          </c:cat>
          <c:val>
            <c:numRef>
              <c:f>'metals composition'!$C$42:$C$50</c:f>
              <c:numCache>
                <c:formatCode>0.00000</c:formatCode>
                <c:ptCount val="9"/>
                <c:pt idx="0">
                  <c:v>2.2118248929066699E-3</c:v>
                </c:pt>
                <c:pt idx="1">
                  <c:v>1.9257890627544199E-3</c:v>
                </c:pt>
                <c:pt idx="2">
                  <c:v>1.91472226704803E-3</c:v>
                </c:pt>
                <c:pt idx="3">
                  <c:v>1.5287947635711601E-3</c:v>
                </c:pt>
                <c:pt idx="4">
                  <c:v>8.6130649530941799E-4</c:v>
                </c:pt>
                <c:pt idx="5">
                  <c:v>1.39246148442967E-3</c:v>
                </c:pt>
                <c:pt idx="6">
                  <c:v>1.92019189894916E-3</c:v>
                </c:pt>
                <c:pt idx="7">
                  <c:v>2.1729461108572099E-3</c:v>
                </c:pt>
                <c:pt idx="8">
                  <c:v>2.17265177823268E-3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0E-4480-9282-AF8AB25841CF}"/>
            </c:ext>
          </c:extLst>
        </c:ser>
        <c:ser>
          <c:idx val="2"/>
          <c:order val="2"/>
          <c:tx>
            <c:strRef>
              <c:f>'metals composition'!$D$41</c:f>
              <c:strCache>
                <c:ptCount val="1"/>
                <c:pt idx="0">
                  <c:v>Na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'metals composition'!$A$42:$A$50</c:f>
              <c:numCache>
                <c:formatCode>General</c:formatCode>
                <c:ptCount val="9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numCache>
            </c:numRef>
          </c:cat>
          <c:val>
            <c:numRef>
              <c:f>'metals composition'!$D$42:$D$50</c:f>
              <c:numCache>
                <c:formatCode>0.00000</c:formatCode>
                <c:ptCount val="9"/>
                <c:pt idx="0">
                  <c:v>0.118979239321894</c:v>
                </c:pt>
                <c:pt idx="1">
                  <c:v>7.5228148872259606E-2</c:v>
                </c:pt>
                <c:pt idx="2">
                  <c:v>7.13030258519146E-2</c:v>
                </c:pt>
                <c:pt idx="3">
                  <c:v>6.3203155135585595E-2</c:v>
                </c:pt>
                <c:pt idx="4">
                  <c:v>2.4357510931736201E-2</c:v>
                </c:pt>
                <c:pt idx="5">
                  <c:v>6.1212785496643003E-2</c:v>
                </c:pt>
                <c:pt idx="6">
                  <c:v>7.6872109945256395E-2</c:v>
                </c:pt>
                <c:pt idx="7">
                  <c:v>0.13173123031348799</c:v>
                </c:pt>
                <c:pt idx="8">
                  <c:v>0.48195823760641798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0E-4480-9282-AF8AB25841CF}"/>
            </c:ext>
          </c:extLst>
        </c:ser>
        <c:ser>
          <c:idx val="3"/>
          <c:order val="3"/>
          <c:tx>
            <c:strRef>
              <c:f>'metals composition'!$E$2</c:f>
              <c:strCache>
                <c:ptCount val="1"/>
                <c:pt idx="0">
                  <c:v>Mg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'metals composition'!$A$42:$A$50</c:f>
              <c:numCache>
                <c:formatCode>General</c:formatCode>
                <c:ptCount val="9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numCache>
            </c:numRef>
          </c:cat>
          <c:val>
            <c:numRef>
              <c:f>'metals composition'!$E$42:$E$50</c:f>
              <c:numCache>
                <c:formatCode>0.00000</c:formatCode>
                <c:ptCount val="9"/>
                <c:pt idx="0">
                  <c:v>1.9692417455818598E-2</c:v>
                </c:pt>
                <c:pt idx="1">
                  <c:v>1.03226122707617E-2</c:v>
                </c:pt>
                <c:pt idx="2">
                  <c:v>1.5748591004933199E-2</c:v>
                </c:pt>
                <c:pt idx="3">
                  <c:v>1.00590968176282E-2</c:v>
                </c:pt>
                <c:pt idx="4">
                  <c:v>2.3630046763376601E-3</c:v>
                </c:pt>
                <c:pt idx="5">
                  <c:v>7.3120929249360896E-3</c:v>
                </c:pt>
                <c:pt idx="6">
                  <c:v>8.5009091359929904E-3</c:v>
                </c:pt>
                <c:pt idx="7">
                  <c:v>1.6707318147352501E-2</c:v>
                </c:pt>
                <c:pt idx="8">
                  <c:v>2.9563869515981799E-2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0E-4480-9282-AF8AB25841CF}"/>
            </c:ext>
          </c:extLst>
        </c:ser>
        <c:ser>
          <c:idx val="4"/>
          <c:order val="4"/>
          <c:tx>
            <c:strRef>
              <c:f>'metals composition'!$F$2</c:f>
              <c:strCache>
                <c:ptCount val="1"/>
                <c:pt idx="0">
                  <c:v>Al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'metals composition'!$A$42:$A$50</c:f>
              <c:numCache>
                <c:formatCode>General</c:formatCode>
                <c:ptCount val="9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numCache>
            </c:numRef>
          </c:cat>
          <c:val>
            <c:numRef>
              <c:f>'metals composition'!$F$42:$F$50</c:f>
              <c:numCache>
                <c:formatCode>0.00000</c:formatCode>
                <c:ptCount val="9"/>
                <c:pt idx="0">
                  <c:v>0.141004406293397</c:v>
                </c:pt>
                <c:pt idx="1">
                  <c:v>7.5285614416459395E-2</c:v>
                </c:pt>
                <c:pt idx="2">
                  <c:v>0.132620569488623</c:v>
                </c:pt>
                <c:pt idx="3">
                  <c:v>7.2293575679512806E-2</c:v>
                </c:pt>
                <c:pt idx="4">
                  <c:v>1.7383838806408199E-2</c:v>
                </c:pt>
                <c:pt idx="5">
                  <c:v>5.0123772357741202E-2</c:v>
                </c:pt>
                <c:pt idx="6">
                  <c:v>6.2202747464381002E-2</c:v>
                </c:pt>
                <c:pt idx="7">
                  <c:v>0.11972348834495899</c:v>
                </c:pt>
                <c:pt idx="8">
                  <c:v>0.131064933577339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0E-4480-9282-AF8AB25841CF}"/>
            </c:ext>
          </c:extLst>
        </c:ser>
        <c:ser>
          <c:idx val="5"/>
          <c:order val="5"/>
          <c:tx>
            <c:strRef>
              <c:f>'metals composition'!$G$2</c:f>
              <c:strCache>
                <c:ptCount val="1"/>
                <c:pt idx="0">
                  <c:v>K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'metals composition'!$A$42:$A$50</c:f>
              <c:numCache>
                <c:formatCode>General</c:formatCode>
                <c:ptCount val="9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numCache>
            </c:numRef>
          </c:cat>
          <c:val>
            <c:numRef>
              <c:f>'metals composition'!$G$42:$G$50</c:f>
              <c:numCache>
                <c:formatCode>0.00000</c:formatCode>
                <c:ptCount val="9"/>
                <c:pt idx="0">
                  <c:v>0.20345274425073601</c:v>
                </c:pt>
                <c:pt idx="1">
                  <c:v>0.13130326218717001</c:v>
                </c:pt>
                <c:pt idx="2">
                  <c:v>0.18152786022318401</c:v>
                </c:pt>
                <c:pt idx="3">
                  <c:v>0.16657458954849999</c:v>
                </c:pt>
                <c:pt idx="4">
                  <c:v>7.2060738855099005E-2</c:v>
                </c:pt>
                <c:pt idx="5">
                  <c:v>0.13556825716165899</c:v>
                </c:pt>
                <c:pt idx="6">
                  <c:v>0.13117020810903099</c:v>
                </c:pt>
                <c:pt idx="7">
                  <c:v>0.2260000222596</c:v>
                </c:pt>
                <c:pt idx="8">
                  <c:v>0.40989282510102798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0E-4480-9282-AF8AB25841CF}"/>
            </c:ext>
          </c:extLst>
        </c:ser>
        <c:ser>
          <c:idx val="6"/>
          <c:order val="6"/>
          <c:tx>
            <c:strRef>
              <c:f>'metals composition'!$H$2</c:f>
              <c:strCache>
                <c:ptCount val="1"/>
                <c:pt idx="0">
                  <c:v>Ca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solidFill>
                <a:srgbClr val="FFC000"/>
              </a:solidFill>
            </a:ln>
            <a:effectLst/>
          </c:spPr>
          <c:invertIfNegative val="0"/>
          <c:cat>
            <c:numRef>
              <c:f>'metals composition'!$A$42:$A$50</c:f>
              <c:numCache>
                <c:formatCode>General</c:formatCode>
                <c:ptCount val="9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numCache>
            </c:numRef>
          </c:cat>
          <c:val>
            <c:numRef>
              <c:f>'metals composition'!$H$42:$H$50</c:f>
              <c:numCache>
                <c:formatCode>0.00000</c:formatCode>
                <c:ptCount val="9"/>
                <c:pt idx="0">
                  <c:v>6.5398863188736403E-2</c:v>
                </c:pt>
                <c:pt idx="1">
                  <c:v>5.3061386597432203E-2</c:v>
                </c:pt>
                <c:pt idx="2">
                  <c:v>7.1095463951317703E-2</c:v>
                </c:pt>
                <c:pt idx="3">
                  <c:v>4.7386897047565497E-2</c:v>
                </c:pt>
                <c:pt idx="4">
                  <c:v>1.5012636335440799E-2</c:v>
                </c:pt>
                <c:pt idx="5">
                  <c:v>4.9278136643589002E-2</c:v>
                </c:pt>
                <c:pt idx="6">
                  <c:v>5.87308489502631E-2</c:v>
                </c:pt>
                <c:pt idx="7">
                  <c:v>9.28347288188104E-2</c:v>
                </c:pt>
                <c:pt idx="8">
                  <c:v>8.5357696625294702E-2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0E-4480-9282-AF8AB25841CF}"/>
            </c:ext>
          </c:extLst>
        </c:ser>
        <c:ser>
          <c:idx val="7"/>
          <c:order val="7"/>
          <c:tx>
            <c:strRef>
              <c:f>'metals composition'!$I$2</c:f>
              <c:strCache>
                <c:ptCount val="1"/>
                <c:pt idx="0">
                  <c:v>Ti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'metals composition'!$A$42:$A$50</c:f>
              <c:numCache>
                <c:formatCode>General</c:formatCode>
                <c:ptCount val="9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numCache>
            </c:numRef>
          </c:cat>
          <c:val>
            <c:numRef>
              <c:f>'metals composition'!$I$42:$I$50</c:f>
              <c:numCache>
                <c:formatCode>0.00000</c:formatCode>
                <c:ptCount val="9"/>
                <c:pt idx="0">
                  <c:v>1.25851264539131E-2</c:v>
                </c:pt>
                <c:pt idx="1">
                  <c:v>7.5425155092856602E-3</c:v>
                </c:pt>
                <c:pt idx="2">
                  <c:v>1.11434944666681E-2</c:v>
                </c:pt>
                <c:pt idx="3">
                  <c:v>6.5484976947478698E-3</c:v>
                </c:pt>
                <c:pt idx="4">
                  <c:v>2.64348448360122E-3</c:v>
                </c:pt>
                <c:pt idx="5">
                  <c:v>4.34474499796891E-3</c:v>
                </c:pt>
                <c:pt idx="6">
                  <c:v>6.1126224142204503E-3</c:v>
                </c:pt>
                <c:pt idx="7">
                  <c:v>8.8014951984076908E-3</c:v>
                </c:pt>
                <c:pt idx="8">
                  <c:v>1.2486651534485201E-2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10E-4480-9282-AF8AB25841CF}"/>
            </c:ext>
          </c:extLst>
        </c:ser>
        <c:ser>
          <c:idx val="8"/>
          <c:order val="8"/>
          <c:tx>
            <c:strRef>
              <c:f>'metals composition'!$J$2</c:f>
              <c:strCache>
                <c:ptCount val="1"/>
                <c:pt idx="0">
                  <c:v>Fe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'metals composition'!$A$42:$A$50</c:f>
              <c:numCache>
                <c:formatCode>General</c:formatCode>
                <c:ptCount val="9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numCache>
            </c:numRef>
          </c:cat>
          <c:val>
            <c:numRef>
              <c:f>'metals composition'!$J$42:$J$50</c:f>
              <c:numCache>
                <c:formatCode>0.00000</c:formatCode>
                <c:ptCount val="9"/>
                <c:pt idx="0">
                  <c:v>0.11022312864783899</c:v>
                </c:pt>
                <c:pt idx="1">
                  <c:v>7.0590146076561305E-2</c:v>
                </c:pt>
                <c:pt idx="2">
                  <c:v>9.8871535647763506E-2</c:v>
                </c:pt>
                <c:pt idx="3">
                  <c:v>7.1636560589060899E-2</c:v>
                </c:pt>
                <c:pt idx="4">
                  <c:v>2.4975709421251002E-2</c:v>
                </c:pt>
                <c:pt idx="5">
                  <c:v>5.3876783702841199E-2</c:v>
                </c:pt>
                <c:pt idx="6">
                  <c:v>5.9329673498218098E-2</c:v>
                </c:pt>
                <c:pt idx="7">
                  <c:v>9.5875104260739002E-2</c:v>
                </c:pt>
                <c:pt idx="8">
                  <c:v>0.128543939025627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0E-4480-9282-AF8AB25841CF}"/>
            </c:ext>
          </c:extLst>
        </c:ser>
        <c:ser>
          <c:idx val="9"/>
          <c:order val="9"/>
          <c:tx>
            <c:strRef>
              <c:f>'metals composition'!$K$2</c:f>
              <c:strCache>
                <c:ptCount val="1"/>
                <c:pt idx="0">
                  <c:v>Cu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'metals composition'!$A$42:$A$50</c:f>
              <c:numCache>
                <c:formatCode>General</c:formatCode>
                <c:ptCount val="9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numCache>
            </c:numRef>
          </c:cat>
          <c:val>
            <c:numRef>
              <c:f>'metals composition'!$K$42:$K$50</c:f>
              <c:numCache>
                <c:formatCode>0.00000</c:formatCode>
                <c:ptCount val="9"/>
                <c:pt idx="0">
                  <c:v>3.4600168106852999E-3</c:v>
                </c:pt>
                <c:pt idx="1">
                  <c:v>3.1878382511159602E-3</c:v>
                </c:pt>
                <c:pt idx="2">
                  <c:v>2.43538308954435E-3</c:v>
                </c:pt>
                <c:pt idx="3">
                  <c:v>3.0511941826281801E-3</c:v>
                </c:pt>
                <c:pt idx="4">
                  <c:v>1.7034205770852101E-3</c:v>
                </c:pt>
                <c:pt idx="5">
                  <c:v>4.6041065393116398E-3</c:v>
                </c:pt>
                <c:pt idx="6">
                  <c:v>5.7471424073050502E-3</c:v>
                </c:pt>
                <c:pt idx="7">
                  <c:v>7.9792975164598504E-3</c:v>
                </c:pt>
                <c:pt idx="8">
                  <c:v>3.3052623721891599E-3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10E-4480-9282-AF8AB25841CF}"/>
            </c:ext>
          </c:extLst>
        </c:ser>
        <c:ser>
          <c:idx val="10"/>
          <c:order val="10"/>
          <c:tx>
            <c:strRef>
              <c:f>'metals composition'!$L$2</c:f>
              <c:strCache>
                <c:ptCount val="1"/>
                <c:pt idx="0">
                  <c:v>Zn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'metals composition'!$A$42:$A$50</c:f>
              <c:numCache>
                <c:formatCode>General</c:formatCode>
                <c:ptCount val="9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numCache>
            </c:numRef>
          </c:cat>
          <c:val>
            <c:numRef>
              <c:f>'metals composition'!$L$42:$L$50</c:f>
              <c:numCache>
                <c:formatCode>0.00000</c:formatCode>
                <c:ptCount val="9"/>
                <c:pt idx="0">
                  <c:v>8.3810370514370292E-3</c:v>
                </c:pt>
                <c:pt idx="1">
                  <c:v>1.0865338551783701E-2</c:v>
                </c:pt>
                <c:pt idx="2">
                  <c:v>9.44365379448538E-3</c:v>
                </c:pt>
                <c:pt idx="3">
                  <c:v>1.01487746818035E-2</c:v>
                </c:pt>
                <c:pt idx="4">
                  <c:v>4.4412603738590998E-3</c:v>
                </c:pt>
                <c:pt idx="5">
                  <c:v>1.490553524871E-2</c:v>
                </c:pt>
                <c:pt idx="6">
                  <c:v>2.3836514001694401E-2</c:v>
                </c:pt>
                <c:pt idx="7">
                  <c:v>2.04470960103313E-2</c:v>
                </c:pt>
                <c:pt idx="8">
                  <c:v>9.6638242364828902E-3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0E-4480-9282-AF8AB2584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5305096"/>
        <c:axId val="2125296840"/>
      </c:barChart>
      <c:catAx>
        <c:axId val="2125305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Composite sample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5296840"/>
        <c:crosses val="autoZero"/>
        <c:auto val="1"/>
        <c:lblAlgn val="ctr"/>
        <c:lblOffset val="100"/>
        <c:noMultiLvlLbl val="0"/>
      </c:catAx>
      <c:valAx>
        <c:axId val="2125296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Concentration (ug/m3)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5305096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Transitio site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ROS!$I$4:$I$18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ROS!$K$4:$K$18</c:f>
              <c:numCache>
                <c:formatCode>0.00000</c:formatCode>
                <c:ptCount val="15"/>
                <c:pt idx="0">
                  <c:v>16.193920676604819</c:v>
                </c:pt>
                <c:pt idx="1">
                  <c:v>22.597843589321311</c:v>
                </c:pt>
                <c:pt idx="2">
                  <c:v>21.43871891116056</c:v>
                </c:pt>
                <c:pt idx="3">
                  <c:v>36.527083688434701</c:v>
                </c:pt>
                <c:pt idx="4">
                  <c:v>24.935708214589219</c:v>
                </c:pt>
                <c:pt idx="5">
                  <c:v>21.6</c:v>
                </c:pt>
                <c:pt idx="6">
                  <c:v>18.100000000000001</c:v>
                </c:pt>
                <c:pt idx="7">
                  <c:v>20.3</c:v>
                </c:pt>
                <c:pt idx="8">
                  <c:v>17</c:v>
                </c:pt>
                <c:pt idx="9">
                  <c:v>19.3</c:v>
                </c:pt>
                <c:pt idx="10">
                  <c:v>19.100000000000001</c:v>
                </c:pt>
                <c:pt idx="11">
                  <c:v>18.8</c:v>
                </c:pt>
                <c:pt idx="12">
                  <c:v>22.8</c:v>
                </c:pt>
                <c:pt idx="13">
                  <c:v>34.6</c:v>
                </c:pt>
                <c:pt idx="14">
                  <c:v>29.7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4CF-42F9-815A-3FE96EFD0797}"/>
            </c:ext>
          </c:extLst>
        </c:ser>
        <c:ser>
          <c:idx val="1"/>
          <c:order val="1"/>
          <c:tx>
            <c:v>La Joya Site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ROS!$I$4:$I$18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ROS!$C$4:$C$18</c:f>
              <c:numCache>
                <c:formatCode>General</c:formatCode>
                <c:ptCount val="15"/>
                <c:pt idx="5" formatCode="0.00000">
                  <c:v>17.7</c:v>
                </c:pt>
                <c:pt idx="6" formatCode="0.00000">
                  <c:v>13.7</c:v>
                </c:pt>
                <c:pt idx="7" formatCode="0.00000">
                  <c:v>15.9</c:v>
                </c:pt>
                <c:pt idx="8" formatCode="0.00000">
                  <c:v>14.4</c:v>
                </c:pt>
                <c:pt idx="9" formatCode="0.00000">
                  <c:v>14.8</c:v>
                </c:pt>
                <c:pt idx="10" formatCode="0.00000">
                  <c:v>14.5</c:v>
                </c:pt>
                <c:pt idx="11" formatCode="0.00000">
                  <c:v>15</c:v>
                </c:pt>
                <c:pt idx="12" formatCode="0.00000">
                  <c:v>19.2</c:v>
                </c:pt>
                <c:pt idx="13" formatCode="0.00000">
                  <c:v>27</c:v>
                </c:pt>
                <c:pt idx="14" formatCode="0.00000">
                  <c:v>16.911111111111111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4CF-42F9-815A-3FE96EFD0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1686504"/>
        <c:axId val="2134101384"/>
      </c:scatterChart>
      <c:valAx>
        <c:axId val="2111686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/>
                  <a:t>Composite sample</a:t>
                </a:r>
                <a:endParaRPr lang="en-US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101384"/>
        <c:crosses val="autoZero"/>
        <c:crossBetween val="midCat"/>
      </c:valAx>
      <c:valAx>
        <c:axId val="213410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u="none" strike="noStrike" baseline="0">
                    <a:effectLst/>
                  </a:rPr>
                  <a:t>Concentration (</a:t>
                </a:r>
                <a:r>
                  <a:rPr lang="es-ES" sz="1400" b="1" i="0" u="none" strike="noStrike" baseline="0">
                    <a:effectLst/>
                  </a:rPr>
                  <a:t>µg/m³)</a:t>
                </a:r>
                <a:endParaRPr 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16865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Transito site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'metals composition'!$C$74:$C$88</c:f>
              <c:numCache>
                <c:formatCode>General</c:formatCode>
                <c:ptCount val="15"/>
                <c:pt idx="0">
                  <c:v>0.50125664815068205</c:v>
                </c:pt>
                <c:pt idx="1">
                  <c:v>1.010556561148781</c:v>
                </c:pt>
                <c:pt idx="2">
                  <c:v>0.96340969883141903</c:v>
                </c:pt>
                <c:pt idx="3">
                  <c:v>1.5309257031131269</c:v>
                </c:pt>
                <c:pt idx="4">
                  <c:v>0.98457243039443498</c:v>
                </c:pt>
                <c:pt idx="5">
                  <c:v>1.0649203025768159</c:v>
                </c:pt>
                <c:pt idx="6">
                  <c:v>0.65750835104886896</c:v>
                </c:pt>
                <c:pt idx="7">
                  <c:v>0.86601462825817399</c:v>
                </c:pt>
                <c:pt idx="8">
                  <c:v>0.73257304708966597</c:v>
                </c:pt>
                <c:pt idx="9">
                  <c:v>0.856153176906427</c:v>
                </c:pt>
                <c:pt idx="10">
                  <c:v>0.78557932403702402</c:v>
                </c:pt>
                <c:pt idx="11">
                  <c:v>0.65558066791003899</c:v>
                </c:pt>
                <c:pt idx="12">
                  <c:v>1.1755065624715619</c:v>
                </c:pt>
                <c:pt idx="13">
                  <c:v>2.3524627432378562</c:v>
                </c:pt>
                <c:pt idx="14">
                  <c:v>2.6804140875979212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0E-432D-A35D-DE4D2266894D}"/>
            </c:ext>
          </c:extLst>
        </c:ser>
        <c:ser>
          <c:idx val="1"/>
          <c:order val="1"/>
          <c:tx>
            <c:v>La Joya site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'metals composition'!$D$74:$D$88</c:f>
              <c:numCache>
                <c:formatCode>General</c:formatCode>
                <c:ptCount val="15"/>
                <c:pt idx="5">
                  <c:v>0.68317697947445599</c:v>
                </c:pt>
                <c:pt idx="6">
                  <c:v>0.43738686273282901</c:v>
                </c:pt>
                <c:pt idx="7">
                  <c:v>0.59418957751843404</c:v>
                </c:pt>
                <c:pt idx="8">
                  <c:v>0.450902341377033</c:v>
                </c:pt>
                <c:pt idx="9">
                  <c:v>0.16494160446081901</c:v>
                </c:pt>
                <c:pt idx="10">
                  <c:v>0.38122621507339999</c:v>
                </c:pt>
                <c:pt idx="11">
                  <c:v>0.43250277592636199</c:v>
                </c:pt>
                <c:pt idx="12">
                  <c:v>0.72009978087014803</c:v>
                </c:pt>
                <c:pt idx="13">
                  <c:v>1.2918372395948461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0E-432D-A35D-DE4D22668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5995288"/>
        <c:axId val="2096063800"/>
      </c:barChart>
      <c:catAx>
        <c:axId val="2095995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Composite sample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063800"/>
        <c:crosses val="autoZero"/>
        <c:auto val="1"/>
        <c:lblAlgn val="ctr"/>
        <c:lblOffset val="100"/>
        <c:noMultiLvlLbl val="0"/>
      </c:catAx>
      <c:valAx>
        <c:axId val="2096063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Concentration (ug/m3)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5995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>
                <a:solidFill>
                  <a:schemeClr val="tx1"/>
                </a:solidFill>
              </a:rPr>
              <a:t>Transito</a:t>
            </a:r>
            <a:r>
              <a:rPr lang="en-US" baseline="0" dirty="0" smtClean="0">
                <a:solidFill>
                  <a:schemeClr val="tx1"/>
                </a:solidFill>
              </a:rPr>
              <a:t> Site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662138123514251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34-4356-B15D-AB3FC2F239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34-4356-B15D-AB3FC2F239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E34-4356-B15D-AB3FC2F239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E34-4356-B15D-AB3FC2F239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E34-4356-B15D-AB3FC2F2392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E34-4356-B15D-AB3FC2F2392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E34-4356-B15D-AB3FC2F2392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E34-4356-B15D-AB3FC2F2392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E34-4356-B15D-AB3FC2F2392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E34-4356-B15D-AB3FC2F2392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FE34-4356-B15D-AB3FC2F2392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FE34-4356-B15D-AB3FC2F2392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FE34-4356-B15D-AB3FC2F2392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FE34-4356-B15D-AB3FC2F23927}"/>
              </c:ext>
            </c:extLst>
          </c:dPt>
          <c:dLbls>
            <c:dLbl>
              <c:idx val="0"/>
              <c:layout>
                <c:manualLayout>
                  <c:x val="5.8603168108801937E-3"/>
                  <c:y val="-1.59017712945481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34-4356-B15D-AB3FC2F23927}"/>
                </c:ext>
              </c:extLst>
            </c:dLbl>
            <c:dLbl>
              <c:idx val="1"/>
              <c:layout>
                <c:manualLayout>
                  <c:x val="-3.3208461928321095E-2"/>
                  <c:y val="-1.06011808630321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34-4356-B15D-AB3FC2F23927}"/>
                </c:ext>
              </c:extLst>
            </c:dLbl>
            <c:dLbl>
              <c:idx val="2"/>
              <c:layout>
                <c:manualLayout>
                  <c:x val="3.7115339802241222E-2"/>
                  <c:y val="-7.9508856472740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E34-4356-B15D-AB3FC2F23927}"/>
                </c:ext>
              </c:extLst>
            </c:dLbl>
            <c:dLbl>
              <c:idx val="3"/>
              <c:layout>
                <c:manualLayout>
                  <c:x val="7.4230679604482527E-2"/>
                  <c:y val="-2.65029521575802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E34-4356-B15D-AB3FC2F23927}"/>
                </c:ext>
              </c:extLst>
            </c:dLbl>
            <c:dLbl>
              <c:idx val="4"/>
              <c:layout>
                <c:manualLayout>
                  <c:x val="0.10743914153280347"/>
                  <c:y val="3.18035425890963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E34-4356-B15D-AB3FC2F2392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FE34-4356-B15D-AB3FC2F2392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FE34-4356-B15D-AB3FC2F2392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FE34-4356-B15D-AB3FC2F2392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FE34-4356-B15D-AB3FC2F2392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FE34-4356-B15D-AB3FC2F23927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FE34-4356-B15D-AB3FC2F23927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FE34-4356-B15D-AB3FC2F23927}"/>
                </c:ext>
              </c:extLst>
            </c:dLbl>
            <c:dLbl>
              <c:idx val="12"/>
              <c:layout>
                <c:manualLayout>
                  <c:x val="-8.0090996415362645E-2"/>
                  <c:y val="1.85520665103062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FE34-4356-B15D-AB3FC2F23927}"/>
                </c:ext>
              </c:extLst>
            </c:dLbl>
            <c:dLbl>
              <c:idx val="13"/>
              <c:layout>
                <c:manualLayout>
                  <c:x val="-5.664972917184187E-2"/>
                  <c:y val="-1.214704608184475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FE34-4356-B15D-AB3FC2F2392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'Transito %'!$A$37:$N$37</c:f>
              <c:strCache>
                <c:ptCount val="14"/>
                <c:pt idx="0">
                  <c:v>V </c:v>
                </c:pt>
                <c:pt idx="1">
                  <c:v>Cr </c:v>
                </c:pt>
                <c:pt idx="2">
                  <c:v>Pb </c:v>
                </c:pt>
                <c:pt idx="3">
                  <c:v>Ni</c:v>
                </c:pt>
                <c:pt idx="4">
                  <c:v>Mn</c:v>
                </c:pt>
                <c:pt idx="5">
                  <c:v>Na</c:v>
                </c:pt>
                <c:pt idx="6">
                  <c:v>Mg </c:v>
                </c:pt>
                <c:pt idx="7">
                  <c:v>Al </c:v>
                </c:pt>
                <c:pt idx="8">
                  <c:v>K</c:v>
                </c:pt>
                <c:pt idx="9">
                  <c:v>Ca </c:v>
                </c:pt>
                <c:pt idx="10">
                  <c:v>Ti </c:v>
                </c:pt>
                <c:pt idx="11">
                  <c:v>Fe</c:v>
                </c:pt>
                <c:pt idx="12">
                  <c:v>Cu</c:v>
                </c:pt>
                <c:pt idx="13">
                  <c:v>Zn </c:v>
                </c:pt>
              </c:strCache>
            </c:strRef>
          </c:cat>
          <c:val>
            <c:numRef>
              <c:f>'Transito %'!$A$36:$N$36</c:f>
              <c:numCache>
                <c:formatCode>0.00000</c:formatCode>
                <c:ptCount val="14"/>
                <c:pt idx="0">
                  <c:v>1.0337431876669533E-3</c:v>
                </c:pt>
                <c:pt idx="1">
                  <c:v>2.4036308197075943E-3</c:v>
                </c:pt>
                <c:pt idx="2">
                  <c:v>5.2956077942007346E-3</c:v>
                </c:pt>
                <c:pt idx="3">
                  <c:v>7.5983351025559972E-4</c:v>
                </c:pt>
                <c:pt idx="4">
                  <c:v>5.5366772203787277E-3</c:v>
                </c:pt>
                <c:pt idx="5">
                  <c:v>0.21219022725583592</c:v>
                </c:pt>
                <c:pt idx="6">
                  <c:v>4.0748976471292116E-2</c:v>
                </c:pt>
                <c:pt idx="7">
                  <c:v>0.1820257739287211</c:v>
                </c:pt>
                <c:pt idx="8">
                  <c:v>0.24992182398294591</c:v>
                </c:pt>
                <c:pt idx="9">
                  <c:v>0.14056056046604917</c:v>
                </c:pt>
                <c:pt idx="10">
                  <c:v>2.0929554951690889E-2</c:v>
                </c:pt>
                <c:pt idx="11">
                  <c:v>0.24485218828921973</c:v>
                </c:pt>
                <c:pt idx="12">
                  <c:v>7.5473497211197924E-3</c:v>
                </c:pt>
                <c:pt idx="13">
                  <c:v>2.2385807117978759E-2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FE34-4356-B15D-AB3FC2F239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La </a:t>
            </a:r>
            <a:r>
              <a:rPr lang="en-US" dirty="0" err="1">
                <a:solidFill>
                  <a:schemeClr val="tx1"/>
                </a:solidFill>
              </a:rPr>
              <a:t>Joya</a:t>
            </a:r>
            <a:r>
              <a:rPr lang="en-US" dirty="0">
                <a:solidFill>
                  <a:schemeClr val="tx1"/>
                </a:solidFill>
              </a:rPr>
              <a:t> site</a:t>
            </a:r>
          </a:p>
        </c:rich>
      </c:tx>
      <c:layout>
        <c:manualLayout>
          <c:xMode val="edge"/>
          <c:yMode val="edge"/>
          <c:x val="0.392881245673922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BE-4E61-A895-6330077B3E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BE-4E61-A895-6330077B3E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4BE-4E61-A895-6330077B3E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4BE-4E61-A895-6330077B3E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4BE-4E61-A895-6330077B3EE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4BE-4E61-A895-6330077B3EE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4BE-4E61-A895-6330077B3EE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4BE-4E61-A895-6330077B3EE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4BE-4E61-A895-6330077B3EE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64BE-4E61-A895-6330077B3EE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64BE-4E61-A895-6330077B3EE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64BE-4E61-A895-6330077B3EE3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64BE-4E61-A895-6330077B3EE3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64BE-4E61-A895-6330077B3EE3}"/>
              </c:ext>
            </c:extLst>
          </c:dPt>
          <c:dLbls>
            <c:dLbl>
              <c:idx val="0"/>
              <c:layout>
                <c:manualLayout>
                  <c:x val="7.3209153507633566E-3"/>
                  <c:y val="-5.300590431516059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4BE-4E61-A895-6330077B3EE3}"/>
                </c:ext>
              </c:extLst>
            </c:dLbl>
            <c:dLbl>
              <c:idx val="1"/>
              <c:layout>
                <c:manualLayout>
                  <c:x val="-3.4774347916125943E-2"/>
                  <c:y val="-5.3005904315160711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4BE-4E61-A895-6330077B3EE3}"/>
                </c:ext>
              </c:extLst>
            </c:dLbl>
            <c:dLbl>
              <c:idx val="2"/>
              <c:layout>
                <c:manualLayout>
                  <c:x val="3.1113890240744266E-2"/>
                  <c:y val="-2.6502952157580295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4BE-4E61-A895-6330077B3EE3}"/>
                </c:ext>
              </c:extLst>
            </c:dLbl>
            <c:dLbl>
              <c:idx val="3"/>
              <c:layout>
                <c:manualLayout>
                  <c:x val="6.5888238156870213E-2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4BE-4E61-A895-6330077B3EE3}"/>
                </c:ext>
              </c:extLst>
            </c:dLbl>
            <c:dLbl>
              <c:idx val="4"/>
              <c:layout>
                <c:manualLayout>
                  <c:x val="0.10066258607299615"/>
                  <c:y val="2.6502952157580282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4BE-4E61-A895-6330077B3EE3}"/>
                </c:ext>
              </c:extLst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64BE-4E61-A895-6330077B3EE3}"/>
                </c:ext>
              </c:extLst>
            </c:dLbl>
            <c:dLbl>
              <c:idx val="6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64BE-4E61-A895-6330077B3EE3}"/>
                </c:ext>
              </c:extLst>
            </c:dLbl>
            <c:dLbl>
              <c:idx val="7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64BE-4E61-A895-6330077B3EE3}"/>
                </c:ext>
              </c:extLst>
            </c:dLbl>
            <c:dLbl>
              <c:idx val="8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64BE-4E61-A895-6330077B3EE3}"/>
                </c:ext>
              </c:extLst>
            </c:dLbl>
            <c:dLbl>
              <c:idx val="9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64BE-4E61-A895-6330077B3EE3}"/>
                </c:ext>
              </c:extLst>
            </c:dLbl>
            <c:dLbl>
              <c:idx val="1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64BE-4E61-A895-6330077B3EE3}"/>
                </c:ext>
              </c:extLst>
            </c:dLbl>
            <c:dLbl>
              <c:idx val="1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64BE-4E61-A895-6330077B3EE3}"/>
                </c:ext>
              </c:extLst>
            </c:dLbl>
            <c:dLbl>
              <c:idx val="12"/>
              <c:layout>
                <c:manualLayout>
                  <c:x val="-6.9548695832251886E-2"/>
                  <c:y val="2.6502952157580295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64BE-4E61-A895-6330077B3EE3}"/>
                </c:ext>
              </c:extLst>
            </c:dLbl>
            <c:dLbl>
              <c:idx val="13"/>
              <c:layout>
                <c:manualLayout>
                  <c:x val="-5.3076636293034336E-2"/>
                  <c:y val="-1.214704608184475E-1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64BE-4E61-A895-6330077B3EE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'Joya %'!$A$25:$N$25</c:f>
              <c:strCache>
                <c:ptCount val="14"/>
                <c:pt idx="0">
                  <c:v>V </c:v>
                </c:pt>
                <c:pt idx="1">
                  <c:v>Mn </c:v>
                </c:pt>
                <c:pt idx="2">
                  <c:v>Pb </c:v>
                </c:pt>
                <c:pt idx="3">
                  <c:v>Ni </c:v>
                </c:pt>
                <c:pt idx="4">
                  <c:v>Cr </c:v>
                </c:pt>
                <c:pt idx="5">
                  <c:v>Na </c:v>
                </c:pt>
                <c:pt idx="6">
                  <c:v>Mg</c:v>
                </c:pt>
                <c:pt idx="7">
                  <c:v>Al </c:v>
                </c:pt>
                <c:pt idx="8">
                  <c:v>K</c:v>
                </c:pt>
                <c:pt idx="9">
                  <c:v>Ca</c:v>
                </c:pt>
                <c:pt idx="10">
                  <c:v>Ti</c:v>
                </c:pt>
                <c:pt idx="11">
                  <c:v>Fe </c:v>
                </c:pt>
                <c:pt idx="12">
                  <c:v>Cu </c:v>
                </c:pt>
                <c:pt idx="13">
                  <c:v>Zn </c:v>
                </c:pt>
              </c:strCache>
            </c:strRef>
          </c:cat>
          <c:val>
            <c:numRef>
              <c:f>'Joya %'!$A$24:$N$24</c:f>
              <c:numCache>
                <c:formatCode>0.00000</c:formatCode>
                <c:ptCount val="14"/>
                <c:pt idx="0">
                  <c:v>6.5482539389355129E-4</c:v>
                </c:pt>
                <c:pt idx="1">
                  <c:v>1.7889654171176035E-3</c:v>
                </c:pt>
                <c:pt idx="2">
                  <c:v>3.4926373851862755E-3</c:v>
                </c:pt>
                <c:pt idx="3">
                  <c:v>3.7649425338048348E-4</c:v>
                </c:pt>
                <c:pt idx="4">
                  <c:v>4.9142489420476911E-4</c:v>
                </c:pt>
                <c:pt idx="5">
                  <c:v>0.12276060483057728</c:v>
                </c:pt>
                <c:pt idx="6">
                  <c:v>1.3363323549971417E-2</c:v>
                </c:pt>
                <c:pt idx="7">
                  <c:v>8.9078105158757775E-2</c:v>
                </c:pt>
                <c:pt idx="8">
                  <c:v>0.18417227863288954</c:v>
                </c:pt>
                <c:pt idx="9">
                  <c:v>5.9795184239827742E-2</c:v>
                </c:pt>
                <c:pt idx="10">
                  <c:v>8.0231814170331275E-3</c:v>
                </c:pt>
                <c:pt idx="11">
                  <c:v>7.9324731207766799E-2</c:v>
                </c:pt>
                <c:pt idx="12">
                  <c:v>3.9415179718138545E-3</c:v>
                </c:pt>
                <c:pt idx="13">
                  <c:v>1.2459225994509699E-2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4BE-4E61-A895-6330077B3EE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Transito site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ROS!$I$4:$I$18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ROS!$D$4:$D$18</c:f>
              <c:numCache>
                <c:formatCode>0.00</c:formatCode>
                <c:ptCount val="15"/>
                <c:pt idx="0">
                  <c:v>36.069061472403192</c:v>
                </c:pt>
                <c:pt idx="1">
                  <c:v>175.7141463698261</c:v>
                </c:pt>
                <c:pt idx="2">
                  <c:v>104.5604444648981</c:v>
                </c:pt>
                <c:pt idx="3">
                  <c:v>197.8272276887341</c:v>
                </c:pt>
                <c:pt idx="4">
                  <c:v>18.74322601238714</c:v>
                </c:pt>
                <c:pt idx="5">
                  <c:v>53.28705989787327</c:v>
                </c:pt>
                <c:pt idx="6">
                  <c:v>177.65494589838681</c:v>
                </c:pt>
                <c:pt idx="7">
                  <c:v>116.9925023280249</c:v>
                </c:pt>
                <c:pt idx="8">
                  <c:v>169.11495429136679</c:v>
                </c:pt>
                <c:pt idx="9">
                  <c:v>158.75919505168179</c:v>
                </c:pt>
                <c:pt idx="10">
                  <c:v>171.06118740079111</c:v>
                </c:pt>
                <c:pt idx="11">
                  <c:v>251.64324628824119</c:v>
                </c:pt>
                <c:pt idx="12">
                  <c:v>248.40906230963961</c:v>
                </c:pt>
                <c:pt idx="13">
                  <c:v>296.84198520151938</c:v>
                </c:pt>
                <c:pt idx="14">
                  <c:v>721.89559512476444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002-4CF4-8ACB-677682D076E3}"/>
            </c:ext>
          </c:extLst>
        </c:ser>
        <c:ser>
          <c:idx val="1"/>
          <c:order val="1"/>
          <c:tx>
            <c:v>La Joya Site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ROS!$I$4:$I$18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ROS!$E$4:$E$18</c:f>
              <c:numCache>
                <c:formatCode>General</c:formatCode>
                <c:ptCount val="15"/>
                <c:pt idx="5" formatCode="0.00">
                  <c:v>102.4495467534541</c:v>
                </c:pt>
                <c:pt idx="6" formatCode="0.00">
                  <c:v>73.584708087557829</c:v>
                </c:pt>
                <c:pt idx="7" formatCode="0.00">
                  <c:v>85.471027716893929</c:v>
                </c:pt>
                <c:pt idx="8" formatCode="0.00">
                  <c:v>168.71525414731249</c:v>
                </c:pt>
                <c:pt idx="9" formatCode="0.00">
                  <c:v>86.099602627000166</c:v>
                </c:pt>
                <c:pt idx="10" formatCode="0.00">
                  <c:v>112.217033031231</c:v>
                </c:pt>
                <c:pt idx="11" formatCode="0.00">
                  <c:v>115.8950223211378</c:v>
                </c:pt>
                <c:pt idx="12" formatCode="0.00">
                  <c:v>159.92201283596029</c:v>
                </c:pt>
                <c:pt idx="13" formatCode="0.00">
                  <c:v>171.60855035583751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002-4CF4-8ACB-677682D07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6533832"/>
        <c:axId val="-2126642152"/>
      </c:scatterChart>
      <c:valAx>
        <c:axId val="-2126533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Composite sample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6642152"/>
        <c:crosses val="autoZero"/>
        <c:crossBetween val="midCat"/>
      </c:valAx>
      <c:valAx>
        <c:axId val="-212664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ROS </a:t>
                </a:r>
                <a:r>
                  <a:rPr lang="es-ES" b="1"/>
                  <a:t>(ug ZYM/m3)</a:t>
                </a:r>
                <a:endParaRPr lang="en-U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65338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 smtClean="0">
                <a:solidFill>
                  <a:schemeClr val="tx1"/>
                </a:solidFill>
              </a:rPr>
              <a:t>Transito</a:t>
            </a:r>
            <a:r>
              <a:rPr lang="en-US" dirty="0" smtClean="0">
                <a:solidFill>
                  <a:schemeClr val="tx1"/>
                </a:solidFill>
              </a:rPr>
              <a:t>” </a:t>
            </a:r>
            <a:r>
              <a:rPr lang="en-US" dirty="0">
                <a:solidFill>
                  <a:schemeClr val="tx1"/>
                </a:solidFill>
              </a:rPr>
              <a:t>site</a:t>
            </a:r>
          </a:p>
        </c:rich>
      </c:tx>
      <c:layout>
        <c:manualLayout>
          <c:xMode val="edge"/>
          <c:yMode val="edge"/>
          <c:x val="0.3429569482692649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5CE-410C-B377-8658D8D43B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CE-410C-B377-8658D8D43B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5CE-410C-B377-8658D8D43B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5CE-410C-B377-8658D8D43B7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5CE-410C-B377-8658D8D43B7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5CE-410C-B377-8658D8D43B7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5CE-410C-B377-8658D8D43B7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5CE-410C-B377-8658D8D43B7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5CE-410C-B377-8658D8D43B7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5CE-410C-B377-8658D8D43B76}"/>
                </c:ext>
              </c:extLst>
            </c:dLbl>
            <c:dLbl>
              <c:idx val="2"/>
              <c:layout>
                <c:manualLayout>
                  <c:x val="8.3989501312335905E-3"/>
                  <c:y val="-7.86627335299902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5CE-410C-B377-8658D8D43B76}"/>
                </c:ext>
              </c:extLst>
            </c:dLbl>
            <c:dLbl>
              <c:idx val="3"/>
              <c:layout>
                <c:manualLayout>
                  <c:x val="6.2992125984252002E-3"/>
                  <c:y val="1.9665683382497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5CE-410C-B377-8658D8D43B76}"/>
                </c:ext>
              </c:extLst>
            </c:dLbl>
            <c:dLbl>
              <c:idx val="4"/>
              <c:layout>
                <c:manualLayout>
                  <c:x val="2.0997375328083998E-3"/>
                  <c:y val="1.57325467059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5CE-410C-B377-8658D8D43B76}"/>
                </c:ext>
              </c:extLst>
            </c:dLbl>
            <c:dLbl>
              <c:idx val="5"/>
              <c:layout>
                <c:manualLayout>
                  <c:x val="-5.2361357487550102E-2"/>
                  <c:y val="-4.58211174090987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7340814681628"/>
                      <c:h val="0.107807276302851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5CE-410C-B377-8658D8D43B76}"/>
                </c:ext>
              </c:extLst>
            </c:dLbl>
            <c:dLbl>
              <c:idx val="6"/>
              <c:layout>
                <c:manualLayout>
                  <c:x val="5.2809182897265897E-2"/>
                  <c:y val="-3.1982030005271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5CE-410C-B377-8658D8D43B76}"/>
                </c:ext>
              </c:extLst>
            </c:dLbl>
            <c:dLbl>
              <c:idx val="7"/>
              <c:layout>
                <c:manualLayout>
                  <c:x val="7.9797421856450904E-2"/>
                  <c:y val="1.128307183851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5CE-410C-B377-8658D8D43B7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Gaby!$C$21:$C$28</c:f>
              <c:strCache>
                <c:ptCount val="8"/>
                <c:pt idx="0">
                  <c:v>Gas</c:v>
                </c:pt>
                <c:pt idx="1">
                  <c:v>Diesel</c:v>
                </c:pt>
                <c:pt idx="2">
                  <c:v>Transportation</c:v>
                </c:pt>
                <c:pt idx="3">
                  <c:v>Fugitive dust</c:v>
                </c:pt>
                <c:pt idx="4">
                  <c:v>Vehicles Tires/brakes</c:v>
                </c:pt>
                <c:pt idx="5">
                  <c:v>Biomass burning </c:v>
                </c:pt>
                <c:pt idx="6">
                  <c:v>Street dust </c:v>
                </c:pt>
                <c:pt idx="7">
                  <c:v>Other </c:v>
                </c:pt>
              </c:strCache>
            </c:strRef>
          </c:cat>
          <c:val>
            <c:numRef>
              <c:f>Gaby!$D$21:$D$28</c:f>
              <c:numCache>
                <c:formatCode>General</c:formatCode>
                <c:ptCount val="8"/>
                <c:pt idx="0">
                  <c:v>40</c:v>
                </c:pt>
                <c:pt idx="1">
                  <c:v>24</c:v>
                </c:pt>
                <c:pt idx="2">
                  <c:v>19</c:v>
                </c:pt>
                <c:pt idx="3">
                  <c:v>7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5CE-410C-B377-8658D8D43B7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“La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joya</a:t>
            </a:r>
            <a:r>
              <a:rPr lang="en-US" baseline="0" dirty="0" smtClean="0">
                <a:solidFill>
                  <a:schemeClr val="tx1"/>
                </a:solidFill>
              </a:rPr>
              <a:t>” </a:t>
            </a:r>
            <a:r>
              <a:rPr lang="en-US" baseline="0" dirty="0">
                <a:solidFill>
                  <a:schemeClr val="tx1"/>
                </a:solidFill>
              </a:rPr>
              <a:t>site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67183386097775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797-4F31-BBA8-66C7C19FA1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797-4F31-BBA8-66C7C19FA1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797-4F31-BBA8-66C7C19FA1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797-4F31-BBA8-66C7C19FA1F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797-4F31-BBA8-66C7C19FA1F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797-4F31-BBA8-66C7C19FA1F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797-4F31-BBA8-66C7C19FA1F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797-4F31-BBA8-66C7C19FA1FA}"/>
              </c:ext>
            </c:extLst>
          </c:dPt>
          <c:dLbls>
            <c:dLbl>
              <c:idx val="0"/>
              <c:layout>
                <c:manualLayout>
                  <c:x val="-5.6687115688136896E-3"/>
                  <c:y val="-6.7420657818811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797-4F31-BBA8-66C7C19FA1F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797-4F31-BBA8-66C7C19FA1F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797-4F31-BBA8-66C7C19FA1FA}"/>
                </c:ext>
              </c:extLst>
            </c:dLbl>
            <c:dLbl>
              <c:idx val="3"/>
              <c:layout>
                <c:manualLayout>
                  <c:x val="-4.7734185983664803E-3"/>
                  <c:y val="1.50440957846916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797-4F31-BBA8-66C7C19FA1FA}"/>
                </c:ext>
              </c:extLst>
            </c:dLbl>
            <c:dLbl>
              <c:idx val="4"/>
              <c:layout>
                <c:manualLayout>
                  <c:x val="-4.1240457391225199E-2"/>
                  <c:y val="8.47059590018774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73558944390425"/>
                      <c:h val="0.103089666364600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797-4F31-BBA8-66C7C19FA1FA}"/>
                </c:ext>
              </c:extLst>
            </c:dLbl>
            <c:dLbl>
              <c:idx val="5"/>
              <c:layout>
                <c:manualLayout>
                  <c:x val="-7.3212777577110394E-2"/>
                  <c:y val="-6.86588247836670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797-4F31-BBA8-66C7C19FA1FA}"/>
                </c:ext>
              </c:extLst>
            </c:dLbl>
            <c:dLbl>
              <c:idx val="6"/>
              <c:layout>
                <c:manualLayout>
                  <c:x val="3.76470504219589E-2"/>
                  <c:y val="-4.54897327007705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797-4F31-BBA8-66C7C19FA1FA}"/>
                </c:ext>
              </c:extLst>
            </c:dLbl>
            <c:dLbl>
              <c:idx val="7"/>
              <c:layout>
                <c:manualLayout>
                  <c:x val="5.0511141215145203E-2"/>
                  <c:y val="8.47087575070631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797-4F31-BBA8-66C7C19FA1F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Gaby!$C$21:$C$28</c:f>
              <c:strCache>
                <c:ptCount val="8"/>
                <c:pt idx="0">
                  <c:v>Gas</c:v>
                </c:pt>
                <c:pt idx="1">
                  <c:v>Diesel</c:v>
                </c:pt>
                <c:pt idx="2">
                  <c:v>Transportation</c:v>
                </c:pt>
                <c:pt idx="3">
                  <c:v>Fugitive dust</c:v>
                </c:pt>
                <c:pt idx="4">
                  <c:v>Vehicles Tires/brakes</c:v>
                </c:pt>
                <c:pt idx="5">
                  <c:v>Biomass burning </c:v>
                </c:pt>
                <c:pt idx="6">
                  <c:v>Street dust </c:v>
                </c:pt>
                <c:pt idx="7">
                  <c:v>Other </c:v>
                </c:pt>
              </c:strCache>
            </c:strRef>
          </c:cat>
          <c:val>
            <c:numRef>
              <c:f>Gaby!$E$21:$E$28</c:f>
              <c:numCache>
                <c:formatCode>General</c:formatCode>
                <c:ptCount val="8"/>
                <c:pt idx="0">
                  <c:v>45</c:v>
                </c:pt>
                <c:pt idx="1">
                  <c:v>22</c:v>
                </c:pt>
                <c:pt idx="2">
                  <c:v>21</c:v>
                </c:pt>
                <c:pt idx="3">
                  <c:v>5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797-4F31-BBA8-66C7C19FA1F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“</a:t>
            </a:r>
            <a:r>
              <a:rPr lang="en-US" sz="1800" b="1" dirty="0" err="1"/>
              <a:t>Transito</a:t>
            </a:r>
            <a:r>
              <a:rPr lang="en-US" sz="1800" b="1" dirty="0"/>
              <a:t>” site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'metals composition'!$B$2</c:f>
              <c:strCache>
                <c:ptCount val="1"/>
                <c:pt idx="0">
                  <c:v>Ni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'metals composition'!$B$3:$B$17</c:f>
              <c:numCache>
                <c:formatCode>0.00000</c:formatCode>
                <c:ptCount val="15"/>
                <c:pt idx="0">
                  <c:v>6.1278294615766098E-4</c:v>
                </c:pt>
                <c:pt idx="1">
                  <c:v>8.7653901934004201E-4</c:v>
                </c:pt>
                <c:pt idx="2">
                  <c:v>7.84273843711747E-4</c:v>
                </c:pt>
                <c:pt idx="3">
                  <c:v>8.97348669336985E-4</c:v>
                </c:pt>
                <c:pt idx="4">
                  <c:v>6.0666758871837198E-4</c:v>
                </c:pt>
                <c:pt idx="5">
                  <c:v>6.5560778339453902E-4</c:v>
                </c:pt>
                <c:pt idx="6">
                  <c:v>5.3521074194280704E-4</c:v>
                </c:pt>
                <c:pt idx="7">
                  <c:v>6.5712621111823396E-4</c:v>
                </c:pt>
                <c:pt idx="8">
                  <c:v>5.4714652219350803E-4</c:v>
                </c:pt>
                <c:pt idx="9">
                  <c:v>5.9851538876469598E-4</c:v>
                </c:pt>
                <c:pt idx="10">
                  <c:v>7.1166811492905698E-4</c:v>
                </c:pt>
                <c:pt idx="11">
                  <c:v>6.9093803977715996E-4</c:v>
                </c:pt>
                <c:pt idx="12">
                  <c:v>7.85850206795797E-4</c:v>
                </c:pt>
                <c:pt idx="13">
                  <c:v>1.13991746449383E-3</c:v>
                </c:pt>
                <c:pt idx="14">
                  <c:v>1.2979101131595601E-3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1-4203-86BF-0A73D021C683}"/>
            </c:ext>
          </c:extLst>
        </c:ser>
        <c:ser>
          <c:idx val="1"/>
          <c:order val="1"/>
          <c:tx>
            <c:strRef>
              <c:f>'metals composition'!$C$2</c:f>
              <c:strCache>
                <c:ptCount val="1"/>
                <c:pt idx="0">
                  <c:v>Mn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'metals composition'!$C$3:$C$17</c:f>
              <c:numCache>
                <c:formatCode>0.00000</c:formatCode>
                <c:ptCount val="15"/>
                <c:pt idx="0">
                  <c:v>5.79037870725324E-3</c:v>
                </c:pt>
                <c:pt idx="1">
                  <c:v>5.7023237961298899E-3</c:v>
                </c:pt>
                <c:pt idx="2">
                  <c:v>5.2814426397713799E-3</c:v>
                </c:pt>
                <c:pt idx="3">
                  <c:v>5.86059811647915E-3</c:v>
                </c:pt>
                <c:pt idx="4">
                  <c:v>3.75813223225016E-3</c:v>
                </c:pt>
                <c:pt idx="5">
                  <c:v>5.2303802706124098E-3</c:v>
                </c:pt>
                <c:pt idx="6">
                  <c:v>5.2525291342603898E-3</c:v>
                </c:pt>
                <c:pt idx="7">
                  <c:v>4.5690310282911397E-3</c:v>
                </c:pt>
                <c:pt idx="8">
                  <c:v>4.5317406298396104E-3</c:v>
                </c:pt>
                <c:pt idx="9">
                  <c:v>5.46858078741164E-3</c:v>
                </c:pt>
                <c:pt idx="10">
                  <c:v>5.2177374461454696E-3</c:v>
                </c:pt>
                <c:pt idx="11">
                  <c:v>6.08403884627503E-3</c:v>
                </c:pt>
                <c:pt idx="12">
                  <c:v>6.0222265491654096E-3</c:v>
                </c:pt>
                <c:pt idx="13">
                  <c:v>6.6384883321229902E-3</c:v>
                </c:pt>
                <c:pt idx="14">
                  <c:v>7.6425297896730096E-3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D1-4203-86BF-0A73D021C683}"/>
            </c:ext>
          </c:extLst>
        </c:ser>
        <c:ser>
          <c:idx val="2"/>
          <c:order val="2"/>
          <c:tx>
            <c:strRef>
              <c:f>'metals composition'!$D$2</c:f>
              <c:strCache>
                <c:ptCount val="1"/>
                <c:pt idx="0">
                  <c:v>Na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'metals composition'!$D$3:$D$17</c:f>
              <c:numCache>
                <c:formatCode>0.00000</c:formatCode>
                <c:ptCount val="15"/>
                <c:pt idx="0">
                  <c:v>4.7328557297884898E-2</c:v>
                </c:pt>
                <c:pt idx="1">
                  <c:v>0.122836218411797</c:v>
                </c:pt>
                <c:pt idx="2">
                  <c:v>0.18742836114619599</c:v>
                </c:pt>
                <c:pt idx="3">
                  <c:v>0.44173249499591999</c:v>
                </c:pt>
                <c:pt idx="4">
                  <c:v>0.193841551122136</c:v>
                </c:pt>
                <c:pt idx="5">
                  <c:v>0.15644135493921399</c:v>
                </c:pt>
                <c:pt idx="6">
                  <c:v>6.6180940084162407E-2</c:v>
                </c:pt>
                <c:pt idx="7">
                  <c:v>7.6216210688208996E-2</c:v>
                </c:pt>
                <c:pt idx="8">
                  <c:v>5.7852972716693603E-2</c:v>
                </c:pt>
                <c:pt idx="9">
                  <c:v>6.0585437717404503E-2</c:v>
                </c:pt>
                <c:pt idx="10">
                  <c:v>6.7140606775118294E-2</c:v>
                </c:pt>
                <c:pt idx="11">
                  <c:v>5.8365215025949602E-2</c:v>
                </c:pt>
                <c:pt idx="12">
                  <c:v>0.14172089353537301</c:v>
                </c:pt>
                <c:pt idx="13">
                  <c:v>0.68083872956407598</c:v>
                </c:pt>
                <c:pt idx="14">
                  <c:v>0.82434386481740396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D1-4203-86BF-0A73D021C683}"/>
            </c:ext>
          </c:extLst>
        </c:ser>
        <c:ser>
          <c:idx val="3"/>
          <c:order val="3"/>
          <c:tx>
            <c:strRef>
              <c:f>'metals composition'!$E$2</c:f>
              <c:strCache>
                <c:ptCount val="1"/>
                <c:pt idx="0">
                  <c:v>Mg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'metals composition'!$E$3:$E$17</c:f>
              <c:numCache>
                <c:formatCode>0.00000</c:formatCode>
                <c:ptCount val="15"/>
                <c:pt idx="0">
                  <c:v>1.6357012600749201E-2</c:v>
                </c:pt>
                <c:pt idx="1">
                  <c:v>3.4213826008701001E-2</c:v>
                </c:pt>
                <c:pt idx="2">
                  <c:v>3.5053539677606299E-2</c:v>
                </c:pt>
                <c:pt idx="3">
                  <c:v>5.71385586093009E-2</c:v>
                </c:pt>
                <c:pt idx="4">
                  <c:v>3.5797635987767397E-2</c:v>
                </c:pt>
                <c:pt idx="5">
                  <c:v>3.96863537916394E-2</c:v>
                </c:pt>
                <c:pt idx="6">
                  <c:v>1.9105091690015199E-2</c:v>
                </c:pt>
                <c:pt idx="7">
                  <c:v>2.3573502856725E-2</c:v>
                </c:pt>
                <c:pt idx="8">
                  <c:v>2.41608423219681E-2</c:v>
                </c:pt>
                <c:pt idx="9">
                  <c:v>2.7439005470023699E-2</c:v>
                </c:pt>
                <c:pt idx="10">
                  <c:v>2.28975639892374E-2</c:v>
                </c:pt>
                <c:pt idx="11">
                  <c:v>1.6997736566261801E-2</c:v>
                </c:pt>
                <c:pt idx="12">
                  <c:v>3.9697630958957897E-2</c:v>
                </c:pt>
                <c:pt idx="13">
                  <c:v>9.3072663744271505E-2</c:v>
                </c:pt>
                <c:pt idx="14">
                  <c:v>0.12604368279615699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D1-4203-86BF-0A73D021C683}"/>
            </c:ext>
          </c:extLst>
        </c:ser>
        <c:ser>
          <c:idx val="4"/>
          <c:order val="4"/>
          <c:tx>
            <c:strRef>
              <c:f>'metals composition'!$F$2</c:f>
              <c:strCache>
                <c:ptCount val="1"/>
                <c:pt idx="0">
                  <c:v>Al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'metals composition'!$F$3:$F$17</c:f>
              <c:numCache>
                <c:formatCode>0.00000</c:formatCode>
                <c:ptCount val="15"/>
                <c:pt idx="0">
                  <c:v>7.5997367302849506E-2</c:v>
                </c:pt>
                <c:pt idx="1">
                  <c:v>0.124443051009288</c:v>
                </c:pt>
                <c:pt idx="2">
                  <c:v>0.12876912383714401</c:v>
                </c:pt>
                <c:pt idx="3">
                  <c:v>0.12513370846227601</c:v>
                </c:pt>
                <c:pt idx="4">
                  <c:v>0.119643721945912</c:v>
                </c:pt>
                <c:pt idx="5">
                  <c:v>0.240189505513343</c:v>
                </c:pt>
                <c:pt idx="6">
                  <c:v>0.12458330013338</c:v>
                </c:pt>
                <c:pt idx="7">
                  <c:v>0.195763377811217</c:v>
                </c:pt>
                <c:pt idx="8">
                  <c:v>0.140079063652429</c:v>
                </c:pt>
                <c:pt idx="9">
                  <c:v>0.15680802833778301</c:v>
                </c:pt>
                <c:pt idx="10">
                  <c:v>0.15189093174674501</c:v>
                </c:pt>
                <c:pt idx="11">
                  <c:v>0.102570398450089</c:v>
                </c:pt>
                <c:pt idx="12">
                  <c:v>0.238902437870748</c:v>
                </c:pt>
                <c:pt idx="13">
                  <c:v>0.39446174437499498</c:v>
                </c:pt>
                <c:pt idx="14">
                  <c:v>0.41115084848261801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D1-4203-86BF-0A73D021C683}"/>
            </c:ext>
          </c:extLst>
        </c:ser>
        <c:ser>
          <c:idx val="5"/>
          <c:order val="5"/>
          <c:tx>
            <c:strRef>
              <c:f>'metals composition'!$G$2</c:f>
              <c:strCache>
                <c:ptCount val="1"/>
                <c:pt idx="0">
                  <c:v>K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'metals composition'!$G$3:$G$17</c:f>
              <c:numCache>
                <c:formatCode>0.00000</c:formatCode>
                <c:ptCount val="15"/>
                <c:pt idx="0">
                  <c:v>8.8203909730111593E-2</c:v>
                </c:pt>
                <c:pt idx="1">
                  <c:v>0.25478726702382798</c:v>
                </c:pt>
                <c:pt idx="2">
                  <c:v>0.18507110814243499</c:v>
                </c:pt>
                <c:pt idx="3">
                  <c:v>0.39004153242935502</c:v>
                </c:pt>
                <c:pt idx="4">
                  <c:v>0.32832244617565698</c:v>
                </c:pt>
                <c:pt idx="5">
                  <c:v>0.22025132080325799</c:v>
                </c:pt>
                <c:pt idx="6">
                  <c:v>0.12737692601040501</c:v>
                </c:pt>
                <c:pt idx="7">
                  <c:v>0.18226233195854</c:v>
                </c:pt>
                <c:pt idx="8">
                  <c:v>0.16987983381223501</c:v>
                </c:pt>
                <c:pt idx="9">
                  <c:v>0.212004612066163</c:v>
                </c:pt>
                <c:pt idx="10">
                  <c:v>0.16021742026505301</c:v>
                </c:pt>
                <c:pt idx="11">
                  <c:v>0.13273994542984599</c:v>
                </c:pt>
                <c:pt idx="12">
                  <c:v>0.225181103301199</c:v>
                </c:pt>
                <c:pt idx="13">
                  <c:v>0.469705344366035</c:v>
                </c:pt>
                <c:pt idx="14">
                  <c:v>0.60278225823006804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D1-4203-86BF-0A73D021C683}"/>
            </c:ext>
          </c:extLst>
        </c:ser>
        <c:ser>
          <c:idx val="6"/>
          <c:order val="6"/>
          <c:tx>
            <c:strRef>
              <c:f>'metals composition'!$H$2</c:f>
              <c:strCache>
                <c:ptCount val="1"/>
                <c:pt idx="0">
                  <c:v>Ca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solidFill>
                <a:srgbClr val="FFC000"/>
              </a:solidFill>
            </a:ln>
            <a:effectLst/>
          </c:spPr>
          <c:invertIfNegative val="0"/>
          <c:val>
            <c:numRef>
              <c:f>'metals composition'!$H$3:$H$17</c:f>
              <c:numCache>
                <c:formatCode>0.00000</c:formatCode>
                <c:ptCount val="15"/>
                <c:pt idx="0">
                  <c:v>8.3015920927399706E-2</c:v>
                </c:pt>
                <c:pt idx="1">
                  <c:v>0.18536443456856</c:v>
                </c:pt>
                <c:pt idx="2">
                  <c:v>0.11164914276426099</c:v>
                </c:pt>
                <c:pt idx="3">
                  <c:v>0.11140795274391201</c:v>
                </c:pt>
                <c:pt idx="4">
                  <c:v>9.8949747556846004E-2</c:v>
                </c:pt>
                <c:pt idx="5">
                  <c:v>0.12666219906301501</c:v>
                </c:pt>
                <c:pt idx="6">
                  <c:v>8.9800527027580596E-2</c:v>
                </c:pt>
                <c:pt idx="7">
                  <c:v>0.10576127040562899</c:v>
                </c:pt>
                <c:pt idx="8">
                  <c:v>0.106659828281959</c:v>
                </c:pt>
                <c:pt idx="9">
                  <c:v>0.124900063825636</c:v>
                </c:pt>
                <c:pt idx="10">
                  <c:v>0.135373677013293</c:v>
                </c:pt>
                <c:pt idx="11">
                  <c:v>0.10884112611286501</c:v>
                </c:pt>
                <c:pt idx="12">
                  <c:v>0.20417499662963501</c:v>
                </c:pt>
                <c:pt idx="13">
                  <c:v>0.261358364229065</c:v>
                </c:pt>
                <c:pt idx="14">
                  <c:v>0.25448915584108101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D1-4203-86BF-0A73D021C683}"/>
            </c:ext>
          </c:extLst>
        </c:ser>
        <c:ser>
          <c:idx val="7"/>
          <c:order val="7"/>
          <c:tx>
            <c:strRef>
              <c:f>'metals composition'!$I$2</c:f>
              <c:strCache>
                <c:ptCount val="1"/>
                <c:pt idx="0">
                  <c:v>Ti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'metals composition'!$I$3:$I$17</c:f>
              <c:numCache>
                <c:formatCode>0.00000</c:formatCode>
                <c:ptCount val="15"/>
                <c:pt idx="0">
                  <c:v>1.0902603303073501E-2</c:v>
                </c:pt>
                <c:pt idx="1">
                  <c:v>1.7580679181050898E-2</c:v>
                </c:pt>
                <c:pt idx="2">
                  <c:v>1.38983963942225E-2</c:v>
                </c:pt>
                <c:pt idx="3">
                  <c:v>1.8204516954485401E-2</c:v>
                </c:pt>
                <c:pt idx="4">
                  <c:v>1.3334620666731601E-2</c:v>
                </c:pt>
                <c:pt idx="5">
                  <c:v>2.4015478723312399E-2</c:v>
                </c:pt>
                <c:pt idx="6">
                  <c:v>1.7113466136191802E-2</c:v>
                </c:pt>
                <c:pt idx="7">
                  <c:v>2.3496557572854199E-2</c:v>
                </c:pt>
                <c:pt idx="8">
                  <c:v>1.7769209452356799E-2</c:v>
                </c:pt>
                <c:pt idx="9">
                  <c:v>2.0993890693982602E-2</c:v>
                </c:pt>
                <c:pt idx="10">
                  <c:v>1.75085190129988E-2</c:v>
                </c:pt>
                <c:pt idx="11">
                  <c:v>1.73630159112097E-2</c:v>
                </c:pt>
                <c:pt idx="12">
                  <c:v>2.3182630752381399E-2</c:v>
                </c:pt>
                <c:pt idx="13">
                  <c:v>3.5168566191162702E-2</c:v>
                </c:pt>
                <c:pt idx="14">
                  <c:v>4.3411173329348997E-2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7D1-4203-86BF-0A73D021C683}"/>
            </c:ext>
          </c:extLst>
        </c:ser>
        <c:ser>
          <c:idx val="8"/>
          <c:order val="8"/>
          <c:tx>
            <c:strRef>
              <c:f>'metals composition'!$J$2</c:f>
              <c:strCache>
                <c:ptCount val="1"/>
                <c:pt idx="0">
                  <c:v>Fe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'metals composition'!$J$3:$J$17</c:f>
              <c:numCache>
                <c:formatCode>0.00000</c:formatCode>
                <c:ptCount val="15"/>
                <c:pt idx="0">
                  <c:v>0.15297052026062999</c:v>
                </c:pt>
                <c:pt idx="1">
                  <c:v>0.23225390348807001</c:v>
                </c:pt>
                <c:pt idx="2">
                  <c:v>0.267630993364531</c:v>
                </c:pt>
                <c:pt idx="3">
                  <c:v>0.35585691048686802</c:v>
                </c:pt>
                <c:pt idx="4">
                  <c:v>0.16713932141545901</c:v>
                </c:pt>
                <c:pt idx="5">
                  <c:v>0.233134523150552</c:v>
                </c:pt>
                <c:pt idx="6">
                  <c:v>0.18650637340818799</c:v>
                </c:pt>
                <c:pt idx="7">
                  <c:v>0.23085311665109501</c:v>
                </c:pt>
                <c:pt idx="8">
                  <c:v>0.18961080305525899</c:v>
                </c:pt>
                <c:pt idx="9">
                  <c:v>0.22413106377709199</c:v>
                </c:pt>
                <c:pt idx="10">
                  <c:v>0.20166758654377501</c:v>
                </c:pt>
                <c:pt idx="11">
                  <c:v>0.187125912114468</c:v>
                </c:pt>
                <c:pt idx="12">
                  <c:v>0.26984905357745897</c:v>
                </c:pt>
                <c:pt idx="13">
                  <c:v>0.38816703716092199</c:v>
                </c:pt>
                <c:pt idx="14">
                  <c:v>0.38588570588392701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D1-4203-86BF-0A73D021C683}"/>
            </c:ext>
          </c:extLst>
        </c:ser>
        <c:ser>
          <c:idx val="9"/>
          <c:order val="9"/>
          <c:tx>
            <c:strRef>
              <c:f>'metals composition'!$K$2</c:f>
              <c:strCache>
                <c:ptCount val="1"/>
                <c:pt idx="0">
                  <c:v>Cu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'metals composition'!$K$3:$K$17</c:f>
              <c:numCache>
                <c:formatCode>0.00000</c:formatCode>
                <c:ptCount val="15"/>
                <c:pt idx="0">
                  <c:v>6.9546404856755898E-3</c:v>
                </c:pt>
                <c:pt idx="1">
                  <c:v>1.13564980282733E-2</c:v>
                </c:pt>
                <c:pt idx="2">
                  <c:v>6.6064131387615797E-3</c:v>
                </c:pt>
                <c:pt idx="3">
                  <c:v>6.5014764429536503E-3</c:v>
                </c:pt>
                <c:pt idx="4">
                  <c:v>6.8556961094982096E-3</c:v>
                </c:pt>
                <c:pt idx="5">
                  <c:v>6.4617326252451998E-3</c:v>
                </c:pt>
                <c:pt idx="6">
                  <c:v>6.5593949897214702E-3</c:v>
                </c:pt>
                <c:pt idx="7">
                  <c:v>6.4626059466481303E-3</c:v>
                </c:pt>
                <c:pt idx="8">
                  <c:v>6.5122661501263298E-3</c:v>
                </c:pt>
                <c:pt idx="9">
                  <c:v>7.9724644162806092E-3</c:v>
                </c:pt>
                <c:pt idx="10">
                  <c:v>7.9224839512300194E-3</c:v>
                </c:pt>
                <c:pt idx="11">
                  <c:v>7.31757945098314E-3</c:v>
                </c:pt>
                <c:pt idx="12">
                  <c:v>9.6013151926782805E-3</c:v>
                </c:pt>
                <c:pt idx="13">
                  <c:v>8.2360609420368894E-3</c:v>
                </c:pt>
                <c:pt idx="14">
                  <c:v>7.8896179466844494E-3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7D1-4203-86BF-0A73D021C683}"/>
            </c:ext>
          </c:extLst>
        </c:ser>
        <c:ser>
          <c:idx val="10"/>
          <c:order val="10"/>
          <c:tx>
            <c:strRef>
              <c:f>'metals composition'!$L$2</c:f>
              <c:strCache>
                <c:ptCount val="1"/>
                <c:pt idx="0">
                  <c:v>Zn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'metals composition'!$L$3:$L$17</c:f>
              <c:numCache>
                <c:formatCode>0.00000</c:formatCode>
                <c:ptCount val="15"/>
                <c:pt idx="0">
                  <c:v>1.95261162423086E-2</c:v>
                </c:pt>
                <c:pt idx="1">
                  <c:v>2.7720683429211499E-2</c:v>
                </c:pt>
                <c:pt idx="2">
                  <c:v>2.7302620366261299E-2</c:v>
                </c:pt>
                <c:pt idx="3">
                  <c:v>2.4908551988056301E-2</c:v>
                </c:pt>
                <c:pt idx="4">
                  <c:v>2.0687689414428102E-2</c:v>
                </c:pt>
                <c:pt idx="5">
                  <c:v>1.8077833967237299E-2</c:v>
                </c:pt>
                <c:pt idx="6">
                  <c:v>2.0282331569223901E-2</c:v>
                </c:pt>
                <c:pt idx="7">
                  <c:v>2.1625654367256299E-2</c:v>
                </c:pt>
                <c:pt idx="8">
                  <c:v>2.0048227646640399E-2</c:v>
                </c:pt>
                <c:pt idx="9">
                  <c:v>2.13186106020622E-2</c:v>
                </c:pt>
                <c:pt idx="10">
                  <c:v>2.0960534739574099E-2</c:v>
                </c:pt>
                <c:pt idx="11">
                  <c:v>2.4259738848365998E-2</c:v>
                </c:pt>
                <c:pt idx="12">
                  <c:v>2.3196500653130302E-2</c:v>
                </c:pt>
                <c:pt idx="13">
                  <c:v>2.1454232665291902E-2</c:v>
                </c:pt>
                <c:pt idx="14">
                  <c:v>2.4417780270633099E-2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7D1-4203-86BF-0A73D021C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4876504"/>
        <c:axId val="2113278152"/>
      </c:barChart>
      <c:catAx>
        <c:axId val="2094876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Composite sample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278152"/>
        <c:crosses val="autoZero"/>
        <c:auto val="1"/>
        <c:lblAlgn val="ctr"/>
        <c:lblOffset val="100"/>
        <c:noMultiLvlLbl val="0"/>
      </c:catAx>
      <c:valAx>
        <c:axId val="2113278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Concentration (ug/m3)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876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F567BC-A7A5-3C48-A409-72171952C741}" type="doc">
      <dgm:prSet loTypeId="urn:microsoft.com/office/officeart/2005/8/layout/radial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C19518-14DE-A143-8669-F3D76829D9DF}">
      <dgm:prSet phldrT="[Texto]" custT="1"/>
      <dgm:spPr/>
      <dgm:t>
        <a:bodyPr/>
        <a:lstStyle/>
        <a:p>
          <a:r>
            <a:rPr lang="en-US" sz="4400" b="1" dirty="0" smtClean="0">
              <a:solidFill>
                <a:schemeClr val="tx1"/>
              </a:solidFill>
            </a:rPr>
            <a:t>PM</a:t>
          </a:r>
          <a:endParaRPr lang="en-US" sz="4400" b="1" dirty="0">
            <a:solidFill>
              <a:schemeClr val="tx1"/>
            </a:solidFill>
          </a:endParaRPr>
        </a:p>
      </dgm:t>
    </dgm:pt>
    <dgm:pt modelId="{A40DEA16-5598-DE46-91EC-1A63A98795A9}" type="parTrans" cxnId="{48C06E5F-CD0B-B940-9E5E-A0E639EA4F7F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11D526F3-6271-CE42-A116-79C282A0FB1E}" type="sibTrans" cxnId="{48C06E5F-CD0B-B940-9E5E-A0E639EA4F7F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92889084-35A3-D54C-8ABE-80E1BE119BD7}">
      <dgm:prSet phldrT="[Texto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Myocardial infarction</a:t>
          </a:r>
          <a:endParaRPr lang="en-US" sz="1800" b="1" dirty="0">
            <a:solidFill>
              <a:schemeClr val="tx1"/>
            </a:solidFill>
          </a:endParaRPr>
        </a:p>
      </dgm:t>
    </dgm:pt>
    <dgm:pt modelId="{968D59FC-E73C-FB43-8B12-60261D8C6B88}" type="parTrans" cxnId="{81E300F5-55CF-7041-A113-DFB8254AF4ED}">
      <dgm:prSet custT="1"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9DCC5A3D-772D-424E-A70D-F3F03567EF4A}" type="sibTrans" cxnId="{81E300F5-55CF-7041-A113-DFB8254AF4E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D231D232-1EEC-D74E-97C7-216AFC1448DA}">
      <dgm:prSet phldrT="[Texto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Arrhythmia </a:t>
          </a:r>
          <a:endParaRPr lang="en-US" sz="1800" b="1" dirty="0">
            <a:solidFill>
              <a:schemeClr val="tx1"/>
            </a:solidFill>
          </a:endParaRPr>
        </a:p>
      </dgm:t>
    </dgm:pt>
    <dgm:pt modelId="{27ACE987-3574-A848-A205-CFE501E1220B}" type="parTrans" cxnId="{EB8427FA-23B5-E040-AF2A-027E41E678DC}">
      <dgm:prSet custT="1"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50D08097-BD94-CE45-B81D-2B904E10CE13}" type="sibTrans" cxnId="{EB8427FA-23B5-E040-AF2A-027E41E678DC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5C7B8403-987E-1A4D-B5CD-3B913BC4CA75}">
      <dgm:prSet phldrT="[Texto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Asthma </a:t>
          </a:r>
          <a:endParaRPr lang="en-US" sz="1800" b="1" dirty="0">
            <a:solidFill>
              <a:schemeClr val="tx1"/>
            </a:solidFill>
          </a:endParaRPr>
        </a:p>
      </dgm:t>
    </dgm:pt>
    <dgm:pt modelId="{B419D8F5-5BB7-F64E-A648-678DFAE125B0}" type="parTrans" cxnId="{8BDDA327-3F2B-704D-A4AA-122E66B66294}">
      <dgm:prSet custT="1"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49A38510-EAB6-4846-BFE3-FA12E3280094}" type="sibTrans" cxnId="{8BDDA327-3F2B-704D-A4AA-122E66B66294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E9498374-B5F9-C942-B02C-6288606B5839}">
      <dgm:prSet phldrT="[Texto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Lung cancer</a:t>
          </a:r>
          <a:endParaRPr lang="en-US" sz="1800" b="1" dirty="0">
            <a:solidFill>
              <a:schemeClr val="tx1"/>
            </a:solidFill>
          </a:endParaRPr>
        </a:p>
      </dgm:t>
    </dgm:pt>
    <dgm:pt modelId="{AA06E6EB-282F-D749-816D-4CA911CF1C4D}" type="parTrans" cxnId="{66758831-8A37-8A4C-BF27-A04CC1D7A828}">
      <dgm:prSet custT="1"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4F38A1D6-1EC1-D749-A5EA-AEB2DA2EA93E}" type="sibTrans" cxnId="{66758831-8A37-8A4C-BF27-A04CC1D7A828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700A5ED8-BF69-6842-B40A-3E25A835ADB4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Chronic obstructive pulmonary disease</a:t>
          </a:r>
          <a:endParaRPr lang="en-US" sz="1800" b="1" dirty="0">
            <a:solidFill>
              <a:schemeClr val="tx1"/>
            </a:solidFill>
          </a:endParaRPr>
        </a:p>
      </dgm:t>
    </dgm:pt>
    <dgm:pt modelId="{F5878B93-F08B-A64A-9490-A03CCC7913AD}" type="parTrans" cxnId="{DE1A7D59-6287-BD40-A3F7-60E07558BDD4}">
      <dgm:prSet custT="1"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8DC4C383-2A5D-1944-8F7D-C3F75E342FC8}" type="sibTrans" cxnId="{DE1A7D59-6287-BD40-A3F7-60E07558BDD4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46405AF2-75FE-7B4A-AC6B-5D47A8759067}" type="pres">
      <dgm:prSet presAssocID="{8AF567BC-A7A5-3C48-A409-72171952C74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EF47C2-1DFF-BA43-AEAB-2DB87D807EF2}" type="pres">
      <dgm:prSet presAssocID="{02C19518-14DE-A143-8669-F3D76829D9DF}" presName="centerShape" presStyleLbl="node0" presStyleIdx="0" presStyleCnt="1" custScaleX="107642"/>
      <dgm:spPr/>
      <dgm:t>
        <a:bodyPr/>
        <a:lstStyle/>
        <a:p>
          <a:endParaRPr lang="en-US"/>
        </a:p>
      </dgm:t>
    </dgm:pt>
    <dgm:pt modelId="{AE389D39-70E5-8D45-92E0-BF9951FFB50C}" type="pres">
      <dgm:prSet presAssocID="{968D59FC-E73C-FB43-8B12-60261D8C6B88}" presName="parTrans" presStyleLbl="sibTrans2D1" presStyleIdx="0" presStyleCnt="5"/>
      <dgm:spPr/>
      <dgm:t>
        <a:bodyPr/>
        <a:lstStyle/>
        <a:p>
          <a:endParaRPr lang="en-US"/>
        </a:p>
      </dgm:t>
    </dgm:pt>
    <dgm:pt modelId="{785D919E-5273-0B41-8C0F-B97078C6A772}" type="pres">
      <dgm:prSet presAssocID="{968D59FC-E73C-FB43-8B12-60261D8C6B8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00D1368-C789-8D41-8041-56413469535E}" type="pres">
      <dgm:prSet presAssocID="{92889084-35A3-D54C-8ABE-80E1BE119BD7}" presName="node" presStyleLbl="node1" presStyleIdx="0" presStyleCnt="5" custScaleX="106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B1540-2B38-EC4C-A3D4-6698E64278C1}" type="pres">
      <dgm:prSet presAssocID="{27ACE987-3574-A848-A205-CFE501E1220B}" presName="parTrans" presStyleLbl="sibTrans2D1" presStyleIdx="1" presStyleCnt="5"/>
      <dgm:spPr/>
      <dgm:t>
        <a:bodyPr/>
        <a:lstStyle/>
        <a:p>
          <a:endParaRPr lang="en-US"/>
        </a:p>
      </dgm:t>
    </dgm:pt>
    <dgm:pt modelId="{733428C0-BE86-DA45-822E-4937C2B985F7}" type="pres">
      <dgm:prSet presAssocID="{27ACE987-3574-A848-A205-CFE501E1220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2BCA65E-10A6-8B48-BCA1-2B3E164968A4}" type="pres">
      <dgm:prSet presAssocID="{D231D232-1EEC-D74E-97C7-216AFC1448DA}" presName="node" presStyleLbl="node1" presStyleIdx="1" presStyleCnt="5" custScaleX="106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959CB-B266-7449-ADD0-B23F04C9CD33}" type="pres">
      <dgm:prSet presAssocID="{B419D8F5-5BB7-F64E-A648-678DFAE125B0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D31838B-81C9-094B-BDD0-4302BD3AF193}" type="pres">
      <dgm:prSet presAssocID="{B419D8F5-5BB7-F64E-A648-678DFAE125B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E3C855A-F1B8-D04A-A5BA-7AB10622317C}" type="pres">
      <dgm:prSet presAssocID="{5C7B8403-987E-1A4D-B5CD-3B913BC4CA7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CD623-94C0-A24A-B0DA-D37A6DFBB230}" type="pres">
      <dgm:prSet presAssocID="{F5878B93-F08B-A64A-9490-A03CCC7913AD}" presName="parTrans" presStyleLbl="sibTrans2D1" presStyleIdx="3" presStyleCnt="5"/>
      <dgm:spPr/>
      <dgm:t>
        <a:bodyPr/>
        <a:lstStyle/>
        <a:p>
          <a:endParaRPr lang="en-US"/>
        </a:p>
      </dgm:t>
    </dgm:pt>
    <dgm:pt modelId="{5EBBE131-E04D-284B-8290-440D445032E7}" type="pres">
      <dgm:prSet presAssocID="{F5878B93-F08B-A64A-9490-A03CCC7913A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560789E-8E79-8A45-9813-1C985402DD13}" type="pres">
      <dgm:prSet presAssocID="{700A5ED8-BF69-6842-B40A-3E25A835ADB4}" presName="node" presStyleLbl="node1" presStyleIdx="3" presStyleCnt="5" custScaleX="105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4E908-6B08-D740-B05A-D1CAC04899F3}" type="pres">
      <dgm:prSet presAssocID="{AA06E6EB-282F-D749-816D-4CA911CF1C4D}" presName="parTrans" presStyleLbl="sibTrans2D1" presStyleIdx="4" presStyleCnt="5"/>
      <dgm:spPr/>
      <dgm:t>
        <a:bodyPr/>
        <a:lstStyle/>
        <a:p>
          <a:endParaRPr lang="en-US"/>
        </a:p>
      </dgm:t>
    </dgm:pt>
    <dgm:pt modelId="{B15DDB58-EE83-7944-BAF5-4AD13F40BDBC}" type="pres">
      <dgm:prSet presAssocID="{AA06E6EB-282F-D749-816D-4CA911CF1C4D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F1E5ACB-AAF9-4841-808F-9D3B7C45F388}" type="pres">
      <dgm:prSet presAssocID="{E9498374-B5F9-C942-B02C-6288606B583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0F6180-4098-F445-B22E-EFA23E1B1B39}" type="presOf" srcId="{700A5ED8-BF69-6842-B40A-3E25A835ADB4}" destId="{C560789E-8E79-8A45-9813-1C985402DD13}" srcOrd="0" destOrd="0" presId="urn:microsoft.com/office/officeart/2005/8/layout/radial5"/>
    <dgm:cxn modelId="{8BDDA327-3F2B-704D-A4AA-122E66B66294}" srcId="{02C19518-14DE-A143-8669-F3D76829D9DF}" destId="{5C7B8403-987E-1A4D-B5CD-3B913BC4CA75}" srcOrd="2" destOrd="0" parTransId="{B419D8F5-5BB7-F64E-A648-678DFAE125B0}" sibTransId="{49A38510-EAB6-4846-BFE3-FA12E3280094}"/>
    <dgm:cxn modelId="{41584E73-5A87-AB40-85E0-8B614D796686}" type="presOf" srcId="{B419D8F5-5BB7-F64E-A648-678DFAE125B0}" destId="{ED31838B-81C9-094B-BDD0-4302BD3AF193}" srcOrd="1" destOrd="0" presId="urn:microsoft.com/office/officeart/2005/8/layout/radial5"/>
    <dgm:cxn modelId="{D5EDE160-AE00-6340-BF8C-02781AE84ABF}" type="presOf" srcId="{27ACE987-3574-A848-A205-CFE501E1220B}" destId="{E51B1540-2B38-EC4C-A3D4-6698E64278C1}" srcOrd="0" destOrd="0" presId="urn:microsoft.com/office/officeart/2005/8/layout/radial5"/>
    <dgm:cxn modelId="{57098A2A-ECE7-3949-9C76-69826077AC65}" type="presOf" srcId="{AA06E6EB-282F-D749-816D-4CA911CF1C4D}" destId="{B15DDB58-EE83-7944-BAF5-4AD13F40BDBC}" srcOrd="1" destOrd="0" presId="urn:microsoft.com/office/officeart/2005/8/layout/radial5"/>
    <dgm:cxn modelId="{15AFB25B-34C8-874C-ACCA-90B8027E0B45}" type="presOf" srcId="{968D59FC-E73C-FB43-8B12-60261D8C6B88}" destId="{785D919E-5273-0B41-8C0F-B97078C6A772}" srcOrd="1" destOrd="0" presId="urn:microsoft.com/office/officeart/2005/8/layout/radial5"/>
    <dgm:cxn modelId="{0D54E7F5-27CC-7447-8C63-EABA3A35498C}" type="presOf" srcId="{B419D8F5-5BB7-F64E-A648-678DFAE125B0}" destId="{3FA959CB-B266-7449-ADD0-B23F04C9CD33}" srcOrd="0" destOrd="0" presId="urn:microsoft.com/office/officeart/2005/8/layout/radial5"/>
    <dgm:cxn modelId="{1C3065CE-9669-5146-9A6C-3214E8BC9CB0}" type="presOf" srcId="{92889084-35A3-D54C-8ABE-80E1BE119BD7}" destId="{D00D1368-C789-8D41-8041-56413469535E}" srcOrd="0" destOrd="0" presId="urn:microsoft.com/office/officeart/2005/8/layout/radial5"/>
    <dgm:cxn modelId="{DE1A7D59-6287-BD40-A3F7-60E07558BDD4}" srcId="{02C19518-14DE-A143-8669-F3D76829D9DF}" destId="{700A5ED8-BF69-6842-B40A-3E25A835ADB4}" srcOrd="3" destOrd="0" parTransId="{F5878B93-F08B-A64A-9490-A03CCC7913AD}" sibTransId="{8DC4C383-2A5D-1944-8F7D-C3F75E342FC8}"/>
    <dgm:cxn modelId="{5D46CFFD-E553-F044-8042-775F9822AE05}" type="presOf" srcId="{02C19518-14DE-A143-8669-F3D76829D9DF}" destId="{A6EF47C2-1DFF-BA43-AEAB-2DB87D807EF2}" srcOrd="0" destOrd="0" presId="urn:microsoft.com/office/officeart/2005/8/layout/radial5"/>
    <dgm:cxn modelId="{22E3663D-D51B-DB4B-94D6-30D89F0F32F2}" type="presOf" srcId="{AA06E6EB-282F-D749-816D-4CA911CF1C4D}" destId="{EAA4E908-6B08-D740-B05A-D1CAC04899F3}" srcOrd="0" destOrd="0" presId="urn:microsoft.com/office/officeart/2005/8/layout/radial5"/>
    <dgm:cxn modelId="{4050D6FE-3D0A-8340-8FFF-C93DAA244065}" type="presOf" srcId="{5C7B8403-987E-1A4D-B5CD-3B913BC4CA75}" destId="{EE3C855A-F1B8-D04A-A5BA-7AB10622317C}" srcOrd="0" destOrd="0" presId="urn:microsoft.com/office/officeart/2005/8/layout/radial5"/>
    <dgm:cxn modelId="{48C06E5F-CD0B-B940-9E5E-A0E639EA4F7F}" srcId="{8AF567BC-A7A5-3C48-A409-72171952C741}" destId="{02C19518-14DE-A143-8669-F3D76829D9DF}" srcOrd="0" destOrd="0" parTransId="{A40DEA16-5598-DE46-91EC-1A63A98795A9}" sibTransId="{11D526F3-6271-CE42-A116-79C282A0FB1E}"/>
    <dgm:cxn modelId="{EB8427FA-23B5-E040-AF2A-027E41E678DC}" srcId="{02C19518-14DE-A143-8669-F3D76829D9DF}" destId="{D231D232-1EEC-D74E-97C7-216AFC1448DA}" srcOrd="1" destOrd="0" parTransId="{27ACE987-3574-A848-A205-CFE501E1220B}" sibTransId="{50D08097-BD94-CE45-B81D-2B904E10CE13}"/>
    <dgm:cxn modelId="{C4ECD3A8-2582-A741-9D55-CAD9A2DEEF5C}" type="presOf" srcId="{E9498374-B5F9-C942-B02C-6288606B5839}" destId="{EF1E5ACB-AAF9-4841-808F-9D3B7C45F388}" srcOrd="0" destOrd="0" presId="urn:microsoft.com/office/officeart/2005/8/layout/radial5"/>
    <dgm:cxn modelId="{A5FD8B64-1D5A-6D40-91ED-B936246FCF17}" type="presOf" srcId="{968D59FC-E73C-FB43-8B12-60261D8C6B88}" destId="{AE389D39-70E5-8D45-92E0-BF9951FFB50C}" srcOrd="0" destOrd="0" presId="urn:microsoft.com/office/officeart/2005/8/layout/radial5"/>
    <dgm:cxn modelId="{66758831-8A37-8A4C-BF27-A04CC1D7A828}" srcId="{02C19518-14DE-A143-8669-F3D76829D9DF}" destId="{E9498374-B5F9-C942-B02C-6288606B5839}" srcOrd="4" destOrd="0" parTransId="{AA06E6EB-282F-D749-816D-4CA911CF1C4D}" sibTransId="{4F38A1D6-1EC1-D749-A5EA-AEB2DA2EA93E}"/>
    <dgm:cxn modelId="{28CB6FEA-E000-504B-BC43-F19370556377}" type="presOf" srcId="{8AF567BC-A7A5-3C48-A409-72171952C741}" destId="{46405AF2-75FE-7B4A-AC6B-5D47A8759067}" srcOrd="0" destOrd="0" presId="urn:microsoft.com/office/officeart/2005/8/layout/radial5"/>
    <dgm:cxn modelId="{9D863C0E-A27C-354B-9AE5-98E220B13EF6}" type="presOf" srcId="{F5878B93-F08B-A64A-9490-A03CCC7913AD}" destId="{176CD623-94C0-A24A-B0DA-D37A6DFBB230}" srcOrd="0" destOrd="0" presId="urn:microsoft.com/office/officeart/2005/8/layout/radial5"/>
    <dgm:cxn modelId="{81E300F5-55CF-7041-A113-DFB8254AF4ED}" srcId="{02C19518-14DE-A143-8669-F3D76829D9DF}" destId="{92889084-35A3-D54C-8ABE-80E1BE119BD7}" srcOrd="0" destOrd="0" parTransId="{968D59FC-E73C-FB43-8B12-60261D8C6B88}" sibTransId="{9DCC5A3D-772D-424E-A70D-F3F03567EF4A}"/>
    <dgm:cxn modelId="{FEA898C2-B271-8548-83F3-EB6835D834E3}" type="presOf" srcId="{D231D232-1EEC-D74E-97C7-216AFC1448DA}" destId="{52BCA65E-10A6-8B48-BCA1-2B3E164968A4}" srcOrd="0" destOrd="0" presId="urn:microsoft.com/office/officeart/2005/8/layout/radial5"/>
    <dgm:cxn modelId="{A058F044-4CE7-364F-AC19-8615DAE7F2E8}" type="presOf" srcId="{27ACE987-3574-A848-A205-CFE501E1220B}" destId="{733428C0-BE86-DA45-822E-4937C2B985F7}" srcOrd="1" destOrd="0" presId="urn:microsoft.com/office/officeart/2005/8/layout/radial5"/>
    <dgm:cxn modelId="{C61C69AB-22CA-E948-994D-2C2E5C8626C9}" type="presOf" srcId="{F5878B93-F08B-A64A-9490-A03CCC7913AD}" destId="{5EBBE131-E04D-284B-8290-440D445032E7}" srcOrd="1" destOrd="0" presId="urn:microsoft.com/office/officeart/2005/8/layout/radial5"/>
    <dgm:cxn modelId="{32FE4095-8C2A-0449-852C-6BDAD6686447}" type="presParOf" srcId="{46405AF2-75FE-7B4A-AC6B-5D47A8759067}" destId="{A6EF47C2-1DFF-BA43-AEAB-2DB87D807EF2}" srcOrd="0" destOrd="0" presId="urn:microsoft.com/office/officeart/2005/8/layout/radial5"/>
    <dgm:cxn modelId="{0759E1CD-F7D9-F544-AC32-A2EEFD0C6C98}" type="presParOf" srcId="{46405AF2-75FE-7B4A-AC6B-5D47A8759067}" destId="{AE389D39-70E5-8D45-92E0-BF9951FFB50C}" srcOrd="1" destOrd="0" presId="urn:microsoft.com/office/officeart/2005/8/layout/radial5"/>
    <dgm:cxn modelId="{7367CA08-34DC-3342-9126-C0A6619705B7}" type="presParOf" srcId="{AE389D39-70E5-8D45-92E0-BF9951FFB50C}" destId="{785D919E-5273-0B41-8C0F-B97078C6A772}" srcOrd="0" destOrd="0" presId="urn:microsoft.com/office/officeart/2005/8/layout/radial5"/>
    <dgm:cxn modelId="{56FDC7CE-CF09-D44F-8E68-F9D59812FDB9}" type="presParOf" srcId="{46405AF2-75FE-7B4A-AC6B-5D47A8759067}" destId="{D00D1368-C789-8D41-8041-56413469535E}" srcOrd="2" destOrd="0" presId="urn:microsoft.com/office/officeart/2005/8/layout/radial5"/>
    <dgm:cxn modelId="{7DC14970-BBA1-CF4D-8850-59D056615D4D}" type="presParOf" srcId="{46405AF2-75FE-7B4A-AC6B-5D47A8759067}" destId="{E51B1540-2B38-EC4C-A3D4-6698E64278C1}" srcOrd="3" destOrd="0" presId="urn:microsoft.com/office/officeart/2005/8/layout/radial5"/>
    <dgm:cxn modelId="{BEB86481-8492-6846-8BEC-F9B9F68759E6}" type="presParOf" srcId="{E51B1540-2B38-EC4C-A3D4-6698E64278C1}" destId="{733428C0-BE86-DA45-822E-4937C2B985F7}" srcOrd="0" destOrd="0" presId="urn:microsoft.com/office/officeart/2005/8/layout/radial5"/>
    <dgm:cxn modelId="{250F2216-6F1E-6B42-B04B-7FE2542159A5}" type="presParOf" srcId="{46405AF2-75FE-7B4A-AC6B-5D47A8759067}" destId="{52BCA65E-10A6-8B48-BCA1-2B3E164968A4}" srcOrd="4" destOrd="0" presId="urn:microsoft.com/office/officeart/2005/8/layout/radial5"/>
    <dgm:cxn modelId="{06C5F012-122F-C64E-B3AD-4BE51F9403D5}" type="presParOf" srcId="{46405AF2-75FE-7B4A-AC6B-5D47A8759067}" destId="{3FA959CB-B266-7449-ADD0-B23F04C9CD33}" srcOrd="5" destOrd="0" presId="urn:microsoft.com/office/officeart/2005/8/layout/radial5"/>
    <dgm:cxn modelId="{048CFFDC-5853-4E44-9090-632E41B1AFCD}" type="presParOf" srcId="{3FA959CB-B266-7449-ADD0-B23F04C9CD33}" destId="{ED31838B-81C9-094B-BDD0-4302BD3AF193}" srcOrd="0" destOrd="0" presId="urn:microsoft.com/office/officeart/2005/8/layout/radial5"/>
    <dgm:cxn modelId="{7298C657-DEF6-7B4D-931B-F41E2A7489F4}" type="presParOf" srcId="{46405AF2-75FE-7B4A-AC6B-5D47A8759067}" destId="{EE3C855A-F1B8-D04A-A5BA-7AB10622317C}" srcOrd="6" destOrd="0" presId="urn:microsoft.com/office/officeart/2005/8/layout/radial5"/>
    <dgm:cxn modelId="{6626FCE0-07E2-2E41-911C-65C4792D2C8D}" type="presParOf" srcId="{46405AF2-75FE-7B4A-AC6B-5D47A8759067}" destId="{176CD623-94C0-A24A-B0DA-D37A6DFBB230}" srcOrd="7" destOrd="0" presId="urn:microsoft.com/office/officeart/2005/8/layout/radial5"/>
    <dgm:cxn modelId="{FB01F1F4-DCC7-C54A-B91D-592DFC4DC8C2}" type="presParOf" srcId="{176CD623-94C0-A24A-B0DA-D37A6DFBB230}" destId="{5EBBE131-E04D-284B-8290-440D445032E7}" srcOrd="0" destOrd="0" presId="urn:microsoft.com/office/officeart/2005/8/layout/radial5"/>
    <dgm:cxn modelId="{518EFD8E-1885-4846-A848-C501C88D4489}" type="presParOf" srcId="{46405AF2-75FE-7B4A-AC6B-5D47A8759067}" destId="{C560789E-8E79-8A45-9813-1C985402DD13}" srcOrd="8" destOrd="0" presId="urn:microsoft.com/office/officeart/2005/8/layout/radial5"/>
    <dgm:cxn modelId="{78D13CEA-55D1-1A47-8451-ACFC139FE541}" type="presParOf" srcId="{46405AF2-75FE-7B4A-AC6B-5D47A8759067}" destId="{EAA4E908-6B08-D740-B05A-D1CAC04899F3}" srcOrd="9" destOrd="0" presId="urn:microsoft.com/office/officeart/2005/8/layout/radial5"/>
    <dgm:cxn modelId="{94750F5A-9D3C-E54B-986B-7CAF05A29945}" type="presParOf" srcId="{EAA4E908-6B08-D740-B05A-D1CAC04899F3}" destId="{B15DDB58-EE83-7944-BAF5-4AD13F40BDBC}" srcOrd="0" destOrd="0" presId="urn:microsoft.com/office/officeart/2005/8/layout/radial5"/>
    <dgm:cxn modelId="{050C9DE0-3001-CE47-AB6D-F912F5961BD8}" type="presParOf" srcId="{46405AF2-75FE-7B4A-AC6B-5D47A8759067}" destId="{EF1E5ACB-AAF9-4841-808F-9D3B7C45F38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F47C2-1DFF-BA43-AEAB-2DB87D807EF2}">
      <dsp:nvSpPr>
        <dsp:cNvPr id="0" name=""/>
        <dsp:cNvSpPr/>
      </dsp:nvSpPr>
      <dsp:spPr>
        <a:xfrm>
          <a:off x="3556932" y="2287589"/>
          <a:ext cx="1357972" cy="12615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1"/>
              </a:solidFill>
            </a:rPr>
            <a:t>PM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3755802" y="2472341"/>
        <a:ext cx="960232" cy="892059"/>
      </dsp:txXfrm>
    </dsp:sp>
    <dsp:sp modelId="{AE389D39-70E5-8D45-92E0-BF9951FFB50C}">
      <dsp:nvSpPr>
        <dsp:cNvPr id="0" name=""/>
        <dsp:cNvSpPr/>
      </dsp:nvSpPr>
      <dsp:spPr>
        <a:xfrm rot="16200000">
          <a:off x="4037241" y="1663309"/>
          <a:ext cx="397352" cy="5213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</a:endParaRPr>
        </a:p>
      </dsp:txBody>
      <dsp:txXfrm>
        <a:off x="4096844" y="1827178"/>
        <a:ext cx="278146" cy="312797"/>
      </dsp:txXfrm>
    </dsp:sp>
    <dsp:sp modelId="{D00D1368-C789-8D41-8041-56413469535E}">
      <dsp:nvSpPr>
        <dsp:cNvPr id="0" name=""/>
        <dsp:cNvSpPr/>
      </dsp:nvSpPr>
      <dsp:spPr>
        <a:xfrm>
          <a:off x="3416770" y="4543"/>
          <a:ext cx="1638294" cy="15333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Myocardial infarction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656693" y="229093"/>
        <a:ext cx="1158448" cy="1084223"/>
      </dsp:txXfrm>
    </dsp:sp>
    <dsp:sp modelId="{E51B1540-2B38-EC4C-A3D4-6698E64278C1}">
      <dsp:nvSpPr>
        <dsp:cNvPr id="0" name=""/>
        <dsp:cNvSpPr/>
      </dsp:nvSpPr>
      <dsp:spPr>
        <a:xfrm rot="20520000">
          <a:off x="5006746" y="2350254"/>
          <a:ext cx="350821" cy="5213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</a:endParaRPr>
        </a:p>
      </dsp:txBody>
      <dsp:txXfrm>
        <a:off x="5009322" y="2470781"/>
        <a:ext cx="245575" cy="312797"/>
      </dsp:txXfrm>
    </dsp:sp>
    <dsp:sp modelId="{52BCA65E-10A6-8B48-BCA1-2B3E164968A4}">
      <dsp:nvSpPr>
        <dsp:cNvPr id="0" name=""/>
        <dsp:cNvSpPr/>
      </dsp:nvSpPr>
      <dsp:spPr>
        <a:xfrm>
          <a:off x="5461468" y="1488198"/>
          <a:ext cx="1633050" cy="15333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Arrhythmia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700623" y="1712748"/>
        <a:ext cx="1154740" cy="1084223"/>
      </dsp:txXfrm>
    </dsp:sp>
    <dsp:sp modelId="{3FA959CB-B266-7449-ADD0-B23F04C9CD33}">
      <dsp:nvSpPr>
        <dsp:cNvPr id="0" name=""/>
        <dsp:cNvSpPr/>
      </dsp:nvSpPr>
      <dsp:spPr>
        <a:xfrm rot="3240000">
          <a:off x="4630518" y="3468637"/>
          <a:ext cx="389151" cy="5213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</a:endParaRPr>
        </a:p>
      </dsp:txBody>
      <dsp:txXfrm>
        <a:off x="4654580" y="3525679"/>
        <a:ext cx="272406" cy="312797"/>
      </dsp:txXfrm>
    </dsp:sp>
    <dsp:sp modelId="{EE3C855A-F1B8-D04A-A5BA-7AB10622317C}">
      <dsp:nvSpPr>
        <dsp:cNvPr id="0" name=""/>
        <dsp:cNvSpPr/>
      </dsp:nvSpPr>
      <dsp:spPr>
        <a:xfrm>
          <a:off x="4731328" y="3888802"/>
          <a:ext cx="1533323" cy="15333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Asthma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955878" y="4113352"/>
        <a:ext cx="1084223" cy="1084223"/>
      </dsp:txXfrm>
    </dsp:sp>
    <dsp:sp modelId="{176CD623-94C0-A24A-B0DA-D37A6DFBB230}">
      <dsp:nvSpPr>
        <dsp:cNvPr id="0" name=""/>
        <dsp:cNvSpPr/>
      </dsp:nvSpPr>
      <dsp:spPr>
        <a:xfrm rot="7560000">
          <a:off x="3460092" y="3462983"/>
          <a:ext cx="381514" cy="5213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</a:endParaRPr>
        </a:p>
      </dsp:txBody>
      <dsp:txXfrm rot="10800000">
        <a:off x="3550956" y="3520951"/>
        <a:ext cx="267060" cy="312797"/>
      </dsp:txXfrm>
    </dsp:sp>
    <dsp:sp modelId="{C560789E-8E79-8A45-9813-1C985402DD13}">
      <dsp:nvSpPr>
        <dsp:cNvPr id="0" name=""/>
        <dsp:cNvSpPr/>
      </dsp:nvSpPr>
      <dsp:spPr>
        <a:xfrm>
          <a:off x="2163093" y="3888802"/>
          <a:ext cx="1621504" cy="153332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Chronic obstructive pulmonary disease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400557" y="4113352"/>
        <a:ext cx="1146576" cy="1084223"/>
      </dsp:txXfrm>
    </dsp:sp>
    <dsp:sp modelId="{EAA4E908-6B08-D740-B05A-D1CAC04899F3}">
      <dsp:nvSpPr>
        <dsp:cNvPr id="0" name=""/>
        <dsp:cNvSpPr/>
      </dsp:nvSpPr>
      <dsp:spPr>
        <a:xfrm rot="11880000">
          <a:off x="3081821" y="2343558"/>
          <a:ext cx="374500" cy="5213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</a:endParaRPr>
        </a:p>
      </dsp:txBody>
      <dsp:txXfrm rot="10800000">
        <a:off x="3191422" y="2465183"/>
        <a:ext cx="262150" cy="312797"/>
      </dsp:txXfrm>
    </dsp:sp>
    <dsp:sp modelId="{EF1E5ACB-AAF9-4841-808F-9D3B7C45F388}">
      <dsp:nvSpPr>
        <dsp:cNvPr id="0" name=""/>
        <dsp:cNvSpPr/>
      </dsp:nvSpPr>
      <dsp:spPr>
        <a:xfrm>
          <a:off x="1427180" y="1488198"/>
          <a:ext cx="1533323" cy="153332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Lung cancer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651730" y="1712748"/>
        <a:ext cx="1084223" cy="1084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CF704-FDE6-4695-9B18-B24F2C4AB96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80C14-5AE9-42D5-B801-3772387B6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1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80C14-5AE9-42D5-B801-3772387B6D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94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80C14-5AE9-42D5-B801-3772387B6D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6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80C14-5AE9-42D5-B801-3772387B6D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3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524D-1C6D-5340-AA65-C85529B8DE2F}" type="datetimeFigureOut">
              <a:rPr lang="es-ES" smtClean="0"/>
              <a:t>24/04/2018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746-E8CB-D142-B6EE-15AE1C76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524D-1C6D-5340-AA65-C85529B8DE2F}" type="datetimeFigureOut">
              <a:rPr lang="es-ES" smtClean="0"/>
              <a:t>24/04/2018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746-E8CB-D142-B6EE-15AE1C76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6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524D-1C6D-5340-AA65-C85529B8DE2F}" type="datetimeFigureOut">
              <a:rPr lang="es-ES" smtClean="0"/>
              <a:t>24/04/2018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746-E8CB-D142-B6EE-15AE1C76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8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524D-1C6D-5340-AA65-C85529B8DE2F}" type="datetimeFigureOut">
              <a:rPr lang="es-ES" smtClean="0"/>
              <a:t>24/04/2018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746-E8CB-D142-B6EE-15AE1C76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524D-1C6D-5340-AA65-C85529B8DE2F}" type="datetimeFigureOut">
              <a:rPr lang="es-ES" smtClean="0"/>
              <a:t>24/04/2018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746-E8CB-D142-B6EE-15AE1C76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8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524D-1C6D-5340-AA65-C85529B8DE2F}" type="datetimeFigureOut">
              <a:rPr lang="es-ES" smtClean="0"/>
              <a:t>24/04/2018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746-E8CB-D142-B6EE-15AE1C76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5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524D-1C6D-5340-AA65-C85529B8DE2F}" type="datetimeFigureOut">
              <a:rPr lang="es-ES" smtClean="0"/>
              <a:t>24/04/2018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746-E8CB-D142-B6EE-15AE1C76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8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524D-1C6D-5340-AA65-C85529B8DE2F}" type="datetimeFigureOut">
              <a:rPr lang="es-ES" smtClean="0"/>
              <a:t>24/04/2018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746-E8CB-D142-B6EE-15AE1C76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8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524D-1C6D-5340-AA65-C85529B8DE2F}" type="datetimeFigureOut">
              <a:rPr lang="es-ES" smtClean="0"/>
              <a:t>24/04/2018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746-E8CB-D142-B6EE-15AE1C76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7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524D-1C6D-5340-AA65-C85529B8DE2F}" type="datetimeFigureOut">
              <a:rPr lang="es-ES" smtClean="0"/>
              <a:t>24/04/2018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746-E8CB-D142-B6EE-15AE1C76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0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524D-1C6D-5340-AA65-C85529B8DE2F}" type="datetimeFigureOut">
              <a:rPr lang="es-ES" smtClean="0"/>
              <a:t>24/04/2018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746-E8CB-D142-B6EE-15AE1C76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6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3524D-1C6D-5340-AA65-C85529B8DE2F}" type="datetimeFigureOut">
              <a:rPr lang="es-ES" smtClean="0"/>
              <a:t>24/04/2018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DB746-E8CB-D142-B6EE-15AE1C76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9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5215" y="153653"/>
            <a:ext cx="8298439" cy="33210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Association between PM-induced Reactive Oxygen Species and </a:t>
            </a:r>
            <a:r>
              <a:rPr lang="en-US" sz="4000" dirty="0"/>
              <a:t>water-soluble elements </a:t>
            </a:r>
            <a:r>
              <a:rPr lang="en-US" sz="4000" dirty="0" smtClean="0"/>
              <a:t>of samples collected in Bucaramanga, Colombia</a:t>
            </a:r>
            <a:endParaRPr lang="en-U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2193" y="3886200"/>
            <a:ext cx="6540207" cy="28413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Gabriela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Saavedra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Kento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T.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Mágara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-Gomez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Final Project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Atmospheric Chemistry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April 24, 2018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294659"/>
              </p:ext>
            </p:extLst>
          </p:nvPr>
        </p:nvGraphicFramePr>
        <p:xfrm>
          <a:off x="2232518" y="1136677"/>
          <a:ext cx="6651428" cy="476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978" y="-18187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Results: PM</a:t>
            </a:r>
            <a:r>
              <a:rPr lang="en-US" sz="3200" baseline="-25000" dirty="0" smtClean="0"/>
              <a:t>2.5 </a:t>
            </a:r>
            <a:r>
              <a:rPr lang="en-US" sz="3200" dirty="0" smtClean="0"/>
              <a:t>concentrations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575254" y="1439321"/>
            <a:ext cx="130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22.9 </a:t>
            </a:r>
            <a:r>
              <a:rPr lang="es-ES" b="1" dirty="0">
                <a:solidFill>
                  <a:schemeClr val="tx2"/>
                </a:solidFill>
              </a:rPr>
              <a:t>µg/m³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75254" y="3729541"/>
            <a:ext cx="130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16.9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µg/m³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985195"/>
              </p:ext>
            </p:extLst>
          </p:nvPr>
        </p:nvGraphicFramePr>
        <p:xfrm>
          <a:off x="120978" y="1136677"/>
          <a:ext cx="2141455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983">
                  <a:extLst>
                    <a:ext uri="{9D8B030D-6E8A-4147-A177-3AD203B41FA5}">
                      <a16:colId xmlns:a16="http://schemas.microsoft.com/office/drawing/2014/main" val="1689722895"/>
                    </a:ext>
                  </a:extLst>
                </a:gridCol>
                <a:gridCol w="1291472">
                  <a:extLst>
                    <a:ext uri="{9D8B030D-6E8A-4147-A177-3AD203B41FA5}">
                      <a16:colId xmlns:a16="http://schemas.microsoft.com/office/drawing/2014/main" val="269408182"/>
                    </a:ext>
                  </a:extLst>
                </a:gridCol>
              </a:tblGrid>
              <a:tr h="17233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Composite sample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Date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325345"/>
                  </a:ext>
                </a:extLst>
              </a:tr>
              <a:tr h="17233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20-Oct-14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755512"/>
                  </a:ext>
                </a:extLst>
              </a:tr>
              <a:tr h="17233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25-Nov-14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666675"/>
                  </a:ext>
                </a:extLst>
              </a:tr>
              <a:tr h="17233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19-Jan-15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169846"/>
                  </a:ext>
                </a:extLst>
              </a:tr>
              <a:tr h="17233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12-Feb-15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316236"/>
                  </a:ext>
                </a:extLst>
              </a:tr>
              <a:tr h="17233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20-Mar-15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16057"/>
                  </a:ext>
                </a:extLst>
              </a:tr>
              <a:tr h="17233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13-Apr-15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55453"/>
                  </a:ext>
                </a:extLst>
              </a:tr>
              <a:tr h="17233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13-May-15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066852"/>
                  </a:ext>
                </a:extLst>
              </a:tr>
              <a:tr h="17233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12-Jun-15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922160"/>
                  </a:ext>
                </a:extLst>
              </a:tr>
              <a:tr h="17233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12-Jul-15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39925"/>
                  </a:ext>
                </a:extLst>
              </a:tr>
              <a:tr h="17233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17-Aug-15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36313"/>
                  </a:ext>
                </a:extLst>
              </a:tr>
              <a:tr h="17233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16-Sep-15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06700"/>
                  </a:ext>
                </a:extLst>
              </a:tr>
              <a:tr h="17233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22-Oct-15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616800"/>
                  </a:ext>
                </a:extLst>
              </a:tr>
              <a:tr h="17233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13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21-Nov-15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609447"/>
                  </a:ext>
                </a:extLst>
              </a:tr>
              <a:tr h="17233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21-Dec-15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223409"/>
                  </a:ext>
                </a:extLst>
              </a:tr>
              <a:tr h="17233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15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2-Feb-16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49322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37028" y="6095865"/>
            <a:ext cx="452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Vehicular emissions = 85% of incidence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/>
        </p:nvPicPr>
        <p:blipFill rotWithShape="1">
          <a:blip r:embed="rId3"/>
          <a:srcRect r="22792"/>
          <a:stretch/>
        </p:blipFill>
        <p:spPr>
          <a:xfrm>
            <a:off x="160225" y="1982044"/>
            <a:ext cx="2882535" cy="2800080"/>
          </a:xfrm>
          <a:prstGeom prst="rect">
            <a:avLst/>
          </a:prstGeom>
        </p:spPr>
      </p:pic>
      <p:sp>
        <p:nvSpPr>
          <p:cNvPr id="3" name="Rectangle 19"/>
          <p:cNvSpPr/>
          <p:nvPr/>
        </p:nvSpPr>
        <p:spPr>
          <a:xfrm>
            <a:off x="235665" y="4782124"/>
            <a:ext cx="17132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WRPLOT view</a:t>
            </a:r>
          </a:p>
        </p:txBody>
      </p:sp>
      <p:sp>
        <p:nvSpPr>
          <p:cNvPr id="4" name="TextBox 18"/>
          <p:cNvSpPr txBox="1"/>
          <p:nvPr/>
        </p:nvSpPr>
        <p:spPr>
          <a:xfrm>
            <a:off x="120978" y="1279943"/>
            <a:ext cx="2997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Wind rose plot </a:t>
            </a:r>
            <a:r>
              <a:rPr lang="es-ES_tradnl" dirty="0" smtClean="0"/>
              <a:t>from October 2014 to Marzo </a:t>
            </a:r>
            <a:r>
              <a:rPr lang="es-ES_tradnl" dirty="0"/>
              <a:t>2016</a:t>
            </a:r>
            <a:r>
              <a:rPr lang="en-US" dirty="0" smtClean="0"/>
              <a:t> </a:t>
            </a:r>
          </a:p>
        </p:txBody>
      </p:sp>
      <p:graphicFrame>
        <p:nvGraphicFramePr>
          <p:cNvPr id="6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696095"/>
              </p:ext>
            </p:extLst>
          </p:nvPr>
        </p:nvGraphicFramePr>
        <p:xfrm>
          <a:off x="2866734" y="1237276"/>
          <a:ext cx="6277266" cy="4345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36" y="5082228"/>
            <a:ext cx="2027390" cy="1707894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20978" y="13694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smtClean="0"/>
              <a:t>Results: PM</a:t>
            </a:r>
            <a:r>
              <a:rPr lang="en-US" sz="3200" baseline="-25000" smtClean="0"/>
              <a:t>2.5 </a:t>
            </a:r>
            <a:r>
              <a:rPr lang="en-US" sz="3200" smtClean="0"/>
              <a:t>concentrations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866734" y="5590303"/>
            <a:ext cx="6123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 </a:t>
            </a:r>
            <a:r>
              <a:rPr lang="en-US" dirty="0"/>
              <a:t>concentrations in La </a:t>
            </a:r>
            <a:r>
              <a:rPr lang="en-US" dirty="0" err="1"/>
              <a:t>Joya</a:t>
            </a:r>
            <a:r>
              <a:rPr lang="en-US" dirty="0"/>
              <a:t> were </a:t>
            </a:r>
            <a:r>
              <a:rPr lang="en-US" dirty="0" smtClean="0"/>
              <a:t>influenced </a:t>
            </a:r>
            <a:r>
              <a:rPr lang="en-US" dirty="0"/>
              <a:t>by transport from </a:t>
            </a:r>
            <a:r>
              <a:rPr lang="en-US" dirty="0" err="1"/>
              <a:t>Transito</a:t>
            </a:r>
            <a:r>
              <a:rPr lang="en-US" dirty="0"/>
              <a:t> site. </a:t>
            </a:r>
          </a:p>
        </p:txBody>
      </p:sp>
    </p:spTree>
    <p:extLst>
      <p:ext uri="{BB962C8B-B14F-4D97-AF65-F5344CB8AC3E}">
        <p14:creationId xmlns:p14="http://schemas.microsoft.com/office/powerpoint/2010/main" val="267893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1101612" y="1240316"/>
          <a:ext cx="7110659" cy="4992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120978" y="2230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Results: Total metal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concentrations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65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-968657" y="1585732"/>
          <a:ext cx="6501355" cy="4791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3252486" y="1585732"/>
          <a:ext cx="6939023" cy="4791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94268" y="-644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Results: Elemental composition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064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94268" y="-644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Results: ROS produced </a:t>
            </a:r>
            <a:endParaRPr lang="en-US" sz="3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820133" y="1253765"/>
          <a:ext cx="7249212" cy="456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85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-1818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Results: Correlations to ROS activity </a:t>
            </a:r>
            <a:endParaRPr lang="en-US" sz="3200" dirty="0"/>
          </a:p>
        </p:txBody>
      </p:sp>
      <p:sp>
        <p:nvSpPr>
          <p:cNvPr id="2" name="CuadroTexto 1"/>
          <p:cNvSpPr txBox="1"/>
          <p:nvPr/>
        </p:nvSpPr>
        <p:spPr>
          <a:xfrm>
            <a:off x="7412109" y="2058689"/>
            <a:ext cx="1458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Correlations: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Moderate</a:t>
            </a:r>
            <a:endParaRPr lang="en-US" dirty="0" smtClean="0"/>
          </a:p>
          <a:p>
            <a:pPr algn="ctr"/>
            <a:r>
              <a:rPr lang="en-US" b="1" dirty="0" smtClean="0"/>
              <a:t>Weak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70254"/>
              </p:ext>
            </p:extLst>
          </p:nvPr>
        </p:nvGraphicFramePr>
        <p:xfrm>
          <a:off x="1433481" y="947882"/>
          <a:ext cx="5607733" cy="5597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1623">
                  <a:extLst>
                    <a:ext uri="{9D8B030D-6E8A-4147-A177-3AD203B41FA5}">
                      <a16:colId xmlns:a16="http://schemas.microsoft.com/office/drawing/2014/main" val="583427458"/>
                    </a:ext>
                  </a:extLst>
                </a:gridCol>
                <a:gridCol w="1964807">
                  <a:extLst>
                    <a:ext uri="{9D8B030D-6E8A-4147-A177-3AD203B41FA5}">
                      <a16:colId xmlns:a16="http://schemas.microsoft.com/office/drawing/2014/main" val="3314179229"/>
                    </a:ext>
                  </a:extLst>
                </a:gridCol>
                <a:gridCol w="1721303">
                  <a:extLst>
                    <a:ext uri="{9D8B030D-6E8A-4147-A177-3AD203B41FA5}">
                      <a16:colId xmlns:a16="http://schemas.microsoft.com/office/drawing/2014/main" val="3315005331"/>
                    </a:ext>
                  </a:extLst>
                </a:gridCol>
              </a:tblGrid>
              <a:tr h="9490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</a:rPr>
                        <a:t>Variables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Correlation coefficients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Transito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Correlation coefficients La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Joya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140408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PM2.5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0.19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0.36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8271488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</a:rPr>
                        <a:t>Fe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0.46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5532673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Ni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0.38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4932124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Cu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1819548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</a:rPr>
                        <a:t>Pb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2361314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</a:rPr>
                        <a:t>Cr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637195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0.35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0.34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132765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</a:t>
                      </a:r>
                      <a:endParaRPr lang="en-US" sz="1600" u="sng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7451573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</a:rPr>
                        <a:t>Mn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3492796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K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0.43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1588310"/>
                  </a:ext>
                </a:extLst>
              </a:tr>
              <a:tr h="562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Total water soluble elements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0.54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0.41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03195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BC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7658423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TOC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522978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12109" y="5127584"/>
            <a:ext cx="19908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(Accordance with T. Burnett </a:t>
            </a:r>
            <a:r>
              <a:rPr lang="en-US" sz="1400" i="1" dirty="0"/>
              <a:t>et al.</a:t>
            </a:r>
            <a:r>
              <a:rPr lang="en-US" sz="1400" dirty="0"/>
              <a:t>, 2000) </a:t>
            </a:r>
          </a:p>
          <a:p>
            <a:endParaRPr lang="en-US" sz="1400" dirty="0"/>
          </a:p>
        </p:txBody>
      </p:sp>
      <p:sp>
        <p:nvSpPr>
          <p:cNvPr id="8" name="Left Bracket 7"/>
          <p:cNvSpPr/>
          <p:nvPr/>
        </p:nvSpPr>
        <p:spPr>
          <a:xfrm rot="10800000">
            <a:off x="6759614" y="2058687"/>
            <a:ext cx="627947" cy="3589757"/>
          </a:xfrm>
          <a:prstGeom prst="leftBracket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782501" y="1898248"/>
            <a:ext cx="4977114" cy="3240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529862" y="5294358"/>
            <a:ext cx="5229753" cy="5718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33481" y="6545724"/>
            <a:ext cx="257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P &lt;0.05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685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-1818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Results: Correlations 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333108"/>
              </p:ext>
            </p:extLst>
          </p:nvPr>
        </p:nvGraphicFramePr>
        <p:xfrm>
          <a:off x="429512" y="1200368"/>
          <a:ext cx="5607733" cy="5597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1623">
                  <a:extLst>
                    <a:ext uri="{9D8B030D-6E8A-4147-A177-3AD203B41FA5}">
                      <a16:colId xmlns:a16="http://schemas.microsoft.com/office/drawing/2014/main" val="583427458"/>
                    </a:ext>
                  </a:extLst>
                </a:gridCol>
                <a:gridCol w="1964807">
                  <a:extLst>
                    <a:ext uri="{9D8B030D-6E8A-4147-A177-3AD203B41FA5}">
                      <a16:colId xmlns:a16="http://schemas.microsoft.com/office/drawing/2014/main" val="3314179229"/>
                    </a:ext>
                  </a:extLst>
                </a:gridCol>
                <a:gridCol w="1721303">
                  <a:extLst>
                    <a:ext uri="{9D8B030D-6E8A-4147-A177-3AD203B41FA5}">
                      <a16:colId xmlns:a16="http://schemas.microsoft.com/office/drawing/2014/main" val="3315005331"/>
                    </a:ext>
                  </a:extLst>
                </a:gridCol>
              </a:tblGrid>
              <a:tr h="9490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</a:rPr>
                        <a:t>Variables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Correlation coefficients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Transito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Correlation coefficients La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Joya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140408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PM2.5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0.19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0.36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8271488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</a:rPr>
                        <a:t>Fe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0.46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5532673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Ni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0.38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4932124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Cu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1819548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</a:rPr>
                        <a:t>Pb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2361314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</a:rPr>
                        <a:t>Cr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637195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0.35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0.34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132765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7451573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</a:rPr>
                        <a:t>Mn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3492796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K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0.43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1588310"/>
                  </a:ext>
                </a:extLst>
              </a:tr>
              <a:tr h="562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Total water soluble elements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0.54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0.41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03195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BC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7658423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TOC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522978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4" t="3894" r="22384" b="12763"/>
          <a:stretch/>
        </p:blipFill>
        <p:spPr>
          <a:xfrm>
            <a:off x="386308" y="5606409"/>
            <a:ext cx="641023" cy="10086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8368" y="6582766"/>
            <a:ext cx="11063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https://goo.gl/8fGiam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2822"/>
          <a:stretch/>
        </p:blipFill>
        <p:spPr>
          <a:xfrm>
            <a:off x="194399" y="2136459"/>
            <a:ext cx="858576" cy="861882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29" idx="1"/>
          </p:cNvCxnSpPr>
          <p:nvPr/>
        </p:nvCxnSpPr>
        <p:spPr>
          <a:xfrm flipH="1">
            <a:off x="1235305" y="2847988"/>
            <a:ext cx="1646848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2255" y="3050549"/>
            <a:ext cx="11384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https://goo.gl/YhQqLG</a:t>
            </a:r>
          </a:p>
        </p:txBody>
      </p:sp>
      <p:sp>
        <p:nvSpPr>
          <p:cNvPr id="15" name="Left Bracket 14"/>
          <p:cNvSpPr/>
          <p:nvPr/>
        </p:nvSpPr>
        <p:spPr>
          <a:xfrm>
            <a:off x="1644812" y="3378075"/>
            <a:ext cx="1861960" cy="985178"/>
          </a:xfrm>
          <a:prstGeom prst="lef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523687" y="5430202"/>
            <a:ext cx="1709692" cy="106915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58368" y="4091442"/>
            <a:ext cx="11224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https://goo.gl/NC5LxA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t="43894" r="42088" b="31192"/>
          <a:stretch/>
        </p:blipFill>
        <p:spPr>
          <a:xfrm>
            <a:off x="123423" y="3597451"/>
            <a:ext cx="1216119" cy="523174"/>
          </a:xfrm>
          <a:prstGeom prst="rect">
            <a:avLst/>
          </a:prstGeom>
        </p:spPr>
      </p:pic>
      <p:sp>
        <p:nvSpPr>
          <p:cNvPr id="29" name="Left Bracket 28"/>
          <p:cNvSpPr/>
          <p:nvPr/>
        </p:nvSpPr>
        <p:spPr>
          <a:xfrm>
            <a:off x="2882153" y="2616994"/>
            <a:ext cx="567535" cy="461988"/>
          </a:xfrm>
          <a:prstGeom prst="leftBracke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321512" y="2477522"/>
            <a:ext cx="1692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Deonarine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Kolker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Doughten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2015)</a:t>
            </a:r>
            <a:endParaRPr lang="en-US" sz="900" dirty="0"/>
          </a:p>
        </p:txBody>
      </p:sp>
      <p:sp>
        <p:nvSpPr>
          <p:cNvPr id="37" name="Rectangle 36"/>
          <p:cNvSpPr/>
          <p:nvPr/>
        </p:nvSpPr>
        <p:spPr>
          <a:xfrm rot="19586839">
            <a:off x="1695154" y="5739154"/>
            <a:ext cx="12027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9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Verma</a:t>
            </a:r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al., </a:t>
            </a:r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2014)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/>
          <a:srcRect l="13327" t="9076" r="15085" b="30355"/>
          <a:stretch/>
        </p:blipFill>
        <p:spPr>
          <a:xfrm>
            <a:off x="339920" y="4490240"/>
            <a:ext cx="875455" cy="939962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 flipH="1">
            <a:off x="1523687" y="5053332"/>
            <a:ext cx="1709692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97486" y="5390965"/>
            <a:ext cx="11240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https://goo.gl/XCzG1V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957102" y="4818294"/>
            <a:ext cx="9044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(Sullivan, 1969)</a:t>
            </a:r>
          </a:p>
        </p:txBody>
      </p:sp>
      <p:cxnSp>
        <p:nvCxnSpPr>
          <p:cNvPr id="72" name="Straight Arrow Connector 71"/>
          <p:cNvCxnSpPr>
            <a:stCxn id="15" idx="1"/>
          </p:cNvCxnSpPr>
          <p:nvPr/>
        </p:nvCxnSpPr>
        <p:spPr>
          <a:xfrm flipH="1">
            <a:off x="1321512" y="3870664"/>
            <a:ext cx="3233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16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06701 0.04005 C 0.08107 0.04908 0.10208 0.05394 0.12395 0.05394 C 0.14895 0.05394 0.16892 0.04908 0.18298 0.04005 L 0.25 -1.85185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 animBg="1"/>
      <p:bldP spid="27" grpId="0"/>
      <p:bldP spid="29" grpId="0" animBg="1"/>
      <p:bldP spid="33" grpId="0"/>
      <p:bldP spid="37" grpId="0"/>
      <p:bldP spid="56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94268" y="-644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Conclusions </a:t>
            </a:r>
            <a:endParaRPr lang="en-US" sz="3200" dirty="0"/>
          </a:p>
        </p:txBody>
      </p:sp>
      <p:sp>
        <p:nvSpPr>
          <p:cNvPr id="2" name="CuadroTexto 1"/>
          <p:cNvSpPr txBox="1"/>
          <p:nvPr/>
        </p:nvSpPr>
        <p:spPr>
          <a:xfrm>
            <a:off x="603317" y="1178351"/>
            <a:ext cx="804106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Total water soluble elements </a:t>
            </a:r>
            <a:r>
              <a:rPr lang="en-US" dirty="0" smtClean="0"/>
              <a:t>had better correlations to ROS </a:t>
            </a:r>
            <a:r>
              <a:rPr lang="en-US" dirty="0"/>
              <a:t>activity than </a:t>
            </a:r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, BC and TOC in both </a:t>
            </a:r>
            <a:r>
              <a:rPr lang="en-US" dirty="0" err="1" smtClean="0"/>
              <a:t>Transito</a:t>
            </a:r>
            <a:r>
              <a:rPr lang="en-US" dirty="0" smtClean="0"/>
              <a:t> and La </a:t>
            </a:r>
            <a:r>
              <a:rPr lang="en-US" dirty="0" err="1" smtClean="0"/>
              <a:t>Joya</a:t>
            </a:r>
            <a:r>
              <a:rPr lang="en-US" dirty="0" smtClean="0"/>
              <a:t> sites (Accordance </a:t>
            </a:r>
            <a:r>
              <a:rPr lang="en-US" dirty="0"/>
              <a:t>with T. Burnett </a:t>
            </a:r>
            <a:r>
              <a:rPr lang="en-US" i="1" dirty="0"/>
              <a:t>et al.</a:t>
            </a:r>
            <a:r>
              <a:rPr lang="en-US" dirty="0"/>
              <a:t>, 2000</a:t>
            </a:r>
            <a:r>
              <a:rPr lang="en-US" dirty="0" smtClean="0"/>
              <a:t>). </a:t>
            </a:r>
            <a:endParaRPr lang="en-US" dirty="0"/>
          </a:p>
          <a:p>
            <a:pPr algn="just"/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In </a:t>
            </a:r>
            <a:r>
              <a:rPr lang="en-US" dirty="0" err="1" smtClean="0"/>
              <a:t>Transito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Ni, </a:t>
            </a:r>
            <a:r>
              <a:rPr lang="en-US" dirty="0" err="1" smtClean="0"/>
              <a:t>Mn</a:t>
            </a:r>
            <a:r>
              <a:rPr lang="en-US" dirty="0" smtClean="0"/>
              <a:t> and K presented moderate correlations with ROS activity. Ni, </a:t>
            </a:r>
            <a:r>
              <a:rPr lang="en-US" dirty="0" err="1" smtClean="0"/>
              <a:t>Mn</a:t>
            </a:r>
            <a:r>
              <a:rPr lang="en-US" dirty="0" smtClean="0"/>
              <a:t> and K are mainly emitted by coal combustion, blast furnaces and biomass burning, respectively. </a:t>
            </a:r>
            <a:r>
              <a:rPr lang="en-US" b="1" dirty="0" smtClean="0"/>
              <a:t>(These sources are not major contributors according to PMF analysis). </a:t>
            </a:r>
          </a:p>
          <a:p>
            <a:pPr marL="285750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In La </a:t>
            </a:r>
            <a:r>
              <a:rPr lang="en-US" dirty="0" err="1" smtClean="0"/>
              <a:t>Joya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Ni, V, </a:t>
            </a:r>
            <a:r>
              <a:rPr lang="en-US" dirty="0" smtClean="0"/>
              <a:t>K presented weak correlations with ROS activity. 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Pb</a:t>
            </a:r>
            <a:r>
              <a:rPr lang="en-US" dirty="0" smtClean="0"/>
              <a:t>, Cr, V and S concentrations may be associated to poor fuel quality. </a:t>
            </a:r>
            <a:endParaRPr lang="en-US" dirty="0"/>
          </a:p>
          <a:p>
            <a:pPr algn="just"/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The correlations between ROS activity and specific metals were stronger in </a:t>
            </a:r>
            <a:r>
              <a:rPr lang="en-US" dirty="0" err="1" smtClean="0"/>
              <a:t>Transito</a:t>
            </a:r>
            <a:r>
              <a:rPr lang="en-US" dirty="0" smtClean="0"/>
              <a:t> site than in La </a:t>
            </a:r>
            <a:r>
              <a:rPr lang="en-US" dirty="0" err="1" smtClean="0"/>
              <a:t>Joya</a:t>
            </a:r>
            <a:r>
              <a:rPr lang="en-US" dirty="0" smtClean="0"/>
              <a:t> (proximity to sources).  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This study highlights the importance of regulating minor sources, which have  greater contributions to PM induced cytotoxicity and oxidative stress than major sources. 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/>
              <a:buChar char="•"/>
            </a:pP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533776"/>
            <a:ext cx="5902488" cy="3324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0125"/>
            <a:ext cx="3174429" cy="2828042"/>
          </a:xfrm>
        </p:spPr>
        <p:txBody>
          <a:bodyPr>
            <a:normAutofit/>
          </a:bodyPr>
          <a:lstStyle/>
          <a:p>
            <a:r>
              <a:rPr lang="en-US" dirty="0" smtClean="0"/>
              <a:t>Thank you!  </a:t>
            </a:r>
            <a:endParaRPr lang="en-US" dirty="0"/>
          </a:p>
        </p:txBody>
      </p:sp>
      <p:pic>
        <p:nvPicPr>
          <p:cNvPr id="1026" name="Picture 2" descr="Survey finds Colombians rank as happiest people on Earth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70" y="0"/>
            <a:ext cx="616513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82753" y="4611220"/>
            <a:ext cx="2880981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>
                <a:latin typeface="+mj-lt"/>
                <a:ea typeface="+mj-ea"/>
                <a:cs typeface="+mj-cs"/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6671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-1818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Methods: PM Source apportionment </a:t>
            </a:r>
            <a:endParaRPr lang="en-US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375678"/>
              </p:ext>
            </p:extLst>
          </p:nvPr>
        </p:nvGraphicFramePr>
        <p:xfrm>
          <a:off x="-66675" y="681838"/>
          <a:ext cx="5290008" cy="3376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5411" y="2256530"/>
            <a:ext cx="88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40%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262330" y="3087282"/>
            <a:ext cx="88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24%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612946" y="2440352"/>
            <a:ext cx="88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19%</a:t>
            </a:r>
            <a:endParaRPr lang="en-US" sz="14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358417"/>
              </p:ext>
            </p:extLst>
          </p:nvPr>
        </p:nvGraphicFramePr>
        <p:xfrm>
          <a:off x="4345280" y="681838"/>
          <a:ext cx="5321134" cy="3376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68017" y="2370208"/>
            <a:ext cx="88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45%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0163" y="3073471"/>
            <a:ext cx="88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22%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67622" y="2332217"/>
            <a:ext cx="88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21%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6623912" y="3712329"/>
            <a:ext cx="2577950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López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Zapata and </a:t>
            </a:r>
            <a:r>
              <a:rPr lang="en-US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Mágara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-Gomez,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2016)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912" y="4705225"/>
            <a:ext cx="2806078" cy="21045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974" y="4137542"/>
            <a:ext cx="3105876" cy="261642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92091" y="6529685"/>
            <a:ext cx="2909771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C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(Camacho, Saavedra and </a:t>
            </a:r>
            <a:r>
              <a:rPr lang="es-CO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s-CO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gara-Gomez</a:t>
            </a:r>
            <a:r>
              <a:rPr lang="es-C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5280" y="4182005"/>
            <a:ext cx="309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Wind rose plot </a:t>
            </a:r>
            <a:r>
              <a:rPr lang="es-ES_tradnl" sz="1400" dirty="0" smtClean="0"/>
              <a:t>from October 2014 to Marzo </a:t>
            </a:r>
            <a:r>
              <a:rPr lang="es-ES_tradnl" sz="1400" dirty="0"/>
              <a:t>2016</a:t>
            </a:r>
            <a:r>
              <a:rPr lang="en-US" sz="1400" dirty="0" smtClean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35936" y="6604990"/>
            <a:ext cx="1045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WRPLOT view</a:t>
            </a:r>
          </a:p>
        </p:txBody>
      </p:sp>
    </p:spTree>
    <p:extLst>
      <p:ext uri="{BB962C8B-B14F-4D97-AF65-F5344CB8AC3E}">
        <p14:creationId xmlns:p14="http://schemas.microsoft.com/office/powerpoint/2010/main" val="28123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irpolllution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66836508"/>
              </p:ext>
            </p:extLst>
          </p:nvPr>
        </p:nvGraphicFramePr>
        <p:xfrm>
          <a:off x="1905000" y="922338"/>
          <a:ext cx="8521700" cy="5426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07950" y="120958"/>
            <a:ext cx="8928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Particulate Matter (PM) adverse health effects </a:t>
            </a:r>
            <a:endParaRPr lang="en-US" sz="3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04800" y="1232803"/>
            <a:ext cx="49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xposure </a:t>
            </a:r>
            <a:r>
              <a:rPr lang="en-US" dirty="0"/>
              <a:t>to ambient particulate matter caused 4.2 million deaths in </a:t>
            </a:r>
            <a:r>
              <a:rPr lang="en-US" dirty="0" smtClean="0"/>
              <a:t>2015 (</a:t>
            </a:r>
            <a:r>
              <a:rPr lang="en-US" dirty="0" err="1" smtClean="0"/>
              <a:t>Landrigan</a:t>
            </a:r>
            <a:r>
              <a:rPr lang="en-US" dirty="0" smtClean="0"/>
              <a:t> </a:t>
            </a:r>
            <a:r>
              <a:rPr lang="en-US" i="1" dirty="0"/>
              <a:t>et al.</a:t>
            </a:r>
            <a:r>
              <a:rPr lang="en-US" dirty="0"/>
              <a:t>, 2017</a:t>
            </a:r>
            <a:r>
              <a:rPr lang="en-US" dirty="0" smtClean="0"/>
              <a:t>).  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0" y="6627168"/>
            <a:ext cx="1714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https://</a:t>
            </a:r>
            <a:r>
              <a:rPr lang="en-US" sz="900" dirty="0" err="1" smtClean="0">
                <a:solidFill>
                  <a:schemeClr val="bg1"/>
                </a:solidFill>
              </a:rPr>
              <a:t>goo.gl</a:t>
            </a:r>
            <a:r>
              <a:rPr lang="en-US" sz="900" dirty="0" smtClean="0">
                <a:solidFill>
                  <a:schemeClr val="bg1"/>
                </a:solidFill>
              </a:rPr>
              <a:t>/DHbix8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426700" y="538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7188200" y="6457891"/>
            <a:ext cx="218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(</a:t>
            </a:r>
            <a:r>
              <a:rPr lang="en-US" sz="1600" dirty="0" err="1" smtClean="0">
                <a:solidFill>
                  <a:srgbClr val="FFFFFF"/>
                </a:solidFill>
              </a:rPr>
              <a:t>Tuet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i="1" dirty="0">
                <a:solidFill>
                  <a:srgbClr val="FFFFFF"/>
                </a:solidFill>
              </a:rPr>
              <a:t>et al.</a:t>
            </a:r>
            <a:r>
              <a:rPr lang="en-US" sz="1600" dirty="0">
                <a:solidFill>
                  <a:srgbClr val="FFFFFF"/>
                </a:solidFill>
              </a:rPr>
              <a:t>, 2016b)</a:t>
            </a:r>
            <a:r>
              <a:rPr lang="es-ES_tradnl" sz="1600" dirty="0" smtClean="0">
                <a:solidFill>
                  <a:srgbClr val="FFFFFF"/>
                </a:solidFill>
                <a:effectLst/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4268" y="-644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Results: Elemental composition  </a:t>
            </a:r>
            <a:endParaRPr lang="en-US" sz="32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438052"/>
              </p:ext>
            </p:extLst>
          </p:nvPr>
        </p:nvGraphicFramePr>
        <p:xfrm>
          <a:off x="923827" y="1099120"/>
          <a:ext cx="7400041" cy="446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4213783" y="5459838"/>
            <a:ext cx="0" cy="298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733826" y="5459838"/>
            <a:ext cx="0" cy="298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00713" y="5459838"/>
            <a:ext cx="0" cy="298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06686" y="5459838"/>
            <a:ext cx="0" cy="298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977408" y="5459838"/>
            <a:ext cx="0" cy="298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9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156178"/>
              </p:ext>
            </p:extLst>
          </p:nvPr>
        </p:nvGraphicFramePr>
        <p:xfrm>
          <a:off x="1131216" y="1171537"/>
          <a:ext cx="7145517" cy="4333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94268" y="-644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Results: Elemental composition  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270347" y="5442907"/>
            <a:ext cx="0" cy="298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791965" y="5442907"/>
            <a:ext cx="0" cy="298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033972" y="5446196"/>
            <a:ext cx="0" cy="298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82103" y="5442907"/>
            <a:ext cx="0" cy="298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3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87" y="3118159"/>
            <a:ext cx="4371529" cy="16393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86" y="3116526"/>
            <a:ext cx="4371529" cy="163932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493590" y="4685462"/>
            <a:ext cx="11240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https://goo.gl/3dpqwJ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37" y="-17382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PM-induced ROS formation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5440" y="2654074"/>
            <a:ext cx="3427531" cy="3952912"/>
            <a:chOff x="1106077" y="2871388"/>
            <a:chExt cx="3032292" cy="3673326"/>
          </a:xfrm>
        </p:grpSpPr>
        <p:sp>
          <p:nvSpPr>
            <p:cNvPr id="4" name="Right Arrow 3"/>
            <p:cNvSpPr/>
            <p:nvPr/>
          </p:nvSpPr>
          <p:spPr>
            <a:xfrm rot="5400000">
              <a:off x="2424564" y="2896218"/>
              <a:ext cx="436160" cy="38649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12360" y="3424447"/>
              <a:ext cx="1423449" cy="60331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Alteration of gene expression</a:t>
              </a:r>
              <a:endParaRPr lang="en-US" sz="1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714920" y="3421929"/>
              <a:ext cx="1423449" cy="603315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Damage to biological macromolecules </a:t>
              </a:r>
              <a:endParaRPr lang="en-US" sz="1400" dirty="0"/>
            </a:p>
          </p:txBody>
        </p:sp>
        <p:sp>
          <p:nvSpPr>
            <p:cNvPr id="7" name="Right Arrow 6"/>
            <p:cNvSpPr/>
            <p:nvPr/>
          </p:nvSpPr>
          <p:spPr>
            <a:xfrm rot="5400000">
              <a:off x="2449700" y="4195209"/>
              <a:ext cx="436160" cy="38649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06077" y="4720310"/>
              <a:ext cx="1423449" cy="60331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Oxidative stress</a:t>
              </a:r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10204" y="4720310"/>
              <a:ext cx="1423449" cy="60331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Inflammation </a:t>
              </a:r>
              <a:endParaRPr lang="en-US" sz="14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817800" y="5979105"/>
              <a:ext cx="1604128" cy="56560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Chronic degenerative diseases </a:t>
              </a:r>
              <a:endParaRPr lang="en-US" sz="1400" dirty="0"/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2401784" y="5448974"/>
              <a:ext cx="436160" cy="38649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5" name="Explosion 2 14"/>
          <p:cNvSpPr/>
          <p:nvPr/>
        </p:nvSpPr>
        <p:spPr>
          <a:xfrm>
            <a:off x="3247652" y="1046375"/>
            <a:ext cx="2608748" cy="1546843"/>
          </a:xfrm>
          <a:prstGeom prst="irregularSeal2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Reactive Species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ROS/RNS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5509" y="6596390"/>
            <a:ext cx="3625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Modified from: </a:t>
            </a:r>
            <a:r>
              <a:rPr lang="en-US" sz="1100" dirty="0"/>
              <a:t>(</a:t>
            </a:r>
            <a:r>
              <a:rPr lang="en-US" sz="1100" dirty="0" err="1"/>
              <a:t>Marcadenti</a:t>
            </a:r>
            <a:r>
              <a:rPr lang="en-US" sz="1100" dirty="0"/>
              <a:t> and Lopes Assis Coelho, 2015)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41244" y="1107231"/>
            <a:ext cx="33027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Produced by physiological processes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Cell signaling, gene transcription and immune response.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Oxygen homeostasis (</a:t>
            </a:r>
            <a:r>
              <a:rPr lang="en-US" dirty="0" err="1" smtClean="0"/>
              <a:t>Seifried</a:t>
            </a:r>
            <a:r>
              <a:rPr lang="en-US" dirty="0" smtClean="0"/>
              <a:t> </a:t>
            </a:r>
            <a:r>
              <a:rPr lang="en-US" i="1" dirty="0"/>
              <a:t>et al.</a:t>
            </a:r>
            <a:r>
              <a:rPr lang="en-US" dirty="0"/>
              <a:t>, </a:t>
            </a:r>
            <a:r>
              <a:rPr lang="en-US" dirty="0" smtClean="0"/>
              <a:t>2007)</a:t>
            </a:r>
            <a:r>
              <a:rPr lang="es-ES_tradnl" dirty="0" smtClean="0"/>
              <a:t> 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98" y="1226706"/>
            <a:ext cx="1447341" cy="15004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7" y="1249351"/>
            <a:ext cx="948348" cy="1370094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2709318" y="1777286"/>
            <a:ext cx="436160" cy="38649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56883" y="2672184"/>
            <a:ext cx="11961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https://goo.gl/DHw5TW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937" y="2672184"/>
            <a:ext cx="11961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https://goo.gl/DHw5TW</a:t>
            </a:r>
          </a:p>
        </p:txBody>
      </p:sp>
    </p:spTree>
    <p:extLst>
      <p:ext uri="{BB962C8B-B14F-4D97-AF65-F5344CB8AC3E}">
        <p14:creationId xmlns:p14="http://schemas.microsoft.com/office/powerpoint/2010/main" val="213996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241" y="535317"/>
            <a:ext cx="4313759" cy="4568044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125734" y="13621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Metals associations to ROS production</a:t>
            </a:r>
            <a:endParaRPr lang="en-US" sz="3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814283" y="1712317"/>
            <a:ext cx="402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Metals contribute to ROS production via Fenton-Like reactions</a:t>
            </a:r>
            <a:endParaRPr lang="en-US" dirty="0"/>
          </a:p>
        </p:txBody>
      </p:sp>
      <p:sp>
        <p:nvSpPr>
          <p:cNvPr id="12" name="Rectángulo 11"/>
          <p:cNvSpPr/>
          <p:nvPr/>
        </p:nvSpPr>
        <p:spPr>
          <a:xfrm>
            <a:off x="7884467" y="4995639"/>
            <a:ext cx="11473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goo.gl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DEevSM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17048" y="3082608"/>
            <a:ext cx="521795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W</a:t>
            </a:r>
            <a:r>
              <a:rPr lang="en-US" dirty="0" smtClean="0"/>
              <a:t>ell</a:t>
            </a:r>
            <a:r>
              <a:rPr lang="en-US" dirty="0"/>
              <a:t>-established link between metal-containing samples and mortality (T. Burnett </a:t>
            </a:r>
            <a:r>
              <a:rPr lang="en-US" i="1" dirty="0"/>
              <a:t>et al.</a:t>
            </a:r>
            <a:r>
              <a:rPr lang="en-US" dirty="0"/>
              <a:t>, 2000)</a:t>
            </a:r>
            <a:r>
              <a:rPr lang="es-ES_tradnl" dirty="0"/>
              <a:t> 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Verma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, 2014</a:t>
            </a:r>
            <a:r>
              <a:rPr lang="es-ES_tradnl" dirty="0"/>
              <a:t>  </a:t>
            </a:r>
            <a:r>
              <a:rPr lang="en-CA" dirty="0"/>
              <a:t>found</a:t>
            </a:r>
            <a:r>
              <a:rPr lang="es-ES_tradnl" dirty="0"/>
              <a:t> </a:t>
            </a:r>
            <a:r>
              <a:rPr lang="en-US" dirty="0"/>
              <a:t>strong and moderate correlations between specific metals (K, </a:t>
            </a:r>
            <a:r>
              <a:rPr lang="en-US" dirty="0" err="1"/>
              <a:t>Mn</a:t>
            </a:r>
            <a:r>
              <a:rPr lang="en-US" dirty="0"/>
              <a:t>, Fe, Cu, Zn) and the oxidative potential of PM samples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255969" y="5272323"/>
            <a:ext cx="357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Vary depending on source emissions </a:t>
            </a:r>
            <a:endParaRPr lang="en-US" dirty="0"/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2826026" y="4934398"/>
            <a:ext cx="0" cy="337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9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01" y="-649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PM exposure in Bucaramanga, Colombia</a:t>
            </a:r>
            <a:endParaRPr lang="en-US" sz="3200" dirty="0"/>
          </a:p>
        </p:txBody>
      </p:sp>
      <p:sp>
        <p:nvSpPr>
          <p:cNvPr id="5" name="Rectángulo 4"/>
          <p:cNvSpPr/>
          <p:nvPr/>
        </p:nvSpPr>
        <p:spPr>
          <a:xfrm>
            <a:off x="209009" y="1207414"/>
            <a:ext cx="66057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Developing </a:t>
            </a:r>
            <a:r>
              <a:rPr lang="en-US" dirty="0"/>
              <a:t>countries are addressing high levels of exposure at much earlier levels of economic development than the present developed countries (</a:t>
            </a:r>
            <a:r>
              <a:rPr lang="en-US" dirty="0" err="1"/>
              <a:t>Ochieng</a:t>
            </a:r>
            <a:r>
              <a:rPr lang="en-US" dirty="0"/>
              <a:t>, Vardoulakis and </a:t>
            </a:r>
            <a:r>
              <a:rPr lang="en-US" dirty="0" err="1"/>
              <a:t>Tonne</a:t>
            </a:r>
            <a:r>
              <a:rPr lang="en-US" dirty="0"/>
              <a:t>, 2016). </a:t>
            </a:r>
          </a:p>
        </p:txBody>
      </p:sp>
      <p:pic>
        <p:nvPicPr>
          <p:cNvPr id="6" name="Imagen 5" descr="parque automo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0" y="2563595"/>
            <a:ext cx="4641634" cy="337867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488671" y="5763138"/>
            <a:ext cx="11384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</a:t>
            </a:r>
            <a:r>
              <a:rPr lang="en-US" sz="800" dirty="0" err="1">
                <a:solidFill>
                  <a:schemeClr val="bg1"/>
                </a:solidFill>
              </a:rPr>
              <a:t>goo.gl</a:t>
            </a:r>
            <a:r>
              <a:rPr lang="en-US" sz="800" dirty="0">
                <a:solidFill>
                  <a:schemeClr val="bg1"/>
                </a:solidFill>
              </a:rPr>
              <a:t>/</a:t>
            </a:r>
            <a:r>
              <a:rPr lang="en-US" sz="800" dirty="0" err="1">
                <a:solidFill>
                  <a:schemeClr val="bg1"/>
                </a:solidFill>
              </a:rPr>
              <a:t>FCWLyh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9" name="Imagen 8" descr="bus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92" y="2563595"/>
            <a:ext cx="4513797" cy="337867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8017670" y="5726825"/>
            <a:ext cx="11263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</a:t>
            </a:r>
            <a:r>
              <a:rPr lang="en-US" sz="800" dirty="0" err="1">
                <a:solidFill>
                  <a:schemeClr val="bg1"/>
                </a:solidFill>
              </a:rPr>
              <a:t>goo.gl</a:t>
            </a:r>
            <a:r>
              <a:rPr lang="en-US" sz="800" dirty="0">
                <a:solidFill>
                  <a:schemeClr val="bg1"/>
                </a:solidFill>
              </a:rPr>
              <a:t>/</a:t>
            </a:r>
            <a:r>
              <a:rPr lang="en-US" sz="800" dirty="0" err="1">
                <a:solidFill>
                  <a:schemeClr val="bg1"/>
                </a:solidFill>
              </a:rPr>
              <a:t>RneHkX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5970" y="6090176"/>
            <a:ext cx="382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63% Vehicle fleet (UPME, 2010)</a:t>
            </a:r>
            <a:endParaRPr lang="en-US" dirty="0"/>
          </a:p>
        </p:txBody>
      </p:sp>
      <p:pic>
        <p:nvPicPr>
          <p:cNvPr id="12" name="Imagen 11" descr="bucaramang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09" y="37243"/>
            <a:ext cx="1902121" cy="2741796"/>
          </a:xfrm>
          <a:prstGeom prst="rect">
            <a:avLst/>
          </a:prstGeom>
        </p:spPr>
      </p:pic>
      <p:cxnSp>
        <p:nvCxnSpPr>
          <p:cNvPr id="14" name="Conector recto de flecha 13"/>
          <p:cNvCxnSpPr/>
          <p:nvPr/>
        </p:nvCxnSpPr>
        <p:spPr>
          <a:xfrm flipV="1">
            <a:off x="205970" y="6090176"/>
            <a:ext cx="0" cy="364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3583139" y="5993181"/>
            <a:ext cx="357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Uncontrolled transport</a:t>
            </a:r>
          </a:p>
          <a:p>
            <a:r>
              <a:rPr lang="en-US" dirty="0" smtClean="0"/>
              <a:t> planning 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738579" y="5995592"/>
            <a:ext cx="357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Limited air quality </a:t>
            </a:r>
          </a:p>
          <a:p>
            <a:r>
              <a:rPr lang="en-US" dirty="0" smtClean="0"/>
              <a:t>management capacity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0701" y="-649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Aims of the study</a:t>
            </a:r>
            <a:endParaRPr lang="en-US" sz="3200" dirty="0"/>
          </a:p>
        </p:txBody>
      </p:sp>
      <p:sp>
        <p:nvSpPr>
          <p:cNvPr id="6" name="Rectángulo 5"/>
          <p:cNvSpPr/>
          <p:nvPr/>
        </p:nvSpPr>
        <p:spPr>
          <a:xfrm>
            <a:off x="427495" y="1402689"/>
            <a:ext cx="82481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Main objective: </a:t>
            </a:r>
            <a:r>
              <a:rPr lang="en-US" dirty="0" smtClean="0"/>
              <a:t>Correlate </a:t>
            </a:r>
            <a:r>
              <a:rPr lang="en-US" dirty="0"/>
              <a:t>PM-induced oxidant production with water-soluble </a:t>
            </a:r>
            <a:r>
              <a:rPr lang="en-US" dirty="0" smtClean="0"/>
              <a:t>elements from </a:t>
            </a:r>
            <a:r>
              <a:rPr lang="en-US" dirty="0"/>
              <a:t>samples collected in Bucaramanga, </a:t>
            </a:r>
            <a:r>
              <a:rPr lang="en-US" dirty="0" smtClean="0"/>
              <a:t>Colombia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b="1" dirty="0" smtClean="0"/>
              <a:t>Specific aims: </a:t>
            </a:r>
          </a:p>
          <a:p>
            <a:pPr algn="just"/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Compare two sites of Bucaramanga with High and Low PM</a:t>
            </a:r>
            <a:r>
              <a:rPr lang="en-US" baseline="-25000" dirty="0" smtClean="0"/>
              <a:t>10</a:t>
            </a:r>
            <a:r>
              <a:rPr lang="en-US" dirty="0" smtClean="0"/>
              <a:t> concentration records. </a:t>
            </a:r>
          </a:p>
          <a:p>
            <a:pPr marL="285750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Determine the elemental composition of the samples collected.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Calculate the correlation coefficients between the metal concentrations and the ROS produced. 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801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Methods: Filters collection </a:t>
            </a:r>
            <a:endParaRPr lang="en-US" sz="3200" dirty="0"/>
          </a:p>
        </p:txBody>
      </p:sp>
      <p:pic>
        <p:nvPicPr>
          <p:cNvPr id="3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22" y="1708428"/>
            <a:ext cx="5569925" cy="469216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0396" y="2574590"/>
            <a:ext cx="179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Joya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824246" y="3837532"/>
            <a:ext cx="179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Transito</a:t>
            </a:r>
            <a:endParaRPr lang="en-U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5978962" y="1817201"/>
            <a:ext cx="31650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Medium Volume particulate sampler (URG-3000ABC)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filters was collected every five days during one year.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¼ 47 mm Teflon filters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801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Methods: Composite samples </a:t>
            </a:r>
            <a:endParaRPr lang="en-US" sz="3200" dirty="0"/>
          </a:p>
        </p:txBody>
      </p:sp>
      <p:grpSp>
        <p:nvGrpSpPr>
          <p:cNvPr id="12" name="Agrupar 11"/>
          <p:cNvGrpSpPr/>
          <p:nvPr/>
        </p:nvGrpSpPr>
        <p:grpSpPr>
          <a:xfrm>
            <a:off x="417215" y="1532338"/>
            <a:ext cx="3432536" cy="3270854"/>
            <a:chOff x="250574" y="1255021"/>
            <a:chExt cx="4071847" cy="4005737"/>
          </a:xfrm>
        </p:grpSpPr>
        <p:pic>
          <p:nvPicPr>
            <p:cNvPr id="4" name="Imagen 3" descr="pizza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64" t="36702" r="40464" b="44843"/>
            <a:stretch/>
          </p:blipFill>
          <p:spPr>
            <a:xfrm>
              <a:off x="1548595" y="2364070"/>
              <a:ext cx="1652209" cy="1781236"/>
            </a:xfrm>
            <a:prstGeom prst="rect">
              <a:avLst/>
            </a:prstGeom>
          </p:spPr>
        </p:pic>
        <p:pic>
          <p:nvPicPr>
            <p:cNvPr id="5" name="Imagen 4" descr="pizza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54" t="36702" r="27696" b="44843"/>
            <a:stretch/>
          </p:blipFill>
          <p:spPr>
            <a:xfrm rot="15652179">
              <a:off x="3055735" y="1719785"/>
              <a:ext cx="1212345" cy="1288572"/>
            </a:xfrm>
            <a:prstGeom prst="rect">
              <a:avLst/>
            </a:prstGeom>
          </p:spPr>
        </p:pic>
        <p:pic>
          <p:nvPicPr>
            <p:cNvPr id="6" name="Imagen 5" descr="pizza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54" t="36702" r="27696" b="44843"/>
            <a:stretch/>
          </p:blipFill>
          <p:spPr>
            <a:xfrm rot="18286678">
              <a:off x="3082023" y="3453132"/>
              <a:ext cx="1202591" cy="1278204"/>
            </a:xfrm>
            <a:prstGeom prst="rect">
              <a:avLst/>
            </a:prstGeom>
          </p:spPr>
        </p:pic>
        <p:pic>
          <p:nvPicPr>
            <p:cNvPr id="7" name="Imagen 6" descr="pizza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54" t="36702" r="27696" b="44843"/>
            <a:stretch/>
          </p:blipFill>
          <p:spPr>
            <a:xfrm rot="2225824">
              <a:off x="1245349" y="3982554"/>
              <a:ext cx="1202591" cy="1278204"/>
            </a:xfrm>
            <a:prstGeom prst="rect">
              <a:avLst/>
            </a:prstGeom>
          </p:spPr>
        </p:pic>
        <p:pic>
          <p:nvPicPr>
            <p:cNvPr id="8" name="Imagen 7" descr="pizza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54" t="36702" r="27696" b="44843"/>
            <a:stretch/>
          </p:blipFill>
          <p:spPr>
            <a:xfrm rot="5661870">
              <a:off x="288380" y="2594704"/>
              <a:ext cx="1202591" cy="1278204"/>
            </a:xfrm>
            <a:prstGeom prst="rect">
              <a:avLst/>
            </a:prstGeom>
          </p:spPr>
        </p:pic>
        <p:pic>
          <p:nvPicPr>
            <p:cNvPr id="9" name="Imagen 8" descr="pizza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54" t="36702" r="27696" b="44843"/>
            <a:stretch/>
          </p:blipFill>
          <p:spPr>
            <a:xfrm rot="10072659">
              <a:off x="1246385" y="1255021"/>
              <a:ext cx="1202591" cy="1278204"/>
            </a:xfrm>
            <a:prstGeom prst="rect">
              <a:avLst/>
            </a:prstGeom>
          </p:spPr>
        </p:pic>
      </p:grpSp>
      <p:sp>
        <p:nvSpPr>
          <p:cNvPr id="10" name="Rectángulo 9"/>
          <p:cNvSpPr/>
          <p:nvPr/>
        </p:nvSpPr>
        <p:spPr>
          <a:xfrm>
            <a:off x="2368738" y="4602801"/>
            <a:ext cx="11208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goo.gl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/jWRz2x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274787" y="1294010"/>
            <a:ext cx="404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2 Punches of 1.5 m</a:t>
            </a:r>
            <a:r>
              <a:rPr lang="en-US" baseline="30000" dirty="0" smtClean="0"/>
              <a:t>2</a:t>
            </a:r>
            <a:r>
              <a:rPr lang="en-US" dirty="0" smtClean="0"/>
              <a:t> per Teflon filter 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274787" y="2339986"/>
            <a:ext cx="461460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Chemical Composition</a:t>
            </a:r>
          </a:p>
          <a:p>
            <a:pPr algn="ctr"/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Water soluble ions: Ion chromatography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Total elements: 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ICP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-MS (Thermo-</a:t>
            </a:r>
            <a:r>
              <a:rPr lang="en-US" dirty="0" err="1">
                <a:solidFill>
                  <a:srgbClr val="000000"/>
                </a:solidFill>
                <a:ea typeface="Lucida Grande"/>
                <a:cs typeface="Lucida Grande"/>
              </a:rPr>
              <a:t>Finnigan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 Element 2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ea typeface="Lucida Grande"/>
              <a:cs typeface="Lucida Grande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Total Organic Carbon (TOC): Standard method for TOC (</a:t>
            </a:r>
            <a:r>
              <a:rPr lang="es-CO" dirty="0" smtClean="0"/>
              <a:t>ASTM </a:t>
            </a:r>
            <a:r>
              <a:rPr lang="es-CO" dirty="0"/>
              <a:t>D 7573-</a:t>
            </a:r>
            <a:r>
              <a:rPr lang="es-CO" dirty="0" smtClean="0"/>
              <a:t>09)</a:t>
            </a:r>
            <a:r>
              <a:rPr lang="es-ES_tradnl" dirty="0" smtClean="0"/>
              <a:t> </a:t>
            </a:r>
            <a:endParaRPr lang="en-US" dirty="0"/>
          </a:p>
        </p:txBody>
      </p:sp>
      <p:sp>
        <p:nvSpPr>
          <p:cNvPr id="14" name="Rectángulo 13"/>
          <p:cNvSpPr/>
          <p:nvPr/>
        </p:nvSpPr>
        <p:spPr>
          <a:xfrm>
            <a:off x="4274787" y="5809426"/>
            <a:ext cx="4869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UW-Madison &amp; Wisconsin State Laboratory of Hygiene  Trace Element Research Group</a:t>
            </a:r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6582088" y="5185106"/>
            <a:ext cx="0" cy="519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4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76028" y="238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Methods: ROS produced </a:t>
            </a:r>
            <a:endParaRPr lang="en-US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741829" y="1206607"/>
            <a:ext cx="341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 alveolar cell line NR8383</a:t>
            </a:r>
            <a:endParaRPr lang="en-U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1967653" y="1719500"/>
            <a:ext cx="0" cy="519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Imagen 8" descr="DCFH-DA-figur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 t="2706" r="2139" b="3796"/>
          <a:stretch/>
        </p:blipFill>
        <p:spPr>
          <a:xfrm>
            <a:off x="4727596" y="1575939"/>
            <a:ext cx="4311913" cy="36786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CuadroTexto 9"/>
          <p:cNvSpPr txBox="1"/>
          <p:nvPr/>
        </p:nvSpPr>
        <p:spPr>
          <a:xfrm>
            <a:off x="743570" y="2355450"/>
            <a:ext cx="281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Incubated in a 96-well plate </a:t>
            </a:r>
            <a:endParaRPr lang="en-US" dirty="0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1967653" y="2844049"/>
            <a:ext cx="0" cy="519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741830" y="3593243"/>
            <a:ext cx="281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Exposed to probe</a:t>
            </a:r>
            <a:endParaRPr lang="en-US" dirty="0"/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1961283" y="4149695"/>
            <a:ext cx="0" cy="519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741830" y="4857415"/>
            <a:ext cx="299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Exposed to filter extracts </a:t>
            </a:r>
            <a:endParaRPr lang="en-US" dirty="0"/>
          </a:p>
        </p:txBody>
      </p:sp>
      <p:pic>
        <p:nvPicPr>
          <p:cNvPr id="15" name="Imagen 14" descr="macroph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10" y="1166840"/>
            <a:ext cx="348574" cy="308771"/>
          </a:xfrm>
          <a:prstGeom prst="rect">
            <a:avLst/>
          </a:prstGeom>
        </p:spPr>
      </p:pic>
      <p:pic>
        <p:nvPicPr>
          <p:cNvPr id="16" name="Imagen 15" descr="96-Well Treated Microplates V-botto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59" y="2243179"/>
            <a:ext cx="1172783" cy="860667"/>
          </a:xfrm>
          <a:prstGeom prst="rect">
            <a:avLst/>
          </a:prstGeom>
        </p:spPr>
      </p:pic>
      <p:cxnSp>
        <p:nvCxnSpPr>
          <p:cNvPr id="20" name="Conector recto de flecha 19"/>
          <p:cNvCxnSpPr/>
          <p:nvPr/>
        </p:nvCxnSpPr>
        <p:spPr>
          <a:xfrm>
            <a:off x="3305061" y="3822750"/>
            <a:ext cx="12070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1961283" y="5398133"/>
            <a:ext cx="0" cy="519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743570" y="6040951"/>
            <a:ext cx="341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 fluorescence intensity </a:t>
            </a:r>
            <a:endParaRPr lang="en-US" dirty="0"/>
          </a:p>
        </p:txBody>
      </p:sp>
      <p:pic>
        <p:nvPicPr>
          <p:cNvPr id="24" name="Imagen 23" descr="micropla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563" y="5482200"/>
            <a:ext cx="1760065" cy="1320049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7884926" y="5040827"/>
            <a:ext cx="11545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</a:rPr>
              <a:t>https://</a:t>
            </a:r>
            <a:r>
              <a:rPr lang="en-US" sz="800" dirty="0" err="1">
                <a:solidFill>
                  <a:srgbClr val="7F7F7F"/>
                </a:solidFill>
              </a:rPr>
              <a:t>goo.gl</a:t>
            </a:r>
            <a:r>
              <a:rPr lang="en-US" sz="800" dirty="0">
                <a:solidFill>
                  <a:srgbClr val="7F7F7F"/>
                </a:solidFill>
              </a:rPr>
              <a:t>/</a:t>
            </a:r>
            <a:r>
              <a:rPr lang="en-US" sz="800" dirty="0" err="1">
                <a:solidFill>
                  <a:srgbClr val="7F7F7F"/>
                </a:solidFill>
              </a:rPr>
              <a:t>MPnEno</a:t>
            </a:r>
            <a:endParaRPr lang="en-US" sz="8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1022</Words>
  <Application>Microsoft Office PowerPoint</Application>
  <PresentationFormat>On-screen Show (4:3)</PresentationFormat>
  <Paragraphs>320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Lucida Grande</vt:lpstr>
      <vt:lpstr>Times New Roman</vt:lpstr>
      <vt:lpstr>Tema de Office</vt:lpstr>
      <vt:lpstr>Association between PM-induced Reactive Oxygen Species and water-soluble elements of samples collected in Bucaramanga, Colombia</vt:lpstr>
      <vt:lpstr>PowerPoint Presentation</vt:lpstr>
      <vt:lpstr>PM-induced ROS formation</vt:lpstr>
      <vt:lpstr>PowerPoint Presentation</vt:lpstr>
      <vt:lpstr>PM exposure in Bucaramanga, Colombia</vt:lpstr>
      <vt:lpstr>PowerPoint Presentation</vt:lpstr>
      <vt:lpstr>PowerPoint Presentation</vt:lpstr>
      <vt:lpstr>PowerPoint Presentation</vt:lpstr>
      <vt:lpstr>PowerPoint Presentation</vt:lpstr>
      <vt:lpstr>Results: PM2.5 concentrations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between PM-induced Reactive Oxygen Species and water-soluble elements of samples collected in Bucaramanga, Colombia</dc:title>
  <dc:creator>Saavedra, Gabriela</dc:creator>
  <cp:lastModifiedBy>Saavedra, Gabriela</cp:lastModifiedBy>
  <cp:revision>7</cp:revision>
  <dcterms:modified xsi:type="dcterms:W3CDTF">2018-04-24T19:59:04Z</dcterms:modified>
</cp:coreProperties>
</file>