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ink/ink1.xml" ContentType="application/inkml+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0" r:id="rId1"/>
    <p:sldMasterId id="2147483648" r:id="rId2"/>
    <p:sldMasterId id="2147483667" r:id="rId3"/>
  </p:sldMasterIdLst>
  <p:notesMasterIdLst>
    <p:notesMasterId r:id="rId20"/>
  </p:notesMasterIdLst>
  <p:sldIdLst>
    <p:sldId id="261" r:id="rId4"/>
    <p:sldId id="263" r:id="rId5"/>
    <p:sldId id="274" r:id="rId6"/>
    <p:sldId id="265" r:id="rId7"/>
    <p:sldId id="266" r:id="rId8"/>
    <p:sldId id="264" r:id="rId9"/>
    <p:sldId id="267" r:id="rId10"/>
    <p:sldId id="277" r:id="rId11"/>
    <p:sldId id="271" r:id="rId12"/>
    <p:sldId id="268" r:id="rId13"/>
    <p:sldId id="270" r:id="rId14"/>
    <p:sldId id="276" r:id="rId15"/>
    <p:sldId id="273" r:id="rId16"/>
    <p:sldId id="262" r:id="rId17"/>
    <p:sldId id="269" r:id="rId18"/>
    <p:sldId id="275"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73" userDrawn="1">
          <p15:clr>
            <a:srgbClr val="A4A3A4"/>
          </p15:clr>
        </p15:guide>
        <p15:guide id="2" pos="183"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2626"/>
    <a:srgbClr val="EEB21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15" autoAdjust="0"/>
    <p:restoredTop sz="65669" autoAdjust="0"/>
  </p:normalViewPr>
  <p:slideViewPr>
    <p:cSldViewPr snapToGrid="0" snapToObjects="1">
      <p:cViewPr varScale="1">
        <p:scale>
          <a:sx n="44" d="100"/>
          <a:sy n="44" d="100"/>
        </p:scale>
        <p:origin x="1518" y="42"/>
      </p:cViewPr>
      <p:guideLst>
        <p:guide orient="horz" pos="773"/>
        <p:guide pos="183"/>
      </p:guideLst>
    </p:cSldViewPr>
  </p:slideViewPr>
  <p:outlineViewPr>
    <p:cViewPr>
      <p:scale>
        <a:sx n="33" d="100"/>
        <a:sy n="33" d="100"/>
      </p:scale>
      <p:origin x="0" y="-858"/>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p:scale>
          <a:sx n="33" d="100"/>
          <a:sy n="33" d="100"/>
        </p:scale>
        <p:origin x="3348" y="59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viewProps" Target="viewProp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8-04-04T07:37:42.496"/>
    </inkml:context>
    <inkml:brush xml:id="br0">
      <inkml:brushProperty name="width" value="0.05" units="cm"/>
      <inkml:brushProperty name="height" value="0.05" units="cm"/>
      <inkml:brushProperty name="color" value="#ED1C24"/>
      <inkml:brushProperty name="ignorePressure" value="1"/>
    </inkml:brush>
  </inkml:definitions>
  <inkml:traceGroup>
    <inkml:annotationXML>
      <emma:emma xmlns:emma="http://www.w3.org/2003/04/emma" version="1.0">
        <emma:interpretation id="{A2465B04-EBFE-4846-94D4-F61634DC7CBD}" emma:medium="tactile" emma:mode="ink">
          <msink:context xmlns:msink="http://schemas.microsoft.com/ink/2010/main" type="inkDrawing" rotatedBoundingBox="15991,10700 23802,9311 24969,15873 17158,17261" hotPoints="24615,13482 20623,17474 16631,13482 20623,9491" semanticType="enclosure" shapeName="Circle"/>
        </emma:interpretation>
      </emma:emma>
    </inkml:annotationXML>
    <inkml:trace contextRef="#ctx0" brushRef="#br0">3297 202,'0'0,"0"0,0 0,0 0,0 0,0 0,0 0,0 0,0 0,0 0,0 0,0 0,0 0,0 0,0 0,0 0,0 0,0 0,0 0,0 0,0 0,0 0,0 0,0 0,-7 0,-2 0,-6 0,-1 0,-5 0,3 0,-4 0,-5 0,3 0,-1 0,-4 0,-3 0,-4 0,-1 0,5 0,8 0,1 0,-2 0,3 0,-1 0,-4 0,-3 0,-5 0,-8 0,-5 0,0 0,0 0,3 0,-5 0,-1 0,2 0,-5 0,1 0,2 0,-4 0,1 0,3 0,-3 0,0 0,3 0,-3 0,-7 0,2 0,2 0,6 0,4 0,3 0,3 0,1 0,8 0,2 0,6 0,1 7,-3 2,4-1,-2-1,-4 5,-3 0,-3 5,-10-1,3-2,2 2,0-1,1 4,-1-2,7-3,-5 2,4-1,-6 3,-3 6,-1 5,7-2,2-6,1 0,5-3,9 2,-1-2,4-5,5-4,4-4,-4 4,0 1,3 5,-5 0,-1-2,4 3,2-1,3-3,2-4,-5 4,-1-1,1-1,2-3,1 4,-4 0,-1 6,1-1,-5-3,1 3,1-1,4-3,3 3,2-1,-5 4,-1 5,-6 0,0 1,2 5,-3 3,0 3,-2-4,0-1,5 2,3 1,4 3,3-6,2 0,1 1,-6 2,-2 2,0-5,2 0,1-6,2 0,-5-4,-1 1,0 4,2-3,3 3,1 3,2-4,-6 2,-2 3,0 3,3 3,1 9,3 11,0 2,2-2,0-2,0-5,1-3,-1-3,0-8,0-4,0 1,1 1,-1 2,0-5,0 0,0 1,0 3,0 2,0-5,0 0,-1 1,1 8,0-1,0-2,0 1,1 1,-1 0,0 0,0 1,0-6,0-2,0 0,0-5,0 0,0 2,0 4,0 2,0-4,0-1,0 2,0 2,0 2,6 9,3 4,0 0,-2 6,-2-1,4-1,2-3,-2-4,-2-8,-2-5,-3-1,0 2,-2 1,0-5,-1 0,1 1,6 2,3 3,-1 2,-1 2,-2 0,-2 1,-1 7,-2 2,7-1,2-7,-1-6,-2 0,-1-1,-2 2,-2-6,0-2,-1 2,0-4,-1 0,8-5,1 2,1 3,-3 3,-1-2,-2 1,-1 2,-1 2,-1 4,-1-5,1-2,0 2,6 3,3 1,-1-5,6 0,0 1,-3 2,-2-5,-4 0,-2-5,-1-6,-2 0,0-2,-1 3,1-2,6 4,2 4,1-1,-3 2,-1 3,5 4,1 4,-2 1,5 2,-1 1,5 7,-1 3,-3-1,3-2,-2-2,-3-3,2-7,0-3,-3-8,-3-7,4 0,-1-3,-1-4,3 3,1 0,-3-3,-4 4,5-1,0-2,-2-3,3 4,1-1,-3-1,-3-3,4 4,-1 0,6 6,-1-1,-3 4,3-2,-1-3,3 2,6-2,-1-3,2-4,3-4,4-1,-3-2,-1-2,3 1,-5 6,1 2,2 0,-4 5,0 1,4-2,-4-4,0 4,4 0,3-2,2 4,3 0,2-3,7-3,4-3,-1-2,-9-2,-4-1,-1-1,-1 1,2-1,7 1,-3-1,5 1,2 7,-1 2,-1-1,-2-1,-1-2,-1-2,-1-1,0-2,-1 0,1 0,-1 0,1-1,-1 1,1 0,-1 0,1 0,7 0,1 0,7 0,1 0,4 0,5-7,6-2,3 0,10-4,11-1,3 2,-2-3,3 1,-2 2,-4-3,-4 1,-4-4,-3 1,-8 3,-11-2,-8 1,-8 4,2 3,0 3,-2 2,4 2,1 2,-2-8,4-1,6 0,0 2,-4-5,-4-1,-5 2,4 2,-1 3,-1 2,-3-5,-3-1,-1 1,-1 1,5 3,3 1,-1 2,4 1,2 0,-3 0,-3 1,-3-1,-3-7,0-1,-9-1,-3 2,-6 2,-1 2,-4 2,-5-7,1-1,6 1,5 2,5-6,-2 1,7-6,-3 0,7 4,-3 3,5 4,2-4,1 0,-1 1,-1-4,-8 0,4-5,-5 1,5-3,3 1,1 5,0-3,-1 2,-7-4,4-5,1-5,2-4,0 3,-1 7,-7 0,5-2,-5 3,-2-2,1 3,2 6,1-2,-5 2,-1 4,0-3,-4 0,0-3,-4 1,0 2,-2-2,-6-5,2 0,-2-2,4-5,5-10,-1-6,2-2,-3 0,2 1,-3 1,2 2,-3-6,2 6,-2 2,2 2,-3-6,-4 5,3-6,-3-1,4 1,-1-6,3-1,-2 1,-4 4,-4 2,3 2,-1 2,-3 1,-2 0,-3 1,-2 0,-1 6,-1 3,0-1,-1-1,1-3,-1 5,8-6,2-3,6-3,1 0,-3-6,-3-3,-3-5,-4-1,-1 4,5 3,2 4,-1 9,-2 5,-2 1,-1-2,-2-1,0-2,-1-1,-1-2,1 0,0-8,-1-2,1 1,0-6,0 0,0 3,0 2,0 4,0 9,0 4,0 1,0-2,0-1,0 5,0-6,-7-5,-2-1,1 0,-6-1,0-7,3 0,-5-1,2 3,2 3,4 1,3 2,-5 7,0 3,2 1,1-3,3-1,-5 4,-1 1,-6-1,1 4,1-7,-2 3,1-8,3-4,-3-1,1-1,-4 1,1-6,4 6,-3-4,1 6,-4 4,2 1,4-1,4 8,3 0,3 6,-5 0,-1 4,-5-2,-2 3,4-2,2-5,-3 2,1-1,2 2,-4-1,1-3,2-5,-4 4,1 6,3 0,-4 3,1-1,3-5,-4 2,1-3,-4-2,2 2,2-1,-2-3,-6-3,-5 3,-5 1,2-2,1 4,-3-1,-2 6,-1-2,4 3,-6 6,4-2,0 2,-1-4,-1 2,-1 3,-2-3,-1 1,0-3,-1 1,-7 4,5-3,-4 1,-2-3,2 1,1 4,2-4,8 3,-4 2,6-3,-6 2,4 2,-6 3,-2 3,-1 3,0 1,2 1,-7 0,-1 1,1-1,2 1,-4-1,0 1,-6-1,1 0,3 0,-3 0,1 0,4 0,3 0,3 0,3 0,1 0,8 0,3 0,0 0,-2 0,-3 0,6 0,0 0,-1 0,4 0,0 0,-3 0,4 0,0 0,-3 0,-4 0,-3 0,5 0,0 0,-1 0,-2 0,-2 0,4 0,1 0,0 0,-3 0,-3 0,6 0,1 0,-2 0,-2 6,-2 3,4 0,2-2,-2-2,-2 4,-2 2,-2-2,-2-2,0-2,-1-3,0 0,0-2,7 0,2-1,-1 1,-1 0,-1-1,-3 1,6 0,1 0,-1 0,-3 0,-1 0,5 7,1 2,-2-1,-2-1,5-2,0-2,4-1,1-2,3 0,-1 0,3 0,4-1,5 8,4 2,2-1,3-1,0-2,1-2,0-2,-1 0,1-1,-1 0,1-1,-1 1,0 0,0-1,0 1,0 0,0 0,0 0,0 0,0 0,0 0,0 0</inkml:trace>
  </inkml:traceGroup>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0C3F0C-E70B-4976-9032-14FBB1E0BDC6}" type="datetimeFigureOut">
              <a:rPr lang="en-US" smtClean="0"/>
              <a:t>4/24/2018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098955-CDA3-4DA6-B80C-943896016083}" type="slidenum">
              <a:rPr lang="en-US" smtClean="0"/>
              <a:t>‹#›</a:t>
            </a:fld>
            <a:endParaRPr lang="en-US"/>
          </a:p>
        </p:txBody>
      </p:sp>
    </p:spTree>
    <p:extLst>
      <p:ext uri="{BB962C8B-B14F-4D97-AF65-F5344CB8AC3E}">
        <p14:creationId xmlns:p14="http://schemas.microsoft.com/office/powerpoint/2010/main" val="17093045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phys.org/news/2016-03-scientists-discuss-complexities-tiny-particles.html#jCp"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8" Type="http://schemas.openxmlformats.org/officeDocument/2006/relationships/hyperlink" Target="http://glossary.ametsoc.org/wiki/Stable_boundary_layer" TargetMode="External"/><Relationship Id="rId3" Type="http://schemas.openxmlformats.org/officeDocument/2006/relationships/hyperlink" Target="http://glossary.ametsoc.org/wiki/Atmospheric_boundary_layer" TargetMode="External"/><Relationship Id="rId7" Type="http://schemas.openxmlformats.org/officeDocument/2006/relationships/hyperlink" Target="http://glossary.ametsoc.org/wiki/Mixed_layer" TargetMode="External"/><Relationship Id="rId2" Type="http://schemas.openxmlformats.org/officeDocument/2006/relationships/slide" Target="../slides/slide9.xml"/><Relationship Id="rId1" Type="http://schemas.openxmlformats.org/officeDocument/2006/relationships/notesMaster" Target="../notesMasters/notesMaster1.xml"/><Relationship Id="rId6" Type="http://schemas.openxmlformats.org/officeDocument/2006/relationships/hyperlink" Target="http://glossary.ametsoc.org/wiki/Pollutants" TargetMode="External"/><Relationship Id="rId5" Type="http://schemas.openxmlformats.org/officeDocument/2006/relationships/hyperlink" Target="http://glossary.ametsoc.org/wiki/Potential_temperature" TargetMode="External"/><Relationship Id="rId4" Type="http://schemas.openxmlformats.org/officeDocument/2006/relationships/hyperlink" Target="http://glossary.ametsoc.org/wiki/Turbulence" TargetMode="External"/><Relationship Id="rId9" Type="http://schemas.openxmlformats.org/officeDocument/2006/relationships/hyperlink" Target="http://glossary.ametsoc.org/wiki/Capping_inversion"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 consistent and use black as the color of text in the presentation</a:t>
            </a:r>
          </a:p>
          <a:p>
            <a:r>
              <a:rPr lang="en-US" dirty="0"/>
              <a:t>Change color of title to black or make bigger if they are going to be in yellow</a:t>
            </a:r>
          </a:p>
        </p:txBody>
      </p:sp>
      <p:sp>
        <p:nvSpPr>
          <p:cNvPr id="4" name="Slide Number Placeholder 3"/>
          <p:cNvSpPr>
            <a:spLocks noGrp="1"/>
          </p:cNvSpPr>
          <p:nvPr>
            <p:ph type="sldNum" sz="quarter" idx="10"/>
          </p:nvPr>
        </p:nvSpPr>
        <p:spPr/>
        <p:txBody>
          <a:bodyPr/>
          <a:lstStyle/>
          <a:p>
            <a:fld id="{D4098955-CDA3-4DA6-B80C-943896016083}" type="slidenum">
              <a:rPr lang="en-US" smtClean="0"/>
              <a:t>1</a:t>
            </a:fld>
            <a:endParaRPr lang="en-US"/>
          </a:p>
        </p:txBody>
      </p:sp>
    </p:spTree>
    <p:extLst>
      <p:ext uri="{BB962C8B-B14F-4D97-AF65-F5344CB8AC3E}">
        <p14:creationId xmlns:p14="http://schemas.microsoft.com/office/powerpoint/2010/main" val="8471920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Show pH in different regions of the US. Add question I want to answer. </a:t>
            </a:r>
          </a:p>
          <a:p>
            <a:endParaRPr lang="en-US" dirty="0"/>
          </a:p>
          <a:p>
            <a:endParaRPr lang="en-US" dirty="0"/>
          </a:p>
          <a:p>
            <a:r>
              <a:rPr lang="en-US" dirty="0"/>
              <a:t>Because there is so much nitrate in comparison to ammonium (as shown in previous slide), we would expect the acidity levels to be higher in this region, which is corroborated when we compare the pH in Utah to that of other areas within the U.S. pH will allow us to determine if there are significant levels of soluble nitrite that would allow for long range transport of nitrite to other geographic areas. </a:t>
            </a:r>
          </a:p>
          <a:p>
            <a:endParaRPr lang="en-US" dirty="0"/>
          </a:p>
          <a:p>
            <a:r>
              <a:rPr lang="en-US" dirty="0"/>
              <a:t>More soluble forms of nitrogen at high pH, so to this end, are acidity levels in UTAH to produce nonnegligible amounts of soluble nitrite? </a:t>
            </a:r>
          </a:p>
          <a:p>
            <a:endParaRPr lang="en-US" dirty="0"/>
          </a:p>
        </p:txBody>
      </p:sp>
      <p:sp>
        <p:nvSpPr>
          <p:cNvPr id="4" name="Slide Number Placeholder 3"/>
          <p:cNvSpPr>
            <a:spLocks noGrp="1"/>
          </p:cNvSpPr>
          <p:nvPr>
            <p:ph type="sldNum" sz="quarter" idx="10"/>
          </p:nvPr>
        </p:nvSpPr>
        <p:spPr/>
        <p:txBody>
          <a:bodyPr/>
          <a:lstStyle/>
          <a:p>
            <a:fld id="{D4098955-CDA3-4DA6-B80C-943896016083}" type="slidenum">
              <a:rPr lang="en-US" smtClean="0"/>
              <a:t>11</a:t>
            </a:fld>
            <a:endParaRPr lang="en-US"/>
          </a:p>
        </p:txBody>
      </p:sp>
    </p:spTree>
    <p:extLst>
      <p:ext uri="{BB962C8B-B14F-4D97-AF65-F5344CB8AC3E}">
        <p14:creationId xmlns:p14="http://schemas.microsoft.com/office/powerpoint/2010/main" val="40372091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HONO is mainly formed heterogeneously on surfaces in the presence of water and NO</a:t>
            </a:r>
            <a:r>
              <a:rPr lang="en-US" sz="1200" b="0" i="0" kern="1200" baseline="-25000" dirty="0">
                <a:solidFill>
                  <a:schemeClr val="tx1"/>
                </a:solidFill>
                <a:effectLst/>
                <a:latin typeface="+mn-lt"/>
                <a:ea typeface="+mn-ea"/>
                <a:cs typeface="+mn-cs"/>
              </a:rPr>
              <a:t>2.. </a:t>
            </a:r>
            <a:r>
              <a:rPr lang="en-US" sz="1200" b="0" i="0" kern="1200" dirty="0">
                <a:solidFill>
                  <a:schemeClr val="tx1"/>
                </a:solidFill>
                <a:effectLst/>
                <a:latin typeface="+mn-lt"/>
                <a:ea typeface="+mn-ea"/>
                <a:cs typeface="+mn-cs"/>
              </a:rPr>
              <a:t>NO2 condenses to form …. HONO then goes on to photolyze to product OH. Overall reaction mechanisms are shown here, but essentially we would have gaseous NO2 condense in water. It reacts with an H+ ion to form HONO. HONO is then undergoes photolysis during the day to form OH. </a:t>
            </a:r>
          </a:p>
          <a:p>
            <a:endParaRPr lang="en-US" dirty="0"/>
          </a:p>
          <a:p>
            <a:r>
              <a:rPr lang="en-US" dirty="0"/>
              <a:t>.987*10^-14 is just conversion factor </a:t>
            </a:r>
          </a:p>
          <a:p>
            <a:endParaRPr lang="en-US" dirty="0"/>
          </a:p>
          <a:p>
            <a:r>
              <a:rPr lang="en-US" dirty="0"/>
              <a:t>pH levels are not high enough to condense nitrite so that it can act as storage for HONO during the study</a:t>
            </a:r>
          </a:p>
          <a:p>
            <a:endParaRPr lang="en-US" dirty="0"/>
          </a:p>
          <a:p>
            <a:r>
              <a:rPr lang="en-US" dirty="0"/>
              <a:t>Presence of nitrite in residual boundary layer would allow for transport to other geographical areas. During the day, HONO would serve as the primary source of OH formation in the atmosphere. OH is an important oxidizing agent. </a:t>
            </a:r>
          </a:p>
        </p:txBody>
      </p:sp>
      <p:sp>
        <p:nvSpPr>
          <p:cNvPr id="4" name="Slide Number Placeholder 3"/>
          <p:cNvSpPr>
            <a:spLocks noGrp="1"/>
          </p:cNvSpPr>
          <p:nvPr>
            <p:ph type="sldNum" sz="quarter" idx="10"/>
          </p:nvPr>
        </p:nvSpPr>
        <p:spPr/>
        <p:txBody>
          <a:bodyPr/>
          <a:lstStyle/>
          <a:p>
            <a:fld id="{D4098955-CDA3-4DA6-B80C-943896016083}" type="slidenum">
              <a:rPr lang="en-US" smtClean="0"/>
              <a:t>12</a:t>
            </a:fld>
            <a:endParaRPr lang="en-US"/>
          </a:p>
        </p:txBody>
      </p:sp>
    </p:spTree>
    <p:extLst>
      <p:ext uri="{BB962C8B-B14F-4D97-AF65-F5344CB8AC3E}">
        <p14:creationId xmlns:p14="http://schemas.microsoft.com/office/powerpoint/2010/main" val="13375703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Use ACTRIS database to obtain measurements</a:t>
            </a:r>
          </a:p>
          <a:p>
            <a:pPr rtl="0"/>
            <a:endParaRPr lang="en-US" sz="1200" b="0" i="0" u="none" strike="noStrike" kern="1200" dirty="0">
              <a:solidFill>
                <a:schemeClr val="tx1"/>
              </a:solidFill>
              <a:effectLst/>
              <a:latin typeface="+mn-lt"/>
              <a:ea typeface="+mn-ea"/>
              <a:cs typeface="+mn-cs"/>
            </a:endParaRPr>
          </a:p>
          <a:p>
            <a:pPr rtl="0"/>
            <a:r>
              <a:rPr lang="en-US" sz="1200" b="0" i="0" u="none" strike="noStrike" kern="1200" dirty="0">
                <a:solidFill>
                  <a:schemeClr val="tx1"/>
                </a:solidFill>
                <a:effectLst/>
                <a:latin typeface="+mn-lt"/>
                <a:ea typeface="+mn-ea"/>
                <a:cs typeface="+mn-cs"/>
              </a:rPr>
              <a:t>dissolution mechanisms that consider aerosol acid processing will reduce uncertainties associated with the complex interplay of atmospheric inputs on biogeochemical cycles. </a:t>
            </a:r>
          </a:p>
          <a:p>
            <a:pPr rtl="0"/>
            <a:endParaRPr lang="en-US" sz="1200" b="0" i="0" u="none" strike="noStrike" kern="1200" dirty="0">
              <a:solidFill>
                <a:schemeClr val="tx1"/>
              </a:solidFill>
              <a:effectLst/>
              <a:latin typeface="+mn-lt"/>
              <a:ea typeface="+mn-ea"/>
              <a:cs typeface="+mn-cs"/>
            </a:endParaRPr>
          </a:p>
          <a:p>
            <a:pPr rtl="0"/>
            <a:r>
              <a:rPr lang="en-US" sz="1200" b="0" i="0" u="none" strike="noStrike" kern="1200" dirty="0">
                <a:solidFill>
                  <a:schemeClr val="tx1"/>
                </a:solidFill>
                <a:effectLst/>
                <a:latin typeface="+mn-lt"/>
                <a:ea typeface="+mn-ea"/>
                <a:cs typeface="+mn-cs"/>
              </a:rPr>
              <a:t>Focus on P and N because considerable work on iron has already been investigated</a:t>
            </a:r>
            <a:endParaRPr lang="en-US" b="0" dirty="0">
              <a:effectLst/>
            </a:endParaRPr>
          </a:p>
          <a:p>
            <a:br>
              <a:rPr lang="en-US" b="0" dirty="0">
                <a:effectLst/>
              </a:rPr>
            </a:br>
            <a:endParaRPr lang="en-US" dirty="0"/>
          </a:p>
        </p:txBody>
      </p:sp>
      <p:sp>
        <p:nvSpPr>
          <p:cNvPr id="4" name="Slide Number Placeholder 3"/>
          <p:cNvSpPr>
            <a:spLocks noGrp="1"/>
          </p:cNvSpPr>
          <p:nvPr>
            <p:ph type="sldNum" sz="quarter" idx="10"/>
          </p:nvPr>
        </p:nvSpPr>
        <p:spPr/>
        <p:txBody>
          <a:bodyPr/>
          <a:lstStyle/>
          <a:p>
            <a:fld id="{D4098955-CDA3-4DA6-B80C-943896016083}" type="slidenum">
              <a:rPr lang="en-US" smtClean="0"/>
              <a:t>13</a:t>
            </a:fld>
            <a:endParaRPr lang="en-US"/>
          </a:p>
        </p:txBody>
      </p:sp>
    </p:spTree>
    <p:extLst>
      <p:ext uri="{BB962C8B-B14F-4D97-AF65-F5344CB8AC3E}">
        <p14:creationId xmlns:p14="http://schemas.microsoft.com/office/powerpoint/2010/main" val="33059069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Other model limitations and advantages of using ISORROPIA II </a:t>
            </a:r>
          </a:p>
          <a:p>
            <a:endParaRPr lang="en-US" dirty="0"/>
          </a:p>
          <a:p>
            <a:r>
              <a:rPr lang="en-US" sz="1200" dirty="0">
                <a:solidFill>
                  <a:schemeClr val="bg1"/>
                </a:solidFill>
              </a:rPr>
              <a:t>ISORROPIA II is computationally superior to other thermodynamic models</a:t>
            </a:r>
          </a:p>
          <a:p>
            <a:r>
              <a:rPr lang="en-US" sz="1200" dirty="0">
                <a:solidFill>
                  <a:schemeClr val="bg1"/>
                </a:solidFill>
              </a:rPr>
              <a:t>-treats </a:t>
            </a:r>
            <a:r>
              <a:rPr lang="en-US" sz="1200" dirty="0" err="1">
                <a:solidFill>
                  <a:schemeClr val="bg1"/>
                </a:solidFill>
              </a:rPr>
              <a:t>crustals</a:t>
            </a:r>
            <a:endParaRPr lang="en-US" sz="1200" dirty="0">
              <a:solidFill>
                <a:schemeClr val="bg1"/>
              </a:solidFill>
            </a:endParaRPr>
          </a:p>
          <a:p>
            <a:r>
              <a:rPr lang="en-US" sz="1200" dirty="0">
                <a:solidFill>
                  <a:schemeClr val="bg1"/>
                </a:solidFill>
              </a:rPr>
              <a:t>-algorithm for solving for equilibrium concentration is much faster than other thermodynamic models. </a:t>
            </a:r>
            <a:endParaRPr lang="en-US" dirty="0"/>
          </a:p>
        </p:txBody>
      </p:sp>
      <p:sp>
        <p:nvSpPr>
          <p:cNvPr id="4" name="Slide Number Placeholder 3"/>
          <p:cNvSpPr>
            <a:spLocks noGrp="1"/>
          </p:cNvSpPr>
          <p:nvPr>
            <p:ph type="sldNum" sz="quarter" idx="10"/>
          </p:nvPr>
        </p:nvSpPr>
        <p:spPr/>
        <p:txBody>
          <a:bodyPr/>
          <a:lstStyle/>
          <a:p>
            <a:fld id="{D4098955-CDA3-4DA6-B80C-943896016083}" type="slidenum">
              <a:rPr lang="en-US" smtClean="0"/>
              <a:t>16</a:t>
            </a:fld>
            <a:endParaRPr lang="en-US"/>
          </a:p>
        </p:txBody>
      </p:sp>
    </p:spTree>
    <p:extLst>
      <p:ext uri="{BB962C8B-B14F-4D97-AF65-F5344CB8AC3E}">
        <p14:creationId xmlns:p14="http://schemas.microsoft.com/office/powerpoint/2010/main" val="16451292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Aerosols are suspensions of tiny particles in the atmosphere, and have both anthropogenic (i.e., man-made) sources such as industrial processes and car emissions, and natural sources such as forest fires, volcanoes, and wave-breaking in the ocean. Aerosol particles affect Earth's climate, both individually and by serving as the nuclei around which cloud drops form, by influencing how much solar energy is absorbed by Earth (including the oceans, atmosphere, and land) or is reflected back into space. Collecting accurate data and achieving better understanding of the roles in which aerosols participate is thus crucial to understanding how chemical transformations in the atmosphere effect fluxes of chemical species to ecosystems. </a:t>
            </a:r>
          </a:p>
          <a:p>
            <a:r>
              <a:rPr lang="en-US" dirty="0"/>
              <a:t> quality of life</a:t>
            </a:r>
            <a:br>
              <a:rPr lang="en-US" dirty="0"/>
            </a:br>
            <a:r>
              <a:rPr lang="en-US" sz="1200" b="0" i="0" kern="1200" dirty="0">
                <a:solidFill>
                  <a:schemeClr val="tx1"/>
                </a:solidFill>
                <a:effectLst/>
                <a:latin typeface="+mn-lt"/>
                <a:ea typeface="+mn-ea"/>
                <a:cs typeface="+mn-cs"/>
              </a:rPr>
              <a:t>Read more at: </a:t>
            </a:r>
            <a:r>
              <a:rPr lang="en-US" sz="1200" b="0" i="0" u="none" strike="noStrike" kern="1200" dirty="0">
                <a:solidFill>
                  <a:schemeClr val="tx1"/>
                </a:solidFill>
                <a:effectLst/>
                <a:latin typeface="+mn-lt"/>
                <a:ea typeface="+mn-ea"/>
                <a:cs typeface="+mn-cs"/>
                <a:hlinkClick r:id="rId3"/>
              </a:rPr>
              <a:t>https://phys.org/news/2016-03-scientists-discuss-complexities-tiny-particles.html#jCp</a:t>
            </a:r>
            <a:endParaRPr lang="en-US" sz="1200" b="0" i="0" u="none" strike="noStrike" kern="1200" dirty="0">
              <a:solidFill>
                <a:schemeClr val="tx1"/>
              </a:solidFill>
              <a:effectLst/>
              <a:latin typeface="+mn-lt"/>
              <a:ea typeface="+mn-ea"/>
              <a:cs typeface="+mn-cs"/>
            </a:endParaRPr>
          </a:p>
          <a:p>
            <a:endParaRPr lang="en-US" sz="1200" b="0" i="0" u="none" strike="noStrike" kern="1200" dirty="0">
              <a:solidFill>
                <a:schemeClr val="tx1"/>
              </a:solidFill>
              <a:effectLst/>
              <a:latin typeface="+mn-lt"/>
              <a:ea typeface="+mn-ea"/>
              <a:cs typeface="+mn-cs"/>
            </a:endParaRPr>
          </a:p>
          <a:p>
            <a:r>
              <a:rPr lang="en-US" dirty="0"/>
              <a:t>https://www.slideshare.net/AhmadMubin2/aerosol-retrieval-using-modis-data-amp-rt-code (respiratory issues such as asthma, cardiovascular disease)</a:t>
            </a:r>
          </a:p>
          <a:p>
            <a:endParaRPr lang="en-US" dirty="0"/>
          </a:p>
          <a:p>
            <a:r>
              <a:rPr lang="en-US" sz="1200" b="1" i="0" kern="1200" dirty="0">
                <a:solidFill>
                  <a:schemeClr val="tx1"/>
                </a:solidFill>
                <a:effectLst/>
                <a:latin typeface="+mn-lt"/>
                <a:ea typeface="+mn-ea"/>
                <a:cs typeface="+mn-cs"/>
              </a:rPr>
              <a:t>pollutants</a:t>
            </a:r>
            <a:r>
              <a:rPr lang="en-US" sz="1200" b="0" i="0" kern="1200" dirty="0">
                <a:solidFill>
                  <a:schemeClr val="tx1"/>
                </a:solidFill>
                <a:effectLst/>
                <a:latin typeface="+mn-lt"/>
                <a:ea typeface="+mn-ea"/>
                <a:cs typeface="+mn-cs"/>
              </a:rPr>
              <a:t>  concentrate and form a usually low-hanging shroud that impairs visibility and may become a respiratory health threat. </a:t>
            </a:r>
            <a:endParaRPr lang="en-US" dirty="0"/>
          </a:p>
          <a:p>
            <a:endParaRPr lang="en-US" dirty="0"/>
          </a:p>
        </p:txBody>
      </p:sp>
      <p:sp>
        <p:nvSpPr>
          <p:cNvPr id="4" name="Slide Number Placeholder 3"/>
          <p:cNvSpPr>
            <a:spLocks noGrp="1"/>
          </p:cNvSpPr>
          <p:nvPr>
            <p:ph type="sldNum" sz="quarter" idx="10"/>
          </p:nvPr>
        </p:nvSpPr>
        <p:spPr/>
        <p:txBody>
          <a:bodyPr/>
          <a:lstStyle/>
          <a:p>
            <a:fld id="{D4098955-CDA3-4DA6-B80C-943896016083}" type="slidenum">
              <a:rPr lang="en-US" smtClean="0"/>
              <a:t>2</a:t>
            </a:fld>
            <a:endParaRPr lang="en-US"/>
          </a:p>
        </p:txBody>
      </p:sp>
    </p:spTree>
    <p:extLst>
      <p:ext uri="{BB962C8B-B14F-4D97-AF65-F5344CB8AC3E}">
        <p14:creationId xmlns:p14="http://schemas.microsoft.com/office/powerpoint/2010/main" val="3304227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My research will focus on minerals in dust containing P and reactive N because these minerals have not been investigated extensively.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Phytoplankton photosynthetic activity is responsible for approximately half of annual CO</a:t>
            </a:r>
            <a:r>
              <a:rPr lang="en-US" sz="1200" kern="1200" baseline="-25000" dirty="0">
                <a:solidFill>
                  <a:schemeClr val="tx1"/>
                </a:solidFill>
                <a:effectLst/>
                <a:latin typeface="+mn-lt"/>
                <a:ea typeface="+mn-ea"/>
                <a:cs typeface="+mn-cs"/>
              </a:rPr>
              <a:t>2</a:t>
            </a:r>
            <a:r>
              <a:rPr lang="en-US" sz="1200" kern="1200" dirty="0">
                <a:solidFill>
                  <a:schemeClr val="tx1"/>
                </a:solidFill>
                <a:effectLst/>
                <a:latin typeface="+mn-lt"/>
                <a:ea typeface="+mn-ea"/>
                <a:cs typeface="+mn-cs"/>
              </a:rPr>
              <a:t> exchange with the deep ocean which contains nearly 85 % of Earth’s mobile carbon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Acid processing occurs when anthropogenic emissions (such as Sox and NOx) mix and interact with dust. </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To fully understand these impacts, it is critical to elucidate these dissolution processes in models to quantify aerosol constituent concentrations prior to land and ocean deposition.</a:t>
            </a:r>
            <a:r>
              <a:rPr lang="en-US" sz="1200" b="1" kern="1200" dirty="0">
                <a:solidFill>
                  <a:schemeClr val="tx1"/>
                </a:solidFill>
                <a:effectLst/>
                <a:latin typeface="+mn-lt"/>
                <a:ea typeface="+mn-ea"/>
                <a:cs typeface="+mn-cs"/>
              </a:rPr>
              <a:t> Aerosol acidity in models, however, is not constrained to date, hence processes sensitive to acidity (such as micronutrient solubility) therefore, are poorly constrained</a:t>
            </a:r>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However, previous approaches do not include acidity constraints.</a:t>
            </a:r>
            <a:endParaRPr lang="en-US" dirty="0"/>
          </a:p>
          <a:p>
            <a:endParaRPr lang="en-US" dirty="0"/>
          </a:p>
          <a:p>
            <a:r>
              <a:rPr lang="en-US" dirty="0"/>
              <a:t>Why is pH important? Look at current limitations</a:t>
            </a:r>
          </a:p>
          <a:p>
            <a:endParaRPr lang="en-US" dirty="0"/>
          </a:p>
          <a:p>
            <a:r>
              <a:rPr lang="en-US" dirty="0"/>
              <a:t>pH is a direct measure of aerosol acidity, but there are limitations to measuring pH: </a:t>
            </a:r>
          </a:p>
          <a:p>
            <a:r>
              <a:rPr lang="en-US" dirty="0"/>
              <a:t> 1. no available fine particle pH measurement techniques</a:t>
            </a:r>
          </a:p>
          <a:p>
            <a:r>
              <a:rPr lang="en-US" dirty="0"/>
              <a:t> 2. pH proxies (ion balances and molar ratios) have limitations (</a:t>
            </a:r>
            <a:r>
              <a:rPr lang="en-US" dirty="0" err="1"/>
              <a:t>hennigan</a:t>
            </a:r>
            <a:r>
              <a:rPr lang="en-US" dirty="0"/>
              <a:t> et. al 2015)</a:t>
            </a:r>
          </a:p>
        </p:txBody>
      </p:sp>
      <p:sp>
        <p:nvSpPr>
          <p:cNvPr id="4" name="Slide Number Placeholder 3"/>
          <p:cNvSpPr>
            <a:spLocks noGrp="1"/>
          </p:cNvSpPr>
          <p:nvPr>
            <p:ph type="sldNum" sz="quarter" idx="10"/>
          </p:nvPr>
        </p:nvSpPr>
        <p:spPr/>
        <p:txBody>
          <a:bodyPr/>
          <a:lstStyle/>
          <a:p>
            <a:fld id="{D4098955-CDA3-4DA6-B80C-943896016083}" type="slidenum">
              <a:rPr lang="en-US" smtClean="0"/>
              <a:t>3</a:t>
            </a:fld>
            <a:endParaRPr lang="en-US"/>
          </a:p>
        </p:txBody>
      </p:sp>
    </p:spTree>
    <p:extLst>
      <p:ext uri="{BB962C8B-B14F-4D97-AF65-F5344CB8AC3E}">
        <p14:creationId xmlns:p14="http://schemas.microsoft.com/office/powerpoint/2010/main" val="15390553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Sox and </a:t>
            </a:r>
            <a:r>
              <a:rPr lang="en-US" dirty="0" err="1"/>
              <a:t>Nox</a:t>
            </a:r>
            <a:r>
              <a:rPr lang="en-US" dirty="0"/>
              <a:t> from anthropogenic emissions acidify aerosol during atmospheric transport. This acidification process causes dissolution of micronutrients in dust. for my research, I focus on P dissolution from apatite.</a:t>
            </a:r>
          </a:p>
          <a:p>
            <a:endParaRPr lang="en-US" dirty="0"/>
          </a:p>
          <a:p>
            <a:r>
              <a:rPr lang="en-US" sz="1200" kern="1200" dirty="0">
                <a:solidFill>
                  <a:schemeClr val="tx1"/>
                </a:solidFill>
                <a:effectLst/>
                <a:latin typeface="+mn-lt"/>
                <a:ea typeface="+mn-ea"/>
                <a:cs typeface="+mn-cs"/>
              </a:rPr>
              <a:t>Figure on the left shows the hydroxyapatite structure. </a:t>
            </a:r>
            <a:r>
              <a:rPr lang="en-US" sz="1200" kern="1200" dirty="0" err="1">
                <a:solidFill>
                  <a:schemeClr val="tx1"/>
                </a:solidFill>
                <a:effectLst/>
                <a:latin typeface="+mn-lt"/>
                <a:ea typeface="+mn-ea"/>
                <a:cs typeface="+mn-cs"/>
              </a:rPr>
              <a:t>Myriokefalitakis</a:t>
            </a:r>
            <a:r>
              <a:rPr lang="en-US" sz="1200" kern="1200" dirty="0">
                <a:solidFill>
                  <a:schemeClr val="tx1"/>
                </a:solidFill>
                <a:effectLst/>
                <a:latin typeface="+mn-lt"/>
                <a:ea typeface="+mn-ea"/>
                <a:cs typeface="+mn-cs"/>
              </a:rPr>
              <a:t> et. al (2016) hypothesizes that H</a:t>
            </a:r>
            <a:r>
              <a:rPr lang="en-US" sz="1200" kern="1200" baseline="300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from dissolved sulfate and nitrate aerosol react with ligands in mineral dust (e.g. PO</a:t>
            </a:r>
            <a:r>
              <a:rPr lang="en-US" sz="1200" kern="1200" baseline="-25000" dirty="0">
                <a:solidFill>
                  <a:schemeClr val="tx1"/>
                </a:solidFill>
                <a:effectLst/>
                <a:latin typeface="+mn-lt"/>
                <a:ea typeface="+mn-ea"/>
                <a:cs typeface="+mn-cs"/>
              </a:rPr>
              <a:t>4</a:t>
            </a:r>
            <a:r>
              <a:rPr lang="en-US" sz="1200" kern="1200" baseline="30000" dirty="0">
                <a:solidFill>
                  <a:schemeClr val="tx1"/>
                </a:solidFill>
                <a:effectLst/>
                <a:latin typeface="+mn-lt"/>
                <a:ea typeface="+mn-ea"/>
                <a:cs typeface="+mn-cs"/>
              </a:rPr>
              <a:t>3-</a:t>
            </a:r>
            <a:r>
              <a:rPr lang="en-US" sz="1200" kern="1200" dirty="0">
                <a:solidFill>
                  <a:schemeClr val="tx1"/>
                </a:solidFill>
                <a:effectLst/>
                <a:latin typeface="+mn-lt"/>
                <a:ea typeface="+mn-ea"/>
                <a:cs typeface="+mn-cs"/>
              </a:rPr>
              <a:t>), weakening the bond to the metal (e.g. Ca</a:t>
            </a:r>
            <a:r>
              <a:rPr lang="en-US" sz="1200" kern="1200" baseline="30000" dirty="0">
                <a:solidFill>
                  <a:schemeClr val="tx1"/>
                </a:solidFill>
                <a:effectLst/>
                <a:latin typeface="+mn-lt"/>
                <a:ea typeface="+mn-ea"/>
                <a:cs typeface="+mn-cs"/>
              </a:rPr>
              <a:t>2+</a:t>
            </a:r>
            <a:r>
              <a:rPr lang="en-US" sz="1200" kern="1200" dirty="0">
                <a:solidFill>
                  <a:schemeClr val="tx1"/>
                </a:solidFill>
                <a:effectLst/>
                <a:latin typeface="+mn-lt"/>
                <a:ea typeface="+mn-ea"/>
                <a:cs typeface="+mn-cs"/>
              </a:rPr>
              <a:t>), and therefore allow the micronutrient to be mobilized to a soluble form. It is through this interaction that once originally insoluble apatite is then made soluble.  </a:t>
            </a:r>
            <a:r>
              <a:rPr lang="en-US" dirty="0"/>
              <a:t> </a:t>
            </a:r>
          </a:p>
          <a:p>
            <a:endParaRPr lang="en-US" dirty="0"/>
          </a:p>
          <a:p>
            <a:r>
              <a:rPr lang="en-US" dirty="0"/>
              <a:t>Talk about specific area (e.g. An area to study where aerosol acidity is pertinent is the Mediterranean, which is at the nexus of Europe, Asia, and Africa. In this environment, dust from the Sahara gets transported and interacts with polluted air masses from Europe and Asia minor. It is important to note that this ecosystem is limited by phosphorus, so deposition of bioavailable P is important for marine ecosystem productivity.  and acid processing of dust provides nutrients for organisms in the ocean to photosynthesize. pH varied from 0.5 to 2.8 during study-- </a:t>
            </a:r>
            <a:r>
              <a:rPr lang="en-US" dirty="0" err="1"/>
              <a:t>Bougiatioti</a:t>
            </a:r>
            <a:r>
              <a:rPr lang="en-US" dirty="0"/>
              <a:t> et. al 2016), so aerosols were highly acidic, enough to solubilize P.  </a:t>
            </a:r>
          </a:p>
          <a:p>
            <a:endParaRPr lang="en-US" dirty="0"/>
          </a:p>
          <a:p>
            <a:r>
              <a:rPr lang="en-US" dirty="0"/>
              <a:t>Figure on the right is a diagram that depicts the sources and fates of P. Could either be terrestrial or marine. My research focus is marine. </a:t>
            </a:r>
          </a:p>
        </p:txBody>
      </p:sp>
      <p:sp>
        <p:nvSpPr>
          <p:cNvPr id="4" name="Slide Number Placeholder 3"/>
          <p:cNvSpPr>
            <a:spLocks noGrp="1"/>
          </p:cNvSpPr>
          <p:nvPr>
            <p:ph type="sldNum" sz="quarter" idx="10"/>
          </p:nvPr>
        </p:nvSpPr>
        <p:spPr/>
        <p:txBody>
          <a:bodyPr/>
          <a:lstStyle/>
          <a:p>
            <a:fld id="{D4098955-CDA3-4DA6-B80C-943896016083}" type="slidenum">
              <a:rPr lang="en-US" smtClean="0"/>
              <a:t>4</a:t>
            </a:fld>
            <a:endParaRPr lang="en-US"/>
          </a:p>
        </p:txBody>
      </p:sp>
    </p:spTree>
    <p:extLst>
      <p:ext uri="{BB962C8B-B14F-4D97-AF65-F5344CB8AC3E}">
        <p14:creationId xmlns:p14="http://schemas.microsoft.com/office/powerpoint/2010/main" val="24838808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aseline="-25000" dirty="0"/>
              <a:t>First step in quantifying the impacts of micronutrient dissolution is to obtain predictions of pH, as it is a direct measure of particle acidity </a:t>
            </a:r>
          </a:p>
          <a:p>
            <a:endParaRPr lang="en-US" sz="1600" baseline="-25000" dirty="0"/>
          </a:p>
          <a:p>
            <a:r>
              <a:rPr lang="en-US" sz="1600" baseline="-25000" dirty="0"/>
              <a:t>Limitation of pH</a:t>
            </a:r>
          </a:p>
          <a:p>
            <a:pPr marL="457200" indent="-457200">
              <a:lnSpc>
                <a:spcPct val="130000"/>
              </a:lnSpc>
              <a:spcAft>
                <a:spcPts val="600"/>
              </a:spcAft>
              <a:buFont typeface="Wingdings" panose="05000000000000000000" pitchFamily="2" charset="2"/>
              <a:buChar char="v"/>
            </a:pPr>
            <a:r>
              <a:rPr lang="en-US" sz="1600" baseline="-25000" dirty="0">
                <a:solidFill>
                  <a:srgbClr val="000000"/>
                </a:solidFill>
                <a:latin typeface="Arial" panose="020B0604020202020204" pitchFamily="34" charset="0"/>
                <a:cs typeface="Arial" panose="020B0604020202020204" pitchFamily="34" charset="0"/>
              </a:rPr>
              <a:t>No available direct fine particle pH measurement technique.</a:t>
            </a:r>
            <a:endParaRPr lang="en-US" sz="1600" baseline="-25000" dirty="0">
              <a:latin typeface="Arial" panose="020B0604020202020204" pitchFamily="34" charset="0"/>
              <a:cs typeface="Arial" panose="020B0604020202020204" pitchFamily="34" charset="0"/>
            </a:endParaRPr>
          </a:p>
          <a:p>
            <a:pPr marL="457200" indent="-457200">
              <a:lnSpc>
                <a:spcPct val="130000"/>
              </a:lnSpc>
              <a:spcAft>
                <a:spcPts val="600"/>
              </a:spcAft>
              <a:buFont typeface="Wingdings" panose="05000000000000000000" pitchFamily="2" charset="2"/>
              <a:buChar char="v"/>
            </a:pPr>
            <a:r>
              <a:rPr lang="en-US" sz="1600" baseline="-25000" dirty="0">
                <a:latin typeface="Arial" panose="020B0604020202020204" pitchFamily="34" charset="0"/>
                <a:cs typeface="Arial" panose="020B0604020202020204" pitchFamily="34" charset="0"/>
              </a:rPr>
              <a:t>pH proxies (ion balance and molar ratio) </a:t>
            </a:r>
            <a:r>
              <a:rPr lang="en-US" sz="1600" baseline="-25000" dirty="0">
                <a:solidFill>
                  <a:srgbClr val="000000"/>
                </a:solidFill>
                <a:latin typeface="Arial" panose="020B0604020202020204" pitchFamily="34" charset="0"/>
                <a:cs typeface="Arial" panose="020B0604020202020204" pitchFamily="34" charset="0"/>
              </a:rPr>
              <a:t>have limitations [</a:t>
            </a:r>
            <a:r>
              <a:rPr lang="en-US" sz="1600" i="1" baseline="-25000" dirty="0">
                <a:solidFill>
                  <a:srgbClr val="7030A0"/>
                </a:solidFill>
                <a:latin typeface="Arial" panose="020B0604020202020204" pitchFamily="34" charset="0"/>
                <a:cs typeface="Arial" panose="020B0604020202020204" pitchFamily="34" charset="0"/>
              </a:rPr>
              <a:t>Hennigan et al., </a:t>
            </a:r>
            <a:r>
              <a:rPr lang="en-US" sz="1600" baseline="-25000" dirty="0">
                <a:solidFill>
                  <a:srgbClr val="7030A0"/>
                </a:solidFill>
                <a:latin typeface="Arial" panose="020B0604020202020204" pitchFamily="34" charset="0"/>
                <a:cs typeface="Arial" panose="020B0604020202020204" pitchFamily="34" charset="0"/>
              </a:rPr>
              <a:t>2015</a:t>
            </a:r>
            <a:r>
              <a:rPr lang="en-US" sz="1600" baseline="-25000" dirty="0">
                <a:solidFill>
                  <a:srgbClr val="000000"/>
                </a:solidFill>
                <a:latin typeface="Arial" panose="020B0604020202020204" pitchFamily="34" charset="0"/>
                <a:cs typeface="Arial" panose="020B0604020202020204" pitchFamily="34" charset="0"/>
              </a:rPr>
              <a:t>].</a:t>
            </a:r>
          </a:p>
          <a:p>
            <a:pPr marL="0" marR="0" lvl="0" indent="0" algn="l" defTabSz="914400" rtl="0" eaLnBrk="1" fontAlgn="auto" latinLnBrk="0" hangingPunct="1">
              <a:lnSpc>
                <a:spcPct val="130000"/>
              </a:lnSpc>
              <a:spcBef>
                <a:spcPts val="0"/>
              </a:spcBef>
              <a:spcAft>
                <a:spcPts val="600"/>
              </a:spcAft>
              <a:buClrTx/>
              <a:buSzTx/>
              <a:buFont typeface="Wingdings" panose="05000000000000000000" pitchFamily="2" charset="2"/>
              <a:buNone/>
              <a:tabLst/>
              <a:defRPr/>
            </a:pPr>
            <a:endParaRPr lang="en-US" sz="1600" baseline="-25000" dirty="0">
              <a:solidFill>
                <a:srgbClr val="000000"/>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30000"/>
              </a:lnSpc>
              <a:spcBef>
                <a:spcPts val="0"/>
              </a:spcBef>
              <a:spcAft>
                <a:spcPts val="600"/>
              </a:spcAft>
              <a:buClrTx/>
              <a:buSzTx/>
              <a:buFont typeface="Wingdings" panose="05000000000000000000" pitchFamily="2" charset="2"/>
              <a:buNone/>
              <a:tabLst/>
              <a:defRPr/>
            </a:pPr>
            <a:r>
              <a:rPr lang="en-US" sz="1600" baseline="-25000" dirty="0"/>
              <a:t>Partitioning is used to validate pH predictions from ISORROPIA </a:t>
            </a:r>
          </a:p>
          <a:p>
            <a:pPr marL="285750" indent="-285750" defTabSz="4022725">
              <a:spcBef>
                <a:spcPct val="20000"/>
              </a:spcBef>
              <a:buFontTx/>
              <a:buChar char="•"/>
            </a:pPr>
            <a:r>
              <a:rPr lang="en-US" sz="1600" b="0" baseline="-25000" dirty="0">
                <a:latin typeface="Comic Sans MS" pitchFamily="66" charset="0"/>
              </a:rPr>
              <a:t>H+ and Wi are outputs from ISORROPIA II </a:t>
            </a:r>
          </a:p>
          <a:p>
            <a:pPr marL="285750" indent="-285750" defTabSz="4022725">
              <a:spcBef>
                <a:spcPct val="20000"/>
              </a:spcBef>
              <a:buFontTx/>
              <a:buChar char="•"/>
            </a:pPr>
            <a:r>
              <a:rPr lang="en-US" sz="1600" b="0" baseline="-25000" dirty="0">
                <a:latin typeface="Comic Sans MS" pitchFamily="66" charset="0"/>
              </a:rPr>
              <a:t>ISORROPIA II (</a:t>
            </a:r>
            <a:r>
              <a:rPr lang="en-US" sz="1600" b="0" baseline="-25000" dirty="0" err="1">
                <a:latin typeface="Comic Sans MS" pitchFamily="66" charset="0"/>
              </a:rPr>
              <a:t>Fountoukis</a:t>
            </a:r>
            <a:r>
              <a:rPr lang="en-US" sz="1600" b="0" baseline="-25000" dirty="0">
                <a:latin typeface="Comic Sans MS" pitchFamily="66" charset="0"/>
              </a:rPr>
              <a:t> and </a:t>
            </a:r>
            <a:r>
              <a:rPr lang="en-US" sz="1600" b="0" baseline="-25000" dirty="0" err="1">
                <a:latin typeface="Comic Sans MS" pitchFamily="66" charset="0"/>
              </a:rPr>
              <a:t>Nenes</a:t>
            </a:r>
            <a:r>
              <a:rPr lang="en-US" sz="1600" b="0" baseline="-25000" dirty="0">
                <a:latin typeface="Comic Sans MS" pitchFamily="66" charset="0"/>
              </a:rPr>
              <a:t>, ACP, 2007) is one of the most computationally efficient and comprehensive inorganic thermodynamic modules available.</a:t>
            </a:r>
          </a:p>
          <a:p>
            <a:pPr marL="285750" indent="-285750" defTabSz="4022725">
              <a:spcBef>
                <a:spcPct val="20000"/>
              </a:spcBef>
              <a:buFontTx/>
              <a:buChar char="•"/>
            </a:pPr>
            <a:r>
              <a:rPr lang="en-US" sz="1600" b="0" baseline="-25000" dirty="0">
                <a:latin typeface="Comic Sans MS" pitchFamily="66" charset="0"/>
              </a:rPr>
              <a:t>Can treat dust, sulfate, nitrate, ammonium and </a:t>
            </a:r>
            <a:r>
              <a:rPr lang="en-US" sz="1600" b="0" baseline="-25000" dirty="0" err="1">
                <a:latin typeface="Comic Sans MS" pitchFamily="66" charset="0"/>
              </a:rPr>
              <a:t>seasalt</a:t>
            </a:r>
            <a:r>
              <a:rPr lang="en-US" sz="1600" b="0" baseline="-25000" dirty="0">
                <a:latin typeface="Comic Sans MS" pitchFamily="66" charset="0"/>
              </a:rPr>
              <a:t> mixtures. (</a:t>
            </a:r>
            <a:r>
              <a:rPr lang="en-US" sz="1600" b="0" baseline="-25000" dirty="0" err="1">
                <a:latin typeface="Comic Sans MS" pitchFamily="66" charset="0"/>
              </a:rPr>
              <a:t>crustals</a:t>
            </a:r>
            <a:r>
              <a:rPr lang="en-US" sz="1600" b="0" baseline="-25000" dirty="0">
                <a:latin typeface="Comic Sans MS" pitchFamily="66" charset="0"/>
              </a:rPr>
              <a:t> are important! Not all models include treatment of these species)</a:t>
            </a:r>
          </a:p>
          <a:p>
            <a:pPr marL="285750" indent="-285750" defTabSz="4022725">
              <a:spcBef>
                <a:spcPct val="20000"/>
              </a:spcBef>
              <a:buFontTx/>
              <a:buChar char="•"/>
            </a:pPr>
            <a:r>
              <a:rPr lang="en-US" sz="1600" b="0" baseline="-25000" dirty="0">
                <a:latin typeface="Comic Sans MS" pitchFamily="66" charset="0"/>
              </a:rPr>
              <a:t>It has been evaluated against in-situ data from numerous campaigns (e.g., Atlanta, Mexico City).</a:t>
            </a:r>
          </a:p>
          <a:p>
            <a:pPr marL="0" indent="0" defTabSz="4022725">
              <a:spcBef>
                <a:spcPct val="20000"/>
              </a:spcBef>
              <a:buFontTx/>
              <a:buNone/>
            </a:pPr>
            <a:endParaRPr lang="en-US" sz="1600" b="0" baseline="-25000" dirty="0">
              <a:latin typeface="Comic Sans MS" pitchFamily="66" charset="0"/>
            </a:endParaRPr>
          </a:p>
          <a:p>
            <a:pPr marL="0" indent="0" defTabSz="4022725">
              <a:spcBef>
                <a:spcPct val="20000"/>
              </a:spcBef>
              <a:buFontTx/>
              <a:buNone/>
            </a:pPr>
            <a:r>
              <a:rPr lang="en-US" sz="1600" b="0" baseline="-25000" dirty="0">
                <a:latin typeface="Comic Sans MS" pitchFamily="66" charset="0"/>
              </a:rPr>
              <a:t>How do we ensure pH predictions are good estimates? </a:t>
            </a:r>
          </a:p>
          <a:p>
            <a:pPr marL="0" indent="0" defTabSz="4022725">
              <a:spcBef>
                <a:spcPct val="20000"/>
              </a:spcBef>
              <a:buFontTx/>
              <a:buNone/>
            </a:pPr>
            <a:r>
              <a:rPr lang="en-US" sz="1600" baseline="-25000" dirty="0">
                <a:solidFill>
                  <a:schemeClr val="bg1"/>
                </a:solidFill>
              </a:rPr>
              <a:t>We look at how observed partitioning (ε) of semi volatile gas sensitive to pH is compared against the predictions</a:t>
            </a:r>
            <a:endParaRPr lang="en-US" sz="1600" b="0" baseline="-25000" dirty="0">
              <a:latin typeface="Comic Sans MS" pitchFamily="66" charset="0"/>
            </a:endParaRPr>
          </a:p>
          <a:p>
            <a:pPr marL="457200" marR="0" lvl="0" indent="-457200" algn="l" defTabSz="914400" rtl="0" eaLnBrk="1" fontAlgn="auto" latinLnBrk="0" hangingPunct="1">
              <a:lnSpc>
                <a:spcPct val="130000"/>
              </a:lnSpc>
              <a:spcBef>
                <a:spcPts val="0"/>
              </a:spcBef>
              <a:spcAft>
                <a:spcPts val="600"/>
              </a:spcAft>
              <a:buClrTx/>
              <a:buSzTx/>
              <a:buFont typeface="Wingdings" panose="05000000000000000000" pitchFamily="2" charset="2"/>
              <a:buChar char="v"/>
              <a:tabLst/>
              <a:defRPr/>
            </a:pPr>
            <a:endParaRPr lang="en-US" sz="1600" baseline="-25000" dirty="0"/>
          </a:p>
          <a:p>
            <a:pPr marL="457200" indent="-457200">
              <a:lnSpc>
                <a:spcPct val="130000"/>
              </a:lnSpc>
              <a:spcAft>
                <a:spcPts val="600"/>
              </a:spcAft>
              <a:buFont typeface="Wingdings" panose="05000000000000000000" pitchFamily="2" charset="2"/>
              <a:buChar char="v"/>
            </a:pPr>
            <a:endParaRPr lang="en-US" sz="1600" baseline="-25000" dirty="0">
              <a:solidFill>
                <a:srgbClr val="000000"/>
              </a:solidFill>
              <a:latin typeface="Arial" panose="020B0604020202020204" pitchFamily="34" charset="0"/>
              <a:cs typeface="Arial" panose="020B0604020202020204" pitchFamily="34" charset="0"/>
            </a:endParaRPr>
          </a:p>
          <a:p>
            <a:endParaRPr lang="en-US" sz="1600" baseline="-25000" dirty="0"/>
          </a:p>
        </p:txBody>
      </p:sp>
      <p:sp>
        <p:nvSpPr>
          <p:cNvPr id="4" name="Slide Number Placeholder 3"/>
          <p:cNvSpPr>
            <a:spLocks noGrp="1"/>
          </p:cNvSpPr>
          <p:nvPr>
            <p:ph type="sldNum" sz="quarter" idx="10"/>
          </p:nvPr>
        </p:nvSpPr>
        <p:spPr/>
        <p:txBody>
          <a:bodyPr/>
          <a:lstStyle/>
          <a:p>
            <a:fld id="{D4098955-CDA3-4DA6-B80C-943896016083}" type="slidenum">
              <a:rPr lang="en-US" smtClean="0"/>
              <a:t>5</a:t>
            </a:fld>
            <a:endParaRPr lang="en-US"/>
          </a:p>
        </p:txBody>
      </p:sp>
    </p:spTree>
    <p:extLst>
      <p:ext uri="{BB962C8B-B14F-4D97-AF65-F5344CB8AC3E}">
        <p14:creationId xmlns:p14="http://schemas.microsoft.com/office/powerpoint/2010/main" val="22201459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Partitioning from Winter study  (remember to cite)</a:t>
            </a:r>
          </a:p>
          <a:p>
            <a:endParaRPr lang="en-US" dirty="0"/>
          </a:p>
          <a:p>
            <a:r>
              <a:rPr lang="en-US" dirty="0"/>
              <a:t>Partitioning is defined as the amount of species X in the aerosol phase over the total amount of species X present. The figure on the right shows how the partitioning of nitrate varies as a function of </a:t>
            </a:r>
            <a:r>
              <a:rPr lang="en-US" dirty="0" err="1"/>
              <a:t>pH.</a:t>
            </a:r>
            <a:r>
              <a:rPr lang="en-US" dirty="0"/>
              <a:t> This figure was taken from the WINTER study conducted in the NE US in 2015. Aerosol acidity was determined to be 0.77+-0.96.</a:t>
            </a:r>
          </a:p>
          <a:p>
            <a:endParaRPr lang="en-US" dirty="0"/>
          </a:p>
          <a:p>
            <a:r>
              <a:rPr lang="en-US" dirty="0"/>
              <a:t>Look at NO3, NH4, and Cl because these can be measured and are required as input for ISORROPIA.</a:t>
            </a:r>
          </a:p>
          <a:p>
            <a:endParaRPr lang="en-US" dirty="0"/>
          </a:p>
          <a:p>
            <a:r>
              <a:rPr lang="en-US" dirty="0"/>
              <a:t>We compare observed and partitioning values to determine how well ISORROPIA predicts pH for given observational data.  </a:t>
            </a:r>
          </a:p>
          <a:p>
            <a:endParaRPr lang="en-US" dirty="0"/>
          </a:p>
        </p:txBody>
      </p:sp>
      <p:sp>
        <p:nvSpPr>
          <p:cNvPr id="4" name="Slide Number Placeholder 3"/>
          <p:cNvSpPr>
            <a:spLocks noGrp="1"/>
          </p:cNvSpPr>
          <p:nvPr>
            <p:ph type="sldNum" sz="quarter" idx="10"/>
          </p:nvPr>
        </p:nvSpPr>
        <p:spPr/>
        <p:txBody>
          <a:bodyPr/>
          <a:lstStyle/>
          <a:p>
            <a:fld id="{D4098955-CDA3-4DA6-B80C-943896016083}" type="slidenum">
              <a:rPr lang="en-US" smtClean="0"/>
              <a:t>6</a:t>
            </a:fld>
            <a:endParaRPr lang="en-US"/>
          </a:p>
        </p:txBody>
      </p:sp>
    </p:spTree>
    <p:extLst>
      <p:ext uri="{BB962C8B-B14F-4D97-AF65-F5344CB8AC3E}">
        <p14:creationId xmlns:p14="http://schemas.microsoft.com/office/powerpoint/2010/main" val="3426870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Emissions from Asia include a mix of fossil fuel combustion, other industrial activities, biomass burning, vegetation sources, and soil dust. The downwind of China allows for evaluation of long-range transport of pollution into the peninsula.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European sites will be most impacted by my </a:t>
            </a:r>
          </a:p>
          <a:p>
            <a:endParaRPr lang="en-US" dirty="0"/>
          </a:p>
          <a:p>
            <a:endParaRPr lang="en-US" dirty="0"/>
          </a:p>
        </p:txBody>
      </p:sp>
      <p:sp>
        <p:nvSpPr>
          <p:cNvPr id="4" name="Slide Number Placeholder 3"/>
          <p:cNvSpPr>
            <a:spLocks noGrp="1"/>
          </p:cNvSpPr>
          <p:nvPr>
            <p:ph type="sldNum" sz="quarter" idx="10"/>
          </p:nvPr>
        </p:nvSpPr>
        <p:spPr/>
        <p:txBody>
          <a:bodyPr/>
          <a:lstStyle/>
          <a:p>
            <a:fld id="{D4098955-CDA3-4DA6-B80C-943896016083}" type="slidenum">
              <a:rPr lang="en-US" smtClean="0"/>
              <a:t>7</a:t>
            </a:fld>
            <a:endParaRPr lang="en-US"/>
          </a:p>
        </p:txBody>
      </p:sp>
    </p:spTree>
    <p:extLst>
      <p:ext uri="{BB962C8B-B14F-4D97-AF65-F5344CB8AC3E}">
        <p14:creationId xmlns:p14="http://schemas.microsoft.com/office/powerpoint/2010/main" val="40377576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investigate these sites? And what questions do we intend to answer? </a:t>
            </a:r>
          </a:p>
          <a:p>
            <a:r>
              <a:rPr lang="en-US" dirty="0"/>
              <a:t>Don’t know what is causing heat deficits in Utah</a:t>
            </a:r>
          </a:p>
          <a:p>
            <a:r>
              <a:rPr lang="en-US" dirty="0">
                <a:solidFill>
                  <a:schemeClr val="bg1"/>
                </a:solidFill>
              </a:rPr>
              <a:t>Cache valley is a rural site (in comparison to salt lake city) in northern Utah. Site where complete set of aerosol measurements were available for input into ISORROPIA. AMS was used to measure NO3, Cl, SO4, and NH4. CIMS measured HNO3 and ammonia QCL spectrometer measured NH3. </a:t>
            </a:r>
          </a:p>
          <a:p>
            <a:endParaRPr lang="en-US" dirty="0">
              <a:solidFill>
                <a:schemeClr val="bg1"/>
              </a:solidFill>
            </a:endParaRPr>
          </a:p>
          <a:p>
            <a:r>
              <a:rPr lang="en-US" sz="1200" b="0" i="0" kern="1200" dirty="0">
                <a:solidFill>
                  <a:schemeClr val="bg1"/>
                </a:solidFill>
                <a:effectLst/>
                <a:latin typeface="+mn-lt"/>
                <a:ea typeface="+mn-ea"/>
                <a:cs typeface="+mn-cs"/>
              </a:rPr>
              <a:t>The middle portion of the nocturnal </a:t>
            </a:r>
            <a:r>
              <a:rPr lang="en-US" sz="1200" b="0" i="0" u="none" strike="noStrike" kern="1200" dirty="0">
                <a:solidFill>
                  <a:schemeClr val="bg1"/>
                </a:solidFill>
                <a:effectLst/>
                <a:latin typeface="+mn-lt"/>
                <a:ea typeface="+mn-ea"/>
                <a:cs typeface="+mn-cs"/>
                <a:hlinkClick r:id="rId3" tooltip="Atmospheric boundary layer"/>
              </a:rPr>
              <a:t>atmospheric boundary layer</a:t>
            </a:r>
            <a:r>
              <a:rPr lang="en-US" sz="1200" b="0" i="0" kern="1200" dirty="0">
                <a:solidFill>
                  <a:schemeClr val="bg1"/>
                </a:solidFill>
                <a:effectLst/>
                <a:latin typeface="+mn-lt"/>
                <a:ea typeface="+mn-ea"/>
                <a:cs typeface="+mn-cs"/>
              </a:rPr>
              <a:t> characterized by weak sporadic </a:t>
            </a:r>
            <a:r>
              <a:rPr lang="en-US" sz="1200" b="0" i="0" u="none" strike="noStrike" kern="1200" dirty="0">
                <a:solidFill>
                  <a:schemeClr val="bg1"/>
                </a:solidFill>
                <a:effectLst/>
                <a:latin typeface="+mn-lt"/>
                <a:ea typeface="+mn-ea"/>
                <a:cs typeface="+mn-cs"/>
                <a:hlinkClick r:id="rId4" tooltip="Turbulence"/>
              </a:rPr>
              <a:t>turbulence</a:t>
            </a:r>
            <a:r>
              <a:rPr lang="en-US" sz="1200" b="0" i="0" kern="1200" dirty="0">
                <a:solidFill>
                  <a:schemeClr val="bg1"/>
                </a:solidFill>
                <a:effectLst/>
                <a:latin typeface="+mn-lt"/>
                <a:ea typeface="+mn-ea"/>
                <a:cs typeface="+mn-cs"/>
              </a:rPr>
              <a:t> and initially uniformly mixed </a:t>
            </a:r>
            <a:r>
              <a:rPr lang="en-US" sz="1200" b="0" i="0" u="none" strike="noStrike" kern="1200" dirty="0">
                <a:solidFill>
                  <a:schemeClr val="bg1"/>
                </a:solidFill>
                <a:effectLst/>
                <a:latin typeface="+mn-lt"/>
                <a:ea typeface="+mn-ea"/>
                <a:cs typeface="+mn-cs"/>
                <a:hlinkClick r:id="rId5" tooltip="Potential temperature"/>
              </a:rPr>
              <a:t>potential temperature</a:t>
            </a:r>
            <a:r>
              <a:rPr lang="en-US" sz="1200" b="0" i="0" kern="1200" dirty="0">
                <a:solidFill>
                  <a:schemeClr val="bg1"/>
                </a:solidFill>
                <a:effectLst/>
                <a:latin typeface="+mn-lt"/>
                <a:ea typeface="+mn-ea"/>
                <a:cs typeface="+mn-cs"/>
              </a:rPr>
              <a:t> and </a:t>
            </a:r>
            <a:r>
              <a:rPr lang="en-US" sz="1200" b="0" i="0" u="none" strike="noStrike" kern="1200" dirty="0">
                <a:solidFill>
                  <a:schemeClr val="bg1"/>
                </a:solidFill>
                <a:effectLst/>
                <a:latin typeface="+mn-lt"/>
                <a:ea typeface="+mn-ea"/>
                <a:cs typeface="+mn-cs"/>
                <a:hlinkClick r:id="rId6" tooltip="Pollutants"/>
              </a:rPr>
              <a:t>pollutants</a:t>
            </a:r>
            <a:r>
              <a:rPr lang="en-US" sz="1200" b="0" i="0" kern="1200" dirty="0">
                <a:solidFill>
                  <a:schemeClr val="bg1"/>
                </a:solidFill>
                <a:effectLst/>
                <a:latin typeface="+mn-lt"/>
                <a:ea typeface="+mn-ea"/>
                <a:cs typeface="+mn-cs"/>
              </a:rPr>
              <a:t> remaining from the </a:t>
            </a:r>
            <a:r>
              <a:rPr lang="en-US" sz="1200" b="0" i="0" u="none" strike="noStrike" kern="1200" dirty="0">
                <a:solidFill>
                  <a:schemeClr val="bg1"/>
                </a:solidFill>
                <a:effectLst/>
                <a:latin typeface="+mn-lt"/>
                <a:ea typeface="+mn-ea"/>
                <a:cs typeface="+mn-cs"/>
                <a:hlinkClick r:id="rId7" tooltip="Mixed layer"/>
              </a:rPr>
              <a:t>mixed layer</a:t>
            </a:r>
            <a:r>
              <a:rPr lang="en-US" sz="1200" b="0" i="0" kern="1200" dirty="0">
                <a:solidFill>
                  <a:schemeClr val="bg1"/>
                </a:solidFill>
                <a:effectLst/>
                <a:latin typeface="+mn-lt"/>
                <a:ea typeface="+mn-ea"/>
                <a:cs typeface="+mn-cs"/>
              </a:rPr>
              <a:t> of the previous day.</a:t>
            </a:r>
          </a:p>
          <a:p>
            <a:br>
              <a:rPr lang="en-US" dirty="0">
                <a:solidFill>
                  <a:schemeClr val="bg1"/>
                </a:solidFill>
              </a:rPr>
            </a:br>
            <a:r>
              <a:rPr lang="en-US" sz="1200" b="0" i="0" kern="1200" dirty="0">
                <a:solidFill>
                  <a:schemeClr val="bg1"/>
                </a:solidFill>
                <a:effectLst/>
                <a:latin typeface="+mn-lt"/>
                <a:ea typeface="+mn-ea"/>
                <a:cs typeface="+mn-cs"/>
              </a:rPr>
              <a:t>Below the statically neutral residual layer is the </a:t>
            </a:r>
            <a:r>
              <a:rPr lang="en-US" sz="1200" b="0" i="0" u="none" strike="noStrike" kern="1200" dirty="0">
                <a:solidFill>
                  <a:schemeClr val="bg1"/>
                </a:solidFill>
                <a:effectLst/>
                <a:latin typeface="+mn-lt"/>
                <a:ea typeface="+mn-ea"/>
                <a:cs typeface="+mn-cs"/>
                <a:hlinkClick r:id="rId8" tooltip="Stable boundary layer"/>
              </a:rPr>
              <a:t>stable boundary layer</a:t>
            </a:r>
            <a:r>
              <a:rPr lang="en-US" sz="1200" b="0" i="0" kern="1200" dirty="0">
                <a:solidFill>
                  <a:schemeClr val="bg1"/>
                </a:solidFill>
                <a:effectLst/>
                <a:latin typeface="+mn-lt"/>
                <a:ea typeface="+mn-ea"/>
                <a:cs typeface="+mn-cs"/>
              </a:rPr>
              <a:t> in contact with the radiatively cooled ground, and above it is the </a:t>
            </a:r>
            <a:r>
              <a:rPr lang="en-US" sz="1200" b="0" i="0" u="none" strike="noStrike" kern="1200" dirty="0">
                <a:solidFill>
                  <a:schemeClr val="bg1"/>
                </a:solidFill>
                <a:effectLst/>
                <a:latin typeface="+mn-lt"/>
                <a:ea typeface="+mn-ea"/>
                <a:cs typeface="+mn-cs"/>
                <a:hlinkClick r:id="rId9" tooltip="Capping inversion"/>
              </a:rPr>
              <a:t>capping inversion</a:t>
            </a:r>
            <a:r>
              <a:rPr lang="en-US" sz="1200" b="0" i="0" kern="1200" dirty="0">
                <a:solidFill>
                  <a:schemeClr val="bg1"/>
                </a:solidFill>
                <a:effectLst/>
                <a:latin typeface="+mn-lt"/>
                <a:ea typeface="+mn-ea"/>
                <a:cs typeface="+mn-cs"/>
              </a:rPr>
              <a:t> that separates boundary layer air from free-atmosphere air.</a:t>
            </a:r>
          </a:p>
          <a:p>
            <a:endParaRPr lang="en-US" sz="1200" b="0" i="0"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During inversion and non-inversion periods, PM mass is primarily composed of NH4NO3 (pic is of </a:t>
            </a:r>
            <a:r>
              <a:rPr lang="en-US" dirty="0" err="1">
                <a:solidFill>
                  <a:schemeClr val="bg1"/>
                </a:solidFill>
              </a:rPr>
              <a:t>jan</a:t>
            </a:r>
            <a:r>
              <a:rPr lang="en-US" dirty="0">
                <a:solidFill>
                  <a:schemeClr val="bg1"/>
                </a:solidFill>
              </a:rPr>
              <a:t> and </a:t>
            </a:r>
            <a:r>
              <a:rPr lang="en-US" dirty="0" err="1">
                <a:solidFill>
                  <a:schemeClr val="bg1"/>
                </a:solidFill>
              </a:rPr>
              <a:t>feb</a:t>
            </a:r>
            <a:r>
              <a:rPr lang="en-US" dirty="0">
                <a:solidFill>
                  <a:schemeClr val="bg1"/>
                </a:solidFill>
              </a:rPr>
              <a:t> 2009 for Salt lake city), but this trend is also observed for Cache Valley. How could this be?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In-situ measurements PM1 measurements to determine aerosol composition. Cache valley is an agricultural valley in northern Utah, so its strange that we would see elevated levels of </a:t>
            </a:r>
            <a:r>
              <a:rPr lang="en-US" dirty="0" err="1">
                <a:solidFill>
                  <a:schemeClr val="bg1"/>
                </a:solidFill>
              </a:rPr>
              <a:t>Nox</a:t>
            </a:r>
            <a:r>
              <a:rPr lang="en-US" dirty="0">
                <a:solidFill>
                  <a:schemeClr val="bg1"/>
                </a:solidFill>
              </a:rPr>
              <a:t> in this area. Expected in urban areas where </a:t>
            </a:r>
            <a:r>
              <a:rPr lang="en-US" sz="1200" b="0" i="0" kern="1200" dirty="0">
                <a:solidFill>
                  <a:schemeClr val="tx1"/>
                </a:solidFill>
                <a:effectLst/>
                <a:latin typeface="+mn-lt"/>
                <a:ea typeface="+mn-ea"/>
                <a:cs typeface="+mn-cs"/>
              </a:rPr>
              <a:t>industrial emissions, transportation, cooking, heating, the burning of vegetation are more prevalent. </a:t>
            </a:r>
            <a:r>
              <a:rPr lang="en-US" dirty="0">
                <a:solidFill>
                  <a:schemeClr val="bg1"/>
                </a:solidFill>
              </a:rPr>
              <a:t>This could suggest that residual layer chemistry, together with high speeds in the residual layer could transport soluble nitrate over wide geographic area. Or there could have been a number of agricultural fires that took place?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bg1"/>
              </a:solidFill>
            </a:endParaRPr>
          </a:p>
          <a:p>
            <a:endParaRPr lang="en-US" sz="1200" b="0" i="0" kern="1200" dirty="0">
              <a:solidFill>
                <a:schemeClr val="bg1"/>
              </a:solidFill>
              <a:effectLst/>
              <a:latin typeface="+mn-lt"/>
              <a:ea typeface="+mn-ea"/>
              <a:cs typeface="+mn-cs"/>
            </a:endParaRPr>
          </a:p>
          <a:p>
            <a:br>
              <a:rPr lang="en-US" dirty="0">
                <a:solidFill>
                  <a:schemeClr val="bg1"/>
                </a:solidFill>
              </a:rPr>
            </a:br>
            <a:endParaRPr lang="en-US" dirty="0">
              <a:solidFill>
                <a:schemeClr val="bg1"/>
              </a:solidFill>
            </a:endParaRPr>
          </a:p>
        </p:txBody>
      </p:sp>
      <p:sp>
        <p:nvSpPr>
          <p:cNvPr id="4" name="Slide Number Placeholder 3"/>
          <p:cNvSpPr>
            <a:spLocks noGrp="1"/>
          </p:cNvSpPr>
          <p:nvPr>
            <p:ph type="sldNum" sz="quarter" idx="10"/>
          </p:nvPr>
        </p:nvSpPr>
        <p:spPr/>
        <p:txBody>
          <a:bodyPr/>
          <a:lstStyle/>
          <a:p>
            <a:fld id="{D4098955-CDA3-4DA6-B80C-943896016083}" type="slidenum">
              <a:rPr lang="en-US" smtClean="0"/>
              <a:t>9</a:t>
            </a:fld>
            <a:endParaRPr lang="en-US"/>
          </a:p>
        </p:txBody>
      </p:sp>
    </p:spTree>
    <p:extLst>
      <p:ext uri="{BB962C8B-B14F-4D97-AF65-F5344CB8AC3E}">
        <p14:creationId xmlns:p14="http://schemas.microsoft.com/office/powerpoint/2010/main" val="20711897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 other figures? How do they relate to the partitioning of semi-volatile species? Why observations are off? </a:t>
            </a:r>
          </a:p>
          <a:p>
            <a:r>
              <a:rPr lang="en-US" dirty="0"/>
              <a:t>Expand figure. Make sure to explain and reference the different plots</a:t>
            </a:r>
          </a:p>
          <a:p>
            <a:endParaRPr lang="en-US" dirty="0"/>
          </a:p>
          <a:p>
            <a:r>
              <a:rPr lang="en-US" dirty="0"/>
              <a:t>First 4 plots from the left show the relationship between observed and predicted concentration values. If the agreement is good, then points should fall on the 1:1 line. Generally, there is good agreement, however, HNO3 correlation is weak. We attribute these discrepancies to instrument bias since ISORROPIA is able to efficiently predict the concentration of NH4 and NH3, for instance, which were measured from different instruments. </a:t>
            </a:r>
          </a:p>
          <a:p>
            <a:endParaRPr lang="en-US" dirty="0"/>
          </a:p>
          <a:p>
            <a:r>
              <a:rPr lang="en-US" dirty="0"/>
              <a:t>Weak agreement in NO3 partitioning is a result of HNO3 measurement bias (particle evaporation during sampling at night and vapor condensation during the day?– </a:t>
            </a:r>
            <a:r>
              <a:rPr lang="en-US" dirty="0" err="1"/>
              <a:t>CalNex</a:t>
            </a:r>
            <a:r>
              <a:rPr lang="en-US" dirty="0"/>
              <a:t>). This propagation of bias is present in e(NO3) plots, which also exhibit a lot of scatter.  We go ahead with pH estimates from ISORROPIA II because NH4 partitioning agreement is strong. Cl- partitioning not shown here because </a:t>
            </a:r>
            <a:r>
              <a:rPr lang="en-US" dirty="0" err="1"/>
              <a:t>HCl</a:t>
            </a:r>
            <a:r>
              <a:rPr lang="en-US" dirty="0"/>
              <a:t> was not measured in this study. </a:t>
            </a:r>
          </a:p>
          <a:p>
            <a:endParaRPr lang="en-US" dirty="0"/>
          </a:p>
          <a:p>
            <a:r>
              <a:rPr lang="en-US" dirty="0"/>
              <a:t>Based on this, we move forward with the pH predictions. </a:t>
            </a:r>
          </a:p>
          <a:p>
            <a:r>
              <a:rPr lang="en-US" dirty="0"/>
              <a:t>Add units for observed and predicted values</a:t>
            </a:r>
          </a:p>
        </p:txBody>
      </p:sp>
      <p:sp>
        <p:nvSpPr>
          <p:cNvPr id="4" name="Slide Number Placeholder 3"/>
          <p:cNvSpPr>
            <a:spLocks noGrp="1"/>
          </p:cNvSpPr>
          <p:nvPr>
            <p:ph type="sldNum" sz="quarter" idx="10"/>
          </p:nvPr>
        </p:nvSpPr>
        <p:spPr/>
        <p:txBody>
          <a:bodyPr/>
          <a:lstStyle/>
          <a:p>
            <a:fld id="{D4098955-CDA3-4DA6-B80C-943896016083}" type="slidenum">
              <a:rPr lang="en-US" smtClean="0"/>
              <a:t>10</a:t>
            </a:fld>
            <a:endParaRPr lang="en-US"/>
          </a:p>
        </p:txBody>
      </p:sp>
    </p:spTree>
    <p:extLst>
      <p:ext uri="{BB962C8B-B14F-4D97-AF65-F5344CB8AC3E}">
        <p14:creationId xmlns:p14="http://schemas.microsoft.com/office/powerpoint/2010/main" val="278389868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725333" y="1557867"/>
            <a:ext cx="5096935" cy="2235200"/>
          </a:xfrm>
        </p:spPr>
        <p:txBody>
          <a:bodyPr anchor="b" anchorCtr="0">
            <a:noAutofit/>
          </a:bodyPr>
          <a:lstStyle>
            <a:lvl1pPr algn="l">
              <a:lnSpc>
                <a:spcPts val="3600"/>
              </a:lnSpc>
              <a:defRPr b="1" cap="all" spc="150">
                <a:solidFill>
                  <a:schemeClr val="tx1">
                    <a:lumMod val="50000"/>
                    <a:lumOff val="50000"/>
                  </a:schemeClr>
                </a:solidFill>
              </a:defRPr>
            </a:lvl1pPr>
          </a:lstStyle>
          <a:p>
            <a:r>
              <a:rPr lang="en-US" dirty="0"/>
              <a:t>Click to edit Master title style</a:t>
            </a:r>
          </a:p>
        </p:txBody>
      </p:sp>
      <p:sp>
        <p:nvSpPr>
          <p:cNvPr id="3" name="Subtitle 2"/>
          <p:cNvSpPr>
            <a:spLocks noGrp="1"/>
          </p:cNvSpPr>
          <p:nvPr>
            <p:ph type="subTitle" idx="1"/>
          </p:nvPr>
        </p:nvSpPr>
        <p:spPr>
          <a:xfrm>
            <a:off x="3725332" y="4275668"/>
            <a:ext cx="5096935" cy="1202267"/>
          </a:xfrm>
        </p:spPr>
        <p:txBody>
          <a:bodyPr>
            <a:noAutofit/>
          </a:bodyPr>
          <a:lstStyle>
            <a:lvl1pPr marL="0" indent="0" algn="l">
              <a:lnSpc>
                <a:spcPts val="2100"/>
              </a:lnSpc>
              <a:buNone/>
              <a:defRPr sz="1800" cap="all" spc="300">
                <a:solidFill>
                  <a:schemeClr val="tx1">
                    <a:lumMod val="50000"/>
                    <a:lumOff val="5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10272513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9-picture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Picture Placeholder 3"/>
          <p:cNvSpPr>
            <a:spLocks noGrp="1"/>
          </p:cNvSpPr>
          <p:nvPr>
            <p:ph type="pic" sz="quarter" idx="10"/>
          </p:nvPr>
        </p:nvSpPr>
        <p:spPr>
          <a:xfrm>
            <a:off x="262467" y="1329267"/>
            <a:ext cx="2751666" cy="1400218"/>
          </a:xfrm>
        </p:spPr>
        <p:txBody>
          <a:bodyPr/>
          <a:lstStyle/>
          <a:p>
            <a:endParaRPr lang="en-US"/>
          </a:p>
        </p:txBody>
      </p:sp>
      <p:sp>
        <p:nvSpPr>
          <p:cNvPr id="6" name="Picture Placeholder 3"/>
          <p:cNvSpPr>
            <a:spLocks noGrp="1"/>
          </p:cNvSpPr>
          <p:nvPr>
            <p:ph type="pic" sz="quarter" idx="12"/>
          </p:nvPr>
        </p:nvSpPr>
        <p:spPr>
          <a:xfrm>
            <a:off x="6092776" y="1329267"/>
            <a:ext cx="2805693" cy="1400218"/>
          </a:xfrm>
        </p:spPr>
        <p:txBody>
          <a:bodyPr/>
          <a:lstStyle/>
          <a:p>
            <a:endParaRPr lang="en-US"/>
          </a:p>
        </p:txBody>
      </p:sp>
      <p:sp>
        <p:nvSpPr>
          <p:cNvPr id="7" name="Picture Placeholder 3"/>
          <p:cNvSpPr>
            <a:spLocks noGrp="1"/>
          </p:cNvSpPr>
          <p:nvPr>
            <p:ph type="pic" sz="quarter" idx="13"/>
          </p:nvPr>
        </p:nvSpPr>
        <p:spPr>
          <a:xfrm>
            <a:off x="3132668" y="1329267"/>
            <a:ext cx="2870200" cy="1400218"/>
          </a:xfrm>
        </p:spPr>
        <p:txBody>
          <a:bodyPr/>
          <a:lstStyle/>
          <a:p>
            <a:endParaRPr lang="en-US"/>
          </a:p>
        </p:txBody>
      </p:sp>
      <p:sp>
        <p:nvSpPr>
          <p:cNvPr id="8" name="Picture Placeholder 3"/>
          <p:cNvSpPr>
            <a:spLocks noGrp="1"/>
          </p:cNvSpPr>
          <p:nvPr>
            <p:ph type="pic" sz="quarter" idx="14"/>
          </p:nvPr>
        </p:nvSpPr>
        <p:spPr>
          <a:xfrm>
            <a:off x="262467" y="2946400"/>
            <a:ext cx="2751666" cy="1514524"/>
          </a:xfrm>
        </p:spPr>
        <p:txBody>
          <a:bodyPr/>
          <a:lstStyle/>
          <a:p>
            <a:endParaRPr lang="en-US"/>
          </a:p>
        </p:txBody>
      </p:sp>
      <p:sp>
        <p:nvSpPr>
          <p:cNvPr id="9" name="Picture Placeholder 3"/>
          <p:cNvSpPr>
            <a:spLocks noGrp="1"/>
          </p:cNvSpPr>
          <p:nvPr>
            <p:ph type="pic" sz="quarter" idx="15"/>
          </p:nvPr>
        </p:nvSpPr>
        <p:spPr>
          <a:xfrm>
            <a:off x="6092776" y="2946400"/>
            <a:ext cx="2805693" cy="1514524"/>
          </a:xfrm>
        </p:spPr>
        <p:txBody>
          <a:bodyPr/>
          <a:lstStyle/>
          <a:p>
            <a:endParaRPr lang="en-US"/>
          </a:p>
        </p:txBody>
      </p:sp>
      <p:sp>
        <p:nvSpPr>
          <p:cNvPr id="10" name="Picture Placeholder 3"/>
          <p:cNvSpPr>
            <a:spLocks noGrp="1"/>
          </p:cNvSpPr>
          <p:nvPr>
            <p:ph type="pic" sz="quarter" idx="16"/>
          </p:nvPr>
        </p:nvSpPr>
        <p:spPr>
          <a:xfrm>
            <a:off x="3132668" y="2946400"/>
            <a:ext cx="2870200" cy="1514524"/>
          </a:xfrm>
        </p:spPr>
        <p:txBody>
          <a:bodyPr/>
          <a:lstStyle/>
          <a:p>
            <a:endParaRPr lang="en-US"/>
          </a:p>
        </p:txBody>
      </p:sp>
      <p:sp>
        <p:nvSpPr>
          <p:cNvPr id="11" name="Picture Placeholder 3"/>
          <p:cNvSpPr>
            <a:spLocks noGrp="1"/>
          </p:cNvSpPr>
          <p:nvPr>
            <p:ph type="pic" sz="quarter" idx="17"/>
          </p:nvPr>
        </p:nvSpPr>
        <p:spPr>
          <a:xfrm>
            <a:off x="262467" y="4677839"/>
            <a:ext cx="2751666" cy="1507682"/>
          </a:xfrm>
        </p:spPr>
        <p:txBody>
          <a:bodyPr/>
          <a:lstStyle/>
          <a:p>
            <a:endParaRPr lang="en-US"/>
          </a:p>
        </p:txBody>
      </p:sp>
      <p:sp>
        <p:nvSpPr>
          <p:cNvPr id="12" name="Picture Placeholder 3"/>
          <p:cNvSpPr>
            <a:spLocks noGrp="1"/>
          </p:cNvSpPr>
          <p:nvPr>
            <p:ph type="pic" sz="quarter" idx="18"/>
          </p:nvPr>
        </p:nvSpPr>
        <p:spPr>
          <a:xfrm>
            <a:off x="6092776" y="4677839"/>
            <a:ext cx="2805692" cy="1507682"/>
          </a:xfrm>
        </p:spPr>
        <p:txBody>
          <a:bodyPr/>
          <a:lstStyle/>
          <a:p>
            <a:endParaRPr lang="en-US"/>
          </a:p>
        </p:txBody>
      </p:sp>
      <p:sp>
        <p:nvSpPr>
          <p:cNvPr id="13" name="Picture Placeholder 3"/>
          <p:cNvSpPr>
            <a:spLocks noGrp="1"/>
          </p:cNvSpPr>
          <p:nvPr>
            <p:ph type="pic" sz="quarter" idx="19"/>
          </p:nvPr>
        </p:nvSpPr>
        <p:spPr>
          <a:xfrm>
            <a:off x="3132668" y="4677839"/>
            <a:ext cx="2870200" cy="1507682"/>
          </a:xfrm>
        </p:spPr>
        <p:txBody>
          <a:bodyPr/>
          <a:lstStyle/>
          <a:p>
            <a:endParaRPr lang="en-US"/>
          </a:p>
        </p:txBody>
      </p:sp>
    </p:spTree>
    <p:extLst>
      <p:ext uri="{BB962C8B-B14F-4D97-AF65-F5344CB8AC3E}">
        <p14:creationId xmlns:p14="http://schemas.microsoft.com/office/powerpoint/2010/main" val="3357477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725333" y="1557867"/>
            <a:ext cx="5096935" cy="2235200"/>
          </a:xfrm>
        </p:spPr>
        <p:txBody>
          <a:bodyPr anchor="b" anchorCtr="0">
            <a:noAutofit/>
          </a:bodyPr>
          <a:lstStyle>
            <a:lvl1pPr algn="l">
              <a:lnSpc>
                <a:spcPts val="3600"/>
              </a:lnSpc>
              <a:defRPr b="1" cap="all" spc="150">
                <a:solidFill>
                  <a:schemeClr val="tx1">
                    <a:lumMod val="50000"/>
                    <a:lumOff val="50000"/>
                  </a:schemeClr>
                </a:solidFill>
              </a:defRPr>
            </a:lvl1pPr>
          </a:lstStyle>
          <a:p>
            <a:r>
              <a:rPr lang="en-US" dirty="0"/>
              <a:t>Click to edit Master title SLIDE</a:t>
            </a:r>
          </a:p>
        </p:txBody>
      </p:sp>
      <p:sp>
        <p:nvSpPr>
          <p:cNvPr id="3" name="Subtitle 2"/>
          <p:cNvSpPr>
            <a:spLocks noGrp="1"/>
          </p:cNvSpPr>
          <p:nvPr>
            <p:ph type="subTitle" idx="1"/>
          </p:nvPr>
        </p:nvSpPr>
        <p:spPr>
          <a:xfrm>
            <a:off x="3725332" y="4275668"/>
            <a:ext cx="5096935" cy="1202267"/>
          </a:xfrm>
        </p:spPr>
        <p:txBody>
          <a:bodyPr>
            <a:noAutofit/>
          </a:bodyPr>
          <a:lstStyle>
            <a:lvl1pPr marL="0" indent="0" algn="l">
              <a:lnSpc>
                <a:spcPts val="2100"/>
              </a:lnSpc>
              <a:buNone/>
              <a:defRPr sz="1800" cap="all" spc="300">
                <a:solidFill>
                  <a:schemeClr val="tx1">
                    <a:lumMod val="50000"/>
                    <a:lumOff val="5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27449838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 y="1490133"/>
            <a:ext cx="8830733" cy="4673600"/>
          </a:xfrm>
        </p:spPr>
        <p:txBody>
          <a:bodyPr>
            <a:noAutofit/>
          </a:bodyPr>
          <a:lstStyle>
            <a:lvl1pPr marL="0" indent="0">
              <a:spcAft>
                <a:spcPts val="450"/>
              </a:spcAft>
              <a:buFontTx/>
              <a:buNone/>
              <a:defRPr sz="1800"/>
            </a:lvl1pPr>
            <a:lvl2pPr marL="349758" indent="-214313">
              <a:spcAft>
                <a:spcPts val="450"/>
              </a:spcAft>
              <a:buFont typeface="Lucida Grande"/>
              <a:buChar char="•"/>
              <a:defRPr sz="1575"/>
            </a:lvl2pPr>
            <a:lvl3pPr>
              <a:spcAft>
                <a:spcPts val="450"/>
              </a:spcAft>
              <a:defRPr sz="1575"/>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p:txBody>
      </p:sp>
      <p:sp>
        <p:nvSpPr>
          <p:cNvPr id="7" name="Title 6"/>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1779724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11668" y="1456269"/>
            <a:ext cx="4224866" cy="4765611"/>
          </a:xfrm>
        </p:spPr>
        <p:txBody>
          <a:bodyPr lIns="274320" rIns="274320"/>
          <a:lstStyle>
            <a:lvl1pPr>
              <a:spcAft>
                <a:spcPts val="450"/>
              </a:spcAft>
              <a:defRPr sz="1800">
                <a:solidFill>
                  <a:schemeClr val="bg1">
                    <a:lumMod val="50000"/>
                    <a:lumOff val="50000"/>
                  </a:schemeClr>
                </a:solidFill>
              </a:defRPr>
            </a:lvl1pPr>
            <a:lvl2pPr>
              <a:spcAft>
                <a:spcPts val="450"/>
              </a:spcAft>
              <a:defRPr sz="1350">
                <a:solidFill>
                  <a:schemeClr val="bg1">
                    <a:lumMod val="50000"/>
                    <a:lumOff val="50000"/>
                  </a:schemeClr>
                </a:solidFill>
              </a:defRPr>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p:txBody>
      </p:sp>
      <p:sp>
        <p:nvSpPr>
          <p:cNvPr id="4" name="Content Placeholder 3"/>
          <p:cNvSpPr>
            <a:spLocks noGrp="1"/>
          </p:cNvSpPr>
          <p:nvPr>
            <p:ph sz="half" idx="2"/>
          </p:nvPr>
        </p:nvSpPr>
        <p:spPr>
          <a:xfrm>
            <a:off x="4749800" y="1456269"/>
            <a:ext cx="4106333" cy="4765611"/>
          </a:xfrm>
        </p:spPr>
        <p:txBody>
          <a:bodyPr lIns="274320" rIns="274320"/>
          <a:lstStyle>
            <a:lvl1pPr>
              <a:spcAft>
                <a:spcPts val="450"/>
              </a:spcAft>
              <a:defRPr sz="1800">
                <a:solidFill>
                  <a:schemeClr val="bg1">
                    <a:lumMod val="50000"/>
                    <a:lumOff val="50000"/>
                  </a:schemeClr>
                </a:solidFill>
              </a:defRPr>
            </a:lvl1pPr>
            <a:lvl2pPr>
              <a:spcAft>
                <a:spcPts val="450"/>
              </a:spcAft>
              <a:defRPr sz="1350">
                <a:solidFill>
                  <a:schemeClr val="bg1">
                    <a:lumMod val="50000"/>
                    <a:lumOff val="50000"/>
                  </a:schemeClr>
                </a:solidFill>
              </a:defRPr>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771037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picture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Picture Placeholder 3"/>
          <p:cNvSpPr>
            <a:spLocks noGrp="1"/>
          </p:cNvSpPr>
          <p:nvPr>
            <p:ph type="pic" sz="quarter" idx="10"/>
          </p:nvPr>
        </p:nvSpPr>
        <p:spPr>
          <a:xfrm>
            <a:off x="313268" y="1278466"/>
            <a:ext cx="4131733" cy="2346178"/>
          </a:xfrm>
        </p:spPr>
        <p:txBody>
          <a:bodyPr/>
          <a:lstStyle/>
          <a:p>
            <a:endParaRPr lang="en-US"/>
          </a:p>
        </p:txBody>
      </p:sp>
      <p:sp>
        <p:nvSpPr>
          <p:cNvPr id="4" name="Picture Placeholder 3"/>
          <p:cNvSpPr>
            <a:spLocks noGrp="1"/>
          </p:cNvSpPr>
          <p:nvPr>
            <p:ph type="pic" sz="quarter" idx="11"/>
          </p:nvPr>
        </p:nvSpPr>
        <p:spPr>
          <a:xfrm>
            <a:off x="4648201" y="1278468"/>
            <a:ext cx="4174067" cy="2346177"/>
          </a:xfrm>
        </p:spPr>
        <p:txBody>
          <a:bodyPr/>
          <a:lstStyle/>
          <a:p>
            <a:endParaRPr lang="en-US"/>
          </a:p>
        </p:txBody>
      </p:sp>
      <p:sp>
        <p:nvSpPr>
          <p:cNvPr id="5" name="Picture Placeholder 3"/>
          <p:cNvSpPr>
            <a:spLocks noGrp="1"/>
          </p:cNvSpPr>
          <p:nvPr>
            <p:ph type="pic" sz="quarter" idx="12"/>
          </p:nvPr>
        </p:nvSpPr>
        <p:spPr>
          <a:xfrm>
            <a:off x="313268" y="3793066"/>
            <a:ext cx="4131733" cy="2451334"/>
          </a:xfrm>
        </p:spPr>
        <p:txBody>
          <a:bodyPr/>
          <a:lstStyle/>
          <a:p>
            <a:endParaRPr lang="en-US"/>
          </a:p>
        </p:txBody>
      </p:sp>
      <p:sp>
        <p:nvSpPr>
          <p:cNvPr id="6" name="Picture Placeholder 3"/>
          <p:cNvSpPr>
            <a:spLocks noGrp="1"/>
          </p:cNvSpPr>
          <p:nvPr>
            <p:ph type="pic" sz="quarter" idx="13"/>
          </p:nvPr>
        </p:nvSpPr>
        <p:spPr>
          <a:xfrm>
            <a:off x="4648201" y="3793068"/>
            <a:ext cx="4174067" cy="2451333"/>
          </a:xfrm>
        </p:spPr>
        <p:txBody>
          <a:bodyPr/>
          <a:lstStyle/>
          <a:p>
            <a:endParaRPr lang="en-US"/>
          </a:p>
        </p:txBody>
      </p:sp>
    </p:spTree>
    <p:extLst>
      <p:ext uri="{BB962C8B-B14F-4D97-AF65-F5344CB8AC3E}">
        <p14:creationId xmlns:p14="http://schemas.microsoft.com/office/powerpoint/2010/main" val="33144758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9-picture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Picture Placeholder 3"/>
          <p:cNvSpPr>
            <a:spLocks noGrp="1"/>
          </p:cNvSpPr>
          <p:nvPr>
            <p:ph type="pic" sz="quarter" idx="10"/>
          </p:nvPr>
        </p:nvSpPr>
        <p:spPr>
          <a:xfrm>
            <a:off x="220134" y="1303867"/>
            <a:ext cx="2794000" cy="1425618"/>
          </a:xfrm>
        </p:spPr>
        <p:txBody>
          <a:bodyPr/>
          <a:lstStyle/>
          <a:p>
            <a:endParaRPr lang="en-US"/>
          </a:p>
        </p:txBody>
      </p:sp>
      <p:sp>
        <p:nvSpPr>
          <p:cNvPr id="6" name="Picture Placeholder 3"/>
          <p:cNvSpPr>
            <a:spLocks noGrp="1"/>
          </p:cNvSpPr>
          <p:nvPr>
            <p:ph type="pic" sz="quarter" idx="12"/>
          </p:nvPr>
        </p:nvSpPr>
        <p:spPr>
          <a:xfrm>
            <a:off x="6092776" y="1303867"/>
            <a:ext cx="2822625" cy="1425618"/>
          </a:xfrm>
        </p:spPr>
        <p:txBody>
          <a:bodyPr/>
          <a:lstStyle/>
          <a:p>
            <a:endParaRPr lang="en-US"/>
          </a:p>
        </p:txBody>
      </p:sp>
      <p:sp>
        <p:nvSpPr>
          <p:cNvPr id="7" name="Picture Placeholder 3"/>
          <p:cNvSpPr>
            <a:spLocks noGrp="1"/>
          </p:cNvSpPr>
          <p:nvPr>
            <p:ph type="pic" sz="quarter" idx="13"/>
          </p:nvPr>
        </p:nvSpPr>
        <p:spPr>
          <a:xfrm>
            <a:off x="3132667" y="1303867"/>
            <a:ext cx="2853266" cy="1425618"/>
          </a:xfrm>
        </p:spPr>
        <p:txBody>
          <a:bodyPr/>
          <a:lstStyle/>
          <a:p>
            <a:endParaRPr lang="en-US"/>
          </a:p>
        </p:txBody>
      </p:sp>
      <p:sp>
        <p:nvSpPr>
          <p:cNvPr id="8" name="Picture Placeholder 3"/>
          <p:cNvSpPr>
            <a:spLocks noGrp="1"/>
          </p:cNvSpPr>
          <p:nvPr>
            <p:ph type="pic" sz="quarter" idx="14"/>
          </p:nvPr>
        </p:nvSpPr>
        <p:spPr>
          <a:xfrm>
            <a:off x="220134" y="2878669"/>
            <a:ext cx="2794000" cy="1582257"/>
          </a:xfrm>
        </p:spPr>
        <p:txBody>
          <a:bodyPr/>
          <a:lstStyle/>
          <a:p>
            <a:endParaRPr lang="en-US"/>
          </a:p>
        </p:txBody>
      </p:sp>
      <p:sp>
        <p:nvSpPr>
          <p:cNvPr id="9" name="Picture Placeholder 3"/>
          <p:cNvSpPr>
            <a:spLocks noGrp="1"/>
          </p:cNvSpPr>
          <p:nvPr>
            <p:ph type="pic" sz="quarter" idx="15"/>
          </p:nvPr>
        </p:nvSpPr>
        <p:spPr>
          <a:xfrm>
            <a:off x="6092776" y="2878669"/>
            <a:ext cx="2822625" cy="1582257"/>
          </a:xfrm>
        </p:spPr>
        <p:txBody>
          <a:bodyPr/>
          <a:lstStyle/>
          <a:p>
            <a:endParaRPr lang="en-US"/>
          </a:p>
        </p:txBody>
      </p:sp>
      <p:sp>
        <p:nvSpPr>
          <p:cNvPr id="10" name="Picture Placeholder 3"/>
          <p:cNvSpPr>
            <a:spLocks noGrp="1"/>
          </p:cNvSpPr>
          <p:nvPr>
            <p:ph type="pic" sz="quarter" idx="16"/>
          </p:nvPr>
        </p:nvSpPr>
        <p:spPr>
          <a:xfrm>
            <a:off x="3120975" y="2878669"/>
            <a:ext cx="2864958" cy="1582257"/>
          </a:xfrm>
        </p:spPr>
        <p:txBody>
          <a:bodyPr/>
          <a:lstStyle/>
          <a:p>
            <a:endParaRPr lang="en-US"/>
          </a:p>
        </p:txBody>
      </p:sp>
      <p:sp>
        <p:nvSpPr>
          <p:cNvPr id="11" name="Picture Placeholder 3"/>
          <p:cNvSpPr>
            <a:spLocks noGrp="1"/>
          </p:cNvSpPr>
          <p:nvPr>
            <p:ph type="pic" sz="quarter" idx="17"/>
          </p:nvPr>
        </p:nvSpPr>
        <p:spPr>
          <a:xfrm>
            <a:off x="220134" y="4610108"/>
            <a:ext cx="2794000" cy="1575415"/>
          </a:xfrm>
        </p:spPr>
        <p:txBody>
          <a:bodyPr/>
          <a:lstStyle/>
          <a:p>
            <a:endParaRPr lang="en-US"/>
          </a:p>
        </p:txBody>
      </p:sp>
      <p:sp>
        <p:nvSpPr>
          <p:cNvPr id="12" name="Picture Placeholder 3"/>
          <p:cNvSpPr>
            <a:spLocks noGrp="1"/>
          </p:cNvSpPr>
          <p:nvPr>
            <p:ph type="pic" sz="quarter" idx="18"/>
          </p:nvPr>
        </p:nvSpPr>
        <p:spPr>
          <a:xfrm>
            <a:off x="6092776" y="4610108"/>
            <a:ext cx="2822625" cy="1575415"/>
          </a:xfrm>
        </p:spPr>
        <p:txBody>
          <a:bodyPr/>
          <a:lstStyle/>
          <a:p>
            <a:endParaRPr lang="en-US"/>
          </a:p>
        </p:txBody>
      </p:sp>
      <p:sp>
        <p:nvSpPr>
          <p:cNvPr id="13" name="Picture Placeholder 3"/>
          <p:cNvSpPr>
            <a:spLocks noGrp="1"/>
          </p:cNvSpPr>
          <p:nvPr>
            <p:ph type="pic" sz="quarter" idx="19"/>
          </p:nvPr>
        </p:nvSpPr>
        <p:spPr>
          <a:xfrm>
            <a:off x="3120975" y="4610108"/>
            <a:ext cx="2864958" cy="1575415"/>
          </a:xfrm>
        </p:spPr>
        <p:txBody>
          <a:bodyPr/>
          <a:lstStyle/>
          <a:p>
            <a:endParaRPr lang="en-US"/>
          </a:p>
        </p:txBody>
      </p:sp>
    </p:spTree>
    <p:extLst>
      <p:ext uri="{BB962C8B-B14F-4D97-AF65-F5344CB8AC3E}">
        <p14:creationId xmlns:p14="http://schemas.microsoft.com/office/powerpoint/2010/main" val="34567125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 y="1413933"/>
            <a:ext cx="8873067" cy="4749800"/>
          </a:xfrm>
        </p:spPr>
        <p:txBody>
          <a:bodyPr>
            <a:noAutofit/>
          </a:bodyPr>
          <a:lstStyle>
            <a:lvl1pPr marL="0" indent="0">
              <a:spcAft>
                <a:spcPts val="450"/>
              </a:spcAft>
              <a:buFontTx/>
              <a:buNone/>
              <a:defRPr sz="1800"/>
            </a:lvl1pPr>
            <a:lvl2pPr marL="349758" indent="-214313">
              <a:spcAft>
                <a:spcPts val="450"/>
              </a:spcAft>
              <a:buFont typeface="Lucida Grande"/>
              <a:buChar char="•"/>
              <a:defRPr sz="1575"/>
            </a:lvl2pPr>
            <a:lvl3pPr>
              <a:spcAft>
                <a:spcPts val="450"/>
              </a:spcAft>
              <a:defRPr sz="1575"/>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p:txBody>
      </p:sp>
      <p:sp>
        <p:nvSpPr>
          <p:cNvPr id="7" name="Title 6"/>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20923624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1" y="1600200"/>
            <a:ext cx="4191000" cy="4621678"/>
          </a:xfrm>
        </p:spPr>
        <p:txBody>
          <a:bodyPr lIns="274320" rIns="274320"/>
          <a:lstStyle>
            <a:lvl1pPr>
              <a:spcAft>
                <a:spcPts val="450"/>
              </a:spcAft>
              <a:defRPr sz="1800">
                <a:solidFill>
                  <a:schemeClr val="bg1">
                    <a:lumMod val="85000"/>
                    <a:lumOff val="15000"/>
                  </a:schemeClr>
                </a:solidFill>
              </a:defRPr>
            </a:lvl1pPr>
            <a:lvl2pPr>
              <a:spcAft>
                <a:spcPts val="450"/>
              </a:spcAft>
              <a:defRPr sz="1350">
                <a:solidFill>
                  <a:schemeClr val="bg1">
                    <a:lumMod val="85000"/>
                    <a:lumOff val="15000"/>
                  </a:schemeClr>
                </a:solidFill>
              </a:defRPr>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p:txBody>
      </p:sp>
      <p:sp>
        <p:nvSpPr>
          <p:cNvPr id="4" name="Content Placeholder 3"/>
          <p:cNvSpPr>
            <a:spLocks noGrp="1"/>
          </p:cNvSpPr>
          <p:nvPr>
            <p:ph sz="half" idx="2"/>
          </p:nvPr>
        </p:nvSpPr>
        <p:spPr>
          <a:xfrm>
            <a:off x="4563536" y="1600200"/>
            <a:ext cx="4351865" cy="4621678"/>
          </a:xfrm>
        </p:spPr>
        <p:txBody>
          <a:bodyPr lIns="274320" rIns="274320"/>
          <a:lstStyle>
            <a:lvl1pPr>
              <a:spcAft>
                <a:spcPts val="450"/>
              </a:spcAft>
              <a:defRPr sz="1800">
                <a:solidFill>
                  <a:schemeClr val="bg1">
                    <a:lumMod val="85000"/>
                    <a:lumOff val="15000"/>
                  </a:schemeClr>
                </a:solidFill>
              </a:defRPr>
            </a:lvl1pPr>
            <a:lvl2pPr>
              <a:spcAft>
                <a:spcPts val="450"/>
              </a:spcAft>
              <a:defRPr sz="1350">
                <a:solidFill>
                  <a:schemeClr val="bg1">
                    <a:lumMod val="85000"/>
                    <a:lumOff val="15000"/>
                  </a:schemeClr>
                </a:solidFill>
              </a:defRPr>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1661701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picture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Picture Placeholder 3"/>
          <p:cNvSpPr>
            <a:spLocks noGrp="1"/>
          </p:cNvSpPr>
          <p:nvPr>
            <p:ph type="pic" sz="quarter" idx="10"/>
          </p:nvPr>
        </p:nvSpPr>
        <p:spPr>
          <a:xfrm>
            <a:off x="254000" y="1371600"/>
            <a:ext cx="4216401" cy="2253044"/>
          </a:xfrm>
        </p:spPr>
        <p:txBody>
          <a:bodyPr/>
          <a:lstStyle/>
          <a:p>
            <a:endParaRPr lang="en-US" dirty="0"/>
          </a:p>
        </p:txBody>
      </p:sp>
      <p:sp>
        <p:nvSpPr>
          <p:cNvPr id="4" name="Picture Placeholder 3"/>
          <p:cNvSpPr>
            <a:spLocks noGrp="1"/>
          </p:cNvSpPr>
          <p:nvPr>
            <p:ph type="pic" sz="quarter" idx="11"/>
          </p:nvPr>
        </p:nvSpPr>
        <p:spPr>
          <a:xfrm>
            <a:off x="4656667" y="1371600"/>
            <a:ext cx="4207934" cy="2253044"/>
          </a:xfrm>
        </p:spPr>
        <p:txBody>
          <a:bodyPr/>
          <a:lstStyle/>
          <a:p>
            <a:endParaRPr lang="en-US"/>
          </a:p>
        </p:txBody>
      </p:sp>
      <p:sp>
        <p:nvSpPr>
          <p:cNvPr id="5" name="Picture Placeholder 3"/>
          <p:cNvSpPr>
            <a:spLocks noGrp="1"/>
          </p:cNvSpPr>
          <p:nvPr>
            <p:ph type="pic" sz="quarter" idx="12"/>
          </p:nvPr>
        </p:nvSpPr>
        <p:spPr>
          <a:xfrm>
            <a:off x="254000" y="3784602"/>
            <a:ext cx="4216401" cy="2459799"/>
          </a:xfrm>
        </p:spPr>
        <p:txBody>
          <a:bodyPr/>
          <a:lstStyle/>
          <a:p>
            <a:endParaRPr lang="en-US"/>
          </a:p>
        </p:txBody>
      </p:sp>
      <p:sp>
        <p:nvSpPr>
          <p:cNvPr id="6" name="Picture Placeholder 3"/>
          <p:cNvSpPr>
            <a:spLocks noGrp="1"/>
          </p:cNvSpPr>
          <p:nvPr>
            <p:ph type="pic" sz="quarter" idx="13"/>
          </p:nvPr>
        </p:nvSpPr>
        <p:spPr>
          <a:xfrm>
            <a:off x="4656667" y="3784600"/>
            <a:ext cx="4207934" cy="2459800"/>
          </a:xfrm>
        </p:spPr>
        <p:txBody>
          <a:bodyPr/>
          <a:lstStyle/>
          <a:p>
            <a:endParaRPr lang="en-US"/>
          </a:p>
        </p:txBody>
      </p:sp>
    </p:spTree>
    <p:extLst>
      <p:ext uri="{BB962C8B-B14F-4D97-AF65-F5344CB8AC3E}">
        <p14:creationId xmlns:p14="http://schemas.microsoft.com/office/powerpoint/2010/main" val="17291352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image" Target="../media/image1.jpg"/><Relationship Id="rId5" Type="http://schemas.openxmlformats.org/officeDocument/2006/relationships/theme" Target="../theme/theme2.xml"/><Relationship Id="rId4"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image" Target="../media/image1.jpg"/><Relationship Id="rId5" Type="http://schemas.openxmlformats.org/officeDocument/2006/relationships/theme" Target="../theme/theme3.xml"/><Relationship Id="rId4"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60960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12981321"/>
      </p:ext>
    </p:extLst>
  </p:cSld>
  <p:clrMap bg1="lt1" tx1="dk1" bg2="lt2" tx2="dk2" accent1="accent1" accent2="accent2" accent3="accent3" accent4="accent4" accent5="accent5" accent6="accent6" hlink="hlink" folHlink="folHlink"/>
  <p:sldLayoutIdLst>
    <p:sldLayoutId id="2147483681" r:id="rId1"/>
    <p:sldLayoutId id="2147483682" r:id="rId2"/>
  </p:sldLayoutIdLst>
  <p:txStyles>
    <p:titleStyle>
      <a:lvl1pPr algn="l" defTabSz="342900" rtl="0" eaLnBrk="1" latinLnBrk="0" hangingPunct="1">
        <a:spcBef>
          <a:spcPct val="0"/>
        </a:spcBef>
        <a:buNone/>
        <a:defRPr sz="2700" kern="1200">
          <a:solidFill>
            <a:schemeClr val="tx1"/>
          </a:solidFill>
          <a:latin typeface="+mj-lt"/>
          <a:ea typeface="+mj-ea"/>
          <a:cs typeface="+mj-cs"/>
        </a:defRPr>
      </a:lvl1pPr>
    </p:titleStyle>
    <p:bodyStyle>
      <a:lvl1pPr marL="257175" indent="-257175" algn="l" defTabSz="342900" rtl="0" eaLnBrk="1" latinLnBrk="0" hangingPunct="1">
        <a:spcBef>
          <a:spcPct val="20000"/>
        </a:spcBef>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 y="0"/>
            <a:ext cx="6138333" cy="991352"/>
          </a:xfrm>
          <a:prstGeom prst="rect">
            <a:avLst/>
          </a:prstGeom>
          <a:noFill/>
        </p:spPr>
        <p:txBody>
          <a:bodyPr vert="horz" lIns="27432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1" y="1490133"/>
            <a:ext cx="8847667" cy="4707466"/>
          </a:xfrm>
          <a:prstGeom prst="rect">
            <a:avLst/>
          </a:prstGeom>
        </p:spPr>
        <p:txBody>
          <a:bodyPr vert="horz" lIns="274320" tIns="45720" rIns="274320" bIns="45720" rtlCol="0">
            <a:noAutofit/>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528507685"/>
      </p:ext>
    </p:extLst>
  </p:cSld>
  <p:clrMap bg1="dk1" tx1="lt1" bg2="dk2" tx2="lt2" accent1="accent1" accent2="accent2" accent3="accent3" accent4="accent4" accent5="accent5" accent6="accent6" hlink="hlink" folHlink="folHlink"/>
  <p:sldLayoutIdLst>
    <p:sldLayoutId id="2147483650" r:id="rId1"/>
    <p:sldLayoutId id="2147483652" r:id="rId2"/>
    <p:sldLayoutId id="2147483654" r:id="rId3"/>
    <p:sldLayoutId id="2147483653" r:id="rId4"/>
  </p:sldLayoutIdLst>
  <p:txStyles>
    <p:titleStyle>
      <a:lvl1pPr algn="l" defTabSz="342900" rtl="0" eaLnBrk="1" latinLnBrk="0" hangingPunct="1">
        <a:spcBef>
          <a:spcPct val="0"/>
        </a:spcBef>
        <a:buNone/>
        <a:defRPr sz="1800" kern="1200" cap="all" spc="150">
          <a:solidFill>
            <a:srgbClr val="EEB211"/>
          </a:solidFill>
          <a:latin typeface="Calibri"/>
          <a:ea typeface="+mj-ea"/>
          <a:cs typeface="+mj-cs"/>
        </a:defRPr>
      </a:lvl1pPr>
    </p:titleStyle>
    <p:bodyStyle>
      <a:lvl1pPr marL="0" indent="0" algn="l" defTabSz="342900" rtl="0" eaLnBrk="1" latinLnBrk="0" hangingPunct="1">
        <a:spcBef>
          <a:spcPct val="20000"/>
        </a:spcBef>
        <a:buFont typeface="Arial"/>
        <a:buNone/>
        <a:defRPr sz="2400" kern="1200">
          <a:solidFill>
            <a:schemeClr val="bg1">
              <a:lumMod val="50000"/>
              <a:lumOff val="50000"/>
            </a:schemeClr>
          </a:solidFill>
          <a:latin typeface="+mn-lt"/>
          <a:ea typeface="+mn-ea"/>
          <a:cs typeface="+mn-cs"/>
        </a:defRPr>
      </a:lvl1pPr>
      <a:lvl2pPr marL="349758" indent="-214313" algn="l" defTabSz="342900" rtl="0" eaLnBrk="1" latinLnBrk="0" hangingPunct="1">
        <a:spcBef>
          <a:spcPct val="20000"/>
        </a:spcBef>
        <a:buFont typeface="Arial"/>
        <a:buChar char="•"/>
        <a:defRPr sz="2100" kern="1200">
          <a:solidFill>
            <a:schemeClr val="bg1">
              <a:lumMod val="50000"/>
              <a:lumOff val="50000"/>
            </a:schemeClr>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bg1">
              <a:lumMod val="50000"/>
              <a:lumOff val="50000"/>
            </a:schemeClr>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bg1"/>
          </a:solidFill>
          <a:latin typeface="Roboto Light"/>
          <a:ea typeface="+mn-ea"/>
          <a:cs typeface="+mn-cs"/>
        </a:defRPr>
      </a:lvl4pPr>
      <a:lvl5pPr marL="1543050" indent="-171450" algn="l" defTabSz="342900" rtl="0" eaLnBrk="1" latinLnBrk="0" hangingPunct="1">
        <a:spcBef>
          <a:spcPct val="20000"/>
        </a:spcBef>
        <a:buFont typeface="Arial"/>
        <a:buChar char="»"/>
        <a:defRPr sz="1500" kern="1200">
          <a:solidFill>
            <a:schemeClr val="bg1"/>
          </a:solidFill>
          <a:latin typeface="Roboto Ligh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5765800" cy="991352"/>
          </a:xfrm>
          <a:prstGeom prst="rect">
            <a:avLst/>
          </a:prstGeom>
          <a:solidFill>
            <a:schemeClr val="bg1"/>
          </a:solidFill>
        </p:spPr>
        <p:txBody>
          <a:bodyPr vert="horz" lIns="274320" tIns="45720" rIns="91440" bIns="45720" rtlCol="0" anchor="ctr" anchorCtr="0">
            <a:noAutofit/>
          </a:bodyPr>
          <a:lstStyle/>
          <a:p>
            <a:r>
              <a:rPr lang="en-US" dirty="0"/>
              <a:t>Click to edit Master title style</a:t>
            </a:r>
          </a:p>
        </p:txBody>
      </p:sp>
      <p:sp>
        <p:nvSpPr>
          <p:cNvPr id="3" name="Text Placeholder 2"/>
          <p:cNvSpPr>
            <a:spLocks noGrp="1"/>
          </p:cNvSpPr>
          <p:nvPr>
            <p:ph type="body" idx="1"/>
          </p:nvPr>
        </p:nvSpPr>
        <p:spPr>
          <a:xfrm>
            <a:off x="1" y="1363133"/>
            <a:ext cx="8924509" cy="4834466"/>
          </a:xfrm>
          <a:prstGeom prst="rect">
            <a:avLst/>
          </a:prstGeom>
        </p:spPr>
        <p:txBody>
          <a:bodyPr vert="horz" lIns="274320" tIns="45720" rIns="274320" bIns="45720" rtlCol="0">
            <a:noAutofit/>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127784912"/>
      </p:ext>
    </p:extLst>
  </p:cSld>
  <p:clrMap bg1="dk1" tx1="lt1" bg2="dk2" tx2="lt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Lst>
  <p:txStyles>
    <p:titleStyle>
      <a:lvl1pPr algn="l" defTabSz="342900" rtl="0" eaLnBrk="1" latinLnBrk="0" hangingPunct="1">
        <a:spcBef>
          <a:spcPct val="0"/>
        </a:spcBef>
        <a:buNone/>
        <a:defRPr sz="1800" kern="1200" cap="all" spc="150">
          <a:solidFill>
            <a:srgbClr val="EEB211"/>
          </a:solidFill>
          <a:latin typeface="Calibri"/>
          <a:ea typeface="+mj-ea"/>
          <a:cs typeface="+mj-cs"/>
        </a:defRPr>
      </a:lvl1pPr>
    </p:titleStyle>
    <p:bodyStyle>
      <a:lvl1pPr marL="0" indent="0" algn="l" defTabSz="342900" rtl="0" eaLnBrk="1" latinLnBrk="0" hangingPunct="1">
        <a:spcBef>
          <a:spcPct val="20000"/>
        </a:spcBef>
        <a:buFont typeface="Arial"/>
        <a:buNone/>
        <a:defRPr sz="2400" kern="1200">
          <a:solidFill>
            <a:srgbClr val="262626"/>
          </a:solidFill>
          <a:latin typeface="+mn-lt"/>
          <a:ea typeface="+mn-ea"/>
          <a:cs typeface="+mn-cs"/>
        </a:defRPr>
      </a:lvl1pPr>
      <a:lvl2pPr marL="349758" indent="-214313" algn="l" defTabSz="342900" rtl="0" eaLnBrk="1" latinLnBrk="0" hangingPunct="1">
        <a:spcBef>
          <a:spcPct val="20000"/>
        </a:spcBef>
        <a:buFont typeface="Arial"/>
        <a:buChar char="•"/>
        <a:defRPr sz="2100" kern="1200">
          <a:solidFill>
            <a:srgbClr val="262626"/>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rgbClr val="262626"/>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bg1"/>
          </a:solidFill>
          <a:latin typeface="Roboto Light"/>
          <a:ea typeface="+mn-ea"/>
          <a:cs typeface="+mn-cs"/>
        </a:defRPr>
      </a:lvl4pPr>
      <a:lvl5pPr marL="1543050" indent="-171450" algn="l" defTabSz="342900" rtl="0" eaLnBrk="1" latinLnBrk="0" hangingPunct="1">
        <a:spcBef>
          <a:spcPct val="20000"/>
        </a:spcBef>
        <a:buFont typeface="Arial"/>
        <a:buChar char="»"/>
        <a:defRPr sz="1500" kern="1200">
          <a:solidFill>
            <a:schemeClr val="bg1"/>
          </a:solidFill>
          <a:latin typeface="Roboto Ligh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18.png"/><Relationship Id="rId4" Type="http://schemas.openxmlformats.org/officeDocument/2006/relationships/customXml" Target="../ink/ink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22.png"/><Relationship Id="rId5" Type="http://schemas.openxmlformats.org/officeDocument/2006/relationships/image" Target="../media/image19.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6.jpg"/><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tif"/><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9.png"/><Relationship Id="rId4" Type="http://schemas.openxmlformats.org/officeDocument/2006/relationships/image" Target="../media/image8.tif"/></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14.JPG"/><Relationship Id="rId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725333" y="1201782"/>
            <a:ext cx="5096935" cy="3073885"/>
          </a:xfrm>
        </p:spPr>
        <p:txBody>
          <a:bodyPr/>
          <a:lstStyle/>
          <a:p>
            <a:br>
              <a:rPr lang="en-US" dirty="0">
                <a:solidFill>
                  <a:schemeClr val="tx1"/>
                </a:solidFill>
              </a:rPr>
            </a:br>
            <a:br>
              <a:rPr lang="en-US" dirty="0">
                <a:solidFill>
                  <a:schemeClr val="tx1"/>
                </a:solidFill>
              </a:rPr>
            </a:br>
            <a:br>
              <a:rPr lang="en-US" dirty="0">
                <a:solidFill>
                  <a:schemeClr val="tx1"/>
                </a:solidFill>
              </a:rPr>
            </a:br>
            <a:br>
              <a:rPr lang="en-US" dirty="0">
                <a:solidFill>
                  <a:schemeClr val="tx1"/>
                </a:solidFill>
              </a:rPr>
            </a:br>
            <a:br>
              <a:rPr lang="en-US" dirty="0">
                <a:solidFill>
                  <a:schemeClr val="tx1"/>
                </a:solidFill>
              </a:rPr>
            </a:br>
            <a:br>
              <a:rPr lang="en-US" dirty="0">
                <a:solidFill>
                  <a:schemeClr val="tx1"/>
                </a:solidFill>
              </a:rPr>
            </a:br>
            <a:br>
              <a:rPr lang="en-US" dirty="0">
                <a:solidFill>
                  <a:schemeClr val="tx1"/>
                </a:solidFill>
              </a:rPr>
            </a:br>
            <a:r>
              <a:rPr lang="en-US" sz="2400" dirty="0">
                <a:solidFill>
                  <a:schemeClr val="tx1"/>
                </a:solidFill>
              </a:rPr>
              <a:t>Investigating the Impact of atmospheric aerosol acidity on aerosol constituent transport fluxes</a:t>
            </a:r>
            <a:br>
              <a:rPr lang="en-US" dirty="0">
                <a:solidFill>
                  <a:schemeClr val="tx1"/>
                </a:solidFill>
              </a:rPr>
            </a:br>
            <a:r>
              <a:rPr lang="en-US" sz="1800" dirty="0">
                <a:solidFill>
                  <a:schemeClr val="tx1"/>
                </a:solidFill>
              </a:rPr>
              <a:t>EAS 6410 Final presentation </a:t>
            </a:r>
            <a:br>
              <a:rPr lang="en-US" sz="1800" dirty="0">
                <a:solidFill>
                  <a:schemeClr val="tx1"/>
                </a:solidFill>
              </a:rPr>
            </a:br>
            <a:r>
              <a:rPr lang="en-US" sz="1800" dirty="0">
                <a:solidFill>
                  <a:schemeClr val="tx1"/>
                </a:solidFill>
              </a:rPr>
              <a:t>April 24</a:t>
            </a:r>
            <a:r>
              <a:rPr lang="en-US" sz="1800" baseline="30000" dirty="0">
                <a:solidFill>
                  <a:schemeClr val="tx1"/>
                </a:solidFill>
              </a:rPr>
              <a:t>th</a:t>
            </a:r>
            <a:r>
              <a:rPr lang="en-US" sz="1800" dirty="0">
                <a:solidFill>
                  <a:schemeClr val="tx1"/>
                </a:solidFill>
              </a:rPr>
              <a:t>, 2018 </a:t>
            </a:r>
            <a:br>
              <a:rPr lang="en-US" dirty="0">
                <a:solidFill>
                  <a:schemeClr val="tx1"/>
                </a:solidFill>
              </a:rPr>
            </a:br>
            <a:endParaRPr lang="en-US" dirty="0">
              <a:solidFill>
                <a:schemeClr val="tx1"/>
              </a:solidFill>
            </a:endParaRPr>
          </a:p>
        </p:txBody>
      </p:sp>
      <p:sp>
        <p:nvSpPr>
          <p:cNvPr id="3" name="Subtitle 2"/>
          <p:cNvSpPr>
            <a:spLocks noGrp="1"/>
          </p:cNvSpPr>
          <p:nvPr>
            <p:ph type="subTitle" idx="1"/>
          </p:nvPr>
        </p:nvSpPr>
        <p:spPr>
          <a:xfrm>
            <a:off x="3417146" y="4240593"/>
            <a:ext cx="5713307" cy="2582332"/>
          </a:xfrm>
        </p:spPr>
        <p:txBody>
          <a:bodyPr/>
          <a:lstStyle/>
          <a:p>
            <a:r>
              <a:rPr lang="en-US" dirty="0">
                <a:solidFill>
                  <a:schemeClr val="tx1"/>
                </a:solidFill>
              </a:rPr>
              <a:t>By: Ifayoyinsola Ibikunle</a:t>
            </a:r>
          </a:p>
          <a:p>
            <a:r>
              <a:rPr lang="en-US" dirty="0">
                <a:solidFill>
                  <a:schemeClr val="tx1"/>
                </a:solidFill>
              </a:rPr>
              <a:t>Advised by: Athanasios </a:t>
            </a:r>
            <a:r>
              <a:rPr lang="en-US" dirty="0" err="1">
                <a:solidFill>
                  <a:schemeClr val="tx1"/>
                </a:solidFill>
              </a:rPr>
              <a:t>nenes</a:t>
            </a:r>
            <a:endParaRPr lang="en-US" dirty="0">
              <a:solidFill>
                <a:schemeClr val="tx1"/>
              </a:solidFill>
            </a:endParaRPr>
          </a:p>
          <a:p>
            <a:r>
              <a:rPr lang="en-US" dirty="0">
                <a:solidFill>
                  <a:schemeClr val="tx1"/>
                </a:solidFill>
              </a:rPr>
              <a:t>Acknowledgements: Rodney Weber,</a:t>
            </a:r>
          </a:p>
          <a:p>
            <a:r>
              <a:rPr lang="en-US" dirty="0" err="1">
                <a:solidFill>
                  <a:schemeClr val="tx1"/>
                </a:solidFill>
              </a:rPr>
              <a:t>Hongyu</a:t>
            </a:r>
            <a:r>
              <a:rPr lang="en-US" dirty="0">
                <a:solidFill>
                  <a:schemeClr val="tx1"/>
                </a:solidFill>
              </a:rPr>
              <a:t> Guo</a:t>
            </a:r>
          </a:p>
          <a:p>
            <a:endParaRPr lang="en-US" dirty="0">
              <a:solidFill>
                <a:schemeClr val="tx1"/>
              </a:solidFill>
            </a:endParaRPr>
          </a:p>
        </p:txBody>
      </p:sp>
    </p:spTree>
    <p:extLst>
      <p:ext uri="{BB962C8B-B14F-4D97-AF65-F5344CB8AC3E}">
        <p14:creationId xmlns:p14="http://schemas.microsoft.com/office/powerpoint/2010/main" val="19822454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CD9D5DD8-CB0D-40A3-AD42-733523B3A46C}"/>
              </a:ext>
            </a:extLst>
          </p:cNvPr>
          <p:cNvPicPr>
            <a:picLocks noGrp="1" noChangeAspect="1"/>
          </p:cNvPicPr>
          <p:nvPr>
            <p:ph idx="1"/>
          </p:nvPr>
        </p:nvPicPr>
        <p:blipFill>
          <a:blip r:embed="rId3"/>
          <a:stretch>
            <a:fillRect/>
          </a:stretch>
        </p:blipFill>
        <p:spPr>
          <a:xfrm>
            <a:off x="-420131" y="1466492"/>
            <a:ext cx="9826317" cy="4440038"/>
          </a:xfrm>
        </p:spPr>
      </p:pic>
      <p:sp>
        <p:nvSpPr>
          <p:cNvPr id="2" name="Title 1">
            <a:extLst>
              <a:ext uri="{FF2B5EF4-FFF2-40B4-BE49-F238E27FC236}">
                <a16:creationId xmlns:a16="http://schemas.microsoft.com/office/drawing/2014/main" id="{DFFE4B72-BBC0-497A-908F-9B9012328F31}"/>
              </a:ext>
            </a:extLst>
          </p:cNvPr>
          <p:cNvSpPr>
            <a:spLocks noGrp="1"/>
          </p:cNvSpPr>
          <p:nvPr>
            <p:ph type="title"/>
          </p:nvPr>
        </p:nvSpPr>
        <p:spPr>
          <a:xfrm>
            <a:off x="1" y="197708"/>
            <a:ext cx="6138333" cy="991352"/>
          </a:xfrm>
        </p:spPr>
        <p:txBody>
          <a:bodyPr/>
          <a:lstStyle/>
          <a:p>
            <a:r>
              <a:rPr lang="en-US" sz="2400" dirty="0">
                <a:solidFill>
                  <a:schemeClr val="bg1"/>
                </a:solidFill>
              </a:rPr>
              <a:t>Observed ammonium partitioning is in good agreement with Model predictions </a:t>
            </a:r>
          </a:p>
        </p:txBody>
      </p:sp>
      <mc:AlternateContent xmlns:mc="http://schemas.openxmlformats.org/markup-compatibility/2006" xmlns:p14="http://schemas.microsoft.com/office/powerpoint/2010/main">
        <mc:Choice Requires="p14">
          <p:contentPart p14:bwMode="auto" r:id="rId4">
            <p14:nvContentPartPr>
              <p14:cNvPr id="13" name="Ink 12">
                <a:extLst>
                  <a:ext uri="{FF2B5EF4-FFF2-40B4-BE49-F238E27FC236}">
                    <a16:creationId xmlns:a16="http://schemas.microsoft.com/office/drawing/2014/main" id="{72BF82AD-6653-465F-A5BE-FEE99FC9CA1A}"/>
                  </a:ext>
                </a:extLst>
              </p14:cNvPr>
              <p14:cNvContentPartPr/>
              <p14:nvPr/>
            </p14:nvContentPartPr>
            <p14:xfrm>
              <a:off x="5971275" y="3656317"/>
              <a:ext cx="2816280" cy="2373840"/>
            </p14:xfrm>
          </p:contentPart>
        </mc:Choice>
        <mc:Fallback xmlns="">
          <p:pic>
            <p:nvPicPr>
              <p:cNvPr id="13" name="Ink 12">
                <a:extLst>
                  <a:ext uri="{FF2B5EF4-FFF2-40B4-BE49-F238E27FC236}">
                    <a16:creationId xmlns:a16="http://schemas.microsoft.com/office/drawing/2014/main" id="{72BF82AD-6653-465F-A5BE-FEE99FC9CA1A}"/>
                  </a:ext>
                </a:extLst>
              </p:cNvPr>
              <p:cNvPicPr/>
              <p:nvPr/>
            </p:nvPicPr>
            <p:blipFill>
              <a:blip r:embed="rId5"/>
              <a:stretch>
                <a:fillRect/>
              </a:stretch>
            </p:blipFill>
            <p:spPr>
              <a:xfrm>
                <a:off x="5962275" y="3647316"/>
                <a:ext cx="2833920" cy="2391483"/>
              </a:xfrm>
              <a:prstGeom prst="rect">
                <a:avLst/>
              </a:prstGeom>
            </p:spPr>
          </p:pic>
        </mc:Fallback>
      </mc:AlternateContent>
    </p:spTree>
    <p:extLst>
      <p:ext uri="{BB962C8B-B14F-4D97-AF65-F5344CB8AC3E}">
        <p14:creationId xmlns:p14="http://schemas.microsoft.com/office/powerpoint/2010/main" val="1279469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DD68AD-4089-498D-8D61-A246CD7959C8}"/>
              </a:ext>
            </a:extLst>
          </p:cNvPr>
          <p:cNvSpPr>
            <a:spLocks noGrp="1"/>
          </p:cNvSpPr>
          <p:nvPr>
            <p:ph type="title"/>
          </p:nvPr>
        </p:nvSpPr>
        <p:spPr>
          <a:xfrm>
            <a:off x="1" y="281354"/>
            <a:ext cx="6138333" cy="991352"/>
          </a:xfrm>
        </p:spPr>
        <p:txBody>
          <a:bodyPr/>
          <a:lstStyle/>
          <a:p>
            <a:r>
              <a:rPr lang="en-US" sz="2400" dirty="0">
                <a:solidFill>
                  <a:schemeClr val="bg1"/>
                </a:solidFill>
              </a:rPr>
              <a:t>Acidity levels for PM</a:t>
            </a:r>
            <a:r>
              <a:rPr lang="en-US" sz="2000" dirty="0">
                <a:solidFill>
                  <a:schemeClr val="bg1"/>
                </a:solidFill>
              </a:rPr>
              <a:t>1 </a:t>
            </a:r>
            <a:r>
              <a:rPr lang="en-US" sz="2400" dirty="0">
                <a:solidFill>
                  <a:schemeClr val="bg1"/>
                </a:solidFill>
              </a:rPr>
              <a:t>aerosols in Utah are high compared to other areas within the us</a:t>
            </a:r>
          </a:p>
        </p:txBody>
      </p:sp>
      <p:graphicFrame>
        <p:nvGraphicFramePr>
          <p:cNvPr id="9" name="Table 8">
            <a:extLst>
              <a:ext uri="{FF2B5EF4-FFF2-40B4-BE49-F238E27FC236}">
                <a16:creationId xmlns:a16="http://schemas.microsoft.com/office/drawing/2014/main" id="{5E0BE914-939C-4A31-B1D8-33094B0DECBB}"/>
              </a:ext>
            </a:extLst>
          </p:cNvPr>
          <p:cNvGraphicFramePr>
            <a:graphicFrameLocks noGrp="1"/>
          </p:cNvGraphicFramePr>
          <p:nvPr>
            <p:extLst>
              <p:ext uri="{D42A27DB-BD31-4B8C-83A1-F6EECF244321}">
                <p14:modId xmlns:p14="http://schemas.microsoft.com/office/powerpoint/2010/main" val="123029366"/>
              </p:ext>
            </p:extLst>
          </p:nvPr>
        </p:nvGraphicFramePr>
        <p:xfrm>
          <a:off x="452965" y="1396999"/>
          <a:ext cx="7924803" cy="4534878"/>
        </p:xfrm>
        <a:graphic>
          <a:graphicData uri="http://schemas.openxmlformats.org/drawingml/2006/table">
            <a:tbl>
              <a:tblPr firstRow="1" bandRow="1">
                <a:tableStyleId>{5C22544A-7EE6-4342-B048-85BDC9FD1C3A}</a:tableStyleId>
              </a:tblPr>
              <a:tblGrid>
                <a:gridCol w="1852246">
                  <a:extLst>
                    <a:ext uri="{9D8B030D-6E8A-4147-A177-3AD203B41FA5}">
                      <a16:colId xmlns:a16="http://schemas.microsoft.com/office/drawing/2014/main" val="2159077365"/>
                    </a:ext>
                  </a:extLst>
                </a:gridCol>
                <a:gridCol w="1320801">
                  <a:extLst>
                    <a:ext uri="{9D8B030D-6E8A-4147-A177-3AD203B41FA5}">
                      <a16:colId xmlns:a16="http://schemas.microsoft.com/office/drawing/2014/main" val="2458312943"/>
                    </a:ext>
                  </a:extLst>
                </a:gridCol>
                <a:gridCol w="1187939">
                  <a:extLst>
                    <a:ext uri="{9D8B030D-6E8A-4147-A177-3AD203B41FA5}">
                      <a16:colId xmlns:a16="http://schemas.microsoft.com/office/drawing/2014/main" val="2890024539"/>
                    </a:ext>
                  </a:extLst>
                </a:gridCol>
                <a:gridCol w="1187939">
                  <a:extLst>
                    <a:ext uri="{9D8B030D-6E8A-4147-A177-3AD203B41FA5}">
                      <a16:colId xmlns:a16="http://schemas.microsoft.com/office/drawing/2014/main" val="351903101"/>
                    </a:ext>
                  </a:extLst>
                </a:gridCol>
                <a:gridCol w="1187939">
                  <a:extLst>
                    <a:ext uri="{9D8B030D-6E8A-4147-A177-3AD203B41FA5}">
                      <a16:colId xmlns:a16="http://schemas.microsoft.com/office/drawing/2014/main" val="2470071415"/>
                    </a:ext>
                  </a:extLst>
                </a:gridCol>
                <a:gridCol w="1187939">
                  <a:extLst>
                    <a:ext uri="{9D8B030D-6E8A-4147-A177-3AD203B41FA5}">
                      <a16:colId xmlns:a16="http://schemas.microsoft.com/office/drawing/2014/main" val="818566978"/>
                    </a:ext>
                  </a:extLst>
                </a:gridCol>
              </a:tblGrid>
              <a:tr h="755813">
                <a:tc>
                  <a:txBody>
                    <a:bodyPr/>
                    <a:lstStyle/>
                    <a:p>
                      <a:r>
                        <a:rPr lang="en-US" sz="2000" dirty="0"/>
                        <a:t>Campaign</a:t>
                      </a:r>
                    </a:p>
                  </a:txBody>
                  <a:tcPr/>
                </a:tc>
                <a:tc>
                  <a:txBody>
                    <a:bodyPr/>
                    <a:lstStyle/>
                    <a:p>
                      <a:r>
                        <a:rPr lang="en-US" sz="2000" dirty="0"/>
                        <a:t>UWFPS</a:t>
                      </a:r>
                    </a:p>
                  </a:txBody>
                  <a:tcPr/>
                </a:tc>
                <a:tc>
                  <a:txBody>
                    <a:bodyPr/>
                    <a:lstStyle/>
                    <a:p>
                      <a:r>
                        <a:rPr lang="en-US" sz="2000" dirty="0" err="1"/>
                        <a:t>CalNex</a:t>
                      </a:r>
                      <a:endParaRPr lang="en-US" sz="2000" dirty="0"/>
                    </a:p>
                  </a:txBody>
                  <a:tcPr/>
                </a:tc>
                <a:tc>
                  <a:txBody>
                    <a:bodyPr/>
                    <a:lstStyle/>
                    <a:p>
                      <a:r>
                        <a:rPr lang="en-US" sz="2000" dirty="0"/>
                        <a:t>SOAS</a:t>
                      </a:r>
                    </a:p>
                  </a:txBody>
                  <a:tcPr/>
                </a:tc>
                <a:tc>
                  <a:txBody>
                    <a:bodyPr/>
                    <a:lstStyle/>
                    <a:p>
                      <a:r>
                        <a:rPr lang="en-US" sz="2000" dirty="0"/>
                        <a:t>SENEX</a:t>
                      </a:r>
                    </a:p>
                  </a:txBody>
                  <a:tcPr/>
                </a:tc>
                <a:tc>
                  <a:txBody>
                    <a:bodyPr/>
                    <a:lstStyle/>
                    <a:p>
                      <a:r>
                        <a:rPr lang="en-US" sz="2000" dirty="0"/>
                        <a:t>WINTER</a:t>
                      </a:r>
                    </a:p>
                  </a:txBody>
                  <a:tcPr/>
                </a:tc>
                <a:extLst>
                  <a:ext uri="{0D108BD9-81ED-4DB2-BD59-A6C34878D82A}">
                    <a16:rowId xmlns:a16="http://schemas.microsoft.com/office/drawing/2014/main" val="4259521257"/>
                  </a:ext>
                </a:extLst>
              </a:tr>
              <a:tr h="755813">
                <a:tc>
                  <a:txBody>
                    <a:bodyPr/>
                    <a:lstStyle/>
                    <a:p>
                      <a:r>
                        <a:rPr lang="en-US" sz="2000" dirty="0"/>
                        <a:t>Type of measurement</a:t>
                      </a:r>
                    </a:p>
                  </a:txBody>
                  <a:tcPr/>
                </a:tc>
                <a:tc>
                  <a:txBody>
                    <a:bodyPr/>
                    <a:lstStyle/>
                    <a:p>
                      <a:r>
                        <a:rPr lang="en-US" sz="2000" dirty="0"/>
                        <a:t>Ground</a:t>
                      </a:r>
                    </a:p>
                  </a:txBody>
                  <a:tcPr/>
                </a:tc>
                <a:tc>
                  <a:txBody>
                    <a:bodyPr/>
                    <a:lstStyle/>
                    <a:p>
                      <a:r>
                        <a:rPr lang="en-US" sz="2000" dirty="0"/>
                        <a:t>Ground </a:t>
                      </a:r>
                    </a:p>
                  </a:txBody>
                  <a:tcPr/>
                </a:tc>
                <a:tc>
                  <a:txBody>
                    <a:bodyPr/>
                    <a:lstStyle/>
                    <a:p>
                      <a:r>
                        <a:rPr lang="en-US" sz="2000" dirty="0"/>
                        <a:t>Ground</a:t>
                      </a:r>
                    </a:p>
                  </a:txBody>
                  <a:tcPr/>
                </a:tc>
                <a:tc>
                  <a:txBody>
                    <a:bodyPr/>
                    <a:lstStyle/>
                    <a:p>
                      <a:r>
                        <a:rPr lang="en-US" sz="2000" dirty="0"/>
                        <a:t>Air </a:t>
                      </a:r>
                    </a:p>
                  </a:txBody>
                  <a:tcPr/>
                </a:tc>
                <a:tc>
                  <a:txBody>
                    <a:bodyPr/>
                    <a:lstStyle/>
                    <a:p>
                      <a:r>
                        <a:rPr lang="en-US" sz="2000" dirty="0"/>
                        <a:t>Air</a:t>
                      </a:r>
                    </a:p>
                  </a:txBody>
                  <a:tcPr/>
                </a:tc>
                <a:extLst>
                  <a:ext uri="{0D108BD9-81ED-4DB2-BD59-A6C34878D82A}">
                    <a16:rowId xmlns:a16="http://schemas.microsoft.com/office/drawing/2014/main" val="1679127553"/>
                  </a:ext>
                </a:extLst>
              </a:tr>
              <a:tr h="755813">
                <a:tc>
                  <a:txBody>
                    <a:bodyPr/>
                    <a:lstStyle/>
                    <a:p>
                      <a:r>
                        <a:rPr lang="en-US" sz="2000" dirty="0"/>
                        <a:t>Year</a:t>
                      </a:r>
                    </a:p>
                  </a:txBody>
                  <a:tcPr/>
                </a:tc>
                <a:tc>
                  <a:txBody>
                    <a:bodyPr/>
                    <a:lstStyle/>
                    <a:p>
                      <a:r>
                        <a:rPr lang="en-US" sz="2000" dirty="0"/>
                        <a:t>2017</a:t>
                      </a:r>
                    </a:p>
                  </a:txBody>
                  <a:tcPr/>
                </a:tc>
                <a:tc>
                  <a:txBody>
                    <a:bodyPr/>
                    <a:lstStyle/>
                    <a:p>
                      <a:r>
                        <a:rPr lang="en-US" sz="2000" dirty="0"/>
                        <a:t>2010</a:t>
                      </a:r>
                    </a:p>
                  </a:txBody>
                  <a:tcPr/>
                </a:tc>
                <a:tc>
                  <a:txBody>
                    <a:bodyPr/>
                    <a:lstStyle/>
                    <a:p>
                      <a:r>
                        <a:rPr lang="en-US" sz="2000" dirty="0"/>
                        <a:t>2013</a:t>
                      </a:r>
                    </a:p>
                  </a:txBody>
                  <a:tcPr/>
                </a:tc>
                <a:tc>
                  <a:txBody>
                    <a:bodyPr/>
                    <a:lstStyle/>
                    <a:p>
                      <a:r>
                        <a:rPr lang="en-US" sz="2000" dirty="0"/>
                        <a:t>2013</a:t>
                      </a:r>
                    </a:p>
                  </a:txBody>
                  <a:tcPr/>
                </a:tc>
                <a:tc>
                  <a:txBody>
                    <a:bodyPr/>
                    <a:lstStyle/>
                    <a:p>
                      <a:r>
                        <a:rPr lang="en-US" sz="2000" dirty="0"/>
                        <a:t>2015</a:t>
                      </a:r>
                    </a:p>
                  </a:txBody>
                  <a:tcPr/>
                </a:tc>
                <a:extLst>
                  <a:ext uri="{0D108BD9-81ED-4DB2-BD59-A6C34878D82A}">
                    <a16:rowId xmlns:a16="http://schemas.microsoft.com/office/drawing/2014/main" val="3956010847"/>
                  </a:ext>
                </a:extLst>
              </a:tr>
              <a:tr h="755813">
                <a:tc>
                  <a:txBody>
                    <a:bodyPr/>
                    <a:lstStyle/>
                    <a:p>
                      <a:r>
                        <a:rPr lang="en-US" sz="2000" dirty="0"/>
                        <a:t>Season</a:t>
                      </a:r>
                    </a:p>
                  </a:txBody>
                  <a:tcPr/>
                </a:tc>
                <a:tc>
                  <a:txBody>
                    <a:bodyPr/>
                    <a:lstStyle/>
                    <a:p>
                      <a:r>
                        <a:rPr lang="en-US" sz="2000" dirty="0"/>
                        <a:t>Winter</a:t>
                      </a:r>
                    </a:p>
                  </a:txBody>
                  <a:tcPr/>
                </a:tc>
                <a:tc>
                  <a:txBody>
                    <a:bodyPr/>
                    <a:lstStyle/>
                    <a:p>
                      <a:r>
                        <a:rPr lang="en-US" sz="2000" dirty="0"/>
                        <a:t>Early summer</a:t>
                      </a:r>
                    </a:p>
                  </a:txBody>
                  <a:tcPr/>
                </a:tc>
                <a:tc>
                  <a:txBody>
                    <a:bodyPr/>
                    <a:lstStyle/>
                    <a:p>
                      <a:r>
                        <a:rPr lang="en-US" sz="2000" dirty="0"/>
                        <a:t>Summer </a:t>
                      </a:r>
                    </a:p>
                  </a:txBody>
                  <a:tcPr/>
                </a:tc>
                <a:tc>
                  <a:txBody>
                    <a:bodyPr/>
                    <a:lstStyle/>
                    <a:p>
                      <a:r>
                        <a:rPr lang="en-US" sz="2000" dirty="0"/>
                        <a:t>Summer</a:t>
                      </a:r>
                    </a:p>
                  </a:txBody>
                  <a:tcPr/>
                </a:tc>
                <a:tc>
                  <a:txBody>
                    <a:bodyPr/>
                    <a:lstStyle/>
                    <a:p>
                      <a:r>
                        <a:rPr lang="en-US" sz="2000" dirty="0"/>
                        <a:t>Winter </a:t>
                      </a:r>
                    </a:p>
                  </a:txBody>
                  <a:tcPr/>
                </a:tc>
                <a:extLst>
                  <a:ext uri="{0D108BD9-81ED-4DB2-BD59-A6C34878D82A}">
                    <a16:rowId xmlns:a16="http://schemas.microsoft.com/office/drawing/2014/main" val="2024946845"/>
                  </a:ext>
                </a:extLst>
              </a:tr>
              <a:tr h="755813">
                <a:tc>
                  <a:txBody>
                    <a:bodyPr/>
                    <a:lstStyle/>
                    <a:p>
                      <a:r>
                        <a:rPr lang="en-US" sz="2000" dirty="0"/>
                        <a:t>Location</a:t>
                      </a:r>
                    </a:p>
                  </a:txBody>
                  <a:tcPr/>
                </a:tc>
                <a:tc>
                  <a:txBody>
                    <a:bodyPr/>
                    <a:lstStyle/>
                    <a:p>
                      <a:r>
                        <a:rPr lang="en-US" sz="2000" dirty="0"/>
                        <a:t>Western U.S.</a:t>
                      </a:r>
                    </a:p>
                  </a:txBody>
                  <a:tcPr/>
                </a:tc>
                <a:tc>
                  <a:txBody>
                    <a:bodyPr/>
                    <a:lstStyle/>
                    <a:p>
                      <a:r>
                        <a:rPr lang="en-US" sz="2000" dirty="0"/>
                        <a:t>SW U.S.</a:t>
                      </a:r>
                    </a:p>
                  </a:txBody>
                  <a:tcPr/>
                </a:tc>
                <a:tc>
                  <a:txBody>
                    <a:bodyPr/>
                    <a:lstStyle/>
                    <a:p>
                      <a:r>
                        <a:rPr lang="en-US" sz="2000" dirty="0"/>
                        <a:t>SE U.S. </a:t>
                      </a:r>
                    </a:p>
                  </a:txBody>
                  <a:tcPr/>
                </a:tc>
                <a:tc>
                  <a:txBody>
                    <a:bodyPr/>
                    <a:lstStyle/>
                    <a:p>
                      <a:r>
                        <a:rPr lang="en-US" sz="2000" dirty="0"/>
                        <a:t>SE U. S.</a:t>
                      </a:r>
                    </a:p>
                  </a:txBody>
                  <a:tcPr/>
                </a:tc>
                <a:tc>
                  <a:txBody>
                    <a:bodyPr/>
                    <a:lstStyle/>
                    <a:p>
                      <a:r>
                        <a:rPr lang="en-US" sz="2000" dirty="0"/>
                        <a:t>NE U.S. </a:t>
                      </a:r>
                    </a:p>
                  </a:txBody>
                  <a:tcPr/>
                </a:tc>
                <a:extLst>
                  <a:ext uri="{0D108BD9-81ED-4DB2-BD59-A6C34878D82A}">
                    <a16:rowId xmlns:a16="http://schemas.microsoft.com/office/drawing/2014/main" val="865027601"/>
                  </a:ext>
                </a:extLst>
              </a:tr>
              <a:tr h="755813">
                <a:tc>
                  <a:txBody>
                    <a:bodyPr/>
                    <a:lstStyle/>
                    <a:p>
                      <a:r>
                        <a:rPr lang="en-US" sz="2000" dirty="0">
                          <a:solidFill>
                            <a:srgbClr val="FF0000"/>
                          </a:solidFill>
                        </a:rPr>
                        <a:t>pH</a:t>
                      </a:r>
                    </a:p>
                  </a:txBody>
                  <a:tcPr/>
                </a:tc>
                <a:tc>
                  <a:txBody>
                    <a:bodyPr/>
                    <a:lstStyle/>
                    <a:p>
                      <a:r>
                        <a:rPr lang="en-US" sz="2000" dirty="0">
                          <a:solidFill>
                            <a:srgbClr val="FF0000"/>
                          </a:solidFill>
                        </a:rPr>
                        <a:t>4.45±1.05</a:t>
                      </a:r>
                    </a:p>
                  </a:txBody>
                  <a:tcPr/>
                </a:tc>
                <a:tc>
                  <a:txBody>
                    <a:bodyPr/>
                    <a:lstStyle/>
                    <a:p>
                      <a:r>
                        <a:rPr lang="en-US" sz="2000" dirty="0">
                          <a:solidFill>
                            <a:srgbClr val="FF0000"/>
                          </a:solidFill>
                        </a:rPr>
                        <a:t>1.9±0.5</a:t>
                      </a:r>
                    </a:p>
                  </a:txBody>
                  <a:tcPr/>
                </a:tc>
                <a:tc>
                  <a:txBody>
                    <a:bodyPr/>
                    <a:lstStyle/>
                    <a:p>
                      <a:r>
                        <a:rPr lang="en-US" sz="2000" dirty="0">
                          <a:solidFill>
                            <a:srgbClr val="FF0000"/>
                          </a:solidFill>
                        </a:rPr>
                        <a:t>0.9±0.6</a:t>
                      </a:r>
                    </a:p>
                  </a:txBody>
                  <a:tcPr/>
                </a:tc>
                <a:tc>
                  <a:txBody>
                    <a:bodyPr/>
                    <a:lstStyle/>
                    <a:p>
                      <a:r>
                        <a:rPr lang="en-US" sz="2000" dirty="0">
                          <a:solidFill>
                            <a:srgbClr val="FF0000"/>
                          </a:solidFill>
                        </a:rPr>
                        <a:t>1.1 ±0.4</a:t>
                      </a:r>
                    </a:p>
                  </a:txBody>
                  <a:tcPr/>
                </a:tc>
                <a:tc>
                  <a:txBody>
                    <a:bodyPr/>
                    <a:lstStyle/>
                    <a:p>
                      <a:r>
                        <a:rPr lang="en-US" sz="2000" dirty="0">
                          <a:solidFill>
                            <a:srgbClr val="FF0000"/>
                          </a:solidFill>
                        </a:rPr>
                        <a:t>0.8±1.0</a:t>
                      </a:r>
                    </a:p>
                  </a:txBody>
                  <a:tcPr/>
                </a:tc>
                <a:extLst>
                  <a:ext uri="{0D108BD9-81ED-4DB2-BD59-A6C34878D82A}">
                    <a16:rowId xmlns:a16="http://schemas.microsoft.com/office/drawing/2014/main" val="1780376073"/>
                  </a:ext>
                </a:extLst>
              </a:tr>
            </a:tbl>
          </a:graphicData>
        </a:graphic>
      </p:graphicFrame>
      <p:sp>
        <p:nvSpPr>
          <p:cNvPr id="12" name="TextBox 11">
            <a:extLst>
              <a:ext uri="{FF2B5EF4-FFF2-40B4-BE49-F238E27FC236}">
                <a16:creationId xmlns:a16="http://schemas.microsoft.com/office/drawing/2014/main" id="{31E2EFA1-01C8-44CF-BACB-B61AB614C337}"/>
              </a:ext>
            </a:extLst>
          </p:cNvPr>
          <p:cNvSpPr txBox="1"/>
          <p:nvPr/>
        </p:nvSpPr>
        <p:spPr>
          <a:xfrm>
            <a:off x="452965" y="5931877"/>
            <a:ext cx="7924803" cy="369332"/>
          </a:xfrm>
          <a:prstGeom prst="rect">
            <a:avLst/>
          </a:prstGeom>
          <a:noFill/>
        </p:spPr>
        <p:txBody>
          <a:bodyPr wrap="square" rtlCol="0">
            <a:spAutoFit/>
          </a:bodyPr>
          <a:lstStyle/>
          <a:p>
            <a:r>
              <a:rPr lang="en-US" dirty="0">
                <a:solidFill>
                  <a:schemeClr val="bg1"/>
                </a:solidFill>
              </a:rPr>
              <a:t>Table modified from Guo et. al, ACP, 2017</a:t>
            </a:r>
          </a:p>
        </p:txBody>
      </p:sp>
    </p:spTree>
    <p:extLst>
      <p:ext uri="{BB962C8B-B14F-4D97-AF65-F5344CB8AC3E}">
        <p14:creationId xmlns:p14="http://schemas.microsoft.com/office/powerpoint/2010/main" val="17138083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A833EF-A2E4-40BD-B49C-E4A5FE364CFE}"/>
              </a:ext>
            </a:extLst>
          </p:cNvPr>
          <p:cNvSpPr>
            <a:spLocks noGrp="1"/>
          </p:cNvSpPr>
          <p:nvPr>
            <p:ph type="title"/>
          </p:nvPr>
        </p:nvSpPr>
        <p:spPr/>
        <p:txBody>
          <a:bodyPr/>
          <a:lstStyle/>
          <a:p>
            <a:r>
              <a:rPr lang="en-US" sz="2400" dirty="0">
                <a:solidFill>
                  <a:schemeClr val="bg1"/>
                </a:solidFill>
              </a:rPr>
              <a:t>Ph levels in Utah are not high enough to condense nitrite </a:t>
            </a:r>
          </a:p>
        </p:txBody>
      </p:sp>
      <p:pic>
        <p:nvPicPr>
          <p:cNvPr id="7" name="Content Placeholder 6">
            <a:extLst>
              <a:ext uri="{FF2B5EF4-FFF2-40B4-BE49-F238E27FC236}">
                <a16:creationId xmlns:a16="http://schemas.microsoft.com/office/drawing/2014/main" id="{4AD604F9-F784-49A0-8F11-1169B3889429}"/>
              </a:ext>
            </a:extLst>
          </p:cNvPr>
          <p:cNvPicPr>
            <a:picLocks noGrp="1" noChangeAspect="1"/>
          </p:cNvPicPr>
          <p:nvPr>
            <p:ph sz="half" idx="1"/>
          </p:nvPr>
        </p:nvPicPr>
        <p:blipFill>
          <a:blip r:embed="rId3"/>
          <a:stretch>
            <a:fillRect/>
          </a:stretch>
        </p:blipFill>
        <p:spPr>
          <a:xfrm>
            <a:off x="310982" y="1186691"/>
            <a:ext cx="4225925" cy="2080654"/>
          </a:xfrm>
        </p:spPr>
      </p:pic>
      <p:pic>
        <p:nvPicPr>
          <p:cNvPr id="5" name="Content Placeholder 4">
            <a:extLst>
              <a:ext uri="{FF2B5EF4-FFF2-40B4-BE49-F238E27FC236}">
                <a16:creationId xmlns:a16="http://schemas.microsoft.com/office/drawing/2014/main" id="{54AFA84E-FD87-456A-9B7A-EF2259832F3B}"/>
              </a:ext>
            </a:extLst>
          </p:cNvPr>
          <p:cNvPicPr>
            <a:picLocks noGrp="1" noChangeAspect="1"/>
          </p:cNvPicPr>
          <p:nvPr>
            <p:ph sz="half" idx="2"/>
          </p:nvPr>
        </p:nvPicPr>
        <p:blipFill>
          <a:blip r:embed="rId4"/>
          <a:stretch>
            <a:fillRect/>
          </a:stretch>
        </p:blipFill>
        <p:spPr>
          <a:xfrm>
            <a:off x="4636751" y="2227018"/>
            <a:ext cx="4507249" cy="2447312"/>
          </a:xfrm>
          <a:prstGeom prst="rect">
            <a:avLst/>
          </a:prstGeom>
        </p:spPr>
      </p:pic>
      <p:sp>
        <p:nvSpPr>
          <p:cNvPr id="8" name="TextBox 7">
            <a:extLst>
              <a:ext uri="{FF2B5EF4-FFF2-40B4-BE49-F238E27FC236}">
                <a16:creationId xmlns:a16="http://schemas.microsoft.com/office/drawing/2014/main" id="{B026C525-B020-4137-851D-F828F74639A9}"/>
              </a:ext>
            </a:extLst>
          </p:cNvPr>
          <p:cNvSpPr txBox="1"/>
          <p:nvPr/>
        </p:nvSpPr>
        <p:spPr>
          <a:xfrm>
            <a:off x="4636751" y="1430653"/>
            <a:ext cx="4106863" cy="646331"/>
          </a:xfrm>
          <a:prstGeom prst="rect">
            <a:avLst/>
          </a:prstGeom>
          <a:noFill/>
        </p:spPr>
        <p:txBody>
          <a:bodyPr wrap="square" rtlCol="0">
            <a:spAutoFit/>
          </a:bodyPr>
          <a:lstStyle/>
          <a:p>
            <a:r>
              <a:rPr lang="en-US" dirty="0">
                <a:solidFill>
                  <a:schemeClr val="bg1"/>
                </a:solidFill>
              </a:rPr>
              <a:t>Average pH=4.45±1.05</a:t>
            </a:r>
          </a:p>
          <a:p>
            <a:r>
              <a:rPr lang="en-US" dirty="0">
                <a:solidFill>
                  <a:schemeClr val="bg1"/>
                </a:solidFill>
              </a:rPr>
              <a:t>Average T=270.78 ± 7.36 </a:t>
            </a:r>
          </a:p>
        </p:txBody>
      </p:sp>
      <mc:AlternateContent xmlns:mc="http://schemas.openxmlformats.org/markup-compatibility/2006">
        <mc:Choice xmlns:a14="http://schemas.microsoft.com/office/drawing/2010/main" Requires="a14">
          <p:sp>
            <p:nvSpPr>
              <p:cNvPr id="9" name="TextBox 8">
                <a:extLst>
                  <a:ext uri="{FF2B5EF4-FFF2-40B4-BE49-F238E27FC236}">
                    <a16:creationId xmlns:a16="http://schemas.microsoft.com/office/drawing/2014/main" id="{06D687AA-8E40-401C-9449-7479DC43292F}"/>
                  </a:ext>
                </a:extLst>
              </p:cNvPr>
              <p:cNvSpPr txBox="1"/>
              <p:nvPr/>
            </p:nvSpPr>
            <p:spPr>
              <a:xfrm>
                <a:off x="283029" y="4974397"/>
                <a:ext cx="6867013" cy="178760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smtClean="0">
                          <a:solidFill>
                            <a:schemeClr val="bg1"/>
                          </a:solidFill>
                          <a:latin typeface="Cambria Math" panose="02040503050406030204" pitchFamily="18" charset="0"/>
                          <a:ea typeface="Cambria Math" panose="02040503050406030204" pitchFamily="18" charset="0"/>
                        </a:rPr>
                        <m:t>𝜖</m:t>
                      </m:r>
                      <m:d>
                        <m:dPr>
                          <m:ctrlPr>
                            <a:rPr lang="en-US" b="0" i="1" smtClean="0">
                              <a:solidFill>
                                <a:schemeClr val="bg1"/>
                              </a:solidFill>
                              <a:latin typeface="Cambria Math" panose="02040503050406030204" pitchFamily="18" charset="0"/>
                              <a:ea typeface="Cambria Math" panose="02040503050406030204" pitchFamily="18" charset="0"/>
                            </a:rPr>
                          </m:ctrlPr>
                        </m:dPr>
                        <m:e>
                          <m:r>
                            <a:rPr lang="en-US" b="0" i="1" smtClean="0">
                              <a:solidFill>
                                <a:schemeClr val="bg1"/>
                              </a:solidFill>
                              <a:latin typeface="Cambria Math" panose="02040503050406030204" pitchFamily="18" charset="0"/>
                              <a:ea typeface="Cambria Math" panose="02040503050406030204" pitchFamily="18" charset="0"/>
                            </a:rPr>
                            <m:t>𝑁𝑂</m:t>
                          </m:r>
                          <m:r>
                            <a:rPr lang="en-US" b="0" i="1" smtClean="0">
                              <a:solidFill>
                                <a:schemeClr val="bg1"/>
                              </a:solidFill>
                              <a:latin typeface="Cambria Math" panose="02040503050406030204" pitchFamily="18" charset="0"/>
                              <a:ea typeface="Cambria Math" panose="02040503050406030204" pitchFamily="18" charset="0"/>
                            </a:rPr>
                            <m:t>2−</m:t>
                          </m:r>
                        </m:e>
                      </m:d>
                      <m:r>
                        <a:rPr lang="en-US" b="0" i="1" smtClean="0">
                          <a:solidFill>
                            <a:schemeClr val="bg1"/>
                          </a:solidFill>
                          <a:latin typeface="Cambria Math" panose="02040503050406030204" pitchFamily="18" charset="0"/>
                          <a:ea typeface="Cambria Math" panose="02040503050406030204" pitchFamily="18" charset="0"/>
                        </a:rPr>
                        <m:t>=</m:t>
                      </m:r>
                      <m:f>
                        <m:fPr>
                          <m:ctrlPr>
                            <a:rPr lang="en-US" b="0" i="1" smtClean="0">
                              <a:solidFill>
                                <a:schemeClr val="bg1"/>
                              </a:solidFill>
                              <a:latin typeface="Cambria Math" panose="02040503050406030204" pitchFamily="18" charset="0"/>
                              <a:ea typeface="Cambria Math" panose="02040503050406030204" pitchFamily="18" charset="0"/>
                            </a:rPr>
                          </m:ctrlPr>
                        </m:fPr>
                        <m:num>
                          <m:sSubSup>
                            <m:sSubSupPr>
                              <m:ctrlPr>
                                <a:rPr lang="en-US" b="0" i="1" smtClean="0">
                                  <a:solidFill>
                                    <a:schemeClr val="bg1"/>
                                  </a:solidFill>
                                  <a:latin typeface="Cambria Math" panose="02040503050406030204" pitchFamily="18" charset="0"/>
                                  <a:ea typeface="Cambria Math" panose="02040503050406030204" pitchFamily="18" charset="0"/>
                                </a:rPr>
                              </m:ctrlPr>
                            </m:sSubSupPr>
                            <m:e>
                              <m:r>
                                <a:rPr lang="en-US" b="0" i="1" smtClean="0">
                                  <a:solidFill>
                                    <a:schemeClr val="bg1"/>
                                  </a:solidFill>
                                  <a:latin typeface="Cambria Math" panose="02040503050406030204" pitchFamily="18" charset="0"/>
                                  <a:ea typeface="Cambria Math" panose="02040503050406030204" pitchFamily="18" charset="0"/>
                                </a:rPr>
                                <m:t>𝐻</m:t>
                              </m:r>
                            </m:e>
                            <m:sub>
                              <m:r>
                                <a:rPr lang="en-US" b="0" i="1" smtClean="0">
                                  <a:solidFill>
                                    <a:schemeClr val="bg1"/>
                                  </a:solidFill>
                                  <a:latin typeface="Cambria Math" panose="02040503050406030204" pitchFamily="18" charset="0"/>
                                  <a:ea typeface="Cambria Math" panose="02040503050406030204" pitchFamily="18" charset="0"/>
                                </a:rPr>
                                <m:t>𝐻𝑂𝑁𝑂</m:t>
                              </m:r>
                            </m:sub>
                            <m:sup>
                              <m:r>
                                <a:rPr lang="en-US" b="0" i="1" smtClean="0">
                                  <a:solidFill>
                                    <a:schemeClr val="bg1"/>
                                  </a:solidFill>
                                  <a:latin typeface="Cambria Math" panose="02040503050406030204" pitchFamily="18" charset="0"/>
                                  <a:ea typeface="Cambria Math" panose="02040503050406030204" pitchFamily="18" charset="0"/>
                                </a:rPr>
                                <m:t>∗</m:t>
                              </m:r>
                            </m:sup>
                          </m:sSubSup>
                          <m:r>
                            <a:rPr lang="en-US" b="0" i="1" smtClean="0">
                              <a:solidFill>
                                <a:schemeClr val="bg1"/>
                              </a:solidFill>
                              <a:latin typeface="Cambria Math" panose="02040503050406030204" pitchFamily="18" charset="0"/>
                              <a:ea typeface="Cambria Math" panose="02040503050406030204" pitchFamily="18" charset="0"/>
                            </a:rPr>
                            <m:t>∗</m:t>
                          </m:r>
                          <m:sSub>
                            <m:sSubPr>
                              <m:ctrlPr>
                                <a:rPr lang="en-US" b="0" i="1" smtClean="0">
                                  <a:solidFill>
                                    <a:schemeClr val="bg1"/>
                                  </a:solidFill>
                                  <a:latin typeface="Cambria Math" panose="02040503050406030204" pitchFamily="18" charset="0"/>
                                  <a:ea typeface="Cambria Math" panose="02040503050406030204" pitchFamily="18" charset="0"/>
                                </a:rPr>
                              </m:ctrlPr>
                            </m:sSubPr>
                            <m:e>
                              <m:r>
                                <a:rPr lang="en-US" b="0" i="1" smtClean="0">
                                  <a:solidFill>
                                    <a:schemeClr val="bg1"/>
                                  </a:solidFill>
                                  <a:latin typeface="Cambria Math" panose="02040503050406030204" pitchFamily="18" charset="0"/>
                                  <a:ea typeface="Cambria Math" panose="02040503050406030204" pitchFamily="18" charset="0"/>
                                </a:rPr>
                                <m:t>𝑊</m:t>
                              </m:r>
                            </m:e>
                            <m:sub>
                              <m:r>
                                <a:rPr lang="en-US" b="0" i="1" smtClean="0">
                                  <a:solidFill>
                                    <a:schemeClr val="bg1"/>
                                  </a:solidFill>
                                  <a:latin typeface="Cambria Math" panose="02040503050406030204" pitchFamily="18" charset="0"/>
                                  <a:ea typeface="Cambria Math" panose="02040503050406030204" pitchFamily="18" charset="0"/>
                                </a:rPr>
                                <m:t>𝑖</m:t>
                              </m:r>
                            </m:sub>
                          </m:sSub>
                          <m:r>
                            <a:rPr lang="en-US" b="0" i="1" smtClean="0">
                              <a:solidFill>
                                <a:schemeClr val="bg1"/>
                              </a:solidFill>
                              <a:latin typeface="Cambria Math" panose="02040503050406030204" pitchFamily="18" charset="0"/>
                              <a:ea typeface="Cambria Math" panose="02040503050406030204" pitchFamily="18" charset="0"/>
                            </a:rPr>
                            <m:t>∗</m:t>
                          </m:r>
                          <m:r>
                            <a:rPr lang="en-US" b="0" i="1" smtClean="0">
                              <a:solidFill>
                                <a:schemeClr val="bg1"/>
                              </a:solidFill>
                              <a:latin typeface="Cambria Math" panose="02040503050406030204" pitchFamily="18" charset="0"/>
                              <a:ea typeface="Cambria Math" panose="02040503050406030204" pitchFamily="18" charset="0"/>
                            </a:rPr>
                            <m:t>𝑅</m:t>
                          </m:r>
                          <m:r>
                            <a:rPr lang="en-US" b="0" i="1" smtClean="0">
                              <a:solidFill>
                                <a:schemeClr val="bg1"/>
                              </a:solidFill>
                              <a:latin typeface="Cambria Math" panose="02040503050406030204" pitchFamily="18" charset="0"/>
                              <a:ea typeface="Cambria Math" panose="02040503050406030204" pitchFamily="18" charset="0"/>
                            </a:rPr>
                            <m:t>∗</m:t>
                          </m:r>
                          <m:r>
                            <a:rPr lang="en-US" b="0" i="1" smtClean="0">
                              <a:solidFill>
                                <a:schemeClr val="bg1"/>
                              </a:solidFill>
                              <a:latin typeface="Cambria Math" panose="02040503050406030204" pitchFamily="18" charset="0"/>
                              <a:ea typeface="Cambria Math" panose="02040503050406030204" pitchFamily="18" charset="0"/>
                            </a:rPr>
                            <m:t>𝑇</m:t>
                          </m:r>
                          <m:r>
                            <a:rPr lang="en-US" b="0" i="1" smtClean="0">
                              <a:solidFill>
                                <a:schemeClr val="bg1"/>
                              </a:solidFill>
                              <a:latin typeface="Cambria Math" panose="02040503050406030204" pitchFamily="18" charset="0"/>
                              <a:ea typeface="Cambria Math" panose="02040503050406030204" pitchFamily="18" charset="0"/>
                            </a:rPr>
                            <m:t>∗0.987∗10^−14</m:t>
                          </m:r>
                        </m:num>
                        <m:den>
                          <m:sSub>
                            <m:sSubPr>
                              <m:ctrlPr>
                                <a:rPr lang="en-US" b="0" i="1" smtClean="0">
                                  <a:solidFill>
                                    <a:schemeClr val="bg1"/>
                                  </a:solidFill>
                                  <a:latin typeface="Cambria Math" panose="02040503050406030204" pitchFamily="18" charset="0"/>
                                  <a:ea typeface="Cambria Math" panose="02040503050406030204" pitchFamily="18" charset="0"/>
                                </a:rPr>
                              </m:ctrlPr>
                            </m:sSubPr>
                            <m:e>
                              <m:r>
                                <a:rPr lang="en-US" b="0" i="1" smtClean="0">
                                  <a:solidFill>
                                    <a:schemeClr val="bg1"/>
                                  </a:solidFill>
                                  <a:latin typeface="Cambria Math" panose="02040503050406030204" pitchFamily="18" charset="0"/>
                                  <a:ea typeface="Cambria Math" panose="02040503050406030204" pitchFamily="18" charset="0"/>
                                </a:rPr>
                                <m:t>𝛾</m:t>
                              </m:r>
                            </m:e>
                            <m:sub>
                              <m:r>
                                <a:rPr lang="en-US" b="0" i="1" smtClean="0">
                                  <a:solidFill>
                                    <a:schemeClr val="bg1"/>
                                  </a:solidFill>
                                  <a:latin typeface="Cambria Math" panose="02040503050406030204" pitchFamily="18" charset="0"/>
                                  <a:ea typeface="Cambria Math" panose="02040503050406030204" pitchFamily="18" charset="0"/>
                                </a:rPr>
                                <m:t>𝑁𝑂</m:t>
                              </m:r>
                              <m:r>
                                <a:rPr lang="en-US" b="0" i="1" smtClean="0">
                                  <a:solidFill>
                                    <a:schemeClr val="bg1"/>
                                  </a:solidFill>
                                  <a:latin typeface="Cambria Math" panose="02040503050406030204" pitchFamily="18" charset="0"/>
                                  <a:ea typeface="Cambria Math" panose="02040503050406030204" pitchFamily="18" charset="0"/>
                                </a:rPr>
                                <m:t>2−</m:t>
                              </m:r>
                            </m:sub>
                          </m:sSub>
                          <m:r>
                            <a:rPr lang="en-US" b="0" i="1" smtClean="0">
                              <a:solidFill>
                                <a:schemeClr val="bg1"/>
                              </a:solidFill>
                              <a:latin typeface="Cambria Math" panose="02040503050406030204" pitchFamily="18" charset="0"/>
                              <a:ea typeface="Cambria Math" panose="02040503050406030204" pitchFamily="18" charset="0"/>
                            </a:rPr>
                            <m:t>∗</m:t>
                          </m:r>
                          <m:sSub>
                            <m:sSubPr>
                              <m:ctrlPr>
                                <a:rPr lang="en-US" b="0" i="1" smtClean="0">
                                  <a:solidFill>
                                    <a:schemeClr val="bg1"/>
                                  </a:solidFill>
                                  <a:latin typeface="Cambria Math" panose="02040503050406030204" pitchFamily="18" charset="0"/>
                                  <a:ea typeface="Cambria Math" panose="02040503050406030204" pitchFamily="18" charset="0"/>
                                </a:rPr>
                              </m:ctrlPr>
                            </m:sSubPr>
                            <m:e>
                              <m:r>
                                <a:rPr lang="en-US" b="0" i="1" smtClean="0">
                                  <a:solidFill>
                                    <a:schemeClr val="bg1"/>
                                  </a:solidFill>
                                  <a:latin typeface="Cambria Math" panose="02040503050406030204" pitchFamily="18" charset="0"/>
                                  <a:ea typeface="Cambria Math" panose="02040503050406030204" pitchFamily="18" charset="0"/>
                                </a:rPr>
                                <m:t>𝛾</m:t>
                              </m:r>
                            </m:e>
                            <m:sub>
                              <m:r>
                                <a:rPr lang="en-US" b="0" i="1" smtClean="0">
                                  <a:solidFill>
                                    <a:schemeClr val="bg1"/>
                                  </a:solidFill>
                                  <a:latin typeface="Cambria Math" panose="02040503050406030204" pitchFamily="18" charset="0"/>
                                  <a:ea typeface="Cambria Math" panose="02040503050406030204" pitchFamily="18" charset="0"/>
                                </a:rPr>
                                <m:t>𝐻</m:t>
                              </m:r>
                              <m:r>
                                <a:rPr lang="en-US" b="0" i="1" smtClean="0">
                                  <a:solidFill>
                                    <a:schemeClr val="bg1"/>
                                  </a:solidFill>
                                  <a:latin typeface="Cambria Math" panose="02040503050406030204" pitchFamily="18" charset="0"/>
                                  <a:ea typeface="Cambria Math" panose="02040503050406030204" pitchFamily="18" charset="0"/>
                                </a:rPr>
                                <m:t>+</m:t>
                              </m:r>
                            </m:sub>
                          </m:sSub>
                          <m:r>
                            <a:rPr lang="en-US" b="0" i="1" smtClean="0">
                              <a:solidFill>
                                <a:schemeClr val="bg1"/>
                              </a:solidFill>
                              <a:latin typeface="Cambria Math" panose="02040503050406030204" pitchFamily="18" charset="0"/>
                              <a:ea typeface="Cambria Math" panose="02040503050406030204" pitchFamily="18" charset="0"/>
                            </a:rPr>
                            <m:t>∗10^−</m:t>
                          </m:r>
                          <m:r>
                            <a:rPr lang="en-US" b="0" i="1" smtClean="0">
                              <a:solidFill>
                                <a:schemeClr val="bg1"/>
                              </a:solidFill>
                              <a:latin typeface="Cambria Math" panose="02040503050406030204" pitchFamily="18" charset="0"/>
                              <a:ea typeface="Cambria Math" panose="02040503050406030204" pitchFamily="18" charset="0"/>
                            </a:rPr>
                            <m:t>𝑝𝐻</m:t>
                          </m:r>
                          <m:r>
                            <a:rPr lang="en-US" b="0" i="1" smtClean="0">
                              <a:solidFill>
                                <a:schemeClr val="bg1"/>
                              </a:solidFill>
                              <a:latin typeface="Cambria Math" panose="02040503050406030204" pitchFamily="18" charset="0"/>
                              <a:ea typeface="Cambria Math" panose="02040503050406030204" pitchFamily="18" charset="0"/>
                            </a:rPr>
                            <m:t>+</m:t>
                          </m:r>
                          <m:sSubSup>
                            <m:sSubSupPr>
                              <m:ctrlPr>
                                <a:rPr lang="en-US" i="1">
                                  <a:solidFill>
                                    <a:schemeClr val="bg1"/>
                                  </a:solidFill>
                                  <a:latin typeface="Cambria Math" panose="02040503050406030204" pitchFamily="18" charset="0"/>
                                  <a:ea typeface="Cambria Math" panose="02040503050406030204" pitchFamily="18" charset="0"/>
                                </a:rPr>
                              </m:ctrlPr>
                            </m:sSubSupPr>
                            <m:e>
                              <m:r>
                                <a:rPr lang="en-US" i="1">
                                  <a:solidFill>
                                    <a:schemeClr val="bg1"/>
                                  </a:solidFill>
                                  <a:latin typeface="Cambria Math" panose="02040503050406030204" pitchFamily="18" charset="0"/>
                                  <a:ea typeface="Cambria Math" panose="02040503050406030204" pitchFamily="18" charset="0"/>
                                </a:rPr>
                                <m:t>𝐻</m:t>
                              </m:r>
                            </m:e>
                            <m:sub>
                              <m:r>
                                <a:rPr lang="en-US" i="1">
                                  <a:solidFill>
                                    <a:schemeClr val="bg1"/>
                                  </a:solidFill>
                                  <a:latin typeface="Cambria Math" panose="02040503050406030204" pitchFamily="18" charset="0"/>
                                  <a:ea typeface="Cambria Math" panose="02040503050406030204" pitchFamily="18" charset="0"/>
                                </a:rPr>
                                <m:t>𝐻𝑂𝑁𝑂</m:t>
                              </m:r>
                            </m:sub>
                            <m:sup>
                              <m:r>
                                <a:rPr lang="en-US" i="1">
                                  <a:solidFill>
                                    <a:schemeClr val="bg1"/>
                                  </a:solidFill>
                                  <a:latin typeface="Cambria Math" panose="02040503050406030204" pitchFamily="18" charset="0"/>
                                  <a:ea typeface="Cambria Math" panose="02040503050406030204" pitchFamily="18" charset="0"/>
                                </a:rPr>
                                <m:t>∗</m:t>
                              </m:r>
                            </m:sup>
                          </m:sSubSup>
                          <m:r>
                            <a:rPr lang="en-US" i="1">
                              <a:solidFill>
                                <a:schemeClr val="bg1"/>
                              </a:solidFill>
                              <a:latin typeface="Cambria Math" panose="02040503050406030204" pitchFamily="18" charset="0"/>
                              <a:ea typeface="Cambria Math" panose="02040503050406030204" pitchFamily="18" charset="0"/>
                            </a:rPr>
                            <m:t>∗</m:t>
                          </m:r>
                          <m:sSub>
                            <m:sSubPr>
                              <m:ctrlPr>
                                <a:rPr lang="en-US" i="1">
                                  <a:solidFill>
                                    <a:schemeClr val="bg1"/>
                                  </a:solidFill>
                                  <a:latin typeface="Cambria Math" panose="02040503050406030204" pitchFamily="18" charset="0"/>
                                  <a:ea typeface="Cambria Math" panose="02040503050406030204" pitchFamily="18" charset="0"/>
                                </a:rPr>
                              </m:ctrlPr>
                            </m:sSubPr>
                            <m:e>
                              <m:r>
                                <a:rPr lang="en-US" i="1">
                                  <a:solidFill>
                                    <a:schemeClr val="bg1"/>
                                  </a:solidFill>
                                  <a:latin typeface="Cambria Math" panose="02040503050406030204" pitchFamily="18" charset="0"/>
                                  <a:ea typeface="Cambria Math" panose="02040503050406030204" pitchFamily="18" charset="0"/>
                                </a:rPr>
                                <m:t>𝑊</m:t>
                              </m:r>
                            </m:e>
                            <m:sub>
                              <m:r>
                                <a:rPr lang="en-US" i="1">
                                  <a:solidFill>
                                    <a:schemeClr val="bg1"/>
                                  </a:solidFill>
                                  <a:latin typeface="Cambria Math" panose="02040503050406030204" pitchFamily="18" charset="0"/>
                                  <a:ea typeface="Cambria Math" panose="02040503050406030204" pitchFamily="18" charset="0"/>
                                </a:rPr>
                                <m:t>𝑖</m:t>
                              </m:r>
                            </m:sub>
                          </m:sSub>
                          <m:r>
                            <a:rPr lang="en-US" i="1">
                              <a:solidFill>
                                <a:schemeClr val="bg1"/>
                              </a:solidFill>
                              <a:latin typeface="Cambria Math" panose="02040503050406030204" pitchFamily="18" charset="0"/>
                              <a:ea typeface="Cambria Math" panose="02040503050406030204" pitchFamily="18" charset="0"/>
                            </a:rPr>
                            <m:t>∗</m:t>
                          </m:r>
                          <m:r>
                            <a:rPr lang="en-US" i="1">
                              <a:solidFill>
                                <a:schemeClr val="bg1"/>
                              </a:solidFill>
                              <a:latin typeface="Cambria Math" panose="02040503050406030204" pitchFamily="18" charset="0"/>
                              <a:ea typeface="Cambria Math" panose="02040503050406030204" pitchFamily="18" charset="0"/>
                            </a:rPr>
                            <m:t>𝑅</m:t>
                          </m:r>
                          <m:r>
                            <a:rPr lang="en-US" i="1">
                              <a:solidFill>
                                <a:schemeClr val="bg1"/>
                              </a:solidFill>
                              <a:latin typeface="Cambria Math" panose="02040503050406030204" pitchFamily="18" charset="0"/>
                              <a:ea typeface="Cambria Math" panose="02040503050406030204" pitchFamily="18" charset="0"/>
                            </a:rPr>
                            <m:t>∗</m:t>
                          </m:r>
                          <m:r>
                            <a:rPr lang="en-US" i="1">
                              <a:solidFill>
                                <a:schemeClr val="bg1"/>
                              </a:solidFill>
                              <a:latin typeface="Cambria Math" panose="02040503050406030204" pitchFamily="18" charset="0"/>
                              <a:ea typeface="Cambria Math" panose="02040503050406030204" pitchFamily="18" charset="0"/>
                            </a:rPr>
                            <m:t>𝑇</m:t>
                          </m:r>
                          <m:r>
                            <a:rPr lang="en-US" i="1">
                              <a:solidFill>
                                <a:schemeClr val="bg1"/>
                              </a:solidFill>
                              <a:latin typeface="Cambria Math" panose="02040503050406030204" pitchFamily="18" charset="0"/>
                              <a:ea typeface="Cambria Math" panose="02040503050406030204" pitchFamily="18" charset="0"/>
                            </a:rPr>
                            <m:t>∗0.987∗10^−14</m:t>
                          </m:r>
                        </m:den>
                      </m:f>
                    </m:oMath>
                  </m:oMathPara>
                </a14:m>
                <a:endParaRPr lang="en-US" dirty="0">
                  <a:solidFill>
                    <a:schemeClr val="bg1"/>
                  </a:solidFill>
                </a:endParaRPr>
              </a:p>
              <a:p>
                <a:endParaRPr lang="en-US" dirty="0">
                  <a:solidFill>
                    <a:schemeClr val="bg1"/>
                  </a:solidFill>
                </a:endParaRPr>
              </a:p>
              <a:p>
                <a:r>
                  <a:rPr lang="en-US" dirty="0">
                    <a:solidFill>
                      <a:schemeClr val="bg1"/>
                    </a:solidFill>
                  </a:rPr>
                  <a:t>Where </a:t>
                </a:r>
                <a14:m>
                  <m:oMath xmlns:m="http://schemas.openxmlformats.org/officeDocument/2006/math">
                    <m:sSubSup>
                      <m:sSubSupPr>
                        <m:ctrlPr>
                          <a:rPr lang="en-US" i="1" smtClean="0">
                            <a:solidFill>
                              <a:schemeClr val="bg1"/>
                            </a:solidFill>
                            <a:latin typeface="Cambria Math" panose="02040503050406030204" pitchFamily="18" charset="0"/>
                          </a:rPr>
                        </m:ctrlPr>
                      </m:sSubSupPr>
                      <m:e>
                        <m:r>
                          <a:rPr lang="en-US" b="0" i="1" smtClean="0">
                            <a:solidFill>
                              <a:schemeClr val="bg1"/>
                            </a:solidFill>
                            <a:latin typeface="Cambria Math" panose="02040503050406030204" pitchFamily="18" charset="0"/>
                          </a:rPr>
                          <m:t>𝐻</m:t>
                        </m:r>
                      </m:e>
                      <m:sub>
                        <m:r>
                          <a:rPr lang="en-US" b="0" i="1" smtClean="0">
                            <a:solidFill>
                              <a:schemeClr val="bg1"/>
                            </a:solidFill>
                            <a:latin typeface="Cambria Math" panose="02040503050406030204" pitchFamily="18" charset="0"/>
                          </a:rPr>
                          <m:t>𝐻𝑂𝑁𝑂</m:t>
                        </m:r>
                      </m:sub>
                      <m:sup>
                        <m:r>
                          <a:rPr lang="en-US" b="0" i="1" smtClean="0">
                            <a:solidFill>
                              <a:schemeClr val="bg1"/>
                            </a:solidFill>
                            <a:latin typeface="Cambria Math" panose="02040503050406030204" pitchFamily="18" charset="0"/>
                          </a:rPr>
                          <m:t>∗</m:t>
                        </m:r>
                      </m:sup>
                    </m:sSubSup>
                  </m:oMath>
                </a14:m>
                <a:r>
                  <a:rPr lang="en-US" dirty="0">
                    <a:solidFill>
                      <a:schemeClr val="bg1"/>
                    </a:solidFill>
                  </a:rPr>
                  <a:t>=</a:t>
                </a:r>
                <a14:m>
                  <m:oMath xmlns:m="http://schemas.openxmlformats.org/officeDocument/2006/math">
                    <m:sSub>
                      <m:sSubPr>
                        <m:ctrlPr>
                          <a:rPr lang="en-US" i="1" dirty="0" smtClean="0">
                            <a:solidFill>
                              <a:schemeClr val="bg1"/>
                            </a:solidFill>
                            <a:latin typeface="Cambria Math" panose="02040503050406030204" pitchFamily="18" charset="0"/>
                          </a:rPr>
                        </m:ctrlPr>
                      </m:sSubPr>
                      <m:e>
                        <m:r>
                          <a:rPr lang="en-US" b="0" i="1" dirty="0" smtClean="0">
                            <a:solidFill>
                              <a:schemeClr val="bg1"/>
                            </a:solidFill>
                            <a:latin typeface="Cambria Math" panose="02040503050406030204" pitchFamily="18" charset="0"/>
                          </a:rPr>
                          <m:t>𝐾</m:t>
                        </m:r>
                      </m:e>
                      <m:sub>
                        <m:r>
                          <a:rPr lang="en-US" b="0" i="1" dirty="0" smtClean="0">
                            <a:solidFill>
                              <a:schemeClr val="bg1"/>
                            </a:solidFill>
                            <a:latin typeface="Cambria Math" panose="02040503050406030204" pitchFamily="18" charset="0"/>
                          </a:rPr>
                          <m:t>𝑎</m:t>
                        </m:r>
                      </m:sub>
                    </m:sSub>
                    <m:r>
                      <a:rPr lang="en-US" b="0" i="1" dirty="0" smtClean="0">
                        <a:solidFill>
                          <a:schemeClr val="bg1"/>
                        </a:solidFill>
                        <a:latin typeface="Cambria Math" panose="02040503050406030204" pitchFamily="18" charset="0"/>
                      </a:rPr>
                      <m:t>∗</m:t>
                    </m:r>
                    <m:sSub>
                      <m:sSubPr>
                        <m:ctrlPr>
                          <a:rPr lang="en-US" b="0" i="1" dirty="0" smtClean="0">
                            <a:solidFill>
                              <a:schemeClr val="bg1"/>
                            </a:solidFill>
                            <a:latin typeface="Cambria Math" panose="02040503050406030204" pitchFamily="18" charset="0"/>
                          </a:rPr>
                        </m:ctrlPr>
                      </m:sSubPr>
                      <m:e>
                        <m:r>
                          <a:rPr lang="en-US" b="0" i="1" dirty="0" smtClean="0">
                            <a:solidFill>
                              <a:schemeClr val="bg1"/>
                            </a:solidFill>
                            <a:latin typeface="Cambria Math" panose="02040503050406030204" pitchFamily="18" charset="0"/>
                          </a:rPr>
                          <m:t>𝐻</m:t>
                        </m:r>
                      </m:e>
                      <m:sub>
                        <m:r>
                          <a:rPr lang="en-US" b="0" i="1" dirty="0" smtClean="0">
                            <a:solidFill>
                              <a:schemeClr val="bg1"/>
                            </a:solidFill>
                            <a:latin typeface="Cambria Math" panose="02040503050406030204" pitchFamily="18" charset="0"/>
                          </a:rPr>
                          <m:t>𝐻𝑂𝑁𝑂</m:t>
                        </m:r>
                      </m:sub>
                    </m:sSub>
                    <m:r>
                      <a:rPr lang="en-US" b="0" i="1" dirty="0" smtClean="0">
                        <a:solidFill>
                          <a:schemeClr val="bg1"/>
                        </a:solidFill>
                        <a:latin typeface="Cambria Math" panose="02040503050406030204" pitchFamily="18" charset="0"/>
                      </a:rPr>
                      <m:t> </m:t>
                    </m:r>
                  </m:oMath>
                </a14:m>
                <a:r>
                  <a:rPr lang="en-US" b="0" dirty="0">
                    <a:solidFill>
                      <a:schemeClr val="bg1"/>
                    </a:solidFill>
                  </a:rPr>
                  <a:t>and </a:t>
                </a:r>
                <a14:m>
                  <m:oMath xmlns:m="http://schemas.openxmlformats.org/officeDocument/2006/math">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ea typeface="Cambria Math" panose="02040503050406030204" pitchFamily="18" charset="0"/>
                          </a:rPr>
                          <m:t>𝛾</m:t>
                        </m:r>
                      </m:e>
                      <m:sub>
                        <m:r>
                          <a:rPr lang="en-US" b="0" i="1" smtClean="0">
                            <a:solidFill>
                              <a:schemeClr val="bg1"/>
                            </a:solidFill>
                            <a:latin typeface="Cambria Math" panose="02040503050406030204" pitchFamily="18" charset="0"/>
                          </a:rPr>
                          <m:t>𝑥</m:t>
                        </m:r>
                      </m:sub>
                    </m:sSub>
                  </m:oMath>
                </a14:m>
                <a:r>
                  <a:rPr lang="en-US" b="0" dirty="0">
                    <a:solidFill>
                      <a:schemeClr val="bg1"/>
                    </a:solidFill>
                  </a:rPr>
                  <a:t>is the activity coefficient of species X</a:t>
                </a:r>
              </a:p>
              <a:p>
                <a:endParaRPr lang="en-US" dirty="0">
                  <a:solidFill>
                    <a:schemeClr val="bg1"/>
                  </a:solidFill>
                </a:endParaRPr>
              </a:p>
            </p:txBody>
          </p:sp>
        </mc:Choice>
        <mc:Fallback>
          <p:sp>
            <p:nvSpPr>
              <p:cNvPr id="9" name="TextBox 8">
                <a:extLst>
                  <a:ext uri="{FF2B5EF4-FFF2-40B4-BE49-F238E27FC236}">
                    <a16:creationId xmlns:a16="http://schemas.microsoft.com/office/drawing/2014/main" id="{06D687AA-8E40-401C-9449-7479DC43292F}"/>
                  </a:ext>
                </a:extLst>
              </p:cNvPr>
              <p:cNvSpPr txBox="1">
                <a:spLocks noRot="1" noChangeAspect="1" noMove="1" noResize="1" noEditPoints="1" noAdjustHandles="1" noChangeArrowheads="1" noChangeShapeType="1" noTextEdit="1"/>
              </p:cNvSpPr>
              <p:nvPr/>
            </p:nvSpPr>
            <p:spPr>
              <a:xfrm>
                <a:off x="283029" y="4974397"/>
                <a:ext cx="6867013" cy="1787605"/>
              </a:xfrm>
              <a:prstGeom prst="rect">
                <a:avLst/>
              </a:prstGeom>
              <a:blipFill>
                <a:blip r:embed="rId5"/>
                <a:stretch>
                  <a:fillRect l="-710" r="-8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83DEAB90-991A-4903-836D-294CB453A500}"/>
                  </a:ext>
                </a:extLst>
              </p:cNvPr>
              <p:cNvSpPr txBox="1"/>
              <p:nvPr/>
            </p:nvSpPr>
            <p:spPr>
              <a:xfrm>
                <a:off x="310981" y="3693347"/>
                <a:ext cx="4225925" cy="92333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𝐻</m:t>
                          </m:r>
                        </m:e>
                        <m:sub>
                          <m:r>
                            <a:rPr lang="en-US" b="0" i="1" smtClean="0">
                              <a:solidFill>
                                <a:schemeClr val="bg1"/>
                              </a:solidFill>
                              <a:latin typeface="Cambria Math" panose="02040503050406030204" pitchFamily="18" charset="0"/>
                            </a:rPr>
                            <m:t>2</m:t>
                          </m:r>
                        </m:sub>
                      </m:sSub>
                      <m:r>
                        <a:rPr lang="en-US" b="0" i="1" smtClean="0">
                          <a:solidFill>
                            <a:schemeClr val="bg1"/>
                          </a:solidFill>
                          <a:latin typeface="Cambria Math" panose="02040503050406030204" pitchFamily="18" charset="0"/>
                        </a:rPr>
                        <m:t>𝑂</m:t>
                      </m:r>
                      <m:r>
                        <a:rPr lang="en-US" b="0" i="1" smtClean="0">
                          <a:solidFill>
                            <a:schemeClr val="bg1"/>
                          </a:solidFill>
                          <a:latin typeface="Cambria Math" panose="02040503050406030204" pitchFamily="18" charset="0"/>
                        </a:rPr>
                        <m:t>+2</m:t>
                      </m:r>
                      <m:r>
                        <a:rPr lang="en-US" b="0" i="1" smtClean="0">
                          <a:solidFill>
                            <a:schemeClr val="bg1"/>
                          </a:solidFill>
                          <a:latin typeface="Cambria Math" panose="02040503050406030204" pitchFamily="18" charset="0"/>
                        </a:rPr>
                        <m:t>𝑁</m:t>
                      </m:r>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𝑂</m:t>
                          </m:r>
                        </m:e>
                        <m:sub>
                          <m:r>
                            <a:rPr lang="en-US" b="0" i="1" smtClean="0">
                              <a:solidFill>
                                <a:schemeClr val="bg1"/>
                              </a:solidFill>
                              <a:latin typeface="Cambria Math" panose="02040503050406030204" pitchFamily="18" charset="0"/>
                            </a:rPr>
                            <m:t>2</m:t>
                          </m:r>
                        </m:sub>
                      </m:sSub>
                      <m:r>
                        <a:rPr lang="en-US" b="0" i="1" smtClean="0">
                          <a:solidFill>
                            <a:schemeClr val="bg1"/>
                          </a:solidFill>
                          <a:latin typeface="Cambria Math" panose="02040503050406030204" pitchFamily="18" charset="0"/>
                        </a:rPr>
                        <m:t> </m:t>
                      </m:r>
                      <m:r>
                        <a:rPr lang="en-US" b="0" i="1" smtClean="0">
                          <a:solidFill>
                            <a:schemeClr val="bg1"/>
                          </a:solidFill>
                          <a:latin typeface="Cambria Math" panose="02040503050406030204" pitchFamily="18" charset="0"/>
                          <a:ea typeface="Cambria Math" panose="02040503050406030204" pitchFamily="18" charset="0"/>
                        </a:rPr>
                        <m:t>→</m:t>
                      </m:r>
                      <m:r>
                        <a:rPr lang="en-US" b="0" i="1" smtClean="0">
                          <a:solidFill>
                            <a:schemeClr val="bg1"/>
                          </a:solidFill>
                          <a:latin typeface="Cambria Math" panose="02040503050406030204" pitchFamily="18" charset="0"/>
                          <a:ea typeface="Cambria Math" panose="02040503050406030204" pitchFamily="18" charset="0"/>
                        </a:rPr>
                        <m:t>𝐻𝑁</m:t>
                      </m:r>
                      <m:sSub>
                        <m:sSubPr>
                          <m:ctrlPr>
                            <a:rPr lang="en-US" b="0" i="1" smtClean="0">
                              <a:solidFill>
                                <a:schemeClr val="bg1"/>
                              </a:solidFill>
                              <a:latin typeface="Cambria Math" panose="02040503050406030204" pitchFamily="18" charset="0"/>
                              <a:ea typeface="Cambria Math" panose="02040503050406030204" pitchFamily="18" charset="0"/>
                            </a:rPr>
                          </m:ctrlPr>
                        </m:sSubPr>
                        <m:e>
                          <m:r>
                            <a:rPr lang="en-US" b="0" i="1" smtClean="0">
                              <a:solidFill>
                                <a:schemeClr val="bg1"/>
                              </a:solidFill>
                              <a:latin typeface="Cambria Math" panose="02040503050406030204" pitchFamily="18" charset="0"/>
                              <a:ea typeface="Cambria Math" panose="02040503050406030204" pitchFamily="18" charset="0"/>
                            </a:rPr>
                            <m:t>𝑂</m:t>
                          </m:r>
                        </m:e>
                        <m:sub>
                          <m:r>
                            <a:rPr lang="en-US" b="0" i="1" smtClean="0">
                              <a:solidFill>
                                <a:schemeClr val="bg1"/>
                              </a:solidFill>
                              <a:latin typeface="Cambria Math" panose="02040503050406030204" pitchFamily="18" charset="0"/>
                              <a:ea typeface="Cambria Math" panose="02040503050406030204" pitchFamily="18" charset="0"/>
                            </a:rPr>
                            <m:t>3</m:t>
                          </m:r>
                        </m:sub>
                      </m:sSub>
                      <m:r>
                        <a:rPr lang="en-US" b="0" i="1" smtClean="0">
                          <a:solidFill>
                            <a:schemeClr val="bg1"/>
                          </a:solidFill>
                          <a:latin typeface="Cambria Math" panose="02040503050406030204" pitchFamily="18" charset="0"/>
                          <a:ea typeface="Cambria Math" panose="02040503050406030204" pitchFamily="18" charset="0"/>
                        </a:rPr>
                        <m:t>+</m:t>
                      </m:r>
                      <m:r>
                        <a:rPr lang="en-US" b="0" i="1" smtClean="0">
                          <a:solidFill>
                            <a:schemeClr val="bg1"/>
                          </a:solidFill>
                          <a:latin typeface="Cambria Math" panose="02040503050406030204" pitchFamily="18" charset="0"/>
                          <a:ea typeface="Cambria Math" panose="02040503050406030204" pitchFamily="18" charset="0"/>
                        </a:rPr>
                        <m:t>𝐻𝑂𝑁𝑂</m:t>
                      </m:r>
                    </m:oMath>
                  </m:oMathPara>
                </a14:m>
                <a:endParaRPr lang="en-US" b="0" i="1" dirty="0">
                  <a:solidFill>
                    <a:schemeClr val="bg1"/>
                  </a:solidFill>
                  <a:latin typeface="Cambria Math" panose="02040503050406030204" pitchFamily="18" charset="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i="1">
                          <a:solidFill>
                            <a:schemeClr val="bg1"/>
                          </a:solidFill>
                          <a:latin typeface="Cambria Math" panose="02040503050406030204" pitchFamily="18" charset="0"/>
                        </a:rPr>
                        <m:t>𝐻𝑂𝑁𝑂</m:t>
                      </m:r>
                      <m:r>
                        <a:rPr lang="en-US" i="1">
                          <a:solidFill>
                            <a:schemeClr val="bg1"/>
                          </a:solidFill>
                          <a:latin typeface="Cambria Math" panose="02040503050406030204" pitchFamily="18" charset="0"/>
                        </a:rPr>
                        <m:t>+</m:t>
                      </m:r>
                      <m:r>
                        <a:rPr lang="en-US" i="1">
                          <a:solidFill>
                            <a:schemeClr val="bg1"/>
                          </a:solidFill>
                          <a:latin typeface="Cambria Math" panose="02040503050406030204" pitchFamily="18" charset="0"/>
                        </a:rPr>
                        <m:t>h𝑣</m:t>
                      </m:r>
                      <m:r>
                        <a:rPr lang="en-US" b="0" i="1" smtClean="0">
                          <a:solidFill>
                            <a:schemeClr val="bg1"/>
                          </a:solidFill>
                          <a:latin typeface="Cambria Math" panose="02040503050406030204" pitchFamily="18" charset="0"/>
                        </a:rPr>
                        <m:t> →</m:t>
                      </m:r>
                      <m:r>
                        <a:rPr lang="en-US" b="0" i="1" smtClean="0">
                          <a:solidFill>
                            <a:schemeClr val="bg1"/>
                          </a:solidFill>
                          <a:latin typeface="Cambria Math" panose="02040503050406030204" pitchFamily="18" charset="0"/>
                          <a:ea typeface="Cambria Math" panose="02040503050406030204" pitchFamily="18" charset="0"/>
                        </a:rPr>
                        <m:t>𝑂𝐻</m:t>
                      </m:r>
                      <m:r>
                        <a:rPr lang="en-US" b="0" i="1" smtClean="0">
                          <a:solidFill>
                            <a:schemeClr val="bg1"/>
                          </a:solidFill>
                          <a:latin typeface="Cambria Math" panose="02040503050406030204" pitchFamily="18" charset="0"/>
                          <a:ea typeface="Cambria Math" panose="02040503050406030204" pitchFamily="18" charset="0"/>
                        </a:rPr>
                        <m:t>+</m:t>
                      </m:r>
                      <m:r>
                        <a:rPr lang="en-US" b="0" i="1" smtClean="0">
                          <a:solidFill>
                            <a:schemeClr val="bg1"/>
                          </a:solidFill>
                          <a:latin typeface="Cambria Math" panose="02040503050406030204" pitchFamily="18" charset="0"/>
                          <a:ea typeface="Cambria Math" panose="02040503050406030204" pitchFamily="18" charset="0"/>
                        </a:rPr>
                        <m:t>𝑁𝑂</m:t>
                      </m:r>
                    </m:oMath>
                  </m:oMathPara>
                </a14:m>
                <a:endParaRPr lang="en-US" b="0" dirty="0">
                  <a:solidFill>
                    <a:schemeClr val="bg1"/>
                  </a:solidFill>
                  <a:ea typeface="Cambria Math" panose="02040503050406030204" pitchFamily="18" charset="0"/>
                </a:endParaRPr>
              </a:p>
              <a:p>
                <a:pPr algn="ctr"/>
                <a:endParaRPr lang="en-US" dirty="0"/>
              </a:p>
            </p:txBody>
          </p:sp>
        </mc:Choice>
        <mc:Fallback xmlns="">
          <p:sp>
            <p:nvSpPr>
              <p:cNvPr id="10" name="TextBox 9">
                <a:extLst>
                  <a:ext uri="{FF2B5EF4-FFF2-40B4-BE49-F238E27FC236}">
                    <a16:creationId xmlns:a16="http://schemas.microsoft.com/office/drawing/2014/main" id="{83DEAB90-991A-4903-836D-294CB453A500}"/>
                  </a:ext>
                </a:extLst>
              </p:cNvPr>
              <p:cNvSpPr txBox="1">
                <a:spLocks noRot="1" noChangeAspect="1" noMove="1" noResize="1" noEditPoints="1" noAdjustHandles="1" noChangeArrowheads="1" noChangeShapeType="1" noTextEdit="1"/>
              </p:cNvSpPr>
              <p:nvPr/>
            </p:nvSpPr>
            <p:spPr>
              <a:xfrm>
                <a:off x="310981" y="3693347"/>
                <a:ext cx="4225925" cy="923330"/>
              </a:xfrm>
              <a:prstGeom prst="rect">
                <a:avLst/>
              </a:prstGeom>
              <a:blipFill>
                <a:blip r:embed="rId6"/>
                <a:stretch>
                  <a:fillRect/>
                </a:stretch>
              </a:blipFill>
            </p:spPr>
            <p:txBody>
              <a:bodyPr/>
              <a:lstStyle/>
              <a:p>
                <a:r>
                  <a:rPr lang="en-US">
                    <a:noFill/>
                  </a:rPr>
                  <a:t> </a:t>
                </a:r>
              </a:p>
            </p:txBody>
          </p:sp>
        </mc:Fallback>
      </mc:AlternateContent>
      <p:sp>
        <p:nvSpPr>
          <p:cNvPr id="11" name="TextBox 10">
            <a:extLst>
              <a:ext uri="{FF2B5EF4-FFF2-40B4-BE49-F238E27FC236}">
                <a16:creationId xmlns:a16="http://schemas.microsoft.com/office/drawing/2014/main" id="{754DB52B-7173-4C19-ACFC-65EBE6069BFA}"/>
              </a:ext>
            </a:extLst>
          </p:cNvPr>
          <p:cNvSpPr txBox="1"/>
          <p:nvPr/>
        </p:nvSpPr>
        <p:spPr>
          <a:xfrm>
            <a:off x="609600" y="3047016"/>
            <a:ext cx="3679371" cy="246221"/>
          </a:xfrm>
          <a:prstGeom prst="rect">
            <a:avLst/>
          </a:prstGeom>
          <a:noFill/>
        </p:spPr>
        <p:txBody>
          <a:bodyPr wrap="square" rtlCol="0">
            <a:spAutoFit/>
          </a:bodyPr>
          <a:lstStyle/>
          <a:p>
            <a:r>
              <a:rPr lang="en-US" sz="1000" dirty="0">
                <a:solidFill>
                  <a:schemeClr val="bg1"/>
                </a:solidFill>
              </a:rPr>
              <a:t>http://people.atmos.ucla.edu/jochen/research/hono/hono.html</a:t>
            </a:r>
          </a:p>
        </p:txBody>
      </p:sp>
    </p:spTree>
    <p:extLst>
      <p:ext uri="{BB962C8B-B14F-4D97-AF65-F5344CB8AC3E}">
        <p14:creationId xmlns:p14="http://schemas.microsoft.com/office/powerpoint/2010/main" val="1465051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526AE480-355C-4643-8847-44C3D699ABF7}"/>
              </a:ext>
            </a:extLst>
          </p:cNvPr>
          <p:cNvSpPr>
            <a:spLocks noGrp="1"/>
          </p:cNvSpPr>
          <p:nvPr>
            <p:ph idx="1"/>
          </p:nvPr>
        </p:nvSpPr>
        <p:spPr/>
        <p:txBody>
          <a:bodyPr/>
          <a:lstStyle/>
          <a:p>
            <a:pPr marL="342900" indent="-342900">
              <a:buFont typeface="Arial" panose="020B0604020202020204" pitchFamily="34" charset="0"/>
              <a:buChar char="•"/>
            </a:pPr>
            <a:r>
              <a:rPr lang="en-US" sz="2400" dirty="0">
                <a:solidFill>
                  <a:schemeClr val="bg1"/>
                </a:solidFill>
              </a:rPr>
              <a:t>Create a pH datasets for sites in Europe where in-situ measurements are available</a:t>
            </a:r>
          </a:p>
          <a:p>
            <a:pPr marL="342900" indent="-342900">
              <a:buFont typeface="Arial" panose="020B0604020202020204" pitchFamily="34" charset="0"/>
              <a:buChar char="•"/>
            </a:pPr>
            <a:r>
              <a:rPr lang="en-US" sz="2400" dirty="0">
                <a:solidFill>
                  <a:schemeClr val="bg1"/>
                </a:solidFill>
              </a:rPr>
              <a:t>Parametrize pH as a constraint in global chemical transport models to obtain more accurate predictions of P and N deposition fluxes to remote ecosystems</a:t>
            </a:r>
          </a:p>
          <a:p>
            <a:pPr marL="342900" indent="-342900">
              <a:buFont typeface="Arial" panose="020B0604020202020204" pitchFamily="34" charset="0"/>
              <a:buChar char="•"/>
            </a:pPr>
            <a:r>
              <a:rPr lang="en-US" sz="2400" dirty="0">
                <a:solidFill>
                  <a:schemeClr val="bg1"/>
                </a:solidFill>
              </a:rPr>
              <a:t>Address the following scientific questions:</a:t>
            </a:r>
          </a:p>
          <a:p>
            <a:pPr marL="692658" lvl="1" indent="-342900">
              <a:buFont typeface="+mj-lt"/>
              <a:buAutoNum type="arabicPeriod"/>
            </a:pPr>
            <a:r>
              <a:rPr lang="en-US" sz="2000" dirty="0">
                <a:solidFill>
                  <a:schemeClr val="bg1"/>
                </a:solidFill>
              </a:rPr>
              <a:t>What are the levels of acidity in atmospheric aerosols?</a:t>
            </a:r>
          </a:p>
          <a:p>
            <a:pPr marL="692658" lvl="1" indent="-342900">
              <a:buFont typeface="+mj-lt"/>
              <a:buAutoNum type="arabicPeriod"/>
            </a:pPr>
            <a:r>
              <a:rPr lang="en-US" sz="2000" dirty="0">
                <a:solidFill>
                  <a:schemeClr val="bg1"/>
                </a:solidFill>
              </a:rPr>
              <a:t>How does atmospheric processing alter the bioavailability of nutrients in aerosols?</a:t>
            </a:r>
          </a:p>
          <a:p>
            <a:pPr marL="692658" lvl="1" indent="-342900">
              <a:buFont typeface="+mj-lt"/>
              <a:buAutoNum type="arabicPeriod"/>
            </a:pPr>
            <a:r>
              <a:rPr lang="en-US" sz="2000" dirty="0">
                <a:solidFill>
                  <a:schemeClr val="bg1"/>
                </a:solidFill>
              </a:rPr>
              <a:t>How do models capture the observed levels of acidity, and how can biases affect nutrient bioavailability and deposition patterns?</a:t>
            </a:r>
          </a:p>
          <a:p>
            <a:br>
              <a:rPr lang="en-US" dirty="0">
                <a:solidFill>
                  <a:schemeClr val="bg1"/>
                </a:solidFill>
              </a:rPr>
            </a:br>
            <a:endParaRPr lang="en-US" sz="2175" dirty="0">
              <a:solidFill>
                <a:schemeClr val="bg1"/>
              </a:solidFill>
            </a:endParaRPr>
          </a:p>
          <a:p>
            <a:pPr marL="342900" indent="-342900">
              <a:buFont typeface="Arial" panose="020B0604020202020204" pitchFamily="34" charset="0"/>
              <a:buChar char="•"/>
            </a:pPr>
            <a:endParaRPr lang="en-US" sz="2400" dirty="0">
              <a:solidFill>
                <a:schemeClr val="bg1"/>
              </a:solidFill>
            </a:endParaRPr>
          </a:p>
        </p:txBody>
      </p:sp>
      <p:sp>
        <p:nvSpPr>
          <p:cNvPr id="2" name="Title 1">
            <a:extLst>
              <a:ext uri="{FF2B5EF4-FFF2-40B4-BE49-F238E27FC236}">
                <a16:creationId xmlns:a16="http://schemas.microsoft.com/office/drawing/2014/main" id="{D8683244-3AD4-4958-9D56-ECC25588D0A0}"/>
              </a:ext>
            </a:extLst>
          </p:cNvPr>
          <p:cNvSpPr>
            <a:spLocks noGrp="1"/>
          </p:cNvSpPr>
          <p:nvPr>
            <p:ph type="title"/>
          </p:nvPr>
        </p:nvSpPr>
        <p:spPr/>
        <p:txBody>
          <a:bodyPr/>
          <a:lstStyle/>
          <a:p>
            <a:r>
              <a:rPr lang="en-US" sz="2400" dirty="0">
                <a:solidFill>
                  <a:schemeClr val="bg1"/>
                </a:solidFill>
              </a:rPr>
              <a:t>Future work/NEXT Steps: EUROPE</a:t>
            </a:r>
          </a:p>
        </p:txBody>
      </p:sp>
    </p:spTree>
    <p:extLst>
      <p:ext uri="{BB962C8B-B14F-4D97-AF65-F5344CB8AC3E}">
        <p14:creationId xmlns:p14="http://schemas.microsoft.com/office/powerpoint/2010/main" val="18494205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a:t>QUESTions</a:t>
            </a:r>
            <a:r>
              <a:rPr lang="en-US" dirty="0"/>
              <a:t>? </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772202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12DF6B81-9CAC-4DF3-84CF-4A6AF0B2F3DE}"/>
              </a:ext>
            </a:extLst>
          </p:cNvPr>
          <p:cNvPicPr>
            <a:picLocks noGrp="1" noChangeAspect="1"/>
          </p:cNvPicPr>
          <p:nvPr>
            <p:ph idx="1"/>
          </p:nvPr>
        </p:nvPicPr>
        <p:blipFill>
          <a:blip r:embed="rId2"/>
          <a:stretch>
            <a:fillRect/>
          </a:stretch>
        </p:blipFill>
        <p:spPr>
          <a:xfrm>
            <a:off x="882809" y="2461577"/>
            <a:ext cx="7477125" cy="1843405"/>
          </a:xfrm>
        </p:spPr>
      </p:pic>
      <p:sp>
        <p:nvSpPr>
          <p:cNvPr id="2" name="Title 1">
            <a:extLst>
              <a:ext uri="{FF2B5EF4-FFF2-40B4-BE49-F238E27FC236}">
                <a16:creationId xmlns:a16="http://schemas.microsoft.com/office/drawing/2014/main" id="{114A790B-ACB1-4CE1-8740-733514520EFC}"/>
              </a:ext>
            </a:extLst>
          </p:cNvPr>
          <p:cNvSpPr>
            <a:spLocks noGrp="1"/>
          </p:cNvSpPr>
          <p:nvPr>
            <p:ph type="title"/>
          </p:nvPr>
        </p:nvSpPr>
        <p:spPr/>
        <p:txBody>
          <a:bodyPr/>
          <a:lstStyle/>
          <a:p>
            <a:r>
              <a:rPr lang="en-US" dirty="0"/>
              <a:t>Measurement Bias in CIMS measurement of HNO3</a:t>
            </a:r>
          </a:p>
        </p:txBody>
      </p:sp>
    </p:spTree>
    <p:extLst>
      <p:ext uri="{BB962C8B-B14F-4D97-AF65-F5344CB8AC3E}">
        <p14:creationId xmlns:p14="http://schemas.microsoft.com/office/powerpoint/2010/main" val="5369411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3931A49D-B665-49FC-B47E-F8A59474AC27}"/>
              </a:ext>
            </a:extLst>
          </p:cNvPr>
          <p:cNvPicPr>
            <a:picLocks noGrp="1" noChangeAspect="1"/>
          </p:cNvPicPr>
          <p:nvPr>
            <p:ph idx="1"/>
          </p:nvPr>
        </p:nvPicPr>
        <p:blipFill>
          <a:blip r:embed="rId3"/>
          <a:stretch>
            <a:fillRect/>
          </a:stretch>
        </p:blipFill>
        <p:spPr>
          <a:xfrm>
            <a:off x="1606378" y="991352"/>
            <a:ext cx="5239265" cy="5058600"/>
          </a:xfrm>
        </p:spPr>
      </p:pic>
      <p:sp>
        <p:nvSpPr>
          <p:cNvPr id="2" name="Title 1">
            <a:extLst>
              <a:ext uri="{FF2B5EF4-FFF2-40B4-BE49-F238E27FC236}">
                <a16:creationId xmlns:a16="http://schemas.microsoft.com/office/drawing/2014/main" id="{DCE08F50-B56B-46B2-96FA-2209B4B1A1CF}"/>
              </a:ext>
            </a:extLst>
          </p:cNvPr>
          <p:cNvSpPr>
            <a:spLocks noGrp="1"/>
          </p:cNvSpPr>
          <p:nvPr>
            <p:ph type="title"/>
          </p:nvPr>
        </p:nvSpPr>
        <p:spPr/>
        <p:txBody>
          <a:bodyPr/>
          <a:lstStyle/>
          <a:p>
            <a:r>
              <a:rPr lang="en-US" sz="2400" dirty="0">
                <a:solidFill>
                  <a:schemeClr val="bg1"/>
                </a:solidFill>
              </a:rPr>
              <a:t>Solution procedure for ISORROPIA II </a:t>
            </a:r>
          </a:p>
        </p:txBody>
      </p:sp>
      <p:sp>
        <p:nvSpPr>
          <p:cNvPr id="8" name="TextBox 7">
            <a:extLst>
              <a:ext uri="{FF2B5EF4-FFF2-40B4-BE49-F238E27FC236}">
                <a16:creationId xmlns:a16="http://schemas.microsoft.com/office/drawing/2014/main" id="{5D353D0C-1311-4A0B-A0D8-C020BDC5F2F7}"/>
              </a:ext>
            </a:extLst>
          </p:cNvPr>
          <p:cNvSpPr txBox="1"/>
          <p:nvPr/>
        </p:nvSpPr>
        <p:spPr>
          <a:xfrm>
            <a:off x="1606378" y="6049952"/>
            <a:ext cx="4769708" cy="246221"/>
          </a:xfrm>
          <a:prstGeom prst="rect">
            <a:avLst/>
          </a:prstGeom>
          <a:noFill/>
        </p:spPr>
        <p:txBody>
          <a:bodyPr wrap="square" rtlCol="0">
            <a:spAutoFit/>
          </a:bodyPr>
          <a:lstStyle/>
          <a:p>
            <a:r>
              <a:rPr lang="en-US" sz="1000" dirty="0">
                <a:solidFill>
                  <a:schemeClr val="bg1"/>
                </a:solidFill>
              </a:rPr>
              <a:t>C. </a:t>
            </a:r>
            <a:r>
              <a:rPr lang="en-US" sz="1000" dirty="0" err="1">
                <a:solidFill>
                  <a:schemeClr val="bg1"/>
                </a:solidFill>
              </a:rPr>
              <a:t>Fountoukis</a:t>
            </a:r>
            <a:r>
              <a:rPr lang="en-US" sz="1000" dirty="0">
                <a:solidFill>
                  <a:schemeClr val="bg1"/>
                </a:solidFill>
              </a:rPr>
              <a:t> and A. </a:t>
            </a:r>
            <a:r>
              <a:rPr lang="en-US" sz="1000" dirty="0" err="1">
                <a:solidFill>
                  <a:schemeClr val="bg1"/>
                </a:solidFill>
              </a:rPr>
              <a:t>Nenes</a:t>
            </a:r>
            <a:r>
              <a:rPr lang="en-US" sz="1000" dirty="0">
                <a:solidFill>
                  <a:schemeClr val="bg1"/>
                </a:solidFill>
              </a:rPr>
              <a:t>, ACP, 2007</a:t>
            </a:r>
          </a:p>
        </p:txBody>
      </p:sp>
    </p:spTree>
    <p:extLst>
      <p:ext uri="{BB962C8B-B14F-4D97-AF65-F5344CB8AC3E}">
        <p14:creationId xmlns:p14="http://schemas.microsoft.com/office/powerpoint/2010/main" val="17804216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 y="1490132"/>
            <a:ext cx="8830733" cy="4951307"/>
          </a:xfrm>
        </p:spPr>
        <p:txBody>
          <a:bodyPr/>
          <a:lstStyle/>
          <a:p>
            <a:r>
              <a:rPr lang="en-US" dirty="0"/>
              <a:t> </a:t>
            </a:r>
          </a:p>
        </p:txBody>
      </p:sp>
      <p:sp>
        <p:nvSpPr>
          <p:cNvPr id="3" name="Title 2"/>
          <p:cNvSpPr>
            <a:spLocks noGrp="1"/>
          </p:cNvSpPr>
          <p:nvPr>
            <p:ph type="title"/>
          </p:nvPr>
        </p:nvSpPr>
        <p:spPr>
          <a:xfrm>
            <a:off x="106681" y="182880"/>
            <a:ext cx="6827519" cy="991352"/>
          </a:xfrm>
        </p:spPr>
        <p:txBody>
          <a:bodyPr/>
          <a:lstStyle/>
          <a:p>
            <a:r>
              <a:rPr lang="en-US" sz="2400" dirty="0">
                <a:solidFill>
                  <a:schemeClr val="bg1"/>
                </a:solidFill>
              </a:rPr>
              <a:t>Atmospheric aerosols are important because they effect human &amp; ecosystem health and climate</a:t>
            </a:r>
          </a:p>
        </p:txBody>
      </p:sp>
      <p:pic>
        <p:nvPicPr>
          <p:cNvPr id="7" name="Picture 6">
            <a:extLst>
              <a:ext uri="{FF2B5EF4-FFF2-40B4-BE49-F238E27FC236}">
                <a16:creationId xmlns:a16="http://schemas.microsoft.com/office/drawing/2014/main" id="{6523AABC-154E-4333-BE69-D67A8654D2FB}"/>
              </a:ext>
            </a:extLst>
          </p:cNvPr>
          <p:cNvPicPr>
            <a:picLocks noChangeAspect="1"/>
          </p:cNvPicPr>
          <p:nvPr/>
        </p:nvPicPr>
        <p:blipFill>
          <a:blip r:embed="rId3"/>
          <a:stretch>
            <a:fillRect/>
          </a:stretch>
        </p:blipFill>
        <p:spPr>
          <a:xfrm>
            <a:off x="5323984" y="1262130"/>
            <a:ext cx="2893619" cy="2597680"/>
          </a:xfrm>
          <a:prstGeom prst="rect">
            <a:avLst/>
          </a:prstGeom>
        </p:spPr>
      </p:pic>
      <p:pic>
        <p:nvPicPr>
          <p:cNvPr id="9" name="Picture 8">
            <a:extLst>
              <a:ext uri="{FF2B5EF4-FFF2-40B4-BE49-F238E27FC236}">
                <a16:creationId xmlns:a16="http://schemas.microsoft.com/office/drawing/2014/main" id="{7E8DA7DD-D752-4EF5-91BD-59B2C488355C}"/>
              </a:ext>
            </a:extLst>
          </p:cNvPr>
          <p:cNvPicPr>
            <a:picLocks noChangeAspect="1"/>
          </p:cNvPicPr>
          <p:nvPr/>
        </p:nvPicPr>
        <p:blipFill>
          <a:blip r:embed="rId4"/>
          <a:stretch>
            <a:fillRect/>
          </a:stretch>
        </p:blipFill>
        <p:spPr>
          <a:xfrm>
            <a:off x="2402277" y="4204602"/>
            <a:ext cx="3409243" cy="1914421"/>
          </a:xfrm>
          <a:prstGeom prst="rect">
            <a:avLst/>
          </a:prstGeom>
        </p:spPr>
      </p:pic>
      <p:pic>
        <p:nvPicPr>
          <p:cNvPr id="11" name="Picture 10">
            <a:extLst>
              <a:ext uri="{FF2B5EF4-FFF2-40B4-BE49-F238E27FC236}">
                <a16:creationId xmlns:a16="http://schemas.microsoft.com/office/drawing/2014/main" id="{C6F94751-3993-41B4-B9B4-D05CA75E1CC0}"/>
              </a:ext>
            </a:extLst>
          </p:cNvPr>
          <p:cNvPicPr>
            <a:picLocks noChangeAspect="1"/>
          </p:cNvPicPr>
          <p:nvPr/>
        </p:nvPicPr>
        <p:blipFill>
          <a:blip r:embed="rId5"/>
          <a:stretch>
            <a:fillRect/>
          </a:stretch>
        </p:blipFill>
        <p:spPr>
          <a:xfrm>
            <a:off x="228600" y="1358053"/>
            <a:ext cx="3291840" cy="2468880"/>
          </a:xfrm>
          <a:prstGeom prst="rect">
            <a:avLst/>
          </a:prstGeom>
        </p:spPr>
      </p:pic>
      <p:sp>
        <p:nvSpPr>
          <p:cNvPr id="12" name="TextBox 11">
            <a:extLst>
              <a:ext uri="{FF2B5EF4-FFF2-40B4-BE49-F238E27FC236}">
                <a16:creationId xmlns:a16="http://schemas.microsoft.com/office/drawing/2014/main" id="{19F88E4F-2612-417F-9BEB-07E849A84794}"/>
              </a:ext>
            </a:extLst>
          </p:cNvPr>
          <p:cNvSpPr txBox="1"/>
          <p:nvPr/>
        </p:nvSpPr>
        <p:spPr>
          <a:xfrm>
            <a:off x="119380" y="3826933"/>
            <a:ext cx="3510280" cy="400110"/>
          </a:xfrm>
          <a:prstGeom prst="rect">
            <a:avLst/>
          </a:prstGeom>
          <a:noFill/>
        </p:spPr>
        <p:txBody>
          <a:bodyPr wrap="square" rtlCol="0">
            <a:spAutoFit/>
          </a:bodyPr>
          <a:lstStyle/>
          <a:p>
            <a:r>
              <a:rPr lang="en-US" sz="1000" dirty="0">
                <a:solidFill>
                  <a:schemeClr val="bg1"/>
                </a:solidFill>
              </a:rPr>
              <a:t>https://phys.org/news/2016-03-scientists-discuss-complexities-tiny-particles.html#jCp</a:t>
            </a:r>
          </a:p>
        </p:txBody>
      </p:sp>
      <p:sp>
        <p:nvSpPr>
          <p:cNvPr id="13" name="TextBox 12">
            <a:extLst>
              <a:ext uri="{FF2B5EF4-FFF2-40B4-BE49-F238E27FC236}">
                <a16:creationId xmlns:a16="http://schemas.microsoft.com/office/drawing/2014/main" id="{B4D00A25-8BD2-46BA-8B8D-B30D1334F412}"/>
              </a:ext>
            </a:extLst>
          </p:cNvPr>
          <p:cNvSpPr txBox="1"/>
          <p:nvPr/>
        </p:nvSpPr>
        <p:spPr>
          <a:xfrm>
            <a:off x="5179060" y="3838745"/>
            <a:ext cx="3510280" cy="400110"/>
          </a:xfrm>
          <a:prstGeom prst="rect">
            <a:avLst/>
          </a:prstGeom>
          <a:noFill/>
        </p:spPr>
        <p:txBody>
          <a:bodyPr wrap="square" rtlCol="0">
            <a:spAutoFit/>
          </a:bodyPr>
          <a:lstStyle/>
          <a:p>
            <a:r>
              <a:rPr lang="en-US" sz="1000" dirty="0">
                <a:solidFill>
                  <a:schemeClr val="bg1"/>
                </a:solidFill>
              </a:rPr>
              <a:t>https://www.slideshare.net/AhmadMubin2/aerosol-retrieval-using-modis-data-amp-rt-code</a:t>
            </a:r>
          </a:p>
        </p:txBody>
      </p:sp>
      <p:sp>
        <p:nvSpPr>
          <p:cNvPr id="14" name="TextBox 13">
            <a:extLst>
              <a:ext uri="{FF2B5EF4-FFF2-40B4-BE49-F238E27FC236}">
                <a16:creationId xmlns:a16="http://schemas.microsoft.com/office/drawing/2014/main" id="{5CA52520-518B-40BC-A780-A140CDEC2485}"/>
              </a:ext>
            </a:extLst>
          </p:cNvPr>
          <p:cNvSpPr txBox="1"/>
          <p:nvPr/>
        </p:nvSpPr>
        <p:spPr>
          <a:xfrm>
            <a:off x="2366717" y="6090776"/>
            <a:ext cx="3510280" cy="400110"/>
          </a:xfrm>
          <a:prstGeom prst="rect">
            <a:avLst/>
          </a:prstGeom>
          <a:noFill/>
        </p:spPr>
        <p:txBody>
          <a:bodyPr wrap="square" rtlCol="0">
            <a:spAutoFit/>
          </a:bodyPr>
          <a:lstStyle/>
          <a:p>
            <a:r>
              <a:rPr lang="en-US" sz="1000" dirty="0">
                <a:solidFill>
                  <a:schemeClr val="bg1"/>
                </a:solidFill>
              </a:rPr>
              <a:t>https://www.cnn.com/2015/03/08/asia/china-bans-smog-doc/index.html</a:t>
            </a:r>
          </a:p>
        </p:txBody>
      </p:sp>
    </p:spTree>
    <p:extLst>
      <p:ext uri="{BB962C8B-B14F-4D97-AF65-F5344CB8AC3E}">
        <p14:creationId xmlns:p14="http://schemas.microsoft.com/office/powerpoint/2010/main" val="20113464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78898D41-3BA7-4F40-B5BA-ACCFB1C40FB2}"/>
              </a:ext>
            </a:extLst>
          </p:cNvPr>
          <p:cNvSpPr>
            <a:spLocks noGrp="1"/>
          </p:cNvSpPr>
          <p:nvPr>
            <p:ph idx="1"/>
          </p:nvPr>
        </p:nvSpPr>
        <p:spPr>
          <a:xfrm>
            <a:off x="1" y="1327572"/>
            <a:ext cx="8830733" cy="4971627"/>
          </a:xfrm>
        </p:spPr>
        <p:txBody>
          <a:bodyPr/>
          <a:lstStyle/>
          <a:p>
            <a:pPr marL="342900" indent="-342900">
              <a:buFont typeface="Arial" panose="020B0604020202020204" pitchFamily="34" charset="0"/>
              <a:buChar char="•"/>
            </a:pPr>
            <a:r>
              <a:rPr lang="en-US" sz="2400" dirty="0">
                <a:solidFill>
                  <a:schemeClr val="bg1"/>
                </a:solidFill>
              </a:rPr>
              <a:t>Atmospheric transport and deposition of minerals represent a major source of Fe, N, and P for remote marine ecosystems</a:t>
            </a:r>
          </a:p>
          <a:p>
            <a:pPr marL="342900" indent="-342900">
              <a:buFont typeface="Arial" panose="020B0604020202020204" pitchFamily="34" charset="0"/>
              <a:buChar char="•"/>
            </a:pPr>
            <a:r>
              <a:rPr lang="en-US" sz="2400" dirty="0">
                <a:solidFill>
                  <a:schemeClr val="bg1"/>
                </a:solidFill>
              </a:rPr>
              <a:t>These nutrients are needed by phytoplankton to photosynthesize and hence, play a major role in oceanic carbon storage </a:t>
            </a:r>
          </a:p>
          <a:p>
            <a:pPr marL="692658" lvl="1" indent="-342900">
              <a:buFont typeface="Arial" panose="020B0604020202020204" pitchFamily="34" charset="0"/>
              <a:buChar char="•"/>
            </a:pPr>
            <a:r>
              <a:rPr lang="en-US" sz="2400" dirty="0">
                <a:solidFill>
                  <a:schemeClr val="bg1"/>
                </a:solidFill>
              </a:rPr>
              <a:t>Phytoplankton are used to predict ecosystem responses to anthropogenic and natural perturbations</a:t>
            </a:r>
          </a:p>
          <a:p>
            <a:pPr marL="342900" indent="-342900">
              <a:buFont typeface="Arial" panose="020B0604020202020204" pitchFamily="34" charset="0"/>
              <a:buChar char="•"/>
            </a:pPr>
            <a:r>
              <a:rPr lang="en-US" sz="2400" dirty="0">
                <a:solidFill>
                  <a:schemeClr val="bg1"/>
                </a:solidFill>
              </a:rPr>
              <a:t>Acid processing of aerosols increases the bioavailability of nutrients in dust </a:t>
            </a:r>
          </a:p>
          <a:p>
            <a:pPr marL="342900" indent="-342900">
              <a:buFont typeface="Arial" panose="020B0604020202020204" pitchFamily="34" charset="0"/>
              <a:buChar char="•"/>
            </a:pPr>
            <a:r>
              <a:rPr lang="en-US" sz="2400" b="1" dirty="0">
                <a:solidFill>
                  <a:schemeClr val="bg1"/>
                </a:solidFill>
              </a:rPr>
              <a:t>Aerosol acidity is not currently parametrized in chemical transport models</a:t>
            </a:r>
            <a:endParaRPr lang="en-US" sz="2400" dirty="0">
              <a:solidFill>
                <a:schemeClr val="bg1"/>
              </a:solidFill>
            </a:endParaRPr>
          </a:p>
        </p:txBody>
      </p:sp>
      <p:sp>
        <p:nvSpPr>
          <p:cNvPr id="2" name="Title 1">
            <a:extLst>
              <a:ext uri="{FF2B5EF4-FFF2-40B4-BE49-F238E27FC236}">
                <a16:creationId xmlns:a16="http://schemas.microsoft.com/office/drawing/2014/main" id="{8A32E3F0-16EA-4FCC-B9AE-7517FAFB4BFE}"/>
              </a:ext>
            </a:extLst>
          </p:cNvPr>
          <p:cNvSpPr>
            <a:spLocks noGrp="1"/>
          </p:cNvSpPr>
          <p:nvPr>
            <p:ph type="title"/>
          </p:nvPr>
        </p:nvSpPr>
        <p:spPr>
          <a:xfrm>
            <a:off x="1" y="159026"/>
            <a:ext cx="6746239" cy="991352"/>
          </a:xfrm>
        </p:spPr>
        <p:txBody>
          <a:bodyPr/>
          <a:lstStyle/>
          <a:p>
            <a:r>
              <a:rPr lang="en-US" sz="2400" dirty="0">
                <a:solidFill>
                  <a:schemeClr val="bg1"/>
                </a:solidFill>
              </a:rPr>
              <a:t>Research Objective: Quantify the importance of aerosol acidity in global chemical transport models</a:t>
            </a:r>
          </a:p>
        </p:txBody>
      </p:sp>
    </p:spTree>
    <p:extLst>
      <p:ext uri="{BB962C8B-B14F-4D97-AF65-F5344CB8AC3E}">
        <p14:creationId xmlns:p14="http://schemas.microsoft.com/office/powerpoint/2010/main" val="2624050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284803DF-0751-46DE-80A7-8FB6C998A99B}"/>
              </a:ext>
            </a:extLst>
          </p:cNvPr>
          <p:cNvSpPr>
            <a:spLocks noGrp="1"/>
          </p:cNvSpPr>
          <p:nvPr>
            <p:ph idx="1"/>
          </p:nvPr>
        </p:nvSpPr>
        <p:spPr/>
        <p:txBody>
          <a:bodyPr/>
          <a:lstStyle/>
          <a:p>
            <a:r>
              <a:rPr lang="en-US" sz="2400" dirty="0"/>
              <a:t> </a:t>
            </a:r>
          </a:p>
          <a:p>
            <a:endParaRPr lang="en-US" sz="2400" dirty="0"/>
          </a:p>
        </p:txBody>
      </p:sp>
      <p:sp>
        <p:nvSpPr>
          <p:cNvPr id="2" name="Title 1">
            <a:extLst>
              <a:ext uri="{FF2B5EF4-FFF2-40B4-BE49-F238E27FC236}">
                <a16:creationId xmlns:a16="http://schemas.microsoft.com/office/drawing/2014/main" id="{F0578D58-12D7-4BDB-B20A-380A2CA0D2DB}"/>
              </a:ext>
            </a:extLst>
          </p:cNvPr>
          <p:cNvSpPr>
            <a:spLocks noGrp="1"/>
          </p:cNvSpPr>
          <p:nvPr>
            <p:ph type="title"/>
          </p:nvPr>
        </p:nvSpPr>
        <p:spPr>
          <a:xfrm>
            <a:off x="1" y="347813"/>
            <a:ext cx="6685279" cy="991352"/>
          </a:xfrm>
        </p:spPr>
        <p:txBody>
          <a:bodyPr/>
          <a:lstStyle/>
          <a:p>
            <a:r>
              <a:rPr lang="en-US" sz="2400" dirty="0">
                <a:solidFill>
                  <a:schemeClr val="bg1"/>
                </a:solidFill>
              </a:rPr>
              <a:t>Importance of acidity: Particle acidity enhances the bioavailability of micronutrients in dust</a:t>
            </a:r>
          </a:p>
        </p:txBody>
      </p:sp>
      <p:pic>
        <p:nvPicPr>
          <p:cNvPr id="9" name="Picture 8">
            <a:extLst>
              <a:ext uri="{FF2B5EF4-FFF2-40B4-BE49-F238E27FC236}">
                <a16:creationId xmlns:a16="http://schemas.microsoft.com/office/drawing/2014/main" id="{2FFE7576-0D0D-4AE6-BBB2-1D7AA5E12A5F}"/>
              </a:ext>
            </a:extLst>
          </p:cNvPr>
          <p:cNvPicPr>
            <a:picLocks noChangeAspect="1"/>
          </p:cNvPicPr>
          <p:nvPr/>
        </p:nvPicPr>
        <p:blipFill>
          <a:blip r:embed="rId3"/>
          <a:stretch>
            <a:fillRect/>
          </a:stretch>
        </p:blipFill>
        <p:spPr>
          <a:xfrm>
            <a:off x="5669050" y="2813221"/>
            <a:ext cx="3161684" cy="2304329"/>
          </a:xfrm>
          <a:prstGeom prst="rect">
            <a:avLst/>
          </a:prstGeom>
        </p:spPr>
      </p:pic>
      <p:pic>
        <p:nvPicPr>
          <p:cNvPr id="11" name="Picture 10">
            <a:extLst>
              <a:ext uri="{FF2B5EF4-FFF2-40B4-BE49-F238E27FC236}">
                <a16:creationId xmlns:a16="http://schemas.microsoft.com/office/drawing/2014/main" id="{CEB09888-4B1D-4641-A644-9CCB0A74206B}"/>
              </a:ext>
            </a:extLst>
          </p:cNvPr>
          <p:cNvPicPr>
            <a:picLocks noChangeAspect="1"/>
          </p:cNvPicPr>
          <p:nvPr/>
        </p:nvPicPr>
        <p:blipFill>
          <a:blip r:embed="rId4"/>
          <a:stretch>
            <a:fillRect/>
          </a:stretch>
        </p:blipFill>
        <p:spPr>
          <a:xfrm>
            <a:off x="3206888" y="4608678"/>
            <a:ext cx="2362557" cy="1776910"/>
          </a:xfrm>
          <a:prstGeom prst="rect">
            <a:avLst/>
          </a:prstGeom>
        </p:spPr>
      </p:pic>
      <p:sp>
        <p:nvSpPr>
          <p:cNvPr id="12" name="TextBox 11">
            <a:extLst>
              <a:ext uri="{FF2B5EF4-FFF2-40B4-BE49-F238E27FC236}">
                <a16:creationId xmlns:a16="http://schemas.microsoft.com/office/drawing/2014/main" id="{981239F4-A5AE-44F0-B32C-6EAB2D7898C2}"/>
              </a:ext>
            </a:extLst>
          </p:cNvPr>
          <p:cNvSpPr txBox="1"/>
          <p:nvPr/>
        </p:nvSpPr>
        <p:spPr>
          <a:xfrm>
            <a:off x="338272" y="1621910"/>
            <a:ext cx="2075920" cy="461665"/>
          </a:xfrm>
          <a:prstGeom prst="rect">
            <a:avLst/>
          </a:prstGeom>
          <a:noFill/>
        </p:spPr>
        <p:txBody>
          <a:bodyPr wrap="square" rtlCol="0">
            <a:spAutoFit/>
          </a:bodyPr>
          <a:lstStyle/>
          <a:p>
            <a:r>
              <a:rPr lang="en-US" sz="2400" dirty="0">
                <a:solidFill>
                  <a:schemeClr val="bg1"/>
                </a:solidFill>
              </a:rPr>
              <a:t>DUST           +</a:t>
            </a:r>
          </a:p>
        </p:txBody>
      </p:sp>
      <p:sp>
        <p:nvSpPr>
          <p:cNvPr id="13" name="TextBox 12">
            <a:extLst>
              <a:ext uri="{FF2B5EF4-FFF2-40B4-BE49-F238E27FC236}">
                <a16:creationId xmlns:a16="http://schemas.microsoft.com/office/drawing/2014/main" id="{D81FBE35-23CE-4ECA-A610-F44A0EBE1679}"/>
              </a:ext>
            </a:extLst>
          </p:cNvPr>
          <p:cNvSpPr txBox="1"/>
          <p:nvPr/>
        </p:nvSpPr>
        <p:spPr>
          <a:xfrm>
            <a:off x="2312247" y="1598604"/>
            <a:ext cx="2075920" cy="830997"/>
          </a:xfrm>
          <a:prstGeom prst="rect">
            <a:avLst/>
          </a:prstGeom>
          <a:noFill/>
        </p:spPr>
        <p:txBody>
          <a:bodyPr wrap="square" rtlCol="0">
            <a:spAutoFit/>
          </a:bodyPr>
          <a:lstStyle/>
          <a:p>
            <a:r>
              <a:rPr lang="en-US" sz="2400" dirty="0">
                <a:solidFill>
                  <a:schemeClr val="bg1"/>
                </a:solidFill>
              </a:rPr>
              <a:t>ACID PROCESSING</a:t>
            </a:r>
          </a:p>
        </p:txBody>
      </p:sp>
      <p:sp>
        <p:nvSpPr>
          <p:cNvPr id="14" name="TextBox 13">
            <a:extLst>
              <a:ext uri="{FF2B5EF4-FFF2-40B4-BE49-F238E27FC236}">
                <a16:creationId xmlns:a16="http://schemas.microsoft.com/office/drawing/2014/main" id="{2C38F5A2-3861-49FF-8BC2-6A1168277EE9}"/>
              </a:ext>
            </a:extLst>
          </p:cNvPr>
          <p:cNvSpPr txBox="1"/>
          <p:nvPr/>
        </p:nvSpPr>
        <p:spPr>
          <a:xfrm>
            <a:off x="5449359" y="1573380"/>
            <a:ext cx="2571114" cy="830997"/>
          </a:xfrm>
          <a:prstGeom prst="rect">
            <a:avLst/>
          </a:prstGeom>
          <a:noFill/>
        </p:spPr>
        <p:txBody>
          <a:bodyPr wrap="square" rtlCol="0">
            <a:spAutoFit/>
          </a:bodyPr>
          <a:lstStyle/>
          <a:p>
            <a:r>
              <a:rPr lang="en-US" sz="2400" dirty="0">
                <a:solidFill>
                  <a:schemeClr val="bg1"/>
                </a:solidFill>
              </a:rPr>
              <a:t>SOLUBLE MICRONUTRIENTS</a:t>
            </a:r>
          </a:p>
        </p:txBody>
      </p:sp>
      <p:sp>
        <p:nvSpPr>
          <p:cNvPr id="16" name="Arrow: Right 15">
            <a:extLst>
              <a:ext uri="{FF2B5EF4-FFF2-40B4-BE49-F238E27FC236}">
                <a16:creationId xmlns:a16="http://schemas.microsoft.com/office/drawing/2014/main" id="{C7DC8760-163D-49B2-9333-52D3E11794BB}"/>
              </a:ext>
            </a:extLst>
          </p:cNvPr>
          <p:cNvSpPr/>
          <p:nvPr/>
        </p:nvSpPr>
        <p:spPr>
          <a:xfrm>
            <a:off x="4388167" y="1711988"/>
            <a:ext cx="814656" cy="407711"/>
          </a:xfrm>
          <a:prstGeom prst="rightArrow">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2F1E6C1F-DE45-4E84-839A-E6064159E7E1}"/>
              </a:ext>
            </a:extLst>
          </p:cNvPr>
          <p:cNvPicPr>
            <a:picLocks noChangeAspect="1"/>
          </p:cNvPicPr>
          <p:nvPr/>
        </p:nvPicPr>
        <p:blipFill>
          <a:blip r:embed="rId5"/>
          <a:stretch>
            <a:fillRect/>
          </a:stretch>
        </p:blipFill>
        <p:spPr>
          <a:xfrm>
            <a:off x="57227" y="2469224"/>
            <a:ext cx="2971778" cy="2798213"/>
          </a:xfrm>
          <a:prstGeom prst="rect">
            <a:avLst/>
          </a:prstGeom>
        </p:spPr>
      </p:pic>
      <p:sp>
        <p:nvSpPr>
          <p:cNvPr id="19" name="TextBox 18">
            <a:extLst>
              <a:ext uri="{FF2B5EF4-FFF2-40B4-BE49-F238E27FC236}">
                <a16:creationId xmlns:a16="http://schemas.microsoft.com/office/drawing/2014/main" id="{F1787979-BAA7-4CE3-A15E-EAC087C897C1}"/>
              </a:ext>
            </a:extLst>
          </p:cNvPr>
          <p:cNvSpPr txBox="1"/>
          <p:nvPr/>
        </p:nvSpPr>
        <p:spPr>
          <a:xfrm>
            <a:off x="57227" y="5267437"/>
            <a:ext cx="2971778" cy="553998"/>
          </a:xfrm>
          <a:prstGeom prst="rect">
            <a:avLst/>
          </a:prstGeom>
          <a:noFill/>
        </p:spPr>
        <p:txBody>
          <a:bodyPr wrap="square" rtlCol="0">
            <a:spAutoFit/>
          </a:bodyPr>
          <a:lstStyle/>
          <a:p>
            <a:r>
              <a:rPr lang="en-US" sz="1000" dirty="0">
                <a:solidFill>
                  <a:schemeClr val="bg1"/>
                </a:solidFill>
              </a:rPr>
              <a:t>https://www.researchgate.net/figure/Fabrication-of-structure-model-of-hydroxyapatite-HA-in-VESTA-program-visualization-is_fig4_303826926</a:t>
            </a:r>
          </a:p>
        </p:txBody>
      </p:sp>
    </p:spTree>
    <p:extLst>
      <p:ext uri="{BB962C8B-B14F-4D97-AF65-F5344CB8AC3E}">
        <p14:creationId xmlns:p14="http://schemas.microsoft.com/office/powerpoint/2010/main" val="1488665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929F46-823B-41FE-8632-1059807A4B4D}"/>
              </a:ext>
            </a:extLst>
          </p:cNvPr>
          <p:cNvSpPr>
            <a:spLocks noGrp="1"/>
          </p:cNvSpPr>
          <p:nvPr>
            <p:ph type="title"/>
          </p:nvPr>
        </p:nvSpPr>
        <p:spPr>
          <a:xfrm>
            <a:off x="1" y="246785"/>
            <a:ext cx="6138333" cy="991352"/>
          </a:xfrm>
        </p:spPr>
        <p:txBody>
          <a:bodyPr/>
          <a:lstStyle/>
          <a:p>
            <a:r>
              <a:rPr lang="en-US" sz="2400" dirty="0">
                <a:solidFill>
                  <a:schemeClr val="bg1"/>
                </a:solidFill>
              </a:rPr>
              <a:t>Ph is predicted through thermodynamic model, ISORROPIA II</a:t>
            </a:r>
          </a:p>
        </p:txBody>
      </p:sp>
      <p:pic>
        <p:nvPicPr>
          <p:cNvPr id="11" name="Content Placeholder 10">
            <a:extLst>
              <a:ext uri="{FF2B5EF4-FFF2-40B4-BE49-F238E27FC236}">
                <a16:creationId xmlns:a16="http://schemas.microsoft.com/office/drawing/2014/main" id="{9F19E79D-816F-4886-9750-6F64D8253E21}"/>
              </a:ext>
            </a:extLst>
          </p:cNvPr>
          <p:cNvPicPr>
            <a:picLocks noGrp="1" noChangeAspect="1"/>
          </p:cNvPicPr>
          <p:nvPr>
            <p:ph idx="1"/>
          </p:nvPr>
        </p:nvPicPr>
        <p:blipFill>
          <a:blip r:embed="rId3"/>
          <a:stretch>
            <a:fillRect/>
          </a:stretch>
        </p:blipFill>
        <p:spPr>
          <a:xfrm>
            <a:off x="4366260" y="1920089"/>
            <a:ext cx="4510511" cy="3043614"/>
          </a:xfrm>
        </p:spPr>
      </p:pic>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F08D7589-1688-462C-B199-1DA6679DEAB5}"/>
                  </a:ext>
                </a:extLst>
              </p:cNvPr>
              <p:cNvSpPr txBox="1"/>
              <p:nvPr/>
            </p:nvSpPr>
            <p:spPr>
              <a:xfrm>
                <a:off x="205740" y="1325880"/>
                <a:ext cx="4160520" cy="411657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b="0" i="1" smtClean="0">
                          <a:solidFill>
                            <a:schemeClr val="bg1"/>
                          </a:solidFill>
                          <a:latin typeface="Cambria Math" panose="02040503050406030204" pitchFamily="18" charset="0"/>
                        </a:rPr>
                        <m:t>𝑝𝐻</m:t>
                      </m:r>
                      <m:r>
                        <a:rPr lang="en-US" sz="2000" b="0" i="1" smtClean="0">
                          <a:solidFill>
                            <a:schemeClr val="bg1"/>
                          </a:solidFill>
                          <a:latin typeface="Cambria Math" panose="02040503050406030204" pitchFamily="18" charset="0"/>
                        </a:rPr>
                        <m:t>=−</m:t>
                      </m:r>
                      <m:sSub>
                        <m:sSubPr>
                          <m:ctrlPr>
                            <a:rPr lang="en-US" sz="2000" i="1" smtClean="0">
                              <a:solidFill>
                                <a:schemeClr val="bg1"/>
                              </a:solidFill>
                              <a:latin typeface="Cambria Math" panose="02040503050406030204" pitchFamily="18" charset="0"/>
                            </a:rPr>
                          </m:ctrlPr>
                        </m:sSubPr>
                        <m:e>
                          <m:r>
                            <a:rPr lang="en-US" sz="2000" b="0" i="1" smtClean="0">
                              <a:solidFill>
                                <a:schemeClr val="bg1"/>
                              </a:solidFill>
                              <a:latin typeface="Cambria Math" panose="02040503050406030204" pitchFamily="18" charset="0"/>
                            </a:rPr>
                            <m:t>𝑙𝑜𝑔</m:t>
                          </m:r>
                        </m:e>
                        <m:sub>
                          <m:r>
                            <a:rPr lang="en-US" sz="2000" b="0" i="1" smtClean="0">
                              <a:solidFill>
                                <a:schemeClr val="bg1"/>
                              </a:solidFill>
                              <a:latin typeface="Cambria Math" panose="02040503050406030204" pitchFamily="18" charset="0"/>
                            </a:rPr>
                            <m:t>10</m:t>
                          </m:r>
                        </m:sub>
                      </m:sSub>
                      <m:r>
                        <a:rPr lang="en-US" sz="2000" b="0" i="1" smtClean="0">
                          <a:solidFill>
                            <a:schemeClr val="bg1"/>
                          </a:solidFill>
                          <a:latin typeface="Cambria Math" panose="02040503050406030204" pitchFamily="18" charset="0"/>
                        </a:rPr>
                        <m:t>(</m:t>
                      </m:r>
                      <m:f>
                        <m:fPr>
                          <m:ctrlPr>
                            <a:rPr lang="en-US" sz="2000" i="1" smtClean="0">
                              <a:solidFill>
                                <a:schemeClr val="bg1"/>
                              </a:solidFill>
                              <a:latin typeface="Cambria Math" panose="02040503050406030204" pitchFamily="18" charset="0"/>
                            </a:rPr>
                          </m:ctrlPr>
                        </m:fPr>
                        <m:num>
                          <m:r>
                            <a:rPr lang="en-US" sz="2000" b="0" i="1" smtClean="0">
                              <a:solidFill>
                                <a:schemeClr val="bg1"/>
                              </a:solidFill>
                              <a:latin typeface="Cambria Math" panose="02040503050406030204" pitchFamily="18" charset="0"/>
                            </a:rPr>
                            <m:t>1000∗[</m:t>
                          </m:r>
                          <m:r>
                            <a:rPr lang="en-US" sz="2000" b="0" i="1" smtClean="0">
                              <a:solidFill>
                                <a:schemeClr val="bg1"/>
                              </a:solidFill>
                              <a:latin typeface="Cambria Math" panose="02040503050406030204" pitchFamily="18" charset="0"/>
                            </a:rPr>
                            <m:t>𝐻</m:t>
                          </m:r>
                          <m:r>
                            <a:rPr lang="en-US" sz="2000" b="0" i="1" smtClean="0">
                              <a:solidFill>
                                <a:schemeClr val="bg1"/>
                              </a:solidFill>
                              <a:latin typeface="Cambria Math" panose="02040503050406030204" pitchFamily="18" charset="0"/>
                            </a:rPr>
                            <m:t>+]</m:t>
                          </m:r>
                        </m:num>
                        <m:den>
                          <m:sSub>
                            <m:sSubPr>
                              <m:ctrlPr>
                                <a:rPr lang="en-US" sz="2000" i="1" smtClean="0">
                                  <a:solidFill>
                                    <a:schemeClr val="bg1"/>
                                  </a:solidFill>
                                  <a:latin typeface="Cambria Math" panose="02040503050406030204" pitchFamily="18" charset="0"/>
                                </a:rPr>
                              </m:ctrlPr>
                            </m:sSubPr>
                            <m:e>
                              <m:r>
                                <a:rPr lang="en-US" sz="2000" b="0" i="1" smtClean="0">
                                  <a:solidFill>
                                    <a:schemeClr val="bg1"/>
                                  </a:solidFill>
                                  <a:latin typeface="Cambria Math" panose="02040503050406030204" pitchFamily="18" charset="0"/>
                                </a:rPr>
                                <m:t>𝑊</m:t>
                              </m:r>
                            </m:e>
                            <m:sub>
                              <m:r>
                                <a:rPr lang="en-US" sz="2000" b="0" i="1" smtClean="0">
                                  <a:solidFill>
                                    <a:schemeClr val="bg1"/>
                                  </a:solidFill>
                                  <a:latin typeface="Cambria Math" panose="02040503050406030204" pitchFamily="18" charset="0"/>
                                </a:rPr>
                                <m:t>𝑖</m:t>
                              </m:r>
                            </m:sub>
                          </m:sSub>
                        </m:den>
                      </m:f>
                      <m:r>
                        <a:rPr lang="en-US" sz="2000" b="0" i="1" smtClean="0">
                          <a:solidFill>
                            <a:schemeClr val="bg1"/>
                          </a:solidFill>
                          <a:latin typeface="Cambria Math" panose="02040503050406030204" pitchFamily="18" charset="0"/>
                        </a:rPr>
                        <m:t>)</m:t>
                      </m:r>
                    </m:oMath>
                  </m:oMathPara>
                </a14:m>
                <a:endParaRPr lang="en-US" sz="2000" dirty="0">
                  <a:solidFill>
                    <a:schemeClr val="bg1"/>
                  </a:solidFill>
                </a:endParaRPr>
              </a:p>
              <a:p>
                <a:endParaRPr lang="en-US" sz="2000" dirty="0">
                  <a:solidFill>
                    <a:schemeClr val="bg1"/>
                  </a:solidFill>
                </a:endParaRPr>
              </a:p>
              <a:p>
                <a:r>
                  <a:rPr lang="en-US" sz="2000" dirty="0">
                    <a:solidFill>
                      <a:schemeClr val="bg1"/>
                    </a:solidFill>
                  </a:rPr>
                  <a:t>Where [H</a:t>
                </a:r>
                <a:r>
                  <a:rPr lang="en-US" sz="2000" baseline="30000" dirty="0">
                    <a:solidFill>
                      <a:schemeClr val="bg1"/>
                    </a:solidFill>
                  </a:rPr>
                  <a:t>+</a:t>
                </a:r>
                <a:r>
                  <a:rPr lang="en-US" sz="2000" dirty="0">
                    <a:solidFill>
                      <a:schemeClr val="bg1"/>
                    </a:solidFill>
                  </a:rPr>
                  <a:t>] is the hydronium ion concentration and W</a:t>
                </a:r>
                <a:r>
                  <a:rPr lang="en-US" sz="2000" baseline="-25000" dirty="0">
                    <a:solidFill>
                      <a:schemeClr val="bg1"/>
                    </a:solidFill>
                  </a:rPr>
                  <a:t>i</a:t>
                </a:r>
                <a:r>
                  <a:rPr lang="en-US" sz="2000" dirty="0">
                    <a:solidFill>
                      <a:schemeClr val="bg1"/>
                    </a:solidFill>
                  </a:rPr>
                  <a:t> is the particle water concentration</a:t>
                </a:r>
              </a:p>
              <a:p>
                <a:endParaRPr lang="en-US" sz="2000" dirty="0">
                  <a:solidFill>
                    <a:schemeClr val="bg1"/>
                  </a:solidFill>
                </a:endParaRPr>
              </a:p>
              <a:p>
                <a:r>
                  <a:rPr lang="en-US" sz="2000" dirty="0">
                    <a:solidFill>
                      <a:schemeClr val="bg1"/>
                    </a:solidFill>
                  </a:rPr>
                  <a:t>pH predictions are evaluated using the approach of Guo et.al (2015)</a:t>
                </a:r>
              </a:p>
              <a:p>
                <a:r>
                  <a:rPr lang="en-US" sz="2000" dirty="0">
                    <a:solidFill>
                      <a:schemeClr val="bg1"/>
                    </a:solidFill>
                  </a:rPr>
                  <a:t> </a:t>
                </a:r>
              </a:p>
              <a:p>
                <a:endParaRPr lang="en-US" sz="2000" dirty="0">
                  <a:solidFill>
                    <a:schemeClr val="bg1"/>
                  </a:solidFill>
                </a:endParaRPr>
              </a:p>
              <a:p>
                <a:r>
                  <a:rPr lang="en-US" sz="2000" dirty="0">
                    <a:solidFill>
                      <a:schemeClr val="bg1"/>
                    </a:solidFill>
                  </a:rPr>
                  <a:t> </a:t>
                </a:r>
              </a:p>
              <a:p>
                <a:r>
                  <a:rPr lang="en-US" sz="2000" dirty="0">
                    <a:solidFill>
                      <a:schemeClr val="bg1"/>
                    </a:solidFill>
                  </a:rPr>
                  <a:t> </a:t>
                </a:r>
              </a:p>
            </p:txBody>
          </p:sp>
        </mc:Choice>
        <mc:Fallback xmlns="">
          <p:sp>
            <p:nvSpPr>
              <p:cNvPr id="12" name="TextBox 11">
                <a:extLst>
                  <a:ext uri="{FF2B5EF4-FFF2-40B4-BE49-F238E27FC236}">
                    <a16:creationId xmlns:a16="http://schemas.microsoft.com/office/drawing/2014/main" id="{F08D7589-1688-462C-B199-1DA6679DEAB5}"/>
                  </a:ext>
                </a:extLst>
              </p:cNvPr>
              <p:cNvSpPr txBox="1">
                <a:spLocks noRot="1" noChangeAspect="1" noMove="1" noResize="1" noEditPoints="1" noAdjustHandles="1" noChangeArrowheads="1" noChangeShapeType="1" noTextEdit="1"/>
              </p:cNvSpPr>
              <p:nvPr/>
            </p:nvSpPr>
            <p:spPr>
              <a:xfrm>
                <a:off x="205740" y="1325880"/>
                <a:ext cx="4160520" cy="4116576"/>
              </a:xfrm>
              <a:prstGeom prst="rect">
                <a:avLst/>
              </a:prstGeom>
              <a:blipFill>
                <a:blip r:embed="rId4"/>
                <a:stretch>
                  <a:fillRect l="-1613" r="-2786"/>
                </a:stretch>
              </a:blipFill>
            </p:spPr>
            <p:txBody>
              <a:bodyPr/>
              <a:lstStyle/>
              <a:p>
                <a:r>
                  <a:rPr lang="en-US">
                    <a:noFill/>
                  </a:rPr>
                  <a:t> </a:t>
                </a:r>
              </a:p>
            </p:txBody>
          </p:sp>
        </mc:Fallback>
      </mc:AlternateContent>
      <p:sp>
        <p:nvSpPr>
          <p:cNvPr id="13" name="TextBox 12">
            <a:extLst>
              <a:ext uri="{FF2B5EF4-FFF2-40B4-BE49-F238E27FC236}">
                <a16:creationId xmlns:a16="http://schemas.microsoft.com/office/drawing/2014/main" id="{0736DE4D-303E-4E20-A476-57A073DD76BC}"/>
              </a:ext>
            </a:extLst>
          </p:cNvPr>
          <p:cNvSpPr txBox="1"/>
          <p:nvPr/>
        </p:nvSpPr>
        <p:spPr>
          <a:xfrm>
            <a:off x="1699890" y="5436500"/>
            <a:ext cx="6180085" cy="1200329"/>
          </a:xfrm>
          <a:prstGeom prst="rect">
            <a:avLst/>
          </a:prstGeom>
          <a:noFill/>
        </p:spPr>
        <p:txBody>
          <a:bodyPr wrap="square" rtlCol="0">
            <a:spAutoFit/>
          </a:bodyPr>
          <a:lstStyle/>
          <a:p>
            <a:r>
              <a:rPr lang="en-US" dirty="0">
                <a:solidFill>
                  <a:schemeClr val="bg1"/>
                </a:solidFill>
                <a:latin typeface="Arial" panose="020B0604020202020204" pitchFamily="34" charset="0"/>
                <a:cs typeface="Arial" panose="020B0604020202020204" pitchFamily="34" charset="0"/>
              </a:rPr>
              <a:t>Input: Total nitrate (HNO</a:t>
            </a:r>
            <a:r>
              <a:rPr lang="en-US" baseline="-25000" dirty="0">
                <a:solidFill>
                  <a:schemeClr val="bg1"/>
                </a:solidFill>
                <a:latin typeface="Arial" panose="020B0604020202020204" pitchFamily="34" charset="0"/>
                <a:cs typeface="Arial" panose="020B0604020202020204" pitchFamily="34" charset="0"/>
              </a:rPr>
              <a:t>3</a:t>
            </a:r>
            <a:r>
              <a:rPr lang="en-US" dirty="0">
                <a:solidFill>
                  <a:schemeClr val="bg1"/>
                </a:solidFill>
                <a:latin typeface="Arial" panose="020B0604020202020204" pitchFamily="34" charset="0"/>
                <a:cs typeface="Arial" panose="020B0604020202020204" pitchFamily="34" charset="0"/>
              </a:rPr>
              <a:t>+NO</a:t>
            </a:r>
            <a:r>
              <a:rPr lang="en-US" baseline="-25000" dirty="0">
                <a:solidFill>
                  <a:schemeClr val="bg1"/>
                </a:solidFill>
                <a:latin typeface="Arial" panose="020B0604020202020204" pitchFamily="34" charset="0"/>
                <a:cs typeface="Arial" panose="020B0604020202020204" pitchFamily="34" charset="0"/>
              </a:rPr>
              <a:t>3</a:t>
            </a:r>
            <a:r>
              <a:rPr lang="en-US" baseline="30000" dirty="0">
                <a:solidFill>
                  <a:schemeClr val="bg1"/>
                </a:solidFill>
                <a:latin typeface="Arial" panose="020B0604020202020204" pitchFamily="34" charset="0"/>
                <a:cs typeface="Arial" panose="020B0604020202020204" pitchFamily="34" charset="0"/>
              </a:rPr>
              <a:t>-</a:t>
            </a:r>
            <a:r>
              <a:rPr lang="en-US" dirty="0">
                <a:solidFill>
                  <a:schemeClr val="bg1"/>
                </a:solidFill>
                <a:latin typeface="Arial" panose="020B0604020202020204" pitchFamily="34" charset="0"/>
                <a:cs typeface="Arial" panose="020B0604020202020204" pitchFamily="34" charset="0"/>
              </a:rPr>
              <a:t>) </a:t>
            </a:r>
            <a:r>
              <a:rPr lang="en-US" dirty="0">
                <a:solidFill>
                  <a:schemeClr val="bg1"/>
                </a:solidFill>
                <a:latin typeface="Arial" panose="020B0604020202020204" pitchFamily="34" charset="0"/>
                <a:cs typeface="Arial" panose="020B0604020202020204" pitchFamily="34" charset="0"/>
                <a:sym typeface="Wingdings"/>
              </a:rPr>
              <a:t></a:t>
            </a:r>
            <a:r>
              <a:rPr lang="en-US" dirty="0">
                <a:solidFill>
                  <a:schemeClr val="bg1"/>
                </a:solidFill>
                <a:latin typeface="Arial" panose="020B0604020202020204" pitchFamily="34" charset="0"/>
                <a:cs typeface="Arial" panose="020B0604020202020204" pitchFamily="34" charset="0"/>
              </a:rPr>
              <a:t> Output: HNO</a:t>
            </a:r>
            <a:r>
              <a:rPr lang="en-US" baseline="-25000" dirty="0">
                <a:solidFill>
                  <a:schemeClr val="bg1"/>
                </a:solidFill>
                <a:latin typeface="Arial" panose="020B0604020202020204" pitchFamily="34" charset="0"/>
                <a:cs typeface="Arial" panose="020B0604020202020204" pitchFamily="34" charset="0"/>
              </a:rPr>
              <a:t>3</a:t>
            </a:r>
            <a:r>
              <a:rPr lang="en-US" dirty="0">
                <a:solidFill>
                  <a:schemeClr val="bg1"/>
                </a:solidFill>
                <a:latin typeface="Arial" panose="020B0604020202020204" pitchFamily="34" charset="0"/>
                <a:cs typeface="Arial" panose="020B0604020202020204" pitchFamily="34" charset="0"/>
              </a:rPr>
              <a:t>, NO</a:t>
            </a:r>
            <a:r>
              <a:rPr lang="en-US" baseline="-25000" dirty="0">
                <a:solidFill>
                  <a:schemeClr val="bg1"/>
                </a:solidFill>
                <a:latin typeface="Arial" panose="020B0604020202020204" pitchFamily="34" charset="0"/>
                <a:cs typeface="Arial" panose="020B0604020202020204" pitchFamily="34" charset="0"/>
              </a:rPr>
              <a:t>3</a:t>
            </a:r>
            <a:r>
              <a:rPr lang="en-US" baseline="30000" dirty="0">
                <a:solidFill>
                  <a:schemeClr val="bg1"/>
                </a:solidFill>
                <a:latin typeface="Arial" panose="020B0604020202020204" pitchFamily="34" charset="0"/>
                <a:cs typeface="Arial" panose="020B0604020202020204" pitchFamily="34" charset="0"/>
              </a:rPr>
              <a:t>-</a:t>
            </a:r>
          </a:p>
          <a:p>
            <a:r>
              <a:rPr lang="en-US" dirty="0">
                <a:solidFill>
                  <a:schemeClr val="bg1"/>
                </a:solidFill>
                <a:latin typeface="Arial" panose="020B0604020202020204" pitchFamily="34" charset="0"/>
                <a:cs typeface="Arial" panose="020B0604020202020204" pitchFamily="34" charset="0"/>
              </a:rPr>
              <a:t>Input: Total ammonium (NH</a:t>
            </a:r>
            <a:r>
              <a:rPr lang="en-US" baseline="-25000" dirty="0">
                <a:solidFill>
                  <a:schemeClr val="bg1"/>
                </a:solidFill>
                <a:latin typeface="Arial" panose="020B0604020202020204" pitchFamily="34" charset="0"/>
                <a:cs typeface="Arial" panose="020B0604020202020204" pitchFamily="34" charset="0"/>
              </a:rPr>
              <a:t>3</a:t>
            </a:r>
            <a:r>
              <a:rPr lang="en-US" dirty="0">
                <a:solidFill>
                  <a:schemeClr val="bg1"/>
                </a:solidFill>
                <a:latin typeface="Arial" panose="020B0604020202020204" pitchFamily="34" charset="0"/>
                <a:cs typeface="Arial" panose="020B0604020202020204" pitchFamily="34" charset="0"/>
              </a:rPr>
              <a:t>+NH</a:t>
            </a:r>
            <a:r>
              <a:rPr lang="en-US" baseline="-25000" dirty="0">
                <a:solidFill>
                  <a:schemeClr val="bg1"/>
                </a:solidFill>
                <a:latin typeface="Arial" panose="020B0604020202020204" pitchFamily="34" charset="0"/>
                <a:cs typeface="Arial" panose="020B0604020202020204" pitchFamily="34" charset="0"/>
              </a:rPr>
              <a:t>4</a:t>
            </a:r>
            <a:r>
              <a:rPr lang="en-US" baseline="30000" dirty="0">
                <a:solidFill>
                  <a:schemeClr val="bg1"/>
                </a:solidFill>
                <a:latin typeface="Arial" panose="020B0604020202020204" pitchFamily="34" charset="0"/>
                <a:cs typeface="Arial" panose="020B0604020202020204" pitchFamily="34" charset="0"/>
              </a:rPr>
              <a:t>+</a:t>
            </a:r>
            <a:r>
              <a:rPr lang="en-US" dirty="0">
                <a:solidFill>
                  <a:schemeClr val="bg1"/>
                </a:solidFill>
                <a:latin typeface="Arial" panose="020B0604020202020204" pitchFamily="34" charset="0"/>
                <a:cs typeface="Arial" panose="020B0604020202020204" pitchFamily="34" charset="0"/>
              </a:rPr>
              <a:t>) </a:t>
            </a:r>
            <a:r>
              <a:rPr lang="en-US" dirty="0">
                <a:solidFill>
                  <a:schemeClr val="bg1"/>
                </a:solidFill>
                <a:latin typeface="Arial" panose="020B0604020202020204" pitchFamily="34" charset="0"/>
                <a:cs typeface="Arial" panose="020B0604020202020204" pitchFamily="34" charset="0"/>
                <a:sym typeface="Wingdings"/>
              </a:rPr>
              <a:t></a:t>
            </a:r>
            <a:r>
              <a:rPr lang="en-US" dirty="0">
                <a:solidFill>
                  <a:schemeClr val="bg1"/>
                </a:solidFill>
                <a:latin typeface="Arial" panose="020B0604020202020204" pitchFamily="34" charset="0"/>
                <a:cs typeface="Arial" panose="020B0604020202020204" pitchFamily="34" charset="0"/>
              </a:rPr>
              <a:t> Output: NH</a:t>
            </a:r>
            <a:r>
              <a:rPr lang="en-US" baseline="-25000" dirty="0">
                <a:solidFill>
                  <a:schemeClr val="bg1"/>
                </a:solidFill>
                <a:latin typeface="Arial" panose="020B0604020202020204" pitchFamily="34" charset="0"/>
                <a:cs typeface="Arial" panose="020B0604020202020204" pitchFamily="34" charset="0"/>
              </a:rPr>
              <a:t>3</a:t>
            </a:r>
            <a:r>
              <a:rPr lang="en-US" dirty="0">
                <a:solidFill>
                  <a:schemeClr val="bg1"/>
                </a:solidFill>
                <a:latin typeface="Arial" panose="020B0604020202020204" pitchFamily="34" charset="0"/>
                <a:cs typeface="Arial" panose="020B0604020202020204" pitchFamily="34" charset="0"/>
              </a:rPr>
              <a:t>, NH</a:t>
            </a:r>
            <a:r>
              <a:rPr lang="en-US" baseline="-25000" dirty="0">
                <a:solidFill>
                  <a:schemeClr val="bg1"/>
                </a:solidFill>
                <a:latin typeface="Arial" panose="020B0604020202020204" pitchFamily="34" charset="0"/>
                <a:cs typeface="Arial" panose="020B0604020202020204" pitchFamily="34" charset="0"/>
              </a:rPr>
              <a:t>4</a:t>
            </a:r>
            <a:r>
              <a:rPr lang="en-US" baseline="30000" dirty="0">
                <a:solidFill>
                  <a:schemeClr val="bg1"/>
                </a:solidFill>
                <a:latin typeface="Arial" panose="020B0604020202020204" pitchFamily="34" charset="0"/>
                <a:cs typeface="Arial" panose="020B0604020202020204" pitchFamily="34" charset="0"/>
              </a:rPr>
              <a:t>+</a:t>
            </a:r>
            <a:endParaRPr lang="en-US" dirty="0">
              <a:solidFill>
                <a:schemeClr val="bg1"/>
              </a:solidFill>
              <a:latin typeface="Arial" panose="020B0604020202020204" pitchFamily="34" charset="0"/>
              <a:cs typeface="Arial" panose="020B0604020202020204" pitchFamily="34" charset="0"/>
            </a:endParaRPr>
          </a:p>
          <a:p>
            <a:endParaRPr lang="en-US" dirty="0">
              <a:solidFill>
                <a:schemeClr val="bg1"/>
              </a:solidFill>
              <a:latin typeface="Arial" panose="020B0604020202020204" pitchFamily="34" charset="0"/>
              <a:cs typeface="Arial" panose="020B0604020202020204" pitchFamily="34" charset="0"/>
            </a:endParaRPr>
          </a:p>
          <a:p>
            <a:endParaRPr lang="en-US" dirty="0">
              <a:solidFill>
                <a:schemeClr val="bg1"/>
              </a:solidFill>
            </a:endParaRPr>
          </a:p>
        </p:txBody>
      </p:sp>
    </p:spTree>
    <p:extLst>
      <p:ext uri="{BB962C8B-B14F-4D97-AF65-F5344CB8AC3E}">
        <p14:creationId xmlns:p14="http://schemas.microsoft.com/office/powerpoint/2010/main" val="7381900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4DFF9-1ACE-479A-975D-933238260E0D}"/>
              </a:ext>
            </a:extLst>
          </p:cNvPr>
          <p:cNvSpPr>
            <a:spLocks noGrp="1"/>
          </p:cNvSpPr>
          <p:nvPr>
            <p:ph type="title"/>
          </p:nvPr>
        </p:nvSpPr>
        <p:spPr>
          <a:xfrm>
            <a:off x="1" y="222906"/>
            <a:ext cx="6664959" cy="991352"/>
          </a:xfrm>
        </p:spPr>
        <p:txBody>
          <a:bodyPr/>
          <a:lstStyle/>
          <a:p>
            <a:r>
              <a:rPr lang="en-US" sz="2400" dirty="0">
                <a:solidFill>
                  <a:schemeClr val="bg1"/>
                </a:solidFill>
              </a:rPr>
              <a:t>acidity estimates are validated through partitioning of </a:t>
            </a:r>
            <a:r>
              <a:rPr lang="en-US" sz="2400" dirty="0" err="1">
                <a:solidFill>
                  <a:schemeClr val="bg1"/>
                </a:solidFill>
              </a:rPr>
              <a:t>SEMi</a:t>
            </a:r>
            <a:r>
              <a:rPr lang="en-US" sz="2400" dirty="0">
                <a:solidFill>
                  <a:schemeClr val="bg1"/>
                </a:solidFill>
              </a:rPr>
              <a:t>-Volatile species in aerosols</a:t>
            </a:r>
            <a:endParaRPr lang="en-US" dirty="0">
              <a:solidFill>
                <a:schemeClr val="bg1"/>
              </a:solidFill>
            </a:endParaRPr>
          </a:p>
        </p:txBody>
      </p:sp>
      <p:pic>
        <p:nvPicPr>
          <p:cNvPr id="11" name="Picture 10">
            <a:extLst>
              <a:ext uri="{FF2B5EF4-FFF2-40B4-BE49-F238E27FC236}">
                <a16:creationId xmlns:a16="http://schemas.microsoft.com/office/drawing/2014/main" id="{97BAA029-367E-4D9A-8C92-7E8046574E5B}"/>
              </a:ext>
            </a:extLst>
          </p:cNvPr>
          <p:cNvPicPr>
            <a:picLocks noChangeAspect="1"/>
          </p:cNvPicPr>
          <p:nvPr/>
        </p:nvPicPr>
        <p:blipFill>
          <a:blip r:embed="rId3"/>
          <a:stretch>
            <a:fillRect/>
          </a:stretch>
        </p:blipFill>
        <p:spPr>
          <a:xfrm>
            <a:off x="5246794" y="1968835"/>
            <a:ext cx="3680836" cy="3151543"/>
          </a:xfrm>
          <a:prstGeom prst="rect">
            <a:avLst/>
          </a:prstGeom>
        </p:spPr>
      </p:pic>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4B9B33F0-1735-4AF8-BA20-1202263634AD}"/>
                  </a:ext>
                </a:extLst>
              </p:cNvPr>
              <p:cNvSpPr txBox="1"/>
              <p:nvPr/>
            </p:nvSpPr>
            <p:spPr>
              <a:xfrm>
                <a:off x="274320" y="1451032"/>
                <a:ext cx="4972474" cy="497706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i="1" smtClean="0">
                          <a:solidFill>
                            <a:schemeClr val="bg1"/>
                          </a:solidFill>
                          <a:latin typeface="Cambria Math" panose="02040503050406030204" pitchFamily="18" charset="0"/>
                          <a:ea typeface="Cambria Math" panose="02040503050406030204" pitchFamily="18" charset="0"/>
                        </a:rPr>
                        <m:t>𝜀</m:t>
                      </m:r>
                      <m:d>
                        <m:dPr>
                          <m:ctrlPr>
                            <a:rPr lang="en-US" sz="2400" b="0" i="1" smtClean="0">
                              <a:solidFill>
                                <a:schemeClr val="bg1"/>
                              </a:solidFill>
                              <a:latin typeface="Cambria Math" panose="02040503050406030204" pitchFamily="18" charset="0"/>
                              <a:ea typeface="Cambria Math" panose="02040503050406030204" pitchFamily="18" charset="0"/>
                            </a:rPr>
                          </m:ctrlPr>
                        </m:dPr>
                        <m:e>
                          <m:r>
                            <a:rPr lang="en-US" sz="2400" b="0" i="1" smtClean="0">
                              <a:solidFill>
                                <a:schemeClr val="bg1"/>
                              </a:solidFill>
                              <a:latin typeface="Cambria Math" panose="02040503050406030204" pitchFamily="18" charset="0"/>
                              <a:ea typeface="Cambria Math" panose="02040503050406030204" pitchFamily="18" charset="0"/>
                            </a:rPr>
                            <m:t>𝑋</m:t>
                          </m:r>
                        </m:e>
                      </m:d>
                      <m:r>
                        <a:rPr lang="en-US" sz="2400" b="0" i="1" smtClean="0">
                          <a:solidFill>
                            <a:schemeClr val="bg1"/>
                          </a:solidFill>
                          <a:latin typeface="Cambria Math" panose="02040503050406030204" pitchFamily="18" charset="0"/>
                          <a:ea typeface="Cambria Math" panose="02040503050406030204" pitchFamily="18" charset="0"/>
                        </a:rPr>
                        <m:t>= </m:t>
                      </m:r>
                      <m:f>
                        <m:fPr>
                          <m:ctrlPr>
                            <a:rPr lang="en-US" sz="2400" b="0" i="1" smtClean="0">
                              <a:solidFill>
                                <a:schemeClr val="bg1"/>
                              </a:solidFill>
                              <a:latin typeface="Cambria Math" panose="02040503050406030204" pitchFamily="18" charset="0"/>
                              <a:ea typeface="Cambria Math" panose="02040503050406030204" pitchFamily="18" charset="0"/>
                            </a:rPr>
                          </m:ctrlPr>
                        </m:fPr>
                        <m:num>
                          <m:sSub>
                            <m:sSubPr>
                              <m:ctrlPr>
                                <a:rPr lang="en-US" sz="2400" b="0" i="1" smtClean="0">
                                  <a:solidFill>
                                    <a:schemeClr val="bg1"/>
                                  </a:solidFill>
                                  <a:latin typeface="Cambria Math" panose="02040503050406030204" pitchFamily="18" charset="0"/>
                                  <a:ea typeface="Cambria Math" panose="02040503050406030204" pitchFamily="18" charset="0"/>
                                </a:rPr>
                              </m:ctrlPr>
                            </m:sSubPr>
                            <m:e>
                              <m:d>
                                <m:dPr>
                                  <m:begChr m:val="["/>
                                  <m:endChr m:val="]"/>
                                  <m:ctrlPr>
                                    <a:rPr lang="en-US" sz="2400" b="0" i="1" smtClean="0">
                                      <a:solidFill>
                                        <a:schemeClr val="bg1"/>
                                      </a:solidFill>
                                      <a:latin typeface="Cambria Math" panose="02040503050406030204" pitchFamily="18" charset="0"/>
                                      <a:ea typeface="Cambria Math" panose="02040503050406030204" pitchFamily="18" charset="0"/>
                                    </a:rPr>
                                  </m:ctrlPr>
                                </m:dPr>
                                <m:e>
                                  <m:r>
                                    <a:rPr lang="en-US" sz="2400" b="0" i="1" smtClean="0">
                                      <a:solidFill>
                                        <a:schemeClr val="bg1"/>
                                      </a:solidFill>
                                      <a:latin typeface="Cambria Math" panose="02040503050406030204" pitchFamily="18" charset="0"/>
                                      <a:ea typeface="Cambria Math" panose="02040503050406030204" pitchFamily="18" charset="0"/>
                                    </a:rPr>
                                    <m:t>𝑋</m:t>
                                  </m:r>
                                </m:e>
                              </m:d>
                            </m:e>
                            <m:sub>
                              <m:r>
                                <a:rPr lang="en-US" sz="2400" b="0" i="1" smtClean="0">
                                  <a:solidFill>
                                    <a:schemeClr val="bg1"/>
                                  </a:solidFill>
                                  <a:latin typeface="Cambria Math" panose="02040503050406030204" pitchFamily="18" charset="0"/>
                                  <a:ea typeface="Cambria Math" panose="02040503050406030204" pitchFamily="18" charset="0"/>
                                </a:rPr>
                                <m:t>𝑎𝑒𝑟𝑜𝑠𝑜𝑙</m:t>
                              </m:r>
                            </m:sub>
                          </m:sSub>
                        </m:num>
                        <m:den>
                          <m:sSub>
                            <m:sSubPr>
                              <m:ctrlPr>
                                <a:rPr lang="en-US" sz="2400" b="0" i="1" smtClean="0">
                                  <a:solidFill>
                                    <a:schemeClr val="bg1"/>
                                  </a:solidFill>
                                  <a:latin typeface="Cambria Math" panose="02040503050406030204" pitchFamily="18" charset="0"/>
                                  <a:ea typeface="Cambria Math" panose="02040503050406030204" pitchFamily="18" charset="0"/>
                                </a:rPr>
                              </m:ctrlPr>
                            </m:sSubPr>
                            <m:e>
                              <m:d>
                                <m:dPr>
                                  <m:begChr m:val="["/>
                                  <m:endChr m:val="]"/>
                                  <m:ctrlPr>
                                    <a:rPr lang="en-US" sz="2400" b="0" i="1" smtClean="0">
                                      <a:solidFill>
                                        <a:schemeClr val="bg1"/>
                                      </a:solidFill>
                                      <a:latin typeface="Cambria Math" panose="02040503050406030204" pitchFamily="18" charset="0"/>
                                      <a:ea typeface="Cambria Math" panose="02040503050406030204" pitchFamily="18" charset="0"/>
                                    </a:rPr>
                                  </m:ctrlPr>
                                </m:dPr>
                                <m:e>
                                  <m:r>
                                    <a:rPr lang="en-US" sz="2400" b="0" i="1" smtClean="0">
                                      <a:solidFill>
                                        <a:schemeClr val="bg1"/>
                                      </a:solidFill>
                                      <a:latin typeface="Cambria Math" panose="02040503050406030204" pitchFamily="18" charset="0"/>
                                      <a:ea typeface="Cambria Math" panose="02040503050406030204" pitchFamily="18" charset="0"/>
                                    </a:rPr>
                                    <m:t>𝑋</m:t>
                                  </m:r>
                                </m:e>
                              </m:d>
                            </m:e>
                            <m:sub>
                              <m:r>
                                <a:rPr lang="en-US" sz="2400" b="0" i="1" smtClean="0">
                                  <a:solidFill>
                                    <a:schemeClr val="bg1"/>
                                  </a:solidFill>
                                  <a:latin typeface="Cambria Math" panose="02040503050406030204" pitchFamily="18" charset="0"/>
                                  <a:ea typeface="Cambria Math" panose="02040503050406030204" pitchFamily="18" charset="0"/>
                                </a:rPr>
                                <m:t>𝑔𝑎𝑠</m:t>
                              </m:r>
                            </m:sub>
                          </m:sSub>
                          <m:r>
                            <a:rPr lang="en-US" sz="2400" b="0" i="1" smtClean="0">
                              <a:solidFill>
                                <a:schemeClr val="bg1"/>
                              </a:solidFill>
                              <a:latin typeface="Cambria Math" panose="02040503050406030204" pitchFamily="18" charset="0"/>
                              <a:ea typeface="Cambria Math" panose="02040503050406030204" pitchFamily="18" charset="0"/>
                            </a:rPr>
                            <m:t>+</m:t>
                          </m:r>
                          <m:sSub>
                            <m:sSubPr>
                              <m:ctrlPr>
                                <a:rPr lang="en-US" sz="2400" b="0" i="1" smtClean="0">
                                  <a:solidFill>
                                    <a:schemeClr val="bg1"/>
                                  </a:solidFill>
                                  <a:latin typeface="Cambria Math" panose="02040503050406030204" pitchFamily="18" charset="0"/>
                                  <a:ea typeface="Cambria Math" panose="02040503050406030204" pitchFamily="18" charset="0"/>
                                </a:rPr>
                              </m:ctrlPr>
                            </m:sSubPr>
                            <m:e>
                              <m:d>
                                <m:dPr>
                                  <m:begChr m:val="["/>
                                  <m:endChr m:val="]"/>
                                  <m:ctrlPr>
                                    <a:rPr lang="en-US" sz="2400" b="0" i="1" smtClean="0">
                                      <a:solidFill>
                                        <a:schemeClr val="bg1"/>
                                      </a:solidFill>
                                      <a:latin typeface="Cambria Math" panose="02040503050406030204" pitchFamily="18" charset="0"/>
                                      <a:ea typeface="Cambria Math" panose="02040503050406030204" pitchFamily="18" charset="0"/>
                                    </a:rPr>
                                  </m:ctrlPr>
                                </m:dPr>
                                <m:e>
                                  <m:r>
                                    <a:rPr lang="en-US" sz="2400" b="0" i="1" smtClean="0">
                                      <a:solidFill>
                                        <a:schemeClr val="bg1"/>
                                      </a:solidFill>
                                      <a:latin typeface="Cambria Math" panose="02040503050406030204" pitchFamily="18" charset="0"/>
                                      <a:ea typeface="Cambria Math" panose="02040503050406030204" pitchFamily="18" charset="0"/>
                                    </a:rPr>
                                    <m:t>𝑋</m:t>
                                  </m:r>
                                </m:e>
                              </m:d>
                            </m:e>
                            <m:sub>
                              <m:r>
                                <a:rPr lang="en-US" sz="2400" b="0" i="1" smtClean="0">
                                  <a:solidFill>
                                    <a:schemeClr val="bg1"/>
                                  </a:solidFill>
                                  <a:latin typeface="Cambria Math" panose="02040503050406030204" pitchFamily="18" charset="0"/>
                                  <a:ea typeface="Cambria Math" panose="02040503050406030204" pitchFamily="18" charset="0"/>
                                </a:rPr>
                                <m:t>𝑎𝑒𝑟𝑜𝑠𝑜𝑙</m:t>
                              </m:r>
                            </m:sub>
                          </m:sSub>
                        </m:den>
                      </m:f>
                      <m:r>
                        <a:rPr lang="en-US" sz="2400" b="0" i="1" smtClean="0">
                          <a:solidFill>
                            <a:schemeClr val="bg1"/>
                          </a:solidFill>
                          <a:latin typeface="Cambria Math" panose="02040503050406030204" pitchFamily="18" charset="0"/>
                          <a:ea typeface="Cambria Math" panose="02040503050406030204" pitchFamily="18" charset="0"/>
                        </a:rPr>
                        <m:t>=</m:t>
                      </m:r>
                      <m:r>
                        <a:rPr lang="en-US" sz="2400" b="0" i="1" smtClean="0">
                          <a:solidFill>
                            <a:schemeClr val="bg1"/>
                          </a:solidFill>
                          <a:latin typeface="Cambria Math" panose="02040503050406030204" pitchFamily="18" charset="0"/>
                          <a:ea typeface="Cambria Math" panose="02040503050406030204" pitchFamily="18" charset="0"/>
                        </a:rPr>
                        <m:t>𝑓</m:t>
                      </m:r>
                      <m:r>
                        <a:rPr lang="en-US" sz="2400" b="0" i="1" smtClean="0">
                          <a:solidFill>
                            <a:schemeClr val="bg1"/>
                          </a:solidFill>
                          <a:latin typeface="Cambria Math" panose="02040503050406030204" pitchFamily="18" charset="0"/>
                          <a:ea typeface="Cambria Math" panose="02040503050406030204" pitchFamily="18" charset="0"/>
                        </a:rPr>
                        <m:t>(</m:t>
                      </m:r>
                      <m:r>
                        <a:rPr lang="en-US" sz="2400" b="0" i="1" smtClean="0">
                          <a:solidFill>
                            <a:schemeClr val="bg1"/>
                          </a:solidFill>
                          <a:latin typeface="Cambria Math" panose="02040503050406030204" pitchFamily="18" charset="0"/>
                          <a:ea typeface="Cambria Math" panose="02040503050406030204" pitchFamily="18" charset="0"/>
                        </a:rPr>
                        <m:t>𝑝𝐻</m:t>
                      </m:r>
                      <m:r>
                        <a:rPr lang="en-US" sz="2400" b="0" i="1" smtClean="0">
                          <a:solidFill>
                            <a:schemeClr val="bg1"/>
                          </a:solidFill>
                          <a:latin typeface="Cambria Math" panose="02040503050406030204" pitchFamily="18" charset="0"/>
                          <a:ea typeface="Cambria Math" panose="02040503050406030204" pitchFamily="18" charset="0"/>
                        </a:rPr>
                        <m:t>)</m:t>
                      </m:r>
                    </m:oMath>
                  </m:oMathPara>
                </a14:m>
                <a:endParaRPr lang="en-US" sz="2400" dirty="0">
                  <a:solidFill>
                    <a:schemeClr val="bg1"/>
                  </a:solidFill>
                </a:endParaRPr>
              </a:p>
              <a:p>
                <a:endParaRPr lang="en-US" sz="2400" dirty="0">
                  <a:solidFill>
                    <a:schemeClr val="bg1"/>
                  </a:solidFill>
                </a:endParaRPr>
              </a:p>
              <a:p>
                <a:r>
                  <a:rPr lang="en-US" sz="2400" dirty="0">
                    <a:solidFill>
                      <a:schemeClr val="bg1"/>
                    </a:solidFill>
                  </a:rPr>
                  <a:t>Where [x] denotes the concentration of NO3-, NH4+, or  Cl-</a:t>
                </a:r>
              </a:p>
              <a:p>
                <a:endParaRPr lang="en-US" sz="2400" dirty="0">
                  <a:solidFill>
                    <a:schemeClr val="bg1"/>
                  </a:solidFill>
                </a:endParaRPr>
              </a:p>
              <a:p>
                <a:r>
                  <a:rPr lang="en-US" sz="2400" dirty="0">
                    <a:solidFill>
                      <a:schemeClr val="bg1"/>
                    </a:solidFill>
                  </a:rPr>
                  <a:t>e.g. nitrate and nitric acid </a:t>
                </a:r>
              </a:p>
              <a:p>
                <a:endParaRPr lang="en-US" sz="2400" dirty="0">
                  <a:solidFill>
                    <a:schemeClr val="bg1"/>
                  </a:solidFill>
                </a:endParaRPr>
              </a:p>
              <a:p>
                <a:pPr algn="ctr"/>
                <a:r>
                  <a:rPr lang="en-US" sz="2400" dirty="0">
                    <a:solidFill>
                      <a:schemeClr val="bg1"/>
                    </a:solidFill>
                  </a:rPr>
                  <a:t>HNO3 (g)              HNO3 </a:t>
                </a:r>
              </a:p>
              <a:p>
                <a:pPr algn="ctr"/>
                <a:r>
                  <a:rPr lang="en-US" sz="2400" dirty="0">
                    <a:solidFill>
                      <a:schemeClr val="bg1"/>
                    </a:solidFill>
                  </a:rPr>
                  <a:t>HNO3              NO3- + H+ </a:t>
                </a:r>
              </a:p>
              <a:p>
                <a:endParaRPr lang="en-US" sz="2400" dirty="0">
                  <a:solidFill>
                    <a:schemeClr val="bg1"/>
                  </a:solidFill>
                </a:endParaRPr>
              </a:p>
              <a:p>
                <a:endParaRPr lang="en-US" sz="2400" dirty="0">
                  <a:solidFill>
                    <a:schemeClr val="bg1"/>
                  </a:solidFill>
                </a:endParaRPr>
              </a:p>
              <a:p>
                <a:endParaRPr lang="en-US" sz="2400" dirty="0">
                  <a:solidFill>
                    <a:schemeClr val="bg1"/>
                  </a:solidFill>
                </a:endParaRPr>
              </a:p>
            </p:txBody>
          </p:sp>
        </mc:Choice>
        <mc:Fallback xmlns="">
          <p:sp>
            <p:nvSpPr>
              <p:cNvPr id="13" name="TextBox 12">
                <a:extLst>
                  <a:ext uri="{FF2B5EF4-FFF2-40B4-BE49-F238E27FC236}">
                    <a16:creationId xmlns:a16="http://schemas.microsoft.com/office/drawing/2014/main" id="{4B9B33F0-1735-4AF8-BA20-1202263634AD}"/>
                  </a:ext>
                </a:extLst>
              </p:cNvPr>
              <p:cNvSpPr txBox="1">
                <a:spLocks noRot="1" noChangeAspect="1" noMove="1" noResize="1" noEditPoints="1" noAdjustHandles="1" noChangeArrowheads="1" noChangeShapeType="1" noTextEdit="1"/>
              </p:cNvSpPr>
              <p:nvPr/>
            </p:nvSpPr>
            <p:spPr>
              <a:xfrm>
                <a:off x="274320" y="1451032"/>
                <a:ext cx="4972474" cy="4977068"/>
              </a:xfrm>
              <a:prstGeom prst="rect">
                <a:avLst/>
              </a:prstGeom>
              <a:blipFill>
                <a:blip r:embed="rId4"/>
                <a:stretch>
                  <a:fillRect l="-1838"/>
                </a:stretch>
              </a:blipFill>
            </p:spPr>
            <p:txBody>
              <a:bodyPr/>
              <a:lstStyle/>
              <a:p>
                <a:r>
                  <a:rPr lang="en-US">
                    <a:noFill/>
                  </a:rPr>
                  <a:t> </a:t>
                </a:r>
              </a:p>
            </p:txBody>
          </p:sp>
        </mc:Fallback>
      </mc:AlternateContent>
      <p:sp>
        <p:nvSpPr>
          <p:cNvPr id="14" name="Arrow: Left-Right 13">
            <a:extLst>
              <a:ext uri="{FF2B5EF4-FFF2-40B4-BE49-F238E27FC236}">
                <a16:creationId xmlns:a16="http://schemas.microsoft.com/office/drawing/2014/main" id="{FF68EDF5-3D90-4D07-A28D-94651764E7DD}"/>
              </a:ext>
            </a:extLst>
          </p:cNvPr>
          <p:cNvSpPr/>
          <p:nvPr/>
        </p:nvSpPr>
        <p:spPr>
          <a:xfrm>
            <a:off x="2640754" y="4540514"/>
            <a:ext cx="617220" cy="231475"/>
          </a:xfrm>
          <a:prstGeom prst="leftRightArrow">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Arrow: Left-Right 17">
            <a:extLst>
              <a:ext uri="{FF2B5EF4-FFF2-40B4-BE49-F238E27FC236}">
                <a16:creationId xmlns:a16="http://schemas.microsoft.com/office/drawing/2014/main" id="{7EA4C89D-FF3C-49B0-AC2C-5B254639730C}"/>
              </a:ext>
            </a:extLst>
          </p:cNvPr>
          <p:cNvSpPr/>
          <p:nvPr/>
        </p:nvSpPr>
        <p:spPr>
          <a:xfrm>
            <a:off x="2143337" y="4890602"/>
            <a:ext cx="617220" cy="231475"/>
          </a:xfrm>
          <a:prstGeom prst="leftRightArrow">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95F6AAD0-7527-4BB7-9008-3CEA1D7D4BE8}"/>
              </a:ext>
            </a:extLst>
          </p:cNvPr>
          <p:cNvSpPr txBox="1"/>
          <p:nvPr/>
        </p:nvSpPr>
        <p:spPr>
          <a:xfrm>
            <a:off x="5589882" y="5073220"/>
            <a:ext cx="2994660" cy="307777"/>
          </a:xfrm>
          <a:prstGeom prst="rect">
            <a:avLst/>
          </a:prstGeom>
          <a:noFill/>
        </p:spPr>
        <p:txBody>
          <a:bodyPr wrap="square" rtlCol="0">
            <a:spAutoFit/>
          </a:bodyPr>
          <a:lstStyle/>
          <a:p>
            <a:pPr algn="r"/>
            <a:r>
              <a:rPr lang="en-US" sz="1400" dirty="0">
                <a:solidFill>
                  <a:schemeClr val="bg1"/>
                </a:solidFill>
              </a:rPr>
              <a:t>Guo, et. al, JGR, 2016</a:t>
            </a:r>
          </a:p>
        </p:txBody>
      </p:sp>
    </p:spTree>
    <p:extLst>
      <p:ext uri="{BB962C8B-B14F-4D97-AF65-F5344CB8AC3E}">
        <p14:creationId xmlns:p14="http://schemas.microsoft.com/office/powerpoint/2010/main" val="31616414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2B021306-1560-4696-8EFD-435DE784D9D4}"/>
              </a:ext>
            </a:extLst>
          </p:cNvPr>
          <p:cNvSpPr>
            <a:spLocks noGrp="1"/>
          </p:cNvSpPr>
          <p:nvPr>
            <p:ph idx="1"/>
          </p:nvPr>
        </p:nvSpPr>
        <p:spPr>
          <a:xfrm>
            <a:off x="1" y="1270000"/>
            <a:ext cx="8830733" cy="4893733"/>
          </a:xfrm>
        </p:spPr>
        <p:txBody>
          <a:bodyPr/>
          <a:lstStyle/>
          <a:p>
            <a:r>
              <a:rPr lang="en-US" sz="2400" dirty="0">
                <a:solidFill>
                  <a:schemeClr val="bg1"/>
                </a:solidFill>
              </a:rPr>
              <a:t>Aerosol acidity studies</a:t>
            </a:r>
          </a:p>
          <a:p>
            <a:pPr marL="806958" lvl="1" indent="-457200">
              <a:buFont typeface="+mj-lt"/>
              <a:buAutoNum type="arabicPeriod"/>
            </a:pPr>
            <a:r>
              <a:rPr lang="en-US" sz="2400" dirty="0">
                <a:solidFill>
                  <a:schemeClr val="bg1"/>
                </a:solidFill>
              </a:rPr>
              <a:t>Utah Winter Fine Particulate Study (UWFPS)</a:t>
            </a:r>
          </a:p>
          <a:p>
            <a:pPr marL="1314450" lvl="2" indent="-457200">
              <a:buFont typeface="+mj-lt"/>
              <a:buAutoNum type="alphaLcParenR"/>
            </a:pPr>
            <a:r>
              <a:rPr lang="en-US" sz="2400" dirty="0">
                <a:solidFill>
                  <a:schemeClr val="bg1"/>
                </a:solidFill>
              </a:rPr>
              <a:t>Temperature inversions cause PM2.5 buildup </a:t>
            </a:r>
          </a:p>
          <a:p>
            <a:pPr marL="806958" lvl="1" indent="-457200">
              <a:buFont typeface="+mj-lt"/>
              <a:buAutoNum type="arabicPeriod"/>
            </a:pPr>
            <a:r>
              <a:rPr lang="en-US" sz="2400" dirty="0">
                <a:solidFill>
                  <a:schemeClr val="bg1"/>
                </a:solidFill>
              </a:rPr>
              <a:t>Korea‐United States Air Quality Study (KORUS‐ AQ) </a:t>
            </a:r>
          </a:p>
          <a:p>
            <a:pPr marL="1314450" lvl="2" indent="-457200">
              <a:buFont typeface="+mj-lt"/>
              <a:buAutoNum type="alphaLcParenR"/>
            </a:pPr>
            <a:r>
              <a:rPr lang="en-US" sz="2400" dirty="0">
                <a:solidFill>
                  <a:schemeClr val="bg1"/>
                </a:solidFill>
              </a:rPr>
              <a:t>Long range transport of pollution and soil dust into southern half of Korean peninsula</a:t>
            </a:r>
          </a:p>
          <a:p>
            <a:pPr marL="806958" lvl="1" indent="-457200">
              <a:buFont typeface="+mj-lt"/>
              <a:buAutoNum type="arabicPeriod"/>
            </a:pPr>
            <a:r>
              <a:rPr lang="en-US" sz="2400" dirty="0">
                <a:solidFill>
                  <a:schemeClr val="bg1"/>
                </a:solidFill>
              </a:rPr>
              <a:t>Europe</a:t>
            </a:r>
          </a:p>
          <a:p>
            <a:pPr marL="1314450" lvl="2" indent="-457200">
              <a:buFont typeface="+mj-lt"/>
              <a:buAutoNum type="alphaLcParenR"/>
            </a:pPr>
            <a:r>
              <a:rPr lang="en-US" sz="2400" dirty="0">
                <a:solidFill>
                  <a:schemeClr val="bg1"/>
                </a:solidFill>
              </a:rPr>
              <a:t>Dust from the Sahara interacts with polluted air masses from Europe, Russia, and Asia</a:t>
            </a:r>
          </a:p>
          <a:p>
            <a:pPr lvl="1" indent="0">
              <a:buNone/>
            </a:pPr>
            <a:endParaRPr lang="en-US" sz="2400" dirty="0">
              <a:solidFill>
                <a:schemeClr val="bg1"/>
              </a:solidFill>
            </a:endParaRPr>
          </a:p>
        </p:txBody>
      </p:sp>
      <p:sp>
        <p:nvSpPr>
          <p:cNvPr id="2" name="Title 1">
            <a:extLst>
              <a:ext uri="{FF2B5EF4-FFF2-40B4-BE49-F238E27FC236}">
                <a16:creationId xmlns:a16="http://schemas.microsoft.com/office/drawing/2014/main" id="{00CC3B16-2AD7-4B9F-A128-800767D0AE86}"/>
              </a:ext>
            </a:extLst>
          </p:cNvPr>
          <p:cNvSpPr>
            <a:spLocks noGrp="1"/>
          </p:cNvSpPr>
          <p:nvPr>
            <p:ph type="title"/>
          </p:nvPr>
        </p:nvSpPr>
        <p:spPr/>
        <p:txBody>
          <a:bodyPr/>
          <a:lstStyle/>
          <a:p>
            <a:r>
              <a:rPr lang="en-US" sz="2400" dirty="0">
                <a:solidFill>
                  <a:schemeClr val="bg1"/>
                </a:solidFill>
              </a:rPr>
              <a:t>Outline</a:t>
            </a:r>
          </a:p>
        </p:txBody>
      </p:sp>
    </p:spTree>
    <p:extLst>
      <p:ext uri="{BB962C8B-B14F-4D97-AF65-F5344CB8AC3E}">
        <p14:creationId xmlns:p14="http://schemas.microsoft.com/office/powerpoint/2010/main" val="41124602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B44D70A4-4167-4BA9-A47E-A6452E17D884}"/>
              </a:ext>
            </a:extLst>
          </p:cNvPr>
          <p:cNvSpPr>
            <a:spLocks noGrp="1"/>
          </p:cNvSpPr>
          <p:nvPr>
            <p:ph idx="1"/>
          </p:nvPr>
        </p:nvSpPr>
        <p:spPr>
          <a:xfrm>
            <a:off x="1" y="3156856"/>
            <a:ext cx="8830733" cy="1894115"/>
          </a:xfrm>
        </p:spPr>
        <p:txBody>
          <a:bodyPr/>
          <a:lstStyle/>
          <a:p>
            <a:pPr algn="ctr"/>
            <a:r>
              <a:rPr lang="en-US" sz="4000" dirty="0"/>
              <a:t>UTAH</a:t>
            </a:r>
          </a:p>
        </p:txBody>
      </p:sp>
    </p:spTree>
    <p:extLst>
      <p:ext uri="{BB962C8B-B14F-4D97-AF65-F5344CB8AC3E}">
        <p14:creationId xmlns:p14="http://schemas.microsoft.com/office/powerpoint/2010/main" val="11759841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BE57E3-C601-4465-B87D-CF2CF252EE02}"/>
              </a:ext>
            </a:extLst>
          </p:cNvPr>
          <p:cNvSpPr>
            <a:spLocks noGrp="1"/>
          </p:cNvSpPr>
          <p:nvPr>
            <p:ph type="title"/>
          </p:nvPr>
        </p:nvSpPr>
        <p:spPr/>
        <p:txBody>
          <a:bodyPr/>
          <a:lstStyle/>
          <a:p>
            <a:r>
              <a:rPr lang="en-US" sz="2400" dirty="0">
                <a:solidFill>
                  <a:schemeClr val="bg1"/>
                </a:solidFill>
              </a:rPr>
              <a:t>UTAH: </a:t>
            </a:r>
            <a:r>
              <a:rPr lang="en-US" sz="2400" dirty="0" err="1">
                <a:solidFill>
                  <a:schemeClr val="bg1"/>
                </a:solidFill>
              </a:rPr>
              <a:t>LOGan</a:t>
            </a:r>
            <a:r>
              <a:rPr lang="en-US" sz="2400" dirty="0">
                <a:solidFill>
                  <a:schemeClr val="bg1"/>
                </a:solidFill>
              </a:rPr>
              <a:t> cache valley</a:t>
            </a:r>
          </a:p>
        </p:txBody>
      </p:sp>
      <p:pic>
        <p:nvPicPr>
          <p:cNvPr id="16" name="Content Placeholder 15">
            <a:extLst>
              <a:ext uri="{FF2B5EF4-FFF2-40B4-BE49-F238E27FC236}">
                <a16:creationId xmlns:a16="http://schemas.microsoft.com/office/drawing/2014/main" id="{9124A871-EE94-4899-9A50-A7F13F16708C}"/>
              </a:ext>
            </a:extLst>
          </p:cNvPr>
          <p:cNvPicPr>
            <a:picLocks noGrp="1" noChangeAspect="1"/>
          </p:cNvPicPr>
          <p:nvPr>
            <p:ph sz="half" idx="1"/>
          </p:nvPr>
        </p:nvPicPr>
        <p:blipFill>
          <a:blip r:embed="rId3"/>
          <a:stretch>
            <a:fillRect/>
          </a:stretch>
        </p:blipFill>
        <p:spPr>
          <a:xfrm>
            <a:off x="4339612" y="1279496"/>
            <a:ext cx="4000500" cy="1743075"/>
          </a:xfrm>
        </p:spPr>
      </p:pic>
      <p:pic>
        <p:nvPicPr>
          <p:cNvPr id="10" name="Content Placeholder 9">
            <a:extLst>
              <a:ext uri="{FF2B5EF4-FFF2-40B4-BE49-F238E27FC236}">
                <a16:creationId xmlns:a16="http://schemas.microsoft.com/office/drawing/2014/main" id="{4E4BD090-B083-42EB-99D2-C8776CDD8476}"/>
              </a:ext>
            </a:extLst>
          </p:cNvPr>
          <p:cNvPicPr>
            <a:picLocks noGrp="1" noChangeAspect="1"/>
          </p:cNvPicPr>
          <p:nvPr>
            <p:ph sz="half" idx="2"/>
          </p:nvPr>
        </p:nvPicPr>
        <p:blipFill>
          <a:blip r:embed="rId4"/>
          <a:stretch>
            <a:fillRect/>
          </a:stretch>
        </p:blipFill>
        <p:spPr>
          <a:xfrm>
            <a:off x="339112" y="991352"/>
            <a:ext cx="3543300" cy="3313970"/>
          </a:xfrm>
        </p:spPr>
      </p:pic>
      <p:sp>
        <p:nvSpPr>
          <p:cNvPr id="17" name="TextBox 16">
            <a:extLst>
              <a:ext uri="{FF2B5EF4-FFF2-40B4-BE49-F238E27FC236}">
                <a16:creationId xmlns:a16="http://schemas.microsoft.com/office/drawing/2014/main" id="{2AFDC095-6E14-494C-9BDD-CAC34346210D}"/>
              </a:ext>
            </a:extLst>
          </p:cNvPr>
          <p:cNvSpPr txBox="1"/>
          <p:nvPr/>
        </p:nvSpPr>
        <p:spPr>
          <a:xfrm>
            <a:off x="4359838" y="3126049"/>
            <a:ext cx="4000500" cy="369332"/>
          </a:xfrm>
          <a:prstGeom prst="rect">
            <a:avLst/>
          </a:prstGeom>
          <a:noFill/>
        </p:spPr>
        <p:txBody>
          <a:bodyPr wrap="square" rtlCol="0">
            <a:spAutoFit/>
          </a:bodyPr>
          <a:lstStyle/>
          <a:p>
            <a:pPr algn="r"/>
            <a:r>
              <a:rPr lang="en-US" dirty="0" err="1">
                <a:solidFill>
                  <a:schemeClr val="bg1"/>
                </a:solidFill>
              </a:rPr>
              <a:t>Kuprov</a:t>
            </a:r>
            <a:r>
              <a:rPr lang="en-US" dirty="0">
                <a:solidFill>
                  <a:schemeClr val="bg1"/>
                </a:solidFill>
              </a:rPr>
              <a:t>, et al. 2014</a:t>
            </a:r>
          </a:p>
        </p:txBody>
      </p:sp>
      <p:pic>
        <p:nvPicPr>
          <p:cNvPr id="18" name="Content Placeholder 6">
            <a:extLst>
              <a:ext uri="{FF2B5EF4-FFF2-40B4-BE49-F238E27FC236}">
                <a16:creationId xmlns:a16="http://schemas.microsoft.com/office/drawing/2014/main" id="{CFC708A2-2197-4107-BED8-B45EAD553B04}"/>
              </a:ext>
            </a:extLst>
          </p:cNvPr>
          <p:cNvPicPr>
            <a:picLocks noChangeAspect="1"/>
          </p:cNvPicPr>
          <p:nvPr/>
        </p:nvPicPr>
        <p:blipFill>
          <a:blip r:embed="rId5"/>
          <a:stretch>
            <a:fillRect/>
          </a:stretch>
        </p:blipFill>
        <p:spPr>
          <a:xfrm>
            <a:off x="862987" y="4491364"/>
            <a:ext cx="7477125" cy="1843405"/>
          </a:xfrm>
          <a:prstGeom prst="rect">
            <a:avLst/>
          </a:prstGeom>
        </p:spPr>
      </p:pic>
    </p:spTree>
    <p:extLst>
      <p:ext uri="{BB962C8B-B14F-4D97-AF65-F5344CB8AC3E}">
        <p14:creationId xmlns:p14="http://schemas.microsoft.com/office/powerpoint/2010/main" val="4248241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Mai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White Mai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2015_editable_slide_template</Template>
  <TotalTime>3010</TotalTime>
  <Words>2296</Words>
  <Application>Microsoft Office PowerPoint</Application>
  <PresentationFormat>On-screen Show (4:3)</PresentationFormat>
  <Paragraphs>230</Paragraphs>
  <Slides>16</Slides>
  <Notes>13</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16</vt:i4>
      </vt:variant>
    </vt:vector>
  </HeadingPairs>
  <TitlesOfParts>
    <vt:vector size="26" baseType="lpstr">
      <vt:lpstr>Arial</vt:lpstr>
      <vt:lpstr>Calibri</vt:lpstr>
      <vt:lpstr>Cambria Math</vt:lpstr>
      <vt:lpstr>Comic Sans MS</vt:lpstr>
      <vt:lpstr>Lucida Grande</vt:lpstr>
      <vt:lpstr>Roboto Light</vt:lpstr>
      <vt:lpstr>Wingdings</vt:lpstr>
      <vt:lpstr>Custom Design</vt:lpstr>
      <vt:lpstr>Main</vt:lpstr>
      <vt:lpstr>White Main</vt:lpstr>
      <vt:lpstr>       Investigating the Impact of atmospheric aerosol acidity on aerosol constituent transport fluxes EAS 6410 Final presentation  April 24th, 2018  </vt:lpstr>
      <vt:lpstr>Atmospheric aerosols are important because they effect human &amp; ecosystem health and climate</vt:lpstr>
      <vt:lpstr>Research Objective: Quantify the importance of aerosol acidity in global chemical transport models</vt:lpstr>
      <vt:lpstr>Importance of acidity: Particle acidity enhances the bioavailability of micronutrients in dust</vt:lpstr>
      <vt:lpstr>Ph is predicted through thermodynamic model, ISORROPIA II</vt:lpstr>
      <vt:lpstr>acidity estimates are validated through partitioning of SEMi-Volatile species in aerosols</vt:lpstr>
      <vt:lpstr>Outline</vt:lpstr>
      <vt:lpstr>PowerPoint Presentation</vt:lpstr>
      <vt:lpstr>UTAH: LOGan cache valley</vt:lpstr>
      <vt:lpstr>Observed ammonium partitioning is in good agreement with Model predictions </vt:lpstr>
      <vt:lpstr>Acidity levels for PM1 aerosols in Utah are high compared to other areas within the us</vt:lpstr>
      <vt:lpstr>Ph levels in Utah are not high enough to condense nitrite </vt:lpstr>
      <vt:lpstr>Future work/NEXT Steps: EUROPE</vt:lpstr>
      <vt:lpstr>QUESTions? </vt:lpstr>
      <vt:lpstr>Measurement Bias in CIMS measurement of HNO3</vt:lpstr>
      <vt:lpstr>Solution procedure for ISORROPIA II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Yoyi Ibi</cp:lastModifiedBy>
  <cp:revision>374</cp:revision>
  <dcterms:created xsi:type="dcterms:W3CDTF">2016-03-09T16:46:53Z</dcterms:created>
  <dcterms:modified xsi:type="dcterms:W3CDTF">2018-04-24T20:21:10Z</dcterms:modified>
</cp:coreProperties>
</file>