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8"/>
  </p:notesMasterIdLst>
  <p:sldIdLst>
    <p:sldId id="256" r:id="rId2"/>
    <p:sldId id="273" r:id="rId3"/>
    <p:sldId id="265" r:id="rId4"/>
    <p:sldId id="262" r:id="rId5"/>
    <p:sldId id="258" r:id="rId6"/>
    <p:sldId id="260" r:id="rId7"/>
    <p:sldId id="261" r:id="rId8"/>
    <p:sldId id="264" r:id="rId9"/>
    <p:sldId id="263" r:id="rId10"/>
    <p:sldId id="266" r:id="rId11"/>
    <p:sldId id="281" r:id="rId12"/>
    <p:sldId id="280" r:id="rId13"/>
    <p:sldId id="272" r:id="rId14"/>
    <p:sldId id="267" r:id="rId15"/>
    <p:sldId id="274" r:id="rId16"/>
    <p:sldId id="275" r:id="rId17"/>
    <p:sldId id="276" r:id="rId18"/>
    <p:sldId id="277" r:id="rId19"/>
    <p:sldId id="271" r:id="rId20"/>
    <p:sldId id="278" r:id="rId21"/>
    <p:sldId id="270" r:id="rId22"/>
    <p:sldId id="279" r:id="rId23"/>
    <p:sldId id="268" r:id="rId24"/>
    <p:sldId id="269" r:id="rId25"/>
    <p:sldId id="259" r:id="rId26"/>
    <p:sldId id="257" r:id="rId2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82"/>
    <p:restoredTop sz="94631"/>
  </p:normalViewPr>
  <p:slideViewPr>
    <p:cSldViewPr snapToGrid="0" snapToObjects="1">
      <p:cViewPr varScale="1">
        <p:scale>
          <a:sx n="83" d="100"/>
          <a:sy n="83" d="100"/>
        </p:scale>
        <p:origin x="208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yanna/Desktop/Atm%20Chem%20Term%20Proj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yanna/Desktop/Atm%20Chem%20Term%20Proj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yanna/Desktop/Atm%20Chem%20Term%20Proj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yanna/Desktop/Atm%20Chem%20Term%20Proj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Ayanna/Desktop/Atm%20Chem%20Term%20Proj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Carbon Dioxide Emissions in Nigeria from 1960-2014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fr-F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Sheet1!$G$1</c:f>
              <c:strCache>
                <c:ptCount val="1"/>
                <c:pt idx="0">
                  <c:v>CO2 Emissions (kt)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Sheet1!$F$2:$F$56</c:f>
              <c:numCache>
                <c:formatCode>General</c:formatCode>
                <c:ptCount val="55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</c:numCache>
            </c:numRef>
          </c:cat>
          <c:val>
            <c:numRef>
              <c:f>Sheet1!$G$2:$G$56</c:f>
              <c:numCache>
                <c:formatCode>General</c:formatCode>
                <c:ptCount val="55"/>
                <c:pt idx="0">
                  <c:v>3407</c:v>
                </c:pt>
                <c:pt idx="1">
                  <c:v>4114</c:v>
                </c:pt>
                <c:pt idx="2">
                  <c:v>4180</c:v>
                </c:pt>
                <c:pt idx="3">
                  <c:v>5350</c:v>
                </c:pt>
                <c:pt idx="4">
                  <c:v>7275</c:v>
                </c:pt>
                <c:pt idx="5">
                  <c:v>11764</c:v>
                </c:pt>
                <c:pt idx="6">
                  <c:v>12908</c:v>
                </c:pt>
                <c:pt idx="7">
                  <c:v>12838</c:v>
                </c:pt>
                <c:pt idx="8">
                  <c:v>6634</c:v>
                </c:pt>
                <c:pt idx="9">
                  <c:v>12112</c:v>
                </c:pt>
                <c:pt idx="10">
                  <c:v>21540</c:v>
                </c:pt>
                <c:pt idx="11">
                  <c:v>32281</c:v>
                </c:pt>
                <c:pt idx="12">
                  <c:v>41426</c:v>
                </c:pt>
                <c:pt idx="13">
                  <c:v>49578</c:v>
                </c:pt>
                <c:pt idx="14">
                  <c:v>62291</c:v>
                </c:pt>
                <c:pt idx="15">
                  <c:v>47396</c:v>
                </c:pt>
                <c:pt idx="16">
                  <c:v>55247</c:v>
                </c:pt>
                <c:pt idx="17">
                  <c:v>50568</c:v>
                </c:pt>
                <c:pt idx="18">
                  <c:v>48294</c:v>
                </c:pt>
                <c:pt idx="19">
                  <c:v>70289</c:v>
                </c:pt>
                <c:pt idx="20">
                  <c:v>68155</c:v>
                </c:pt>
                <c:pt idx="21">
                  <c:v>65958</c:v>
                </c:pt>
                <c:pt idx="22">
                  <c:v>65603</c:v>
                </c:pt>
                <c:pt idx="23">
                  <c:v>59930</c:v>
                </c:pt>
                <c:pt idx="24">
                  <c:v>69625</c:v>
                </c:pt>
                <c:pt idx="25">
                  <c:v>69893</c:v>
                </c:pt>
                <c:pt idx="26">
                  <c:v>73505</c:v>
                </c:pt>
                <c:pt idx="27">
                  <c:v>59343</c:v>
                </c:pt>
                <c:pt idx="28">
                  <c:v>70747</c:v>
                </c:pt>
                <c:pt idx="29">
                  <c:v>42442</c:v>
                </c:pt>
                <c:pt idx="30">
                  <c:v>39197</c:v>
                </c:pt>
                <c:pt idx="31">
                  <c:v>42273</c:v>
                </c:pt>
                <c:pt idx="32">
                  <c:v>46615</c:v>
                </c:pt>
                <c:pt idx="33">
                  <c:v>45137</c:v>
                </c:pt>
                <c:pt idx="34">
                  <c:v>35200</c:v>
                </c:pt>
                <c:pt idx="35">
                  <c:v>35841</c:v>
                </c:pt>
                <c:pt idx="36">
                  <c:v>39666</c:v>
                </c:pt>
                <c:pt idx="37">
                  <c:v>42328</c:v>
                </c:pt>
                <c:pt idx="38">
                  <c:v>37869</c:v>
                </c:pt>
                <c:pt idx="39">
                  <c:v>40286</c:v>
                </c:pt>
                <c:pt idx="40">
                  <c:v>76057</c:v>
                </c:pt>
                <c:pt idx="41">
                  <c:v>85734</c:v>
                </c:pt>
                <c:pt idx="42">
                  <c:v>93677</c:v>
                </c:pt>
                <c:pt idx="43">
                  <c:v>101616</c:v>
                </c:pt>
                <c:pt idx="44">
                  <c:v>104304</c:v>
                </c:pt>
                <c:pt idx="45">
                  <c:v>106068</c:v>
                </c:pt>
                <c:pt idx="46">
                  <c:v>98892</c:v>
                </c:pt>
                <c:pt idx="47">
                  <c:v>95056</c:v>
                </c:pt>
                <c:pt idx="48">
                  <c:v>96149</c:v>
                </c:pt>
                <c:pt idx="49">
                  <c:v>76736</c:v>
                </c:pt>
                <c:pt idx="50">
                  <c:v>91517</c:v>
                </c:pt>
                <c:pt idx="51">
                  <c:v>95694</c:v>
                </c:pt>
                <c:pt idx="52">
                  <c:v>98503</c:v>
                </c:pt>
                <c:pt idx="53">
                  <c:v>98136</c:v>
                </c:pt>
                <c:pt idx="54">
                  <c:v>96281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5EA-1C45-9A24-3497089586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86359487"/>
        <c:axId val="1588524879"/>
      </c:lineChart>
      <c:catAx>
        <c:axId val="158635948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(Years)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88524879"/>
        <c:crosses val="autoZero"/>
        <c:auto val="1"/>
        <c:lblAlgn val="ctr"/>
        <c:lblOffset val="100"/>
        <c:noMultiLvlLbl val="0"/>
      </c:catAx>
      <c:valAx>
        <c:axId val="15885248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CO2 Emissions (kt)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863594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Carbon Dioxide Emissions in Nigeria from 1960-2014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Sheet1!$G$1</c:f>
              <c:strCache>
                <c:ptCount val="1"/>
                <c:pt idx="0">
                  <c:v>CO2 Emissions (kt)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trendline>
            <c:spPr>
              <a:ln w="25400" cap="rnd">
                <a:solidFill>
                  <a:srgbClr val="FF0000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cat>
            <c:numRef>
              <c:f>Sheet1!$F$2:$F$56</c:f>
              <c:numCache>
                <c:formatCode>General</c:formatCode>
                <c:ptCount val="55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</c:numCache>
            </c:numRef>
          </c:cat>
          <c:val>
            <c:numRef>
              <c:f>Sheet1!$G$2:$G$56</c:f>
              <c:numCache>
                <c:formatCode>General</c:formatCode>
                <c:ptCount val="55"/>
                <c:pt idx="0">
                  <c:v>3407</c:v>
                </c:pt>
                <c:pt idx="1">
                  <c:v>4114</c:v>
                </c:pt>
                <c:pt idx="2">
                  <c:v>4180</c:v>
                </c:pt>
                <c:pt idx="3">
                  <c:v>5350</c:v>
                </c:pt>
                <c:pt idx="4">
                  <c:v>7275</c:v>
                </c:pt>
                <c:pt idx="5">
                  <c:v>11764</c:v>
                </c:pt>
                <c:pt idx="6">
                  <c:v>12908</c:v>
                </c:pt>
                <c:pt idx="7">
                  <c:v>12838</c:v>
                </c:pt>
                <c:pt idx="8">
                  <c:v>6634</c:v>
                </c:pt>
                <c:pt idx="9">
                  <c:v>12112</c:v>
                </c:pt>
                <c:pt idx="10">
                  <c:v>21540</c:v>
                </c:pt>
                <c:pt idx="11">
                  <c:v>32281</c:v>
                </c:pt>
                <c:pt idx="12">
                  <c:v>41426</c:v>
                </c:pt>
                <c:pt idx="13">
                  <c:v>49578</c:v>
                </c:pt>
                <c:pt idx="14">
                  <c:v>62291</c:v>
                </c:pt>
                <c:pt idx="15">
                  <c:v>47396</c:v>
                </c:pt>
                <c:pt idx="16">
                  <c:v>55247</c:v>
                </c:pt>
                <c:pt idx="17">
                  <c:v>50568</c:v>
                </c:pt>
                <c:pt idx="18">
                  <c:v>48294</c:v>
                </c:pt>
                <c:pt idx="19">
                  <c:v>70289</c:v>
                </c:pt>
                <c:pt idx="20">
                  <c:v>68155</c:v>
                </c:pt>
                <c:pt idx="21">
                  <c:v>65958</c:v>
                </c:pt>
                <c:pt idx="22">
                  <c:v>65603</c:v>
                </c:pt>
                <c:pt idx="23">
                  <c:v>59930</c:v>
                </c:pt>
                <c:pt idx="24">
                  <c:v>69625</c:v>
                </c:pt>
                <c:pt idx="25">
                  <c:v>69893</c:v>
                </c:pt>
                <c:pt idx="26">
                  <c:v>73505</c:v>
                </c:pt>
                <c:pt idx="27">
                  <c:v>59343</c:v>
                </c:pt>
                <c:pt idx="28">
                  <c:v>70747</c:v>
                </c:pt>
                <c:pt idx="29">
                  <c:v>42442</c:v>
                </c:pt>
                <c:pt idx="30">
                  <c:v>39197</c:v>
                </c:pt>
                <c:pt idx="31">
                  <c:v>42273</c:v>
                </c:pt>
                <c:pt idx="32">
                  <c:v>46615</c:v>
                </c:pt>
                <c:pt idx="33">
                  <c:v>45137</c:v>
                </c:pt>
                <c:pt idx="34">
                  <c:v>35200</c:v>
                </c:pt>
                <c:pt idx="35">
                  <c:v>35841</c:v>
                </c:pt>
                <c:pt idx="36">
                  <c:v>39666</c:v>
                </c:pt>
                <c:pt idx="37">
                  <c:v>42328</c:v>
                </c:pt>
                <c:pt idx="38">
                  <c:v>37869</c:v>
                </c:pt>
                <c:pt idx="39">
                  <c:v>40286</c:v>
                </c:pt>
                <c:pt idx="40">
                  <c:v>76057</c:v>
                </c:pt>
                <c:pt idx="41">
                  <c:v>85734</c:v>
                </c:pt>
                <c:pt idx="42">
                  <c:v>93677</c:v>
                </c:pt>
                <c:pt idx="43">
                  <c:v>101616</c:v>
                </c:pt>
                <c:pt idx="44">
                  <c:v>104304</c:v>
                </c:pt>
                <c:pt idx="45">
                  <c:v>106068</c:v>
                </c:pt>
                <c:pt idx="46">
                  <c:v>98892</c:v>
                </c:pt>
                <c:pt idx="47">
                  <c:v>95056</c:v>
                </c:pt>
                <c:pt idx="48">
                  <c:v>96149</c:v>
                </c:pt>
                <c:pt idx="49">
                  <c:v>76736</c:v>
                </c:pt>
                <c:pt idx="50">
                  <c:v>91517</c:v>
                </c:pt>
                <c:pt idx="51">
                  <c:v>95694</c:v>
                </c:pt>
                <c:pt idx="52">
                  <c:v>98503</c:v>
                </c:pt>
                <c:pt idx="53">
                  <c:v>98136</c:v>
                </c:pt>
                <c:pt idx="54">
                  <c:v>96281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5EA-1C45-9A24-3497089586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86359487"/>
        <c:axId val="1588524879"/>
      </c:lineChart>
      <c:catAx>
        <c:axId val="158635948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(Years)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88524879"/>
        <c:crosses val="autoZero"/>
        <c:auto val="1"/>
        <c:lblAlgn val="ctr"/>
        <c:lblOffset val="100"/>
        <c:noMultiLvlLbl val="0"/>
      </c:catAx>
      <c:valAx>
        <c:axId val="15885248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CO2 Emissions (kt)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863594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Carbon Dioxide Emissions in Nigeria from 1960-2014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Sheet1!$G$1</c:f>
              <c:strCache>
                <c:ptCount val="1"/>
                <c:pt idx="0">
                  <c:v>CO2 Emissions (kt)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trendline>
            <c:spPr>
              <a:ln w="25400" cap="rnd">
                <a:solidFill>
                  <a:srgbClr val="FF0000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rgbClr val="FF0000"/>
                </a:solidFill>
                <a:prstDash val="sysDot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1.600725936052709E-3"/>
                  <c:y val="0.28079363175188871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197" b="1" i="0" u="none" strike="noStrike" kern="1200" baseline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sz="1800" b="1" baseline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y = 1607.9x + 9953</a:t>
                    </a:r>
                    <a:endParaRPr lang="en-US" sz="1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fr-FR"/>
                </a:p>
              </c:txPr>
            </c:trendlineLbl>
          </c:trendline>
          <c:cat>
            <c:numRef>
              <c:f>Sheet1!$F$2:$F$56</c:f>
              <c:numCache>
                <c:formatCode>General</c:formatCode>
                <c:ptCount val="55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</c:numCache>
            </c:numRef>
          </c:cat>
          <c:val>
            <c:numRef>
              <c:f>Sheet1!$G$2:$G$56</c:f>
              <c:numCache>
                <c:formatCode>General</c:formatCode>
                <c:ptCount val="55"/>
                <c:pt idx="0">
                  <c:v>3407</c:v>
                </c:pt>
                <c:pt idx="1">
                  <c:v>4114</c:v>
                </c:pt>
                <c:pt idx="2">
                  <c:v>4180</c:v>
                </c:pt>
                <c:pt idx="3">
                  <c:v>5350</c:v>
                </c:pt>
                <c:pt idx="4">
                  <c:v>7275</c:v>
                </c:pt>
                <c:pt idx="5">
                  <c:v>11764</c:v>
                </c:pt>
                <c:pt idx="6">
                  <c:v>12908</c:v>
                </c:pt>
                <c:pt idx="7">
                  <c:v>12838</c:v>
                </c:pt>
                <c:pt idx="8">
                  <c:v>6634</c:v>
                </c:pt>
                <c:pt idx="9">
                  <c:v>12112</c:v>
                </c:pt>
                <c:pt idx="10">
                  <c:v>21540</c:v>
                </c:pt>
                <c:pt idx="11">
                  <c:v>32281</c:v>
                </c:pt>
                <c:pt idx="12">
                  <c:v>41426</c:v>
                </c:pt>
                <c:pt idx="13">
                  <c:v>49578</c:v>
                </c:pt>
                <c:pt idx="14">
                  <c:v>62291</c:v>
                </c:pt>
                <c:pt idx="15">
                  <c:v>47396</c:v>
                </c:pt>
                <c:pt idx="16">
                  <c:v>55247</c:v>
                </c:pt>
                <c:pt idx="17">
                  <c:v>50568</c:v>
                </c:pt>
                <c:pt idx="18">
                  <c:v>48294</c:v>
                </c:pt>
                <c:pt idx="19">
                  <c:v>70289</c:v>
                </c:pt>
                <c:pt idx="20">
                  <c:v>68155</c:v>
                </c:pt>
                <c:pt idx="21">
                  <c:v>65958</c:v>
                </c:pt>
                <c:pt idx="22">
                  <c:v>65603</c:v>
                </c:pt>
                <c:pt idx="23">
                  <c:v>59930</c:v>
                </c:pt>
                <c:pt idx="24">
                  <c:v>69625</c:v>
                </c:pt>
                <c:pt idx="25">
                  <c:v>69893</c:v>
                </c:pt>
                <c:pt idx="26">
                  <c:v>73505</c:v>
                </c:pt>
                <c:pt idx="27">
                  <c:v>59343</c:v>
                </c:pt>
                <c:pt idx="28">
                  <c:v>70747</c:v>
                </c:pt>
                <c:pt idx="29">
                  <c:v>42442</c:v>
                </c:pt>
                <c:pt idx="30">
                  <c:v>39197</c:v>
                </c:pt>
                <c:pt idx="31">
                  <c:v>42273</c:v>
                </c:pt>
                <c:pt idx="32">
                  <c:v>46615</c:v>
                </c:pt>
                <c:pt idx="33">
                  <c:v>45137</c:v>
                </c:pt>
                <c:pt idx="34">
                  <c:v>35200</c:v>
                </c:pt>
                <c:pt idx="35">
                  <c:v>35841</c:v>
                </c:pt>
                <c:pt idx="36">
                  <c:v>39666</c:v>
                </c:pt>
                <c:pt idx="37">
                  <c:v>42328</c:v>
                </c:pt>
                <c:pt idx="38">
                  <c:v>37869</c:v>
                </c:pt>
                <c:pt idx="39">
                  <c:v>40286</c:v>
                </c:pt>
                <c:pt idx="40">
                  <c:v>76057</c:v>
                </c:pt>
                <c:pt idx="41">
                  <c:v>85734</c:v>
                </c:pt>
                <c:pt idx="42">
                  <c:v>93677</c:v>
                </c:pt>
                <c:pt idx="43">
                  <c:v>101616</c:v>
                </c:pt>
                <c:pt idx="44">
                  <c:v>104304</c:v>
                </c:pt>
                <c:pt idx="45">
                  <c:v>106068</c:v>
                </c:pt>
                <c:pt idx="46">
                  <c:v>98892</c:v>
                </c:pt>
                <c:pt idx="47">
                  <c:v>95056</c:v>
                </c:pt>
                <c:pt idx="48">
                  <c:v>96149</c:v>
                </c:pt>
                <c:pt idx="49">
                  <c:v>76736</c:v>
                </c:pt>
                <c:pt idx="50">
                  <c:v>91517</c:v>
                </c:pt>
                <c:pt idx="51">
                  <c:v>95694</c:v>
                </c:pt>
                <c:pt idx="52">
                  <c:v>98503</c:v>
                </c:pt>
                <c:pt idx="53">
                  <c:v>98136</c:v>
                </c:pt>
                <c:pt idx="54">
                  <c:v>96281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5EA-1C45-9A24-3497089586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86359487"/>
        <c:axId val="1588524879"/>
      </c:lineChart>
      <c:catAx>
        <c:axId val="158635948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(Years)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88524879"/>
        <c:crosses val="autoZero"/>
        <c:auto val="1"/>
        <c:lblAlgn val="ctr"/>
        <c:lblOffset val="100"/>
        <c:noMultiLvlLbl val="0"/>
      </c:catAx>
      <c:valAx>
        <c:axId val="15885248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CO2 Emissions (kt)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863594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Carbon Dioxide Emissions in Nigeria from 1960-2030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Sheet1!$G$1</c:f>
              <c:strCache>
                <c:ptCount val="1"/>
                <c:pt idx="0">
                  <c:v>CO2 Emissions (kt)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trendline>
            <c:spPr>
              <a:ln w="25400" cap="rnd" cmpd="sng">
                <a:solidFill>
                  <a:srgbClr val="FF0000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cat>
            <c:numRef>
              <c:f>Sheet1!$F$2:$F$72</c:f>
              <c:numCache>
                <c:formatCode>General</c:formatCode>
                <c:ptCount val="71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  <c:pt idx="59">
                  <c:v>2019</c:v>
                </c:pt>
                <c:pt idx="60">
                  <c:v>2020</c:v>
                </c:pt>
                <c:pt idx="61">
                  <c:v>2021</c:v>
                </c:pt>
                <c:pt idx="62">
                  <c:v>2022</c:v>
                </c:pt>
                <c:pt idx="63">
                  <c:v>2023</c:v>
                </c:pt>
                <c:pt idx="64">
                  <c:v>2024</c:v>
                </c:pt>
                <c:pt idx="65">
                  <c:v>2025</c:v>
                </c:pt>
                <c:pt idx="66">
                  <c:v>2026</c:v>
                </c:pt>
                <c:pt idx="67">
                  <c:v>2027</c:v>
                </c:pt>
                <c:pt idx="68">
                  <c:v>2028</c:v>
                </c:pt>
                <c:pt idx="69">
                  <c:v>2029</c:v>
                </c:pt>
                <c:pt idx="70">
                  <c:v>2030</c:v>
                </c:pt>
              </c:numCache>
            </c:numRef>
          </c:cat>
          <c:val>
            <c:numRef>
              <c:f>Sheet1!$G$2:$G$72</c:f>
              <c:numCache>
                <c:formatCode>General</c:formatCode>
                <c:ptCount val="71"/>
                <c:pt idx="0">
                  <c:v>3407</c:v>
                </c:pt>
                <c:pt idx="1">
                  <c:v>4114</c:v>
                </c:pt>
                <c:pt idx="2">
                  <c:v>4180</c:v>
                </c:pt>
                <c:pt idx="3">
                  <c:v>5350</c:v>
                </c:pt>
                <c:pt idx="4">
                  <c:v>7275</c:v>
                </c:pt>
                <c:pt idx="5">
                  <c:v>11764</c:v>
                </c:pt>
                <c:pt idx="6">
                  <c:v>12908</c:v>
                </c:pt>
                <c:pt idx="7">
                  <c:v>12838</c:v>
                </c:pt>
                <c:pt idx="8">
                  <c:v>6634</c:v>
                </c:pt>
                <c:pt idx="9">
                  <c:v>12112</c:v>
                </c:pt>
                <c:pt idx="10">
                  <c:v>21540</c:v>
                </c:pt>
                <c:pt idx="11">
                  <c:v>32281</c:v>
                </c:pt>
                <c:pt idx="12">
                  <c:v>41426</c:v>
                </c:pt>
                <c:pt idx="13">
                  <c:v>49578</c:v>
                </c:pt>
                <c:pt idx="14">
                  <c:v>62291</c:v>
                </c:pt>
                <c:pt idx="15">
                  <c:v>47396</c:v>
                </c:pt>
                <c:pt idx="16">
                  <c:v>55247</c:v>
                </c:pt>
                <c:pt idx="17">
                  <c:v>50568</c:v>
                </c:pt>
                <c:pt idx="18">
                  <c:v>48294</c:v>
                </c:pt>
                <c:pt idx="19">
                  <c:v>70289</c:v>
                </c:pt>
                <c:pt idx="20">
                  <c:v>68155</c:v>
                </c:pt>
                <c:pt idx="21">
                  <c:v>65958</c:v>
                </c:pt>
                <c:pt idx="22">
                  <c:v>65603</c:v>
                </c:pt>
                <c:pt idx="23">
                  <c:v>59930</c:v>
                </c:pt>
                <c:pt idx="24">
                  <c:v>69625</c:v>
                </c:pt>
                <c:pt idx="25">
                  <c:v>69893</c:v>
                </c:pt>
                <c:pt idx="26">
                  <c:v>73505</c:v>
                </c:pt>
                <c:pt idx="27">
                  <c:v>59343</c:v>
                </c:pt>
                <c:pt idx="28">
                  <c:v>70747</c:v>
                </c:pt>
                <c:pt idx="29">
                  <c:v>42442</c:v>
                </c:pt>
                <c:pt idx="30">
                  <c:v>39197</c:v>
                </c:pt>
                <c:pt idx="31">
                  <c:v>42273</c:v>
                </c:pt>
                <c:pt idx="32">
                  <c:v>46615</c:v>
                </c:pt>
                <c:pt idx="33">
                  <c:v>45137</c:v>
                </c:pt>
                <c:pt idx="34">
                  <c:v>35200</c:v>
                </c:pt>
                <c:pt idx="35">
                  <c:v>35841</c:v>
                </c:pt>
                <c:pt idx="36">
                  <c:v>39666</c:v>
                </c:pt>
                <c:pt idx="37">
                  <c:v>42328</c:v>
                </c:pt>
                <c:pt idx="38">
                  <c:v>37869</c:v>
                </c:pt>
                <c:pt idx="39">
                  <c:v>40286</c:v>
                </c:pt>
                <c:pt idx="40">
                  <c:v>76057</c:v>
                </c:pt>
                <c:pt idx="41">
                  <c:v>85734</c:v>
                </c:pt>
                <c:pt idx="42">
                  <c:v>93677</c:v>
                </c:pt>
                <c:pt idx="43">
                  <c:v>101616</c:v>
                </c:pt>
                <c:pt idx="44">
                  <c:v>104304</c:v>
                </c:pt>
                <c:pt idx="45">
                  <c:v>106068</c:v>
                </c:pt>
                <c:pt idx="46">
                  <c:v>98892</c:v>
                </c:pt>
                <c:pt idx="47">
                  <c:v>95056</c:v>
                </c:pt>
                <c:pt idx="48">
                  <c:v>96149</c:v>
                </c:pt>
                <c:pt idx="49">
                  <c:v>76736</c:v>
                </c:pt>
                <c:pt idx="50">
                  <c:v>91517</c:v>
                </c:pt>
                <c:pt idx="51">
                  <c:v>95694</c:v>
                </c:pt>
                <c:pt idx="52">
                  <c:v>98503</c:v>
                </c:pt>
                <c:pt idx="53">
                  <c:v>98136</c:v>
                </c:pt>
                <c:pt idx="54">
                  <c:v>96281</c:v>
                </c:pt>
                <c:pt idx="55">
                  <c:v>98388</c:v>
                </c:pt>
                <c:pt idx="56">
                  <c:v>99995</c:v>
                </c:pt>
                <c:pt idx="57">
                  <c:v>101603</c:v>
                </c:pt>
                <c:pt idx="58">
                  <c:v>103211</c:v>
                </c:pt>
                <c:pt idx="59">
                  <c:v>104819</c:v>
                </c:pt>
                <c:pt idx="60">
                  <c:v>106427</c:v>
                </c:pt>
                <c:pt idx="61">
                  <c:v>108035</c:v>
                </c:pt>
                <c:pt idx="62">
                  <c:v>109643</c:v>
                </c:pt>
                <c:pt idx="63">
                  <c:v>111251</c:v>
                </c:pt>
                <c:pt idx="64">
                  <c:v>112859</c:v>
                </c:pt>
                <c:pt idx="65">
                  <c:v>114467</c:v>
                </c:pt>
                <c:pt idx="66">
                  <c:v>116074</c:v>
                </c:pt>
                <c:pt idx="67">
                  <c:v>117682</c:v>
                </c:pt>
                <c:pt idx="68">
                  <c:v>119290</c:v>
                </c:pt>
                <c:pt idx="69">
                  <c:v>120898</c:v>
                </c:pt>
                <c:pt idx="70">
                  <c:v>122506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930-A548-ACAB-B57A3B0862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86359487"/>
        <c:axId val="1588524879"/>
      </c:lineChart>
      <c:catAx>
        <c:axId val="158635948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(Years)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88524879"/>
        <c:crosses val="autoZero"/>
        <c:auto val="1"/>
        <c:lblAlgn val="ctr"/>
        <c:lblOffset val="100"/>
        <c:noMultiLvlLbl val="0"/>
      </c:catAx>
      <c:valAx>
        <c:axId val="15885248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CO2 Emissions (kt)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863594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Carbon Dioxide Emissions in Nigeria from 1960-2030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Sheet1!$G$1</c:f>
              <c:strCache>
                <c:ptCount val="1"/>
                <c:pt idx="0">
                  <c:v>CO2 Emissions (kt)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trendline>
            <c:spPr>
              <a:ln w="25400" cap="rnd" cmpd="sng">
                <a:solidFill>
                  <a:srgbClr val="FF0000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cat>
            <c:numRef>
              <c:f>Sheet1!$F$2:$F$72</c:f>
              <c:numCache>
                <c:formatCode>General</c:formatCode>
                <c:ptCount val="71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  <c:pt idx="59">
                  <c:v>2019</c:v>
                </c:pt>
                <c:pt idx="60">
                  <c:v>2020</c:v>
                </c:pt>
                <c:pt idx="61">
                  <c:v>2021</c:v>
                </c:pt>
                <c:pt idx="62">
                  <c:v>2022</c:v>
                </c:pt>
                <c:pt idx="63">
                  <c:v>2023</c:v>
                </c:pt>
                <c:pt idx="64">
                  <c:v>2024</c:v>
                </c:pt>
                <c:pt idx="65">
                  <c:v>2025</c:v>
                </c:pt>
                <c:pt idx="66">
                  <c:v>2026</c:v>
                </c:pt>
                <c:pt idx="67">
                  <c:v>2027</c:v>
                </c:pt>
                <c:pt idx="68">
                  <c:v>2028</c:v>
                </c:pt>
                <c:pt idx="69">
                  <c:v>2029</c:v>
                </c:pt>
                <c:pt idx="70">
                  <c:v>2030</c:v>
                </c:pt>
              </c:numCache>
            </c:numRef>
          </c:cat>
          <c:val>
            <c:numRef>
              <c:f>Sheet1!$G$2:$G$72</c:f>
              <c:numCache>
                <c:formatCode>General</c:formatCode>
                <c:ptCount val="71"/>
                <c:pt idx="0">
                  <c:v>3407</c:v>
                </c:pt>
                <c:pt idx="1">
                  <c:v>4114</c:v>
                </c:pt>
                <c:pt idx="2">
                  <c:v>4180</c:v>
                </c:pt>
                <c:pt idx="3">
                  <c:v>5350</c:v>
                </c:pt>
                <c:pt idx="4">
                  <c:v>7275</c:v>
                </c:pt>
                <c:pt idx="5">
                  <c:v>11764</c:v>
                </c:pt>
                <c:pt idx="6">
                  <c:v>12908</c:v>
                </c:pt>
                <c:pt idx="7">
                  <c:v>12838</c:v>
                </c:pt>
                <c:pt idx="8">
                  <c:v>6634</c:v>
                </c:pt>
                <c:pt idx="9">
                  <c:v>12112</c:v>
                </c:pt>
                <c:pt idx="10">
                  <c:v>21540</c:v>
                </c:pt>
                <c:pt idx="11">
                  <c:v>32281</c:v>
                </c:pt>
                <c:pt idx="12">
                  <c:v>41426</c:v>
                </c:pt>
                <c:pt idx="13">
                  <c:v>49578</c:v>
                </c:pt>
                <c:pt idx="14">
                  <c:v>62291</c:v>
                </c:pt>
                <c:pt idx="15">
                  <c:v>47396</c:v>
                </c:pt>
                <c:pt idx="16">
                  <c:v>55247</c:v>
                </c:pt>
                <c:pt idx="17">
                  <c:v>50568</c:v>
                </c:pt>
                <c:pt idx="18">
                  <c:v>48294</c:v>
                </c:pt>
                <c:pt idx="19">
                  <c:v>70289</c:v>
                </c:pt>
                <c:pt idx="20">
                  <c:v>68155</c:v>
                </c:pt>
                <c:pt idx="21">
                  <c:v>65958</c:v>
                </c:pt>
                <c:pt idx="22">
                  <c:v>65603</c:v>
                </c:pt>
                <c:pt idx="23">
                  <c:v>59930</c:v>
                </c:pt>
                <c:pt idx="24">
                  <c:v>69625</c:v>
                </c:pt>
                <c:pt idx="25">
                  <c:v>69893</c:v>
                </c:pt>
                <c:pt idx="26">
                  <c:v>73505</c:v>
                </c:pt>
                <c:pt idx="27">
                  <c:v>59343</c:v>
                </c:pt>
                <c:pt idx="28">
                  <c:v>70747</c:v>
                </c:pt>
                <c:pt idx="29">
                  <c:v>42442</c:v>
                </c:pt>
                <c:pt idx="30">
                  <c:v>39197</c:v>
                </c:pt>
                <c:pt idx="31">
                  <c:v>42273</c:v>
                </c:pt>
                <c:pt idx="32">
                  <c:v>46615</c:v>
                </c:pt>
                <c:pt idx="33">
                  <c:v>45137</c:v>
                </c:pt>
                <c:pt idx="34">
                  <c:v>35200</c:v>
                </c:pt>
                <c:pt idx="35">
                  <c:v>35841</c:v>
                </c:pt>
                <c:pt idx="36">
                  <c:v>39666</c:v>
                </c:pt>
                <c:pt idx="37">
                  <c:v>42328</c:v>
                </c:pt>
                <c:pt idx="38">
                  <c:v>37869</c:v>
                </c:pt>
                <c:pt idx="39">
                  <c:v>40286</c:v>
                </c:pt>
                <c:pt idx="40">
                  <c:v>76057</c:v>
                </c:pt>
                <c:pt idx="41">
                  <c:v>85734</c:v>
                </c:pt>
                <c:pt idx="42">
                  <c:v>93677</c:v>
                </c:pt>
                <c:pt idx="43">
                  <c:v>101616</c:v>
                </c:pt>
                <c:pt idx="44">
                  <c:v>104304</c:v>
                </c:pt>
                <c:pt idx="45">
                  <c:v>106068</c:v>
                </c:pt>
                <c:pt idx="46">
                  <c:v>98892</c:v>
                </c:pt>
                <c:pt idx="47">
                  <c:v>95056</c:v>
                </c:pt>
                <c:pt idx="48">
                  <c:v>96149</c:v>
                </c:pt>
                <c:pt idx="49">
                  <c:v>76736</c:v>
                </c:pt>
                <c:pt idx="50">
                  <c:v>91517</c:v>
                </c:pt>
                <c:pt idx="51">
                  <c:v>95694</c:v>
                </c:pt>
                <c:pt idx="52">
                  <c:v>98503</c:v>
                </c:pt>
                <c:pt idx="53">
                  <c:v>98136</c:v>
                </c:pt>
                <c:pt idx="54">
                  <c:v>96281</c:v>
                </c:pt>
                <c:pt idx="55">
                  <c:v>98388</c:v>
                </c:pt>
                <c:pt idx="56">
                  <c:v>99995</c:v>
                </c:pt>
                <c:pt idx="57">
                  <c:v>101603</c:v>
                </c:pt>
                <c:pt idx="58">
                  <c:v>103211</c:v>
                </c:pt>
                <c:pt idx="59">
                  <c:v>104819</c:v>
                </c:pt>
                <c:pt idx="60">
                  <c:v>106427</c:v>
                </c:pt>
                <c:pt idx="61">
                  <c:v>108035</c:v>
                </c:pt>
                <c:pt idx="62">
                  <c:v>109643</c:v>
                </c:pt>
                <c:pt idx="63">
                  <c:v>111251</c:v>
                </c:pt>
                <c:pt idx="64">
                  <c:v>112859</c:v>
                </c:pt>
                <c:pt idx="65">
                  <c:v>114467</c:v>
                </c:pt>
                <c:pt idx="66">
                  <c:v>116074</c:v>
                </c:pt>
                <c:pt idx="67">
                  <c:v>117682</c:v>
                </c:pt>
                <c:pt idx="68">
                  <c:v>119290</c:v>
                </c:pt>
                <c:pt idx="69">
                  <c:v>120898</c:v>
                </c:pt>
                <c:pt idx="70">
                  <c:v>122506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930-A548-ACAB-B57A3B0862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86359487"/>
        <c:axId val="1588524879"/>
      </c:lineChart>
      <c:catAx>
        <c:axId val="158635948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(Years)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88524879"/>
        <c:crosses val="autoZero"/>
        <c:auto val="1"/>
        <c:lblAlgn val="ctr"/>
        <c:lblOffset val="100"/>
        <c:noMultiLvlLbl val="0"/>
      </c:catAx>
      <c:valAx>
        <c:axId val="15885248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CO2 Emissions (kt)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863594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3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4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C91CA0-002A-EB4B-8796-8A2B7EA61232}" type="doc">
      <dgm:prSet loTypeId="urn:microsoft.com/office/officeart/2008/layout/LinedList" loCatId="" qsTypeId="urn:microsoft.com/office/officeart/2005/8/quickstyle/simple1" qsCatId="simple" csTypeId="urn:microsoft.com/office/officeart/2005/8/colors/accent4_2" csCatId="accent4" phldr="1"/>
      <dgm:spPr/>
    </dgm:pt>
    <dgm:pt modelId="{9B859F72-4697-EA4C-8324-4F1BF178596F}">
      <dgm:prSet phldrT="[Text]" custT="1"/>
      <dgm:spPr/>
      <dgm:t>
        <a:bodyPr/>
        <a:lstStyle/>
        <a:p>
          <a:r>
            <a:rPr lang="en-US" sz="3800" dirty="0">
              <a:latin typeface="Times New Roman" panose="02020603050405020304" pitchFamily="18" charset="0"/>
              <a:cs typeface="Times New Roman" panose="02020603050405020304" pitchFamily="18" charset="0"/>
            </a:rPr>
            <a:t>Introduction</a:t>
          </a:r>
        </a:p>
      </dgm:t>
    </dgm:pt>
    <dgm:pt modelId="{92A5B4ED-0C35-AE4B-9EA4-9673DF2A6176}" type="parTrans" cxnId="{D8149301-0372-0442-8616-0BBD2028FC82}">
      <dgm:prSet/>
      <dgm:spPr/>
      <dgm:t>
        <a:bodyPr/>
        <a:lstStyle/>
        <a:p>
          <a:endParaRPr lang="en-US"/>
        </a:p>
      </dgm:t>
    </dgm:pt>
    <dgm:pt modelId="{7F3E8512-3510-FC4C-A42C-D247DCE5F784}" type="sibTrans" cxnId="{D8149301-0372-0442-8616-0BBD2028FC82}">
      <dgm:prSet/>
      <dgm:spPr/>
      <dgm:t>
        <a:bodyPr/>
        <a:lstStyle/>
        <a:p>
          <a:endParaRPr lang="en-US"/>
        </a:p>
      </dgm:t>
    </dgm:pt>
    <dgm:pt modelId="{305D3C8E-2B75-AD4F-AF01-32EE862F0245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Hypothesis</a:t>
          </a:r>
        </a:p>
      </dgm:t>
    </dgm:pt>
    <dgm:pt modelId="{E11B2FAD-0AC9-1C49-B7A2-A0A259104727}" type="parTrans" cxnId="{9FB52E2A-8A20-E04E-8389-A6A691733B09}">
      <dgm:prSet/>
      <dgm:spPr/>
      <dgm:t>
        <a:bodyPr/>
        <a:lstStyle/>
        <a:p>
          <a:endParaRPr lang="en-US"/>
        </a:p>
      </dgm:t>
    </dgm:pt>
    <dgm:pt modelId="{70F43DA7-0512-D443-B6EA-CFA90DF5E517}" type="sibTrans" cxnId="{9FB52E2A-8A20-E04E-8389-A6A691733B09}">
      <dgm:prSet/>
      <dgm:spPr/>
      <dgm:t>
        <a:bodyPr/>
        <a:lstStyle/>
        <a:p>
          <a:endParaRPr lang="en-US"/>
        </a:p>
      </dgm:t>
    </dgm:pt>
    <dgm:pt modelId="{6871D05E-C9AA-8848-8399-E6864A59A137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Methods</a:t>
          </a:r>
        </a:p>
      </dgm:t>
    </dgm:pt>
    <dgm:pt modelId="{D3AB08D1-CD93-B24C-B8D4-0F79C2159D64}" type="parTrans" cxnId="{AA3963C8-3A5D-C14C-807D-D82AF6152514}">
      <dgm:prSet/>
      <dgm:spPr/>
      <dgm:t>
        <a:bodyPr/>
        <a:lstStyle/>
        <a:p>
          <a:endParaRPr lang="en-US"/>
        </a:p>
      </dgm:t>
    </dgm:pt>
    <dgm:pt modelId="{B3545093-F920-444C-9730-F29F666567E3}" type="sibTrans" cxnId="{AA3963C8-3A5D-C14C-807D-D82AF6152514}">
      <dgm:prSet/>
      <dgm:spPr/>
      <dgm:t>
        <a:bodyPr/>
        <a:lstStyle/>
        <a:p>
          <a:endParaRPr lang="en-US"/>
        </a:p>
      </dgm:t>
    </dgm:pt>
    <dgm:pt modelId="{CB56118A-EA14-6846-8970-36CCE69E07E3}">
      <dgm:prSet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Data/Results</a:t>
          </a:r>
        </a:p>
      </dgm:t>
    </dgm:pt>
    <dgm:pt modelId="{304ECA63-1FBB-2C4B-92A8-6D6736EF286D}" type="parTrans" cxnId="{516DBB6C-8313-7B46-8DD1-1477F6F2114B}">
      <dgm:prSet/>
      <dgm:spPr/>
      <dgm:t>
        <a:bodyPr/>
        <a:lstStyle/>
        <a:p>
          <a:endParaRPr lang="en-US"/>
        </a:p>
      </dgm:t>
    </dgm:pt>
    <dgm:pt modelId="{97D9E707-9405-5245-BEAC-5B86F5E19124}" type="sibTrans" cxnId="{516DBB6C-8313-7B46-8DD1-1477F6F2114B}">
      <dgm:prSet/>
      <dgm:spPr/>
      <dgm:t>
        <a:bodyPr/>
        <a:lstStyle/>
        <a:p>
          <a:endParaRPr lang="en-US"/>
        </a:p>
      </dgm:t>
    </dgm:pt>
    <dgm:pt modelId="{124211DA-9675-9B44-AD99-BD38EF82FCF3}">
      <dgm:prSet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Analysis</a:t>
          </a:r>
        </a:p>
      </dgm:t>
    </dgm:pt>
    <dgm:pt modelId="{7FC1CD70-448E-9249-BA70-64442D85B84B}" type="parTrans" cxnId="{3D831B20-3C2C-2446-9886-C4109CE6E30F}">
      <dgm:prSet/>
      <dgm:spPr/>
      <dgm:t>
        <a:bodyPr/>
        <a:lstStyle/>
        <a:p>
          <a:endParaRPr lang="en-US"/>
        </a:p>
      </dgm:t>
    </dgm:pt>
    <dgm:pt modelId="{5B71F9BC-08F8-C748-8296-C66DFAB17267}" type="sibTrans" cxnId="{3D831B20-3C2C-2446-9886-C4109CE6E30F}">
      <dgm:prSet/>
      <dgm:spPr/>
      <dgm:t>
        <a:bodyPr/>
        <a:lstStyle/>
        <a:p>
          <a:endParaRPr lang="en-US"/>
        </a:p>
      </dgm:t>
    </dgm:pt>
    <dgm:pt modelId="{9EC2E01E-5ED0-494A-974B-03B236B77BAE}">
      <dgm:prSet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Conclusion</a:t>
          </a:r>
        </a:p>
      </dgm:t>
    </dgm:pt>
    <dgm:pt modelId="{86D8E97E-EC8E-4841-984A-24416CEB4766}" type="parTrans" cxnId="{31606170-F136-3244-86E0-E5985452859A}">
      <dgm:prSet/>
      <dgm:spPr/>
      <dgm:t>
        <a:bodyPr/>
        <a:lstStyle/>
        <a:p>
          <a:endParaRPr lang="en-US"/>
        </a:p>
      </dgm:t>
    </dgm:pt>
    <dgm:pt modelId="{22419E67-79B8-C248-9BB0-3868FD86DCD8}" type="sibTrans" cxnId="{31606170-F136-3244-86E0-E5985452859A}">
      <dgm:prSet/>
      <dgm:spPr/>
      <dgm:t>
        <a:bodyPr/>
        <a:lstStyle/>
        <a:p>
          <a:endParaRPr lang="en-US"/>
        </a:p>
      </dgm:t>
    </dgm:pt>
    <dgm:pt modelId="{9708F88B-C924-2847-9F67-3A96F9D2E3C9}" type="pres">
      <dgm:prSet presAssocID="{BFC91CA0-002A-EB4B-8796-8A2B7EA61232}" presName="vert0" presStyleCnt="0">
        <dgm:presLayoutVars>
          <dgm:dir/>
          <dgm:animOne val="branch"/>
          <dgm:animLvl val="lvl"/>
        </dgm:presLayoutVars>
      </dgm:prSet>
      <dgm:spPr/>
    </dgm:pt>
    <dgm:pt modelId="{A6661270-8556-8943-93BE-C324EB8F7B07}" type="pres">
      <dgm:prSet presAssocID="{9B859F72-4697-EA4C-8324-4F1BF178596F}" presName="thickLine" presStyleLbl="alignNode1" presStyleIdx="0" presStyleCnt="6" custLinFactNeighborX="6037" custLinFactNeighborY="-19010"/>
      <dgm:spPr/>
    </dgm:pt>
    <dgm:pt modelId="{17D16172-18C3-7345-9223-B8FF77FA4A04}" type="pres">
      <dgm:prSet presAssocID="{9B859F72-4697-EA4C-8324-4F1BF178596F}" presName="horz1" presStyleCnt="0"/>
      <dgm:spPr/>
    </dgm:pt>
    <dgm:pt modelId="{3E41D94B-9102-B64E-9386-096017A4CA85}" type="pres">
      <dgm:prSet presAssocID="{9B859F72-4697-EA4C-8324-4F1BF178596F}" presName="tx1" presStyleLbl="revTx" presStyleIdx="0" presStyleCnt="6"/>
      <dgm:spPr/>
    </dgm:pt>
    <dgm:pt modelId="{E6D92164-5F6D-1D42-A201-F7AAC3078283}" type="pres">
      <dgm:prSet presAssocID="{9B859F72-4697-EA4C-8324-4F1BF178596F}" presName="vert1" presStyleCnt="0"/>
      <dgm:spPr/>
    </dgm:pt>
    <dgm:pt modelId="{80827C6E-6DA7-9E4C-A46D-B9B63EDA0F84}" type="pres">
      <dgm:prSet presAssocID="{305D3C8E-2B75-AD4F-AF01-32EE862F0245}" presName="thickLine" presStyleLbl="alignNode1" presStyleIdx="1" presStyleCnt="6"/>
      <dgm:spPr/>
    </dgm:pt>
    <dgm:pt modelId="{AA0B8DDA-5A75-7545-8D0E-7F7DFAAE8748}" type="pres">
      <dgm:prSet presAssocID="{305D3C8E-2B75-AD4F-AF01-32EE862F0245}" presName="horz1" presStyleCnt="0"/>
      <dgm:spPr/>
    </dgm:pt>
    <dgm:pt modelId="{69C8D873-3D2F-974D-807F-44D60BD88458}" type="pres">
      <dgm:prSet presAssocID="{305D3C8E-2B75-AD4F-AF01-32EE862F0245}" presName="tx1" presStyleLbl="revTx" presStyleIdx="1" presStyleCnt="6"/>
      <dgm:spPr/>
    </dgm:pt>
    <dgm:pt modelId="{9A70BBBE-ABDA-D549-BC5F-FE510ED3B616}" type="pres">
      <dgm:prSet presAssocID="{305D3C8E-2B75-AD4F-AF01-32EE862F0245}" presName="vert1" presStyleCnt="0"/>
      <dgm:spPr/>
    </dgm:pt>
    <dgm:pt modelId="{F48C34A4-0884-3245-9C89-D453F6204557}" type="pres">
      <dgm:prSet presAssocID="{6871D05E-C9AA-8848-8399-E6864A59A137}" presName="thickLine" presStyleLbl="alignNode1" presStyleIdx="2" presStyleCnt="6"/>
      <dgm:spPr/>
    </dgm:pt>
    <dgm:pt modelId="{A9863705-D62B-E247-A8D0-C4D31B47AEF0}" type="pres">
      <dgm:prSet presAssocID="{6871D05E-C9AA-8848-8399-E6864A59A137}" presName="horz1" presStyleCnt="0"/>
      <dgm:spPr/>
    </dgm:pt>
    <dgm:pt modelId="{D0002438-F5BE-3D4D-8E5F-89C3A5263AFE}" type="pres">
      <dgm:prSet presAssocID="{6871D05E-C9AA-8848-8399-E6864A59A137}" presName="tx1" presStyleLbl="revTx" presStyleIdx="2" presStyleCnt="6"/>
      <dgm:spPr/>
    </dgm:pt>
    <dgm:pt modelId="{D796E6B6-43F9-8D4A-9901-F3A602288309}" type="pres">
      <dgm:prSet presAssocID="{6871D05E-C9AA-8848-8399-E6864A59A137}" presName="vert1" presStyleCnt="0"/>
      <dgm:spPr/>
    </dgm:pt>
    <dgm:pt modelId="{A1C6A8DD-1397-6B46-B10D-F0E2CB456FF0}" type="pres">
      <dgm:prSet presAssocID="{CB56118A-EA14-6846-8970-36CCE69E07E3}" presName="thickLine" presStyleLbl="alignNode1" presStyleIdx="3" presStyleCnt="6"/>
      <dgm:spPr/>
    </dgm:pt>
    <dgm:pt modelId="{9E449E70-D1D5-EC43-93FF-A18166923453}" type="pres">
      <dgm:prSet presAssocID="{CB56118A-EA14-6846-8970-36CCE69E07E3}" presName="horz1" presStyleCnt="0"/>
      <dgm:spPr/>
    </dgm:pt>
    <dgm:pt modelId="{1A4846FC-58DC-1A4B-B0F8-5AC9E1B51928}" type="pres">
      <dgm:prSet presAssocID="{CB56118A-EA14-6846-8970-36CCE69E07E3}" presName="tx1" presStyleLbl="revTx" presStyleIdx="3" presStyleCnt="6"/>
      <dgm:spPr/>
    </dgm:pt>
    <dgm:pt modelId="{5431EDFC-2FDD-4145-BE46-4A1513DD8224}" type="pres">
      <dgm:prSet presAssocID="{CB56118A-EA14-6846-8970-36CCE69E07E3}" presName="vert1" presStyleCnt="0"/>
      <dgm:spPr/>
    </dgm:pt>
    <dgm:pt modelId="{F832CE67-D412-7148-84A1-CB7BC091F62B}" type="pres">
      <dgm:prSet presAssocID="{124211DA-9675-9B44-AD99-BD38EF82FCF3}" presName="thickLine" presStyleLbl="alignNode1" presStyleIdx="4" presStyleCnt="6"/>
      <dgm:spPr/>
    </dgm:pt>
    <dgm:pt modelId="{9C969858-F32D-524D-B51B-62E4EE452FDC}" type="pres">
      <dgm:prSet presAssocID="{124211DA-9675-9B44-AD99-BD38EF82FCF3}" presName="horz1" presStyleCnt="0"/>
      <dgm:spPr/>
    </dgm:pt>
    <dgm:pt modelId="{F84B1DFB-A82C-5942-8622-ABB87B3CBE47}" type="pres">
      <dgm:prSet presAssocID="{124211DA-9675-9B44-AD99-BD38EF82FCF3}" presName="tx1" presStyleLbl="revTx" presStyleIdx="4" presStyleCnt="6"/>
      <dgm:spPr/>
    </dgm:pt>
    <dgm:pt modelId="{2B0EEDA6-F945-1046-B815-EEFFAB9CA1B4}" type="pres">
      <dgm:prSet presAssocID="{124211DA-9675-9B44-AD99-BD38EF82FCF3}" presName="vert1" presStyleCnt="0"/>
      <dgm:spPr/>
    </dgm:pt>
    <dgm:pt modelId="{84B319FD-F08B-C34A-A86B-19A2A74999D9}" type="pres">
      <dgm:prSet presAssocID="{9EC2E01E-5ED0-494A-974B-03B236B77BAE}" presName="thickLine" presStyleLbl="alignNode1" presStyleIdx="5" presStyleCnt="6"/>
      <dgm:spPr/>
    </dgm:pt>
    <dgm:pt modelId="{7ACD5CA8-543D-7440-BF3B-50971B17B954}" type="pres">
      <dgm:prSet presAssocID="{9EC2E01E-5ED0-494A-974B-03B236B77BAE}" presName="horz1" presStyleCnt="0"/>
      <dgm:spPr/>
    </dgm:pt>
    <dgm:pt modelId="{57B5FC4F-9E8D-CE4A-8E6F-268796597ACD}" type="pres">
      <dgm:prSet presAssocID="{9EC2E01E-5ED0-494A-974B-03B236B77BAE}" presName="tx1" presStyleLbl="revTx" presStyleIdx="5" presStyleCnt="6"/>
      <dgm:spPr/>
    </dgm:pt>
    <dgm:pt modelId="{F6878D89-6963-2B43-BBF2-7DF36FA512E1}" type="pres">
      <dgm:prSet presAssocID="{9EC2E01E-5ED0-494A-974B-03B236B77BAE}" presName="vert1" presStyleCnt="0"/>
      <dgm:spPr/>
    </dgm:pt>
  </dgm:ptLst>
  <dgm:cxnLst>
    <dgm:cxn modelId="{D8149301-0372-0442-8616-0BBD2028FC82}" srcId="{BFC91CA0-002A-EB4B-8796-8A2B7EA61232}" destId="{9B859F72-4697-EA4C-8324-4F1BF178596F}" srcOrd="0" destOrd="0" parTransId="{92A5B4ED-0C35-AE4B-9EA4-9673DF2A6176}" sibTransId="{7F3E8512-3510-FC4C-A42C-D247DCE5F784}"/>
    <dgm:cxn modelId="{1351C209-93BF-104C-84AF-4F531928B45B}" type="presOf" srcId="{9EC2E01E-5ED0-494A-974B-03B236B77BAE}" destId="{57B5FC4F-9E8D-CE4A-8E6F-268796597ACD}" srcOrd="0" destOrd="0" presId="urn:microsoft.com/office/officeart/2008/layout/LinedList"/>
    <dgm:cxn modelId="{3D831B20-3C2C-2446-9886-C4109CE6E30F}" srcId="{BFC91CA0-002A-EB4B-8796-8A2B7EA61232}" destId="{124211DA-9675-9B44-AD99-BD38EF82FCF3}" srcOrd="4" destOrd="0" parTransId="{7FC1CD70-448E-9249-BA70-64442D85B84B}" sibTransId="{5B71F9BC-08F8-C748-8296-C66DFAB17267}"/>
    <dgm:cxn modelId="{9FB52E2A-8A20-E04E-8389-A6A691733B09}" srcId="{BFC91CA0-002A-EB4B-8796-8A2B7EA61232}" destId="{305D3C8E-2B75-AD4F-AF01-32EE862F0245}" srcOrd="1" destOrd="0" parTransId="{E11B2FAD-0AC9-1C49-B7A2-A0A259104727}" sibTransId="{70F43DA7-0512-D443-B6EA-CFA90DF5E517}"/>
    <dgm:cxn modelId="{200FC82A-BA9D-184D-A253-BE31EB110491}" type="presOf" srcId="{124211DA-9675-9B44-AD99-BD38EF82FCF3}" destId="{F84B1DFB-A82C-5942-8622-ABB87B3CBE47}" srcOrd="0" destOrd="0" presId="urn:microsoft.com/office/officeart/2008/layout/LinedList"/>
    <dgm:cxn modelId="{67555943-EC53-5143-9B4F-0F93C69BA329}" type="presOf" srcId="{6871D05E-C9AA-8848-8399-E6864A59A137}" destId="{D0002438-F5BE-3D4D-8E5F-89C3A5263AFE}" srcOrd="0" destOrd="0" presId="urn:microsoft.com/office/officeart/2008/layout/LinedList"/>
    <dgm:cxn modelId="{516DBB6C-8313-7B46-8DD1-1477F6F2114B}" srcId="{BFC91CA0-002A-EB4B-8796-8A2B7EA61232}" destId="{CB56118A-EA14-6846-8970-36CCE69E07E3}" srcOrd="3" destOrd="0" parTransId="{304ECA63-1FBB-2C4B-92A8-6D6736EF286D}" sibTransId="{97D9E707-9405-5245-BEAC-5B86F5E19124}"/>
    <dgm:cxn modelId="{31606170-F136-3244-86E0-E5985452859A}" srcId="{BFC91CA0-002A-EB4B-8796-8A2B7EA61232}" destId="{9EC2E01E-5ED0-494A-974B-03B236B77BAE}" srcOrd="5" destOrd="0" parTransId="{86D8E97E-EC8E-4841-984A-24416CEB4766}" sibTransId="{22419E67-79B8-C248-9BB0-3868FD86DCD8}"/>
    <dgm:cxn modelId="{10305BB9-B0CF-C047-91B4-9E61C3CBDBCC}" type="presOf" srcId="{CB56118A-EA14-6846-8970-36CCE69E07E3}" destId="{1A4846FC-58DC-1A4B-B0F8-5AC9E1B51928}" srcOrd="0" destOrd="0" presId="urn:microsoft.com/office/officeart/2008/layout/LinedList"/>
    <dgm:cxn modelId="{828A19BB-8FB5-9C40-BC65-FB69714B3289}" type="presOf" srcId="{9B859F72-4697-EA4C-8324-4F1BF178596F}" destId="{3E41D94B-9102-B64E-9386-096017A4CA85}" srcOrd="0" destOrd="0" presId="urn:microsoft.com/office/officeart/2008/layout/LinedList"/>
    <dgm:cxn modelId="{AA3963C8-3A5D-C14C-807D-D82AF6152514}" srcId="{BFC91CA0-002A-EB4B-8796-8A2B7EA61232}" destId="{6871D05E-C9AA-8848-8399-E6864A59A137}" srcOrd="2" destOrd="0" parTransId="{D3AB08D1-CD93-B24C-B8D4-0F79C2159D64}" sibTransId="{B3545093-F920-444C-9730-F29F666567E3}"/>
    <dgm:cxn modelId="{346A30D6-CFB1-2542-BE28-FF0BE354826B}" type="presOf" srcId="{BFC91CA0-002A-EB4B-8796-8A2B7EA61232}" destId="{9708F88B-C924-2847-9F67-3A96F9D2E3C9}" srcOrd="0" destOrd="0" presId="urn:microsoft.com/office/officeart/2008/layout/LinedList"/>
    <dgm:cxn modelId="{7CFB75FF-AAEC-DF41-BBFE-3A2029559BC3}" type="presOf" srcId="{305D3C8E-2B75-AD4F-AF01-32EE862F0245}" destId="{69C8D873-3D2F-974D-807F-44D60BD88458}" srcOrd="0" destOrd="0" presId="urn:microsoft.com/office/officeart/2008/layout/LinedList"/>
    <dgm:cxn modelId="{EEC9DC99-8503-0944-A576-C500EBA6C3B9}" type="presParOf" srcId="{9708F88B-C924-2847-9F67-3A96F9D2E3C9}" destId="{A6661270-8556-8943-93BE-C324EB8F7B07}" srcOrd="0" destOrd="0" presId="urn:microsoft.com/office/officeart/2008/layout/LinedList"/>
    <dgm:cxn modelId="{AABBE84F-BDF6-2C43-AF32-304BCA5C5F7C}" type="presParOf" srcId="{9708F88B-C924-2847-9F67-3A96F9D2E3C9}" destId="{17D16172-18C3-7345-9223-B8FF77FA4A04}" srcOrd="1" destOrd="0" presId="urn:microsoft.com/office/officeart/2008/layout/LinedList"/>
    <dgm:cxn modelId="{9DCA14C6-0F12-7A4F-86D0-93A9BC7E29BE}" type="presParOf" srcId="{17D16172-18C3-7345-9223-B8FF77FA4A04}" destId="{3E41D94B-9102-B64E-9386-096017A4CA85}" srcOrd="0" destOrd="0" presId="urn:microsoft.com/office/officeart/2008/layout/LinedList"/>
    <dgm:cxn modelId="{1CFC0AF5-2D1C-7A42-9B22-2B46D7C7E56B}" type="presParOf" srcId="{17D16172-18C3-7345-9223-B8FF77FA4A04}" destId="{E6D92164-5F6D-1D42-A201-F7AAC3078283}" srcOrd="1" destOrd="0" presId="urn:microsoft.com/office/officeart/2008/layout/LinedList"/>
    <dgm:cxn modelId="{AA5952C6-D2FC-CC4C-B1D5-5DD8CC74C812}" type="presParOf" srcId="{9708F88B-C924-2847-9F67-3A96F9D2E3C9}" destId="{80827C6E-6DA7-9E4C-A46D-B9B63EDA0F84}" srcOrd="2" destOrd="0" presId="urn:microsoft.com/office/officeart/2008/layout/LinedList"/>
    <dgm:cxn modelId="{31458625-65C4-6742-AF32-69B4CBBF97F8}" type="presParOf" srcId="{9708F88B-C924-2847-9F67-3A96F9D2E3C9}" destId="{AA0B8DDA-5A75-7545-8D0E-7F7DFAAE8748}" srcOrd="3" destOrd="0" presId="urn:microsoft.com/office/officeart/2008/layout/LinedList"/>
    <dgm:cxn modelId="{F55D5E0E-FCBE-AA4E-90BB-D21DC0D1870F}" type="presParOf" srcId="{AA0B8DDA-5A75-7545-8D0E-7F7DFAAE8748}" destId="{69C8D873-3D2F-974D-807F-44D60BD88458}" srcOrd="0" destOrd="0" presId="urn:microsoft.com/office/officeart/2008/layout/LinedList"/>
    <dgm:cxn modelId="{1F4CCCF5-3B8D-A246-81EA-2317E20B2314}" type="presParOf" srcId="{AA0B8DDA-5A75-7545-8D0E-7F7DFAAE8748}" destId="{9A70BBBE-ABDA-D549-BC5F-FE510ED3B616}" srcOrd="1" destOrd="0" presId="urn:microsoft.com/office/officeart/2008/layout/LinedList"/>
    <dgm:cxn modelId="{E7990AA1-F915-B044-95CF-326FD69F5B14}" type="presParOf" srcId="{9708F88B-C924-2847-9F67-3A96F9D2E3C9}" destId="{F48C34A4-0884-3245-9C89-D453F6204557}" srcOrd="4" destOrd="0" presId="urn:microsoft.com/office/officeart/2008/layout/LinedList"/>
    <dgm:cxn modelId="{2E859228-CC70-8F46-8941-EF4954EC34D3}" type="presParOf" srcId="{9708F88B-C924-2847-9F67-3A96F9D2E3C9}" destId="{A9863705-D62B-E247-A8D0-C4D31B47AEF0}" srcOrd="5" destOrd="0" presId="urn:microsoft.com/office/officeart/2008/layout/LinedList"/>
    <dgm:cxn modelId="{98242944-3A33-144F-9988-2EA81A08ACBD}" type="presParOf" srcId="{A9863705-D62B-E247-A8D0-C4D31B47AEF0}" destId="{D0002438-F5BE-3D4D-8E5F-89C3A5263AFE}" srcOrd="0" destOrd="0" presId="urn:microsoft.com/office/officeart/2008/layout/LinedList"/>
    <dgm:cxn modelId="{FA0762AF-F127-AB49-BB62-5357887D4678}" type="presParOf" srcId="{A9863705-D62B-E247-A8D0-C4D31B47AEF0}" destId="{D796E6B6-43F9-8D4A-9901-F3A602288309}" srcOrd="1" destOrd="0" presId="urn:microsoft.com/office/officeart/2008/layout/LinedList"/>
    <dgm:cxn modelId="{367D542E-0622-B84E-93A1-C297826B1FC7}" type="presParOf" srcId="{9708F88B-C924-2847-9F67-3A96F9D2E3C9}" destId="{A1C6A8DD-1397-6B46-B10D-F0E2CB456FF0}" srcOrd="6" destOrd="0" presId="urn:microsoft.com/office/officeart/2008/layout/LinedList"/>
    <dgm:cxn modelId="{1B724654-3E84-7944-8CF1-24F02C7F3EBB}" type="presParOf" srcId="{9708F88B-C924-2847-9F67-3A96F9D2E3C9}" destId="{9E449E70-D1D5-EC43-93FF-A18166923453}" srcOrd="7" destOrd="0" presId="urn:microsoft.com/office/officeart/2008/layout/LinedList"/>
    <dgm:cxn modelId="{04FF5B06-C827-F845-9717-C79767FF4234}" type="presParOf" srcId="{9E449E70-D1D5-EC43-93FF-A18166923453}" destId="{1A4846FC-58DC-1A4B-B0F8-5AC9E1B51928}" srcOrd="0" destOrd="0" presId="urn:microsoft.com/office/officeart/2008/layout/LinedList"/>
    <dgm:cxn modelId="{890EFFE4-A2E5-E149-ACAA-7867890CCF76}" type="presParOf" srcId="{9E449E70-D1D5-EC43-93FF-A18166923453}" destId="{5431EDFC-2FDD-4145-BE46-4A1513DD8224}" srcOrd="1" destOrd="0" presId="urn:microsoft.com/office/officeart/2008/layout/LinedList"/>
    <dgm:cxn modelId="{7AE4D726-CA61-F74F-A7EA-11BE46B8652D}" type="presParOf" srcId="{9708F88B-C924-2847-9F67-3A96F9D2E3C9}" destId="{F832CE67-D412-7148-84A1-CB7BC091F62B}" srcOrd="8" destOrd="0" presId="urn:microsoft.com/office/officeart/2008/layout/LinedList"/>
    <dgm:cxn modelId="{F7B82260-4113-1D44-B3B2-57B8B0F6EB57}" type="presParOf" srcId="{9708F88B-C924-2847-9F67-3A96F9D2E3C9}" destId="{9C969858-F32D-524D-B51B-62E4EE452FDC}" srcOrd="9" destOrd="0" presId="urn:microsoft.com/office/officeart/2008/layout/LinedList"/>
    <dgm:cxn modelId="{E5E51831-C59A-C642-8EDE-6F6B7B3D1AA1}" type="presParOf" srcId="{9C969858-F32D-524D-B51B-62E4EE452FDC}" destId="{F84B1DFB-A82C-5942-8622-ABB87B3CBE47}" srcOrd="0" destOrd="0" presId="urn:microsoft.com/office/officeart/2008/layout/LinedList"/>
    <dgm:cxn modelId="{2E4B1E30-BEB9-864E-8EDD-2D6239F1B516}" type="presParOf" srcId="{9C969858-F32D-524D-B51B-62E4EE452FDC}" destId="{2B0EEDA6-F945-1046-B815-EEFFAB9CA1B4}" srcOrd="1" destOrd="0" presId="urn:microsoft.com/office/officeart/2008/layout/LinedList"/>
    <dgm:cxn modelId="{B75C6CD6-6F06-1F4F-B13C-40D62C5D709F}" type="presParOf" srcId="{9708F88B-C924-2847-9F67-3A96F9D2E3C9}" destId="{84B319FD-F08B-C34A-A86B-19A2A74999D9}" srcOrd="10" destOrd="0" presId="urn:microsoft.com/office/officeart/2008/layout/LinedList"/>
    <dgm:cxn modelId="{1EE93038-46EB-4B48-BB92-36DE6B3531A5}" type="presParOf" srcId="{9708F88B-C924-2847-9F67-3A96F9D2E3C9}" destId="{7ACD5CA8-543D-7440-BF3B-50971B17B954}" srcOrd="11" destOrd="0" presId="urn:microsoft.com/office/officeart/2008/layout/LinedList"/>
    <dgm:cxn modelId="{1DA2C341-C613-8A4D-AF60-18B55716AE1B}" type="presParOf" srcId="{7ACD5CA8-543D-7440-BF3B-50971B17B954}" destId="{57B5FC4F-9E8D-CE4A-8E6F-268796597ACD}" srcOrd="0" destOrd="0" presId="urn:microsoft.com/office/officeart/2008/layout/LinedList"/>
    <dgm:cxn modelId="{2504A853-1387-3341-A2F8-716B151EFA6B}" type="presParOf" srcId="{7ACD5CA8-543D-7440-BF3B-50971B17B954}" destId="{F6878D89-6963-2B43-BBF2-7DF36FA512E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661270-8556-8943-93BE-C324EB8F7B07}">
      <dsp:nvSpPr>
        <dsp:cNvPr id="0" name=""/>
        <dsp:cNvSpPr/>
      </dsp:nvSpPr>
      <dsp:spPr>
        <a:xfrm>
          <a:off x="0" y="0"/>
          <a:ext cx="45175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41D94B-9102-B64E-9386-096017A4CA85}">
      <dsp:nvSpPr>
        <dsp:cNvPr id="0" name=""/>
        <dsp:cNvSpPr/>
      </dsp:nvSpPr>
      <dsp:spPr>
        <a:xfrm>
          <a:off x="0" y="2357"/>
          <a:ext cx="4517530" cy="803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Introduction</a:t>
          </a:r>
        </a:p>
      </dsp:txBody>
      <dsp:txXfrm>
        <a:off x="0" y="2357"/>
        <a:ext cx="4517530" cy="803993"/>
      </dsp:txXfrm>
    </dsp:sp>
    <dsp:sp modelId="{80827C6E-6DA7-9E4C-A46D-B9B63EDA0F84}">
      <dsp:nvSpPr>
        <dsp:cNvPr id="0" name=""/>
        <dsp:cNvSpPr/>
      </dsp:nvSpPr>
      <dsp:spPr>
        <a:xfrm>
          <a:off x="0" y="806350"/>
          <a:ext cx="45175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C8D873-3D2F-974D-807F-44D60BD88458}">
      <dsp:nvSpPr>
        <dsp:cNvPr id="0" name=""/>
        <dsp:cNvSpPr/>
      </dsp:nvSpPr>
      <dsp:spPr>
        <a:xfrm>
          <a:off x="0" y="806350"/>
          <a:ext cx="4517530" cy="803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Hypothesis</a:t>
          </a:r>
        </a:p>
      </dsp:txBody>
      <dsp:txXfrm>
        <a:off x="0" y="806350"/>
        <a:ext cx="4517530" cy="803993"/>
      </dsp:txXfrm>
    </dsp:sp>
    <dsp:sp modelId="{F48C34A4-0884-3245-9C89-D453F6204557}">
      <dsp:nvSpPr>
        <dsp:cNvPr id="0" name=""/>
        <dsp:cNvSpPr/>
      </dsp:nvSpPr>
      <dsp:spPr>
        <a:xfrm>
          <a:off x="0" y="1610343"/>
          <a:ext cx="45175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002438-F5BE-3D4D-8E5F-89C3A5263AFE}">
      <dsp:nvSpPr>
        <dsp:cNvPr id="0" name=""/>
        <dsp:cNvSpPr/>
      </dsp:nvSpPr>
      <dsp:spPr>
        <a:xfrm>
          <a:off x="0" y="1610343"/>
          <a:ext cx="4517530" cy="803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Methods</a:t>
          </a:r>
        </a:p>
      </dsp:txBody>
      <dsp:txXfrm>
        <a:off x="0" y="1610343"/>
        <a:ext cx="4517530" cy="803993"/>
      </dsp:txXfrm>
    </dsp:sp>
    <dsp:sp modelId="{A1C6A8DD-1397-6B46-B10D-F0E2CB456FF0}">
      <dsp:nvSpPr>
        <dsp:cNvPr id="0" name=""/>
        <dsp:cNvSpPr/>
      </dsp:nvSpPr>
      <dsp:spPr>
        <a:xfrm>
          <a:off x="0" y="2414336"/>
          <a:ext cx="45175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4846FC-58DC-1A4B-B0F8-5AC9E1B51928}">
      <dsp:nvSpPr>
        <dsp:cNvPr id="0" name=""/>
        <dsp:cNvSpPr/>
      </dsp:nvSpPr>
      <dsp:spPr>
        <a:xfrm>
          <a:off x="0" y="2414336"/>
          <a:ext cx="4517530" cy="803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Data/Results</a:t>
          </a:r>
        </a:p>
      </dsp:txBody>
      <dsp:txXfrm>
        <a:off x="0" y="2414336"/>
        <a:ext cx="4517530" cy="803993"/>
      </dsp:txXfrm>
    </dsp:sp>
    <dsp:sp modelId="{F832CE67-D412-7148-84A1-CB7BC091F62B}">
      <dsp:nvSpPr>
        <dsp:cNvPr id="0" name=""/>
        <dsp:cNvSpPr/>
      </dsp:nvSpPr>
      <dsp:spPr>
        <a:xfrm>
          <a:off x="0" y="3218330"/>
          <a:ext cx="45175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4B1DFB-A82C-5942-8622-ABB87B3CBE47}">
      <dsp:nvSpPr>
        <dsp:cNvPr id="0" name=""/>
        <dsp:cNvSpPr/>
      </dsp:nvSpPr>
      <dsp:spPr>
        <a:xfrm>
          <a:off x="0" y="3218330"/>
          <a:ext cx="4517530" cy="803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Analysis</a:t>
          </a:r>
        </a:p>
      </dsp:txBody>
      <dsp:txXfrm>
        <a:off x="0" y="3218330"/>
        <a:ext cx="4517530" cy="803993"/>
      </dsp:txXfrm>
    </dsp:sp>
    <dsp:sp modelId="{84B319FD-F08B-C34A-A86B-19A2A74999D9}">
      <dsp:nvSpPr>
        <dsp:cNvPr id="0" name=""/>
        <dsp:cNvSpPr/>
      </dsp:nvSpPr>
      <dsp:spPr>
        <a:xfrm>
          <a:off x="0" y="4022323"/>
          <a:ext cx="451753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B5FC4F-9E8D-CE4A-8E6F-268796597ACD}">
      <dsp:nvSpPr>
        <dsp:cNvPr id="0" name=""/>
        <dsp:cNvSpPr/>
      </dsp:nvSpPr>
      <dsp:spPr>
        <a:xfrm>
          <a:off x="0" y="4022323"/>
          <a:ext cx="4517530" cy="803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Conclusion</a:t>
          </a:r>
        </a:p>
      </dsp:txBody>
      <dsp:txXfrm>
        <a:off x="0" y="4022323"/>
        <a:ext cx="4517530" cy="8039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1F8EAB-F208-5A41-86AB-6A96678FE29B}" type="datetimeFigureOut">
              <a:rPr lang="fr-FR" smtClean="0"/>
              <a:t>24/04/2018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987E3-B0AE-5748-B188-FD36CCE86D9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1145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One of the key </a:t>
            </a:r>
            <a:r>
              <a:rPr lang="fr-FR" dirty="0" err="1"/>
              <a:t>problems</a:t>
            </a:r>
            <a:r>
              <a:rPr lang="fr-FR" dirty="0"/>
              <a:t> in </a:t>
            </a:r>
            <a:r>
              <a:rPr lang="fr-FR" dirty="0" err="1"/>
              <a:t>assessing</a:t>
            </a:r>
            <a:r>
              <a:rPr lang="fr-FR" dirty="0"/>
              <a:t> the impact of </a:t>
            </a:r>
            <a:r>
              <a:rPr lang="fr-FR" dirty="0" err="1"/>
              <a:t>flaring</a:t>
            </a:r>
            <a:r>
              <a:rPr lang="fr-FR" dirty="0"/>
              <a:t> on GHG accumulation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lack</a:t>
            </a:r>
            <a:r>
              <a:rPr lang="fr-FR" dirty="0"/>
              <a:t> of information not </a:t>
            </a:r>
            <a:r>
              <a:rPr lang="fr-FR" dirty="0" err="1"/>
              <a:t>only</a:t>
            </a:r>
            <a:r>
              <a:rPr lang="fr-FR" dirty="0"/>
              <a:t> about the </a:t>
            </a:r>
            <a:r>
              <a:rPr lang="fr-FR" dirty="0" err="1"/>
              <a:t>quantities</a:t>
            </a:r>
            <a:r>
              <a:rPr lang="fr-FR" dirty="0"/>
              <a:t> </a:t>
            </a:r>
            <a:r>
              <a:rPr lang="fr-FR" dirty="0" err="1"/>
              <a:t>involved</a:t>
            </a:r>
            <a:r>
              <a:rPr lang="fr-FR" dirty="0"/>
              <a:t> but </a:t>
            </a:r>
            <a:r>
              <a:rPr lang="fr-FR" dirty="0" err="1"/>
              <a:t>also</a:t>
            </a:r>
            <a:r>
              <a:rPr lang="fr-FR" dirty="0"/>
              <a:t> about the types of </a:t>
            </a:r>
            <a:r>
              <a:rPr lang="fr-FR" dirty="0" err="1"/>
              <a:t>gases</a:t>
            </a:r>
            <a:r>
              <a:rPr lang="fr-FR" dirty="0"/>
              <a:t> </a:t>
            </a:r>
            <a:r>
              <a:rPr lang="fr-FR" dirty="0" err="1"/>
              <a:t>emitted</a:t>
            </a:r>
            <a:r>
              <a:rPr lang="fr-FR" dirty="0"/>
              <a:t>. Issues in</a:t>
            </a:r>
          </a:p>
          <a:p>
            <a:r>
              <a:rPr lang="fr-FR" dirty="0"/>
              <a:t>The ratio of </a:t>
            </a:r>
            <a:r>
              <a:rPr lang="fr-FR" dirty="0" err="1"/>
              <a:t>gas</a:t>
            </a:r>
            <a:r>
              <a:rPr lang="fr-FR" dirty="0"/>
              <a:t> </a:t>
            </a:r>
            <a:r>
              <a:rPr lang="fr-FR" dirty="0" err="1"/>
              <a:t>vented</a:t>
            </a:r>
            <a:r>
              <a:rPr lang="fr-FR" dirty="0"/>
              <a:t> to </a:t>
            </a:r>
            <a:r>
              <a:rPr lang="fr-FR" dirty="0" err="1"/>
              <a:t>gas</a:t>
            </a:r>
            <a:r>
              <a:rPr lang="fr-FR" dirty="0"/>
              <a:t> </a:t>
            </a:r>
            <a:r>
              <a:rPr lang="fr-FR" dirty="0" err="1"/>
              <a:t>flared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crucial </a:t>
            </a:r>
            <a:r>
              <a:rPr lang="fr-FR" dirty="0" err="1"/>
              <a:t>because</a:t>
            </a:r>
            <a:r>
              <a:rPr lang="fr-FR" dirty="0"/>
              <a:t> the impact of </a:t>
            </a:r>
            <a:r>
              <a:rPr lang="fr-FR" dirty="0" err="1"/>
              <a:t>methane</a:t>
            </a:r>
            <a:r>
              <a:rPr lang="fr-FR" dirty="0"/>
              <a:t> on global </a:t>
            </a:r>
            <a:r>
              <a:rPr lang="fr-FR" dirty="0" err="1"/>
              <a:t>warming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about 21 times </a:t>
            </a:r>
            <a:r>
              <a:rPr lang="fr-FR" dirty="0" err="1"/>
              <a:t>greater</a:t>
            </a:r>
            <a:r>
              <a:rPr lang="fr-FR" dirty="0"/>
              <a:t> </a:t>
            </a:r>
            <a:r>
              <a:rPr lang="fr-FR" dirty="0" err="1"/>
              <a:t>than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of CO2, </a:t>
            </a:r>
            <a:r>
              <a:rPr lang="fr-FR" dirty="0" err="1"/>
              <a:t>so</a:t>
            </a:r>
            <a:r>
              <a:rPr lang="fr-FR" dirty="0"/>
              <a:t> a </a:t>
            </a:r>
            <a:r>
              <a:rPr lang="fr-FR" dirty="0" err="1"/>
              <a:t>small</a:t>
            </a:r>
            <a:r>
              <a:rPr lang="fr-FR" dirty="0"/>
              <a:t> change in the ratio of </a:t>
            </a:r>
            <a:r>
              <a:rPr lang="fr-FR" dirty="0" err="1"/>
              <a:t>flaring</a:t>
            </a:r>
            <a:r>
              <a:rPr lang="fr-FR" dirty="0"/>
              <a:t> to </a:t>
            </a:r>
            <a:r>
              <a:rPr lang="fr-FR" dirty="0" err="1"/>
              <a:t>venting</a:t>
            </a:r>
            <a:r>
              <a:rPr lang="fr-FR" dirty="0"/>
              <a:t> </a:t>
            </a:r>
            <a:r>
              <a:rPr lang="fr-FR" dirty="0" err="1"/>
              <a:t>makes</a:t>
            </a:r>
            <a:r>
              <a:rPr lang="fr-FR" dirty="0"/>
              <a:t> a </a:t>
            </a:r>
            <a:r>
              <a:rPr lang="fr-FR" dirty="0" err="1"/>
              <a:t>disproportionate</a:t>
            </a:r>
            <a:r>
              <a:rPr lang="fr-FR" dirty="0"/>
              <a:t> change in the impact on the global </a:t>
            </a:r>
            <a:r>
              <a:rPr lang="fr-FR" dirty="0" err="1"/>
              <a:t>environment</a:t>
            </a:r>
            <a:r>
              <a:rPr lang="fr-FR" dirty="0"/>
              <a:t>. For </a:t>
            </a:r>
            <a:r>
              <a:rPr lang="fr-FR" dirty="0" err="1"/>
              <a:t>example</a:t>
            </a:r>
            <a:r>
              <a:rPr lang="fr-FR" dirty="0"/>
              <a:t>, if 90 percent of the </a:t>
            </a:r>
            <a:r>
              <a:rPr lang="fr-FR" dirty="0" err="1"/>
              <a:t>associated</a:t>
            </a:r>
            <a:r>
              <a:rPr lang="fr-FR" dirty="0"/>
              <a:t> </a:t>
            </a:r>
            <a:r>
              <a:rPr lang="fr-FR" dirty="0" err="1"/>
              <a:t>gas</a:t>
            </a:r>
            <a:r>
              <a:rPr lang="fr-FR" dirty="0"/>
              <a:t> volume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flared</a:t>
            </a:r>
            <a:r>
              <a:rPr lang="fr-FR" dirty="0"/>
              <a:t> and 10 percent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vented</a:t>
            </a:r>
            <a:r>
              <a:rPr lang="fr-FR" dirty="0"/>
              <a:t>, the </a:t>
            </a:r>
            <a:r>
              <a:rPr lang="fr-FR" dirty="0" err="1"/>
              <a:t>amount</a:t>
            </a:r>
            <a:r>
              <a:rPr lang="fr-FR" dirty="0"/>
              <a:t> </a:t>
            </a:r>
            <a:r>
              <a:rPr lang="fr-FR" dirty="0" err="1"/>
              <a:t>vented</a:t>
            </a:r>
            <a:r>
              <a:rPr lang="fr-FR" dirty="0"/>
              <a:t> </a:t>
            </a:r>
            <a:r>
              <a:rPr lang="fr-FR" dirty="0" err="1"/>
              <a:t>would</a:t>
            </a:r>
            <a:r>
              <a:rPr lang="fr-FR" dirty="0"/>
              <a:t> have </a:t>
            </a:r>
            <a:r>
              <a:rPr lang="fr-FR" dirty="0" err="1"/>
              <a:t>approximately</a:t>
            </a:r>
            <a:r>
              <a:rPr lang="fr-FR" dirty="0"/>
              <a:t> </a:t>
            </a:r>
            <a:r>
              <a:rPr lang="fr-FR" dirty="0" err="1"/>
              <a:t>twice</a:t>
            </a:r>
            <a:r>
              <a:rPr lang="fr-FR" dirty="0"/>
              <a:t> the global </a:t>
            </a:r>
            <a:r>
              <a:rPr lang="fr-FR" dirty="0" err="1"/>
              <a:t>warming</a:t>
            </a:r>
            <a:r>
              <a:rPr lang="fr-FR" dirty="0"/>
              <a:t> </a:t>
            </a:r>
            <a:r>
              <a:rPr lang="fr-FR" dirty="0" err="1"/>
              <a:t>effect</a:t>
            </a:r>
            <a:r>
              <a:rPr lang="fr-FR" dirty="0"/>
              <a:t> as the </a:t>
            </a:r>
            <a:r>
              <a:rPr lang="fr-FR" dirty="0" err="1"/>
              <a:t>amount</a:t>
            </a:r>
            <a:r>
              <a:rPr lang="fr-FR" dirty="0"/>
              <a:t> </a:t>
            </a:r>
            <a:r>
              <a:rPr lang="fr-FR" dirty="0" err="1"/>
              <a:t>flared</a:t>
            </a:r>
            <a:r>
              <a:rPr lang="fr-FR" dirty="0"/>
              <a:t>. </a:t>
            </a:r>
            <a:endParaRPr lang="fr-FR" b="1" dirty="0"/>
          </a:p>
          <a:p>
            <a:r>
              <a:rPr lang="fr-FR" dirty="0" err="1"/>
              <a:t>Gas</a:t>
            </a:r>
            <a:r>
              <a:rPr lang="fr-FR" dirty="0"/>
              <a:t> </a:t>
            </a:r>
            <a:r>
              <a:rPr lang="fr-FR" dirty="0" err="1"/>
              <a:t>flares</a:t>
            </a:r>
            <a:r>
              <a:rPr lang="fr-FR" dirty="0"/>
              <a:t> </a:t>
            </a:r>
            <a:r>
              <a:rPr lang="fr-FR" dirty="0" err="1"/>
              <a:t>vary</a:t>
            </a:r>
            <a:r>
              <a:rPr lang="fr-FR" dirty="0"/>
              <a:t> </a:t>
            </a:r>
            <a:r>
              <a:rPr lang="fr-FR" dirty="0" err="1"/>
              <a:t>greatly</a:t>
            </a:r>
            <a:r>
              <a:rPr lang="fr-FR" dirty="0"/>
              <a:t> in the </a:t>
            </a:r>
            <a:r>
              <a:rPr lang="fr-FR" dirty="0" err="1"/>
              <a:t>efficiency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they</a:t>
            </a:r>
            <a:r>
              <a:rPr lang="fr-FR" dirty="0"/>
              <a:t> </a:t>
            </a:r>
            <a:r>
              <a:rPr lang="fr-FR" dirty="0" err="1"/>
              <a:t>burn</a:t>
            </a:r>
            <a:r>
              <a:rPr lang="fr-FR" dirty="0"/>
              <a:t> </a:t>
            </a:r>
            <a:r>
              <a:rPr lang="fr-FR" dirty="0" err="1"/>
              <a:t>methane</a:t>
            </a:r>
            <a:r>
              <a:rPr lang="fr-FR" dirty="0"/>
              <a:t> and </a:t>
            </a:r>
            <a:r>
              <a:rPr lang="fr-FR" dirty="0" err="1"/>
              <a:t>thus</a:t>
            </a:r>
            <a:r>
              <a:rPr lang="fr-FR" dirty="0"/>
              <a:t> </a:t>
            </a:r>
            <a:r>
              <a:rPr lang="fr-FR" dirty="0" err="1"/>
              <a:t>convert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into</a:t>
            </a:r>
            <a:r>
              <a:rPr lang="fr-FR" dirty="0"/>
              <a:t> CO2. The least efficient </a:t>
            </a:r>
            <a:r>
              <a:rPr lang="fr-FR" dirty="0" err="1"/>
              <a:t>flares</a:t>
            </a:r>
            <a:r>
              <a:rPr lang="fr-FR" dirty="0"/>
              <a:t> </a:t>
            </a:r>
            <a:r>
              <a:rPr lang="fr-FR" dirty="0" err="1"/>
              <a:t>still</a:t>
            </a:r>
            <a:r>
              <a:rPr lang="fr-FR" dirty="0"/>
              <a:t> </a:t>
            </a:r>
            <a:r>
              <a:rPr lang="fr-FR" dirty="0" err="1"/>
              <a:t>frequently</a:t>
            </a:r>
            <a:r>
              <a:rPr lang="fr-FR" dirty="0"/>
              <a:t> </a:t>
            </a:r>
            <a:r>
              <a:rPr lang="fr-FR" dirty="0" err="1"/>
              <a:t>used</a:t>
            </a:r>
            <a:r>
              <a:rPr lang="fr-FR" dirty="0"/>
              <a:t> </a:t>
            </a:r>
            <a:r>
              <a:rPr lang="fr-FR" dirty="0" err="1"/>
              <a:t>may</a:t>
            </a:r>
            <a:r>
              <a:rPr lang="fr-FR" dirty="0"/>
              <a:t> </a:t>
            </a:r>
            <a:r>
              <a:rPr lang="fr-FR" dirty="0" err="1"/>
              <a:t>convert</a:t>
            </a:r>
            <a:r>
              <a:rPr lang="fr-FR" dirty="0"/>
              <a:t> </a:t>
            </a:r>
            <a:r>
              <a:rPr lang="fr-FR" dirty="0" err="1"/>
              <a:t>only</a:t>
            </a:r>
            <a:r>
              <a:rPr lang="fr-FR" dirty="0"/>
              <a:t> 90 percent of the </a:t>
            </a:r>
            <a:r>
              <a:rPr lang="fr-FR" dirty="0" err="1"/>
              <a:t>methane</a:t>
            </a:r>
            <a:r>
              <a:rPr lang="fr-FR" dirty="0"/>
              <a:t> to CO2, </a:t>
            </a:r>
            <a:r>
              <a:rPr lang="fr-FR" dirty="0" err="1"/>
              <a:t>while</a:t>
            </a:r>
            <a:r>
              <a:rPr lang="fr-FR" dirty="0"/>
              <a:t> the </a:t>
            </a:r>
            <a:r>
              <a:rPr lang="fr-FR" dirty="0" err="1"/>
              <a:t>most</a:t>
            </a:r>
            <a:r>
              <a:rPr lang="fr-FR" dirty="0"/>
              <a:t> efficient </a:t>
            </a:r>
            <a:r>
              <a:rPr lang="fr-FR" dirty="0" err="1"/>
              <a:t>flares</a:t>
            </a:r>
            <a:r>
              <a:rPr lang="fr-FR" dirty="0"/>
              <a:t> </a:t>
            </a:r>
            <a:r>
              <a:rPr lang="fr-FR" dirty="0" err="1"/>
              <a:t>convert</a:t>
            </a:r>
            <a:r>
              <a:rPr lang="fr-FR" dirty="0"/>
              <a:t> 98 percent. The global </a:t>
            </a:r>
            <a:r>
              <a:rPr lang="fr-FR" dirty="0" err="1"/>
              <a:t>warming</a:t>
            </a:r>
            <a:r>
              <a:rPr lang="fr-FR" dirty="0"/>
              <a:t> impact of the least efficient </a:t>
            </a:r>
            <a:r>
              <a:rPr lang="fr-FR" dirty="0" err="1"/>
              <a:t>flares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twice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of the </a:t>
            </a:r>
            <a:r>
              <a:rPr lang="fr-FR" dirty="0" err="1"/>
              <a:t>most</a:t>
            </a:r>
            <a:r>
              <a:rPr lang="fr-FR" dirty="0"/>
              <a:t> efficient. </a:t>
            </a:r>
            <a:endParaRPr lang="fr-FR" b="1" dirty="0"/>
          </a:p>
          <a:p>
            <a:r>
              <a:rPr lang="fr-FR" dirty="0"/>
              <a:t>Thecompositionofthegasbeingflaredcanvarygreatly.Somegasisrichinhydrocarbonsheavierthan </a:t>
            </a:r>
            <a:r>
              <a:rPr lang="fr-FR" dirty="0" err="1"/>
              <a:t>methane</a:t>
            </a:r>
            <a:r>
              <a:rPr lang="fr-FR" dirty="0"/>
              <a:t> (propane, butane, pentanes plus) and </a:t>
            </a:r>
            <a:r>
              <a:rPr lang="fr-FR" dirty="0" err="1"/>
              <a:t>thus</a:t>
            </a:r>
            <a:r>
              <a:rPr lang="fr-FR" dirty="0"/>
              <a:t> </a:t>
            </a:r>
            <a:r>
              <a:rPr lang="fr-FR" dirty="0" err="1"/>
              <a:t>produces</a:t>
            </a:r>
            <a:r>
              <a:rPr lang="fr-FR" dirty="0"/>
              <a:t> more </a:t>
            </a:r>
            <a:r>
              <a:rPr lang="fr-FR" dirty="0" err="1"/>
              <a:t>carbon</a:t>
            </a:r>
            <a:r>
              <a:rPr lang="fr-FR" dirty="0"/>
              <a:t>, as </a:t>
            </a:r>
            <a:r>
              <a:rPr lang="fr-FR" dirty="0" err="1"/>
              <a:t>well</a:t>
            </a:r>
            <a:r>
              <a:rPr lang="fr-FR" dirty="0"/>
              <a:t> as </a:t>
            </a:r>
            <a:r>
              <a:rPr lang="fr-FR" dirty="0" err="1"/>
              <a:t>smoke</a:t>
            </a:r>
            <a:r>
              <a:rPr lang="fr-FR" dirty="0"/>
              <a:t> and </a:t>
            </a:r>
            <a:r>
              <a:rPr lang="fr-FR" dirty="0" err="1"/>
              <a:t>aerosols</a:t>
            </a:r>
            <a:r>
              <a:rPr lang="fr-FR" dirty="0"/>
              <a:t>. In </a:t>
            </a:r>
            <a:r>
              <a:rPr lang="fr-FR" dirty="0" err="1"/>
              <a:t>other</a:t>
            </a:r>
            <a:r>
              <a:rPr lang="fr-FR" dirty="0"/>
              <a:t> cases, </a:t>
            </a:r>
            <a:r>
              <a:rPr lang="fr-FR" dirty="0" err="1"/>
              <a:t>gas</a:t>
            </a:r>
            <a:r>
              <a:rPr lang="fr-FR" dirty="0"/>
              <a:t> </a:t>
            </a:r>
            <a:r>
              <a:rPr lang="fr-FR" dirty="0" err="1"/>
              <a:t>may</a:t>
            </a:r>
            <a:r>
              <a:rPr lang="fr-FR" dirty="0"/>
              <a:t> </a:t>
            </a:r>
            <a:r>
              <a:rPr lang="fr-FR" dirty="0" err="1"/>
              <a:t>contain</a:t>
            </a:r>
            <a:r>
              <a:rPr lang="fr-FR" dirty="0"/>
              <a:t> </a:t>
            </a:r>
            <a:r>
              <a:rPr lang="fr-FR" dirty="0" err="1"/>
              <a:t>significant</a:t>
            </a:r>
            <a:r>
              <a:rPr lang="fr-FR" dirty="0"/>
              <a:t> proportions of </a:t>
            </a:r>
            <a:r>
              <a:rPr lang="fr-FR" dirty="0" err="1"/>
              <a:t>inert</a:t>
            </a:r>
            <a:r>
              <a:rPr lang="fr-FR" dirty="0"/>
              <a:t> </a:t>
            </a:r>
            <a:r>
              <a:rPr lang="fr-FR" dirty="0" err="1"/>
              <a:t>gases</a:t>
            </a:r>
            <a:r>
              <a:rPr lang="fr-FR" dirty="0"/>
              <a:t> (</a:t>
            </a:r>
            <a:r>
              <a:rPr lang="fr-FR" dirty="0" err="1"/>
              <a:t>nitrogen</a:t>
            </a:r>
            <a:r>
              <a:rPr lang="fr-FR" dirty="0"/>
              <a:t>, </a:t>
            </a:r>
            <a:r>
              <a:rPr lang="fr-FR" dirty="0" err="1"/>
              <a:t>helium</a:t>
            </a:r>
            <a:r>
              <a:rPr lang="fr-FR" dirty="0"/>
              <a:t>) and </a:t>
            </a:r>
            <a:r>
              <a:rPr lang="fr-FR" dirty="0" err="1"/>
              <a:t>sulfur</a:t>
            </a:r>
            <a:r>
              <a:rPr lang="fr-FR" dirty="0"/>
              <a:t> compounds (H2S), as </a:t>
            </a:r>
            <a:r>
              <a:rPr lang="fr-FR" dirty="0" err="1"/>
              <a:t>well</a:t>
            </a:r>
            <a:r>
              <a:rPr lang="fr-FR" dirty="0"/>
              <a:t> as CO2. </a:t>
            </a:r>
            <a:r>
              <a:rPr lang="fr-FR" dirty="0" err="1"/>
              <a:t>Incineration</a:t>
            </a:r>
            <a:r>
              <a:rPr lang="fr-FR" dirty="0"/>
              <a:t> of </a:t>
            </a:r>
            <a:r>
              <a:rPr lang="fr-FR" dirty="0" err="1"/>
              <a:t>such</a:t>
            </a:r>
            <a:r>
              <a:rPr lang="fr-FR" dirty="0"/>
              <a:t> “impure” </a:t>
            </a:r>
            <a:r>
              <a:rPr lang="fr-FR" dirty="0" err="1"/>
              <a:t>natural</a:t>
            </a:r>
            <a:r>
              <a:rPr lang="fr-FR" dirty="0"/>
              <a:t> </a:t>
            </a:r>
            <a:r>
              <a:rPr lang="fr-FR" dirty="0" err="1"/>
              <a:t>gas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have a </a:t>
            </a:r>
            <a:r>
              <a:rPr lang="fr-FR" dirty="0" err="1"/>
              <a:t>different</a:t>
            </a:r>
            <a:r>
              <a:rPr lang="fr-FR" dirty="0"/>
              <a:t> impact on the </a:t>
            </a:r>
            <a:r>
              <a:rPr lang="fr-FR" dirty="0" err="1"/>
              <a:t>climate</a:t>
            </a:r>
            <a:r>
              <a:rPr lang="fr-FR" dirty="0"/>
              <a:t> change </a:t>
            </a:r>
            <a:r>
              <a:rPr lang="fr-FR" dirty="0" err="1"/>
              <a:t>than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of pure </a:t>
            </a:r>
            <a:r>
              <a:rPr lang="fr-FR" dirty="0" err="1"/>
              <a:t>hydrocarbons</a:t>
            </a:r>
            <a:r>
              <a:rPr lang="fr-FR" dirty="0"/>
              <a:t>. </a:t>
            </a:r>
            <a:endParaRPr lang="fr-FR" b="1" dirty="0"/>
          </a:p>
          <a:p>
            <a:r>
              <a:rPr lang="fr-FR" dirty="0" err="1"/>
              <a:t>Because</a:t>
            </a:r>
            <a:r>
              <a:rPr lang="fr-FR" dirty="0"/>
              <a:t> of </a:t>
            </a:r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err="1"/>
              <a:t>uncertainties</a:t>
            </a:r>
            <a:r>
              <a:rPr lang="fr-FR" dirty="0"/>
              <a:t>, the impact of </a:t>
            </a:r>
            <a:r>
              <a:rPr lang="fr-FR" dirty="0" err="1"/>
              <a:t>flaring</a:t>
            </a:r>
            <a:r>
              <a:rPr lang="fr-FR" dirty="0"/>
              <a:t> on global </a:t>
            </a:r>
            <a:r>
              <a:rPr lang="fr-FR" dirty="0" err="1"/>
              <a:t>warming</a:t>
            </a:r>
            <a:r>
              <a:rPr lang="fr-FR" dirty="0"/>
              <a:t> </a:t>
            </a:r>
            <a:r>
              <a:rPr lang="fr-FR" dirty="0" err="1"/>
              <a:t>could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larger</a:t>
            </a:r>
            <a:r>
              <a:rPr lang="fr-FR" dirty="0"/>
              <a:t> </a:t>
            </a:r>
            <a:r>
              <a:rPr lang="fr-FR" dirty="0" err="1"/>
              <a:t>than</a:t>
            </a:r>
            <a:r>
              <a:rPr lang="fr-FR" dirty="0"/>
              <a:t> </a:t>
            </a:r>
            <a:r>
              <a:rPr lang="fr-FR" dirty="0" err="1"/>
              <a:t>normally</a:t>
            </a:r>
            <a:r>
              <a:rPr lang="fr-FR" dirty="0"/>
              <a:t> </a:t>
            </a:r>
            <a:r>
              <a:rPr lang="fr-FR" dirty="0" err="1"/>
              <a:t>assumed</a:t>
            </a:r>
            <a:r>
              <a:rPr lang="fr-FR" dirty="0"/>
              <a:t>. A possible </a:t>
            </a:r>
            <a:r>
              <a:rPr lang="fr-FR" dirty="0" err="1"/>
              <a:t>means</a:t>
            </a:r>
            <a:r>
              <a:rPr lang="fr-FR" dirty="0"/>
              <a:t> of </a:t>
            </a:r>
            <a:r>
              <a:rPr lang="fr-FR" dirty="0" err="1"/>
              <a:t>reducing</a:t>
            </a:r>
            <a:r>
              <a:rPr lang="fr-FR" dirty="0"/>
              <a:t> </a:t>
            </a:r>
            <a:r>
              <a:rPr lang="fr-FR" dirty="0" err="1"/>
              <a:t>uncertainty</a:t>
            </a:r>
            <a:r>
              <a:rPr lang="fr-FR" dirty="0"/>
              <a:t> </a:t>
            </a:r>
            <a:r>
              <a:rPr lang="fr-FR" dirty="0" err="1"/>
              <a:t>would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to </a:t>
            </a:r>
            <a:r>
              <a:rPr lang="fr-FR" dirty="0" err="1"/>
              <a:t>measure</a:t>
            </a:r>
            <a:r>
              <a:rPr lang="fr-FR" dirty="0"/>
              <a:t> a </a:t>
            </a:r>
            <a:r>
              <a:rPr lang="fr-FR" dirty="0" err="1"/>
              <a:t>representative</a:t>
            </a:r>
            <a:r>
              <a:rPr lang="fr-FR" dirty="0"/>
              <a:t> </a:t>
            </a:r>
            <a:r>
              <a:rPr lang="fr-FR" dirty="0" err="1"/>
              <a:t>sample</a:t>
            </a:r>
            <a:r>
              <a:rPr lang="fr-FR" dirty="0"/>
              <a:t> of </a:t>
            </a:r>
            <a:r>
              <a:rPr lang="fr-FR" dirty="0" err="1"/>
              <a:t>flaring</a:t>
            </a:r>
            <a:r>
              <a:rPr lang="fr-FR" dirty="0"/>
              <a:t> sites and </a:t>
            </a:r>
            <a:r>
              <a:rPr lang="fr-FR" dirty="0" err="1"/>
              <a:t>assess</a:t>
            </a:r>
            <a:r>
              <a:rPr lang="fr-FR" dirty="0"/>
              <a:t> the </a:t>
            </a:r>
            <a:r>
              <a:rPr lang="fr-FR" dirty="0" err="1"/>
              <a:t>likely</a:t>
            </a:r>
            <a:r>
              <a:rPr lang="fr-FR" dirty="0"/>
              <a:t> range of </a:t>
            </a:r>
            <a:r>
              <a:rPr lang="fr-FR" dirty="0" err="1"/>
              <a:t>average</a:t>
            </a:r>
            <a:r>
              <a:rPr lang="fr-FR" dirty="0"/>
              <a:t> </a:t>
            </a:r>
            <a:r>
              <a:rPr lang="fr-FR" dirty="0" err="1"/>
              <a:t>characteristics</a:t>
            </a:r>
            <a:r>
              <a:rPr lang="fr-FR" dirty="0"/>
              <a:t> of </a:t>
            </a:r>
            <a:r>
              <a:rPr lang="fr-FR" dirty="0" err="1"/>
              <a:t>flaring</a:t>
            </a:r>
            <a:r>
              <a:rPr lang="fr-FR" dirty="0"/>
              <a:t> on a </a:t>
            </a:r>
            <a:r>
              <a:rPr lang="fr-FR" dirty="0" err="1"/>
              <a:t>regional</a:t>
            </a:r>
            <a:r>
              <a:rPr lang="fr-FR" dirty="0"/>
              <a:t> basis, </a:t>
            </a:r>
            <a:r>
              <a:rPr lang="fr-FR" dirty="0" err="1"/>
              <a:t>using</a:t>
            </a:r>
            <a:r>
              <a:rPr lang="fr-FR" dirty="0"/>
              <a:t> </a:t>
            </a:r>
            <a:r>
              <a:rPr lang="fr-FR" dirty="0" err="1"/>
              <a:t>improved</a:t>
            </a:r>
            <a:r>
              <a:rPr lang="fr-FR" dirty="0"/>
              <a:t> figures on </a:t>
            </a:r>
            <a:r>
              <a:rPr lang="fr-FR" dirty="0" err="1"/>
              <a:t>flaring</a:t>
            </a:r>
            <a:r>
              <a:rPr lang="fr-FR" dirty="0"/>
              <a:t> volumes to arrive at a global </a:t>
            </a:r>
            <a:r>
              <a:rPr lang="fr-FR" dirty="0" err="1"/>
              <a:t>estimate</a:t>
            </a:r>
            <a:r>
              <a:rPr lang="fr-FR" dirty="0"/>
              <a:t> of the impact of </a:t>
            </a:r>
            <a:r>
              <a:rPr lang="fr-FR" dirty="0" err="1"/>
              <a:t>flaring</a:t>
            </a:r>
            <a:r>
              <a:rPr lang="fr-FR" dirty="0"/>
              <a:t> on global </a:t>
            </a:r>
            <a:r>
              <a:rPr lang="fr-FR" dirty="0" err="1"/>
              <a:t>warming</a:t>
            </a:r>
            <a:r>
              <a:rPr lang="fr-FR" dirty="0"/>
              <a:t>. 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987E3-B0AE-5748-B188-FD36CCE86D9B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2582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3FE06-149F-074B-A7E1-EF4AF7191E08}" type="datetimeFigureOut">
              <a:rPr lang="fr-FR" smtClean="0"/>
              <a:t>24/04/2018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3E8BF-9707-6141-BBE0-298E0AAAA69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1080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3FE06-149F-074B-A7E1-EF4AF7191E08}" type="datetimeFigureOut">
              <a:rPr lang="fr-FR" smtClean="0"/>
              <a:t>24/04/2018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3E8BF-9707-6141-BBE0-298E0AAAA69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0423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3FE06-149F-074B-A7E1-EF4AF7191E08}" type="datetimeFigureOut">
              <a:rPr lang="fr-FR" smtClean="0"/>
              <a:t>24/04/2018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3E8BF-9707-6141-BBE0-298E0AAAA69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3159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3FE06-149F-074B-A7E1-EF4AF7191E08}" type="datetimeFigureOut">
              <a:rPr lang="fr-FR" smtClean="0"/>
              <a:t>24/04/2018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3E8BF-9707-6141-BBE0-298E0AAAA69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583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3FE06-149F-074B-A7E1-EF4AF7191E08}" type="datetimeFigureOut">
              <a:rPr lang="fr-FR" smtClean="0"/>
              <a:t>24/04/2018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3E8BF-9707-6141-BBE0-298E0AAAA69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3601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3FE06-149F-074B-A7E1-EF4AF7191E08}" type="datetimeFigureOut">
              <a:rPr lang="fr-FR" smtClean="0"/>
              <a:t>24/04/2018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3E8BF-9707-6141-BBE0-298E0AAAA69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687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3FE06-149F-074B-A7E1-EF4AF7191E08}" type="datetimeFigureOut">
              <a:rPr lang="fr-FR" smtClean="0"/>
              <a:t>24/04/2018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3E8BF-9707-6141-BBE0-298E0AAAA69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5001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3FE06-149F-074B-A7E1-EF4AF7191E08}" type="datetimeFigureOut">
              <a:rPr lang="fr-FR" smtClean="0"/>
              <a:t>24/04/2018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3E8BF-9707-6141-BBE0-298E0AAAA69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3410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3FE06-149F-074B-A7E1-EF4AF7191E08}" type="datetimeFigureOut">
              <a:rPr lang="fr-FR" smtClean="0"/>
              <a:t>24/04/2018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3E8BF-9707-6141-BBE0-298E0AAAA69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5435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3FE06-149F-074B-A7E1-EF4AF7191E08}" type="datetimeFigureOut">
              <a:rPr lang="fr-FR" smtClean="0"/>
              <a:t>24/04/2018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3E8BF-9707-6141-BBE0-298E0AAAA69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2308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3FE06-149F-074B-A7E1-EF4AF7191E08}" type="datetimeFigureOut">
              <a:rPr lang="fr-FR" smtClean="0"/>
              <a:t>24/04/2018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3E8BF-9707-6141-BBE0-298E0AAAA69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6491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3FE06-149F-074B-A7E1-EF4AF7191E08}" type="datetimeFigureOut">
              <a:rPr lang="fr-FR" smtClean="0"/>
              <a:t>24/04/2018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E3E8BF-9707-6141-BBE0-298E0AAAA69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18685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3390/environments3040031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pXrCaXO9uq0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E8FDC3-15CB-4448-BD35-95C1C369F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81229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3E4EB6-07C6-FF43-BA52-AFFDD784D7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931" y="677538"/>
            <a:ext cx="11277475" cy="3297094"/>
          </a:xfrm>
        </p:spPr>
        <p:txBody>
          <a:bodyPr>
            <a:noAutofit/>
          </a:bodyPr>
          <a:lstStyle/>
          <a:p>
            <a:r>
              <a:rPr lang="fr-FR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fr-FR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Gas</a:t>
            </a:r>
            <a:r>
              <a:rPr lang="fr-FR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Flaring</a:t>
            </a:r>
            <a:r>
              <a:rPr lang="fr-FR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Its</a:t>
            </a:r>
            <a:r>
              <a:rPr lang="fr-FR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Impact on </a:t>
            </a:r>
            <a:r>
              <a:rPr lang="fr-FR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Carbon</a:t>
            </a:r>
            <a:r>
              <a:rPr lang="fr-FR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Dioxide</a:t>
            </a:r>
            <a:r>
              <a:rPr lang="fr-FR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Emissions in Nigeria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3754F1-2993-4544-B676-9AD9C0CD02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92087" y="4544768"/>
            <a:ext cx="5985164" cy="1655762"/>
          </a:xfrm>
        </p:spPr>
        <p:txBody>
          <a:bodyPr>
            <a:normAutofit/>
          </a:bodyPr>
          <a:lstStyle/>
          <a:p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Ayanna Jones  | 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Atmospheric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Chemistry</a:t>
            </a:r>
            <a:endParaRPr lang="fr-F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FDCC34-2587-6741-AB5B-F560C2145170}"/>
              </a:ext>
            </a:extLst>
          </p:cNvPr>
          <p:cNvCxnSpPr>
            <a:cxnSpLocks/>
          </p:cNvCxnSpPr>
          <p:nvPr/>
        </p:nvCxnSpPr>
        <p:spPr>
          <a:xfrm>
            <a:off x="2074148" y="4164677"/>
            <a:ext cx="825025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645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00E55-2FE8-6B4B-83AA-591FBFFEB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A796A-1A77-734C-95DA-B8AF3CBA23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2016,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Turkish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scientists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Samuel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Asumadu-Sarkodie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Phebe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Asantewaa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Owusu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published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findings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showed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increase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roughly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15% in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carbon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dioxide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emissions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Nigeria by 2030.</a:t>
            </a: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scientists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statistical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employed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time-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series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data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spanning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1971 to 2012.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utilized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linear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regression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examine the causal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relationship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among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study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variables and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subsequently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forecasted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Nigeria’s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use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ARIMA and ETS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models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058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00E55-2FE8-6B4B-83AA-591FBFFEB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A796A-1A77-734C-95DA-B8AF3CBA23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Turkish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scientists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employed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four main components to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their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study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analyze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overall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carbon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dioxide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increases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2030.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These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four variables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include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Use (kg of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oil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equivalent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 capita)</a:t>
            </a:r>
          </a:p>
          <a:p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Carbon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Dioxide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Emissions (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kt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Economic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Growth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($US)</a:t>
            </a:r>
          </a:p>
          <a:p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Urban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Population</a:t>
            </a: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564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00E55-2FE8-6B4B-83AA-591FBFFEB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A796A-1A77-734C-95DA-B8AF3CBA23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Utilizing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data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TheGlobalEconomy.com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to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create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new graphs to compare to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previous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graphs on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connection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flaring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carbon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dioxide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production.</a:t>
            </a: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Comparing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previous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work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carbon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dioxide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emissions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my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own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data.</a:t>
            </a: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583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00E55-2FE8-6B4B-83AA-591FBFFEB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A796A-1A77-734C-95DA-B8AF3CBA23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TheGlobalEconomy.com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presents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over 300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carefully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selected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indicators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multiple official sources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such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the World Bank, the International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Monetary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Fund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United Nations, and the World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Economic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Forum to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keep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track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economic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developments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foreign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countries. </a:t>
            </a:r>
            <a:br>
              <a:rPr lang="fr-FR" dirty="0"/>
            </a:br>
            <a:endParaRPr lang="fr-FR" dirty="0"/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Microsoft Excel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create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graphs.</a:t>
            </a:r>
          </a:p>
        </p:txBody>
      </p:sp>
    </p:spTree>
    <p:extLst>
      <p:ext uri="{BB962C8B-B14F-4D97-AF65-F5344CB8AC3E}">
        <p14:creationId xmlns:p14="http://schemas.microsoft.com/office/powerpoint/2010/main" val="3567312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00E55-2FE8-6B4B-83AA-591FBFFEB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ADBBACE-69A3-9C40-9D46-B963754113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1101744"/>
              </p:ext>
            </p:extLst>
          </p:nvPr>
        </p:nvGraphicFramePr>
        <p:xfrm>
          <a:off x="240632" y="1825625"/>
          <a:ext cx="11694694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90522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00E55-2FE8-6B4B-83AA-591FBFFEB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ADBBACE-69A3-9C40-9D46-B963754113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5156742"/>
              </p:ext>
            </p:extLst>
          </p:nvPr>
        </p:nvGraphicFramePr>
        <p:xfrm>
          <a:off x="240632" y="1825625"/>
          <a:ext cx="11694694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39961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00E55-2FE8-6B4B-83AA-591FBFFEB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ADBBACE-69A3-9C40-9D46-B963754113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8761290"/>
              </p:ext>
            </p:extLst>
          </p:nvPr>
        </p:nvGraphicFramePr>
        <p:xfrm>
          <a:off x="240632" y="1825625"/>
          <a:ext cx="11694694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99706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00E55-2FE8-6B4B-83AA-591FBFFEB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= 1607.9x + 9953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366A50C-5479-C941-9F34-40312E0D51D0}"/>
              </a:ext>
            </a:extLst>
          </p:cNvPr>
          <p:cNvCxnSpPr>
            <a:cxnSpLocks/>
          </p:cNvCxnSpPr>
          <p:nvPr/>
        </p:nvCxnSpPr>
        <p:spPr>
          <a:xfrm>
            <a:off x="2122274" y="1636291"/>
            <a:ext cx="825025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AE36838-7C7A-7749-AF91-FF545FAF3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603" y="192187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plugging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corresponding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year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‘x’, I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will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able to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attain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appropriate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prospective CO2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emission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data. </a:t>
            </a:r>
          </a:p>
          <a:p>
            <a:pPr marL="0" indent="0"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instance, </a:t>
            </a:r>
          </a:p>
          <a:p>
            <a:pPr marL="0" indent="0"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 =  1607.9(55) + 9953</a:t>
            </a:r>
          </a:p>
          <a:p>
            <a:pPr marL="0" indent="0">
              <a:buNone/>
            </a:pPr>
            <a:r>
              <a:rPr lang="fr-FR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=  98,387.5 </a:t>
            </a:r>
            <a:r>
              <a:rPr lang="fr-FR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kt</a:t>
            </a:r>
            <a:endParaRPr lang="fr-FR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306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00E55-2FE8-6B4B-83AA-591FBFFEB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= 1607.9x + 9953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366A50C-5479-C941-9F34-40312E0D51D0}"/>
              </a:ext>
            </a:extLst>
          </p:cNvPr>
          <p:cNvCxnSpPr>
            <a:cxnSpLocks/>
          </p:cNvCxnSpPr>
          <p:nvPr/>
        </p:nvCxnSpPr>
        <p:spPr>
          <a:xfrm>
            <a:off x="2122274" y="1636291"/>
            <a:ext cx="825025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0A8E60FD-B3B5-544D-8901-52A27BA023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1203653"/>
              </p:ext>
            </p:extLst>
          </p:nvPr>
        </p:nvGraphicFramePr>
        <p:xfrm>
          <a:off x="989603" y="1938153"/>
          <a:ext cx="10515600" cy="466344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1425425819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339902886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93713489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YEAR</a:t>
                      </a:r>
                      <a:endParaRPr lang="fr-FR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NUMBER OF YEARS AFTER 1960</a:t>
                      </a:r>
                      <a:endParaRPr lang="fr-FR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CO2 EMISSIONS (KT)</a:t>
                      </a:r>
                      <a:endParaRPr lang="fr-FR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4887052"/>
                  </a:ext>
                </a:extLst>
              </a:tr>
              <a:tr h="242341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2015</a:t>
                      </a:r>
                      <a:endParaRPr lang="fr-FR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98387.5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9962520"/>
                  </a:ext>
                </a:extLst>
              </a:tr>
              <a:tr h="242341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2016</a:t>
                      </a:r>
                      <a:endParaRPr lang="fr-FR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99995.4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1755902"/>
                  </a:ext>
                </a:extLst>
              </a:tr>
              <a:tr h="242341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2017</a:t>
                      </a:r>
                      <a:endParaRPr lang="fr-FR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101603.3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4541208"/>
                  </a:ext>
                </a:extLst>
              </a:tr>
              <a:tr h="242341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2018</a:t>
                      </a:r>
                      <a:endParaRPr lang="fr-FR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103211.2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3021950"/>
                  </a:ext>
                </a:extLst>
              </a:tr>
              <a:tr h="242341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2019</a:t>
                      </a:r>
                      <a:endParaRPr lang="fr-FR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104819.1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7363856"/>
                  </a:ext>
                </a:extLst>
              </a:tr>
              <a:tr h="242341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2020</a:t>
                      </a:r>
                      <a:endParaRPr lang="fr-FR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106427.0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5720268"/>
                  </a:ext>
                </a:extLst>
              </a:tr>
              <a:tr h="242341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2021</a:t>
                      </a:r>
                      <a:endParaRPr lang="fr-FR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108034.9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9407487"/>
                  </a:ext>
                </a:extLst>
              </a:tr>
              <a:tr h="242341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2022</a:t>
                      </a:r>
                      <a:endParaRPr lang="fr-FR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109642.8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4001147"/>
                  </a:ext>
                </a:extLst>
              </a:tr>
              <a:tr h="242341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2023</a:t>
                      </a:r>
                      <a:endParaRPr lang="fr-FR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111250.7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6777063"/>
                  </a:ext>
                </a:extLst>
              </a:tr>
              <a:tr h="242341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2024</a:t>
                      </a:r>
                      <a:endParaRPr lang="fr-FR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112858.6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1196760"/>
                  </a:ext>
                </a:extLst>
              </a:tr>
              <a:tr h="242341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2025</a:t>
                      </a:r>
                      <a:endParaRPr lang="fr-FR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114466.5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2959194"/>
                  </a:ext>
                </a:extLst>
              </a:tr>
              <a:tr h="242341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2026</a:t>
                      </a:r>
                      <a:endParaRPr lang="fr-FR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116074.4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7542346"/>
                  </a:ext>
                </a:extLst>
              </a:tr>
              <a:tr h="242341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2027</a:t>
                      </a:r>
                      <a:endParaRPr lang="fr-FR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117682.3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2614272"/>
                  </a:ext>
                </a:extLst>
              </a:tr>
              <a:tr h="242341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2028</a:t>
                      </a:r>
                      <a:endParaRPr lang="fr-FR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119290.2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353903"/>
                  </a:ext>
                </a:extLst>
              </a:tr>
              <a:tr h="242341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2029</a:t>
                      </a:r>
                      <a:endParaRPr lang="fr-FR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120898.1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8483005"/>
                  </a:ext>
                </a:extLst>
              </a:tr>
              <a:tr h="242341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2030</a:t>
                      </a:r>
                      <a:endParaRPr lang="fr-FR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122506.0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6422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23053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00E55-2FE8-6B4B-83AA-591FBFFEB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ADBBACE-69A3-9C40-9D46-B963754113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59148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04749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A0FC783-C2AD-CB41-9D7D-9A28C93D47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3892808"/>
              </p:ext>
            </p:extLst>
          </p:nvPr>
        </p:nvGraphicFramePr>
        <p:xfrm>
          <a:off x="6439229" y="1074821"/>
          <a:ext cx="4517530" cy="4828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8C413431-182A-4C43-8554-4F7EA260D27E}"/>
              </a:ext>
            </a:extLst>
          </p:cNvPr>
          <p:cNvSpPr txBox="1">
            <a:spLocks/>
          </p:cNvSpPr>
          <p:nvPr/>
        </p:nvSpPr>
        <p:spPr>
          <a:xfrm>
            <a:off x="1138989" y="1611790"/>
            <a:ext cx="4357109" cy="32970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Presentation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4E1AFBC-E3AB-AD49-8F58-8A5DB934707C}"/>
              </a:ext>
            </a:extLst>
          </p:cNvPr>
          <p:cNvCxnSpPr/>
          <p:nvPr/>
        </p:nvCxnSpPr>
        <p:spPr>
          <a:xfrm>
            <a:off x="5967663" y="1074821"/>
            <a:ext cx="0" cy="46361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527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00E55-2FE8-6B4B-83AA-591FBFFEB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ADBBACE-69A3-9C40-9D46-B963754113D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61247B42-6DEF-F541-B53D-07693253A3D0}"/>
              </a:ext>
            </a:extLst>
          </p:cNvPr>
          <p:cNvSpPr/>
          <p:nvPr/>
        </p:nvSpPr>
        <p:spPr>
          <a:xfrm>
            <a:off x="9063789" y="2390274"/>
            <a:ext cx="2037348" cy="2919663"/>
          </a:xfrm>
          <a:prstGeom prst="rect">
            <a:avLst/>
          </a:prstGeom>
          <a:solidFill>
            <a:schemeClr val="accent2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65542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00E55-2FE8-6B4B-83AA-591FBFFEB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A796A-1A77-734C-95DA-B8AF3CBA23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global initiative has been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launched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cease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routine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flaring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2030.</a:t>
            </a:r>
          </a:p>
          <a:p>
            <a:pPr>
              <a:buFontTx/>
              <a:buChar char="-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flaring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continues, by 2030, CO2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emissions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will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greater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120000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kt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9486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00E55-2FE8-6B4B-83AA-591FBFFEB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304AA3A-C230-D746-8998-6E80A7BCF009}"/>
              </a:ext>
            </a:extLst>
          </p:cNvPr>
          <p:cNvSpPr/>
          <p:nvPr/>
        </p:nvSpPr>
        <p:spPr>
          <a:xfrm>
            <a:off x="2149642" y="1844035"/>
            <a:ext cx="5165557" cy="4957011"/>
          </a:xfrm>
          <a:prstGeom prst="ellipse">
            <a:avLst/>
          </a:prstGeom>
          <a:solidFill>
            <a:schemeClr val="accent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5BCFBE4-D9C8-D543-A4BF-0C777C36DF14}"/>
              </a:ext>
            </a:extLst>
          </p:cNvPr>
          <p:cNvSpPr/>
          <p:nvPr/>
        </p:nvSpPr>
        <p:spPr>
          <a:xfrm>
            <a:off x="5624765" y="1844034"/>
            <a:ext cx="5165557" cy="4957011"/>
          </a:xfrm>
          <a:prstGeom prst="ellipse">
            <a:avLst/>
          </a:prstGeom>
          <a:solidFill>
            <a:schemeClr val="accent6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846B67-D272-9A42-A755-668AA6402D9E}"/>
              </a:ext>
            </a:extLst>
          </p:cNvPr>
          <p:cNvSpPr/>
          <p:nvPr/>
        </p:nvSpPr>
        <p:spPr>
          <a:xfrm>
            <a:off x="3206670" y="1336201"/>
            <a:ext cx="2889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Samuel &amp; </a:t>
            </a:r>
            <a:r>
              <a:rPr lang="fr-FR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Phebe’s</a:t>
            </a:r>
            <a:r>
              <a:rPr lang="fr-FR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Anlysis</a:t>
            </a:r>
            <a:endParaRPr lang="fr-FR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D8AC7D-8DFA-A146-ACDD-792BCF9D1EF0}"/>
              </a:ext>
            </a:extLst>
          </p:cNvPr>
          <p:cNvSpPr/>
          <p:nvPr/>
        </p:nvSpPr>
        <p:spPr>
          <a:xfrm>
            <a:off x="6762878" y="1336201"/>
            <a:ext cx="2889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My</a:t>
            </a:r>
            <a:r>
              <a:rPr lang="fr-FR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endParaRPr lang="fr-FR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7B154D-FB8D-F049-81EC-BBBABB9F401F}"/>
              </a:ext>
            </a:extLst>
          </p:cNvPr>
          <p:cNvSpPr txBox="1"/>
          <p:nvPr/>
        </p:nvSpPr>
        <p:spPr>
          <a:xfrm>
            <a:off x="2919256" y="3029877"/>
            <a:ext cx="249910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15% </a:t>
            </a:r>
            <a:r>
              <a:rPr lang="fr-FR" dirty="0" err="1"/>
              <a:t>increase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2012 to 2030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Took</a:t>
            </a:r>
            <a:r>
              <a:rPr lang="fr-FR" dirty="0"/>
              <a:t> </a:t>
            </a:r>
            <a:r>
              <a:rPr lang="fr-FR" dirty="0" err="1"/>
              <a:t>into</a:t>
            </a:r>
            <a:r>
              <a:rPr lang="fr-FR" dirty="0"/>
              <a:t> </a:t>
            </a:r>
            <a:r>
              <a:rPr lang="fr-FR" dirty="0" err="1"/>
              <a:t>acount</a:t>
            </a:r>
            <a:r>
              <a:rPr lang="fr-FR" dirty="0"/>
              <a:t> </a:t>
            </a:r>
            <a:r>
              <a:rPr lang="fr-FR" dirty="0" err="1"/>
              <a:t>carbon</a:t>
            </a:r>
            <a:r>
              <a:rPr lang="fr-FR" dirty="0"/>
              <a:t> </a:t>
            </a:r>
            <a:r>
              <a:rPr lang="fr-FR" dirty="0" err="1"/>
              <a:t>dioxide</a:t>
            </a:r>
            <a:r>
              <a:rPr lang="fr-FR" dirty="0"/>
              <a:t> </a:t>
            </a:r>
            <a:r>
              <a:rPr lang="fr-FR" dirty="0" err="1"/>
              <a:t>emissions</a:t>
            </a:r>
            <a:r>
              <a:rPr lang="fr-FR" dirty="0"/>
              <a:t>, </a:t>
            </a:r>
            <a:r>
              <a:rPr lang="fr-FR" dirty="0" err="1"/>
              <a:t>oil</a:t>
            </a:r>
            <a:r>
              <a:rPr lang="fr-FR" dirty="0"/>
              <a:t> production,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Utilized</a:t>
            </a:r>
            <a:r>
              <a:rPr lang="fr-FR" dirty="0"/>
              <a:t> more </a:t>
            </a:r>
            <a:r>
              <a:rPr lang="fr-FR" dirty="0" err="1"/>
              <a:t>statistical</a:t>
            </a:r>
            <a:r>
              <a:rPr lang="fr-FR" dirty="0"/>
              <a:t> </a:t>
            </a:r>
            <a:r>
              <a:rPr lang="fr-FR" dirty="0" err="1"/>
              <a:t>methods</a:t>
            </a:r>
            <a:r>
              <a:rPr lang="fr-FR" dirty="0"/>
              <a:t> and softwares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DB21D9-66A8-1D4C-AA50-86A448116AAA}"/>
              </a:ext>
            </a:extLst>
          </p:cNvPr>
          <p:cNvSpPr txBox="1"/>
          <p:nvPr/>
        </p:nvSpPr>
        <p:spPr>
          <a:xfrm>
            <a:off x="7803209" y="3168376"/>
            <a:ext cx="24991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24% </a:t>
            </a:r>
            <a:r>
              <a:rPr lang="fr-FR" dirty="0" err="1"/>
              <a:t>increase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2012 to 2030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Took</a:t>
            </a:r>
            <a:r>
              <a:rPr lang="fr-FR" dirty="0"/>
              <a:t> </a:t>
            </a:r>
            <a:r>
              <a:rPr lang="fr-FR" dirty="0" err="1"/>
              <a:t>into</a:t>
            </a:r>
            <a:r>
              <a:rPr lang="fr-FR" dirty="0"/>
              <a:t> </a:t>
            </a:r>
            <a:r>
              <a:rPr lang="fr-FR" dirty="0" err="1"/>
              <a:t>acount</a:t>
            </a:r>
            <a:r>
              <a:rPr lang="fr-FR" dirty="0"/>
              <a:t> </a:t>
            </a:r>
            <a:r>
              <a:rPr lang="fr-FR" dirty="0" err="1"/>
              <a:t>only</a:t>
            </a:r>
            <a:r>
              <a:rPr lang="fr-FR" dirty="0"/>
              <a:t> </a:t>
            </a:r>
            <a:r>
              <a:rPr lang="fr-FR" dirty="0" err="1"/>
              <a:t>carbon</a:t>
            </a:r>
            <a:r>
              <a:rPr lang="fr-FR" dirty="0"/>
              <a:t> </a:t>
            </a:r>
            <a:r>
              <a:rPr lang="fr-FR" dirty="0" err="1"/>
              <a:t>dioxide</a:t>
            </a:r>
            <a:r>
              <a:rPr lang="fr-FR" dirty="0"/>
              <a:t> </a:t>
            </a:r>
            <a:r>
              <a:rPr lang="fr-FR" dirty="0" err="1"/>
              <a:t>emissions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Utilized</a:t>
            </a:r>
            <a:r>
              <a:rPr lang="fr-FR" dirty="0"/>
              <a:t> </a:t>
            </a:r>
            <a:r>
              <a:rPr lang="fr-FR" dirty="0" err="1"/>
              <a:t>limited</a:t>
            </a:r>
            <a:r>
              <a:rPr lang="fr-FR" dirty="0"/>
              <a:t> </a:t>
            </a:r>
            <a:r>
              <a:rPr lang="fr-FR" dirty="0" err="1"/>
              <a:t>statistical</a:t>
            </a:r>
            <a:r>
              <a:rPr lang="fr-FR" dirty="0"/>
              <a:t> </a:t>
            </a:r>
            <a:r>
              <a:rPr lang="fr-FR" dirty="0" err="1"/>
              <a:t>methods</a:t>
            </a:r>
            <a:r>
              <a:rPr lang="fr-FR" dirty="0"/>
              <a:t> and software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B4CD29-6AD8-6C4C-8C1B-32968A35BF8B}"/>
              </a:ext>
            </a:extLst>
          </p:cNvPr>
          <p:cNvSpPr txBox="1"/>
          <p:nvPr/>
        </p:nvSpPr>
        <p:spPr>
          <a:xfrm>
            <a:off x="5653245" y="3445375"/>
            <a:ext cx="13645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Increase</a:t>
            </a:r>
            <a:r>
              <a:rPr lang="fr-FR" dirty="0"/>
              <a:t> in CO2 </a:t>
            </a:r>
            <a:r>
              <a:rPr lang="fr-FR" dirty="0" err="1"/>
              <a:t>Emissios</a:t>
            </a:r>
            <a:r>
              <a:rPr lang="fr-FR" dirty="0"/>
              <a:t> by 2030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observed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9069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439E4B-C321-304F-B646-68C046C88E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5000" contrast="20000"/>
                    </a14:imgEffect>
                  </a14:imgLayer>
                </a14:imgProps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3E4EB6-07C6-FF43-BA52-AFFDD784D7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0570" y="590204"/>
            <a:ext cx="9368197" cy="3297094"/>
          </a:xfrm>
        </p:spPr>
        <p:txBody>
          <a:bodyPr>
            <a:no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FDCC34-2587-6741-AB5B-F560C2145170}"/>
              </a:ext>
            </a:extLst>
          </p:cNvPr>
          <p:cNvCxnSpPr>
            <a:cxnSpLocks/>
          </p:cNvCxnSpPr>
          <p:nvPr/>
        </p:nvCxnSpPr>
        <p:spPr>
          <a:xfrm>
            <a:off x="2074148" y="4164677"/>
            <a:ext cx="825025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38223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00E55-2FE8-6B4B-83AA-591FBFFEB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A796A-1A77-734C-95DA-B8AF3CBA23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global initiative has been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launched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cease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routine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flaring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2030.</a:t>
            </a:r>
          </a:p>
          <a:p>
            <a:pPr>
              <a:buFontTx/>
              <a:buChar char="-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the data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collected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routine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flaring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must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decreased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Claims of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decreasing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CO2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emissions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false as data shows.</a:t>
            </a:r>
          </a:p>
          <a:p>
            <a:pPr>
              <a:buFontTx/>
              <a:buChar char="-"/>
            </a:pP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Flaring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must stop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immediately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buFontTx/>
              <a:buChar char="-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continuation of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flaring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not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humanly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environmentally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harmful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but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constitutes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large source of revenue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loss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the people and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government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Nigeria. </a:t>
            </a: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1615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D3D76-A5FF-A249-A733-F7109BC96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31140-96FB-0049-914C-AE91A72A4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-45720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Asumadu-Sarkodie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S., and 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Owusu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P. A., 2016i. 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Forecasting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Nigeria’s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use by 2030, an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econometric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fr-F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Energ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Source. 	B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11:990–997.</a:t>
            </a:r>
          </a:p>
          <a:p>
            <a:pPr marL="0" indent="-45720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‘‘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flaring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Nigeria.’’ (2005) </a:t>
            </a:r>
          </a:p>
          <a:p>
            <a:pPr marL="0" indent="-45720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Otene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IJJ, Murray P,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Enongene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KE (2016) The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potential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reduction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	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carbon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dioxide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(CO2)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emissions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flaring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Nigeria’s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oil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and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industry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through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alternative productive use. 	</a:t>
            </a:r>
            <a:r>
              <a:rPr lang="fr-F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Environments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3(4):31.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fr-FR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10.3390/environments3040031</a:t>
            </a:r>
            <a:endParaRPr lang="fr-FR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-45720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‘‘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Understanding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basics of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flaring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.’’ (2014) Division of Air 	Pollution Control. U.S.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Protection Agency</a:t>
            </a:r>
          </a:p>
          <a:p>
            <a:pPr marL="0" indent="0"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39808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F1BA93-0357-834F-81A2-9A2581E301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4E825ED-E5A9-584D-A30D-955B5385BB76}"/>
              </a:ext>
            </a:extLst>
          </p:cNvPr>
          <p:cNvSpPr txBox="1">
            <a:spLocks/>
          </p:cNvSpPr>
          <p:nvPr/>
        </p:nvSpPr>
        <p:spPr>
          <a:xfrm>
            <a:off x="1411901" y="1780453"/>
            <a:ext cx="9368197" cy="32970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Thank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You!</a:t>
            </a:r>
          </a:p>
          <a:p>
            <a:pPr algn="ctr"/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258D93A-3A25-5B4E-B562-E90EBA814C44}"/>
              </a:ext>
            </a:extLst>
          </p:cNvPr>
          <p:cNvCxnSpPr>
            <a:cxnSpLocks/>
          </p:cNvCxnSpPr>
          <p:nvPr/>
        </p:nvCxnSpPr>
        <p:spPr>
          <a:xfrm>
            <a:off x="1907000" y="3446922"/>
            <a:ext cx="825025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485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503991B-21CD-8A4F-A627-F71BF381BF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5000" contrast="40000"/>
                    </a14:imgEffect>
                  </a14:imgLayer>
                </a14:imgProps>
              </a:ext>
            </a:extLst>
          </a:blip>
          <a:srcRect b="210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3E4EB6-07C6-FF43-BA52-AFFDD784D7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0570" y="590204"/>
            <a:ext cx="9368197" cy="3297094"/>
          </a:xfrm>
        </p:spPr>
        <p:txBody>
          <a:bodyPr>
            <a:no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FDCC34-2587-6741-AB5B-F560C2145170}"/>
              </a:ext>
            </a:extLst>
          </p:cNvPr>
          <p:cNvCxnSpPr>
            <a:cxnSpLocks/>
          </p:cNvCxnSpPr>
          <p:nvPr/>
        </p:nvCxnSpPr>
        <p:spPr>
          <a:xfrm>
            <a:off x="2074148" y="4164677"/>
            <a:ext cx="825025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609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C8D403-286D-9141-8ED1-32E45A033E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3932" y="-1119363"/>
            <a:ext cx="8742949" cy="92572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2C5271-1987-CE49-9CD6-596793DF3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4FDF38-54A6-6E47-A643-C5E035FE4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327104" cy="4351338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Nigeria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Africa’s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most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populous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country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diverse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resources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Globally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Nigeria’s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reserves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including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crude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oil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without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natural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are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ranked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the 9th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largest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buFontTx/>
              <a:buChar char="-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recent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years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Nigeria has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attracted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researchers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concern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increased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contribution to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greenhouse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production due to the use of </a:t>
            </a:r>
            <a:r>
              <a:rPr lang="fr-FR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</a:t>
            </a:r>
            <a:r>
              <a:rPr lang="fr-FR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flaring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has been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observed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087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00E55-2FE8-6B4B-83AA-591FBFFEB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‘‘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Flaring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’’?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A796A-1A77-734C-95DA-B8AF3CBA23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‘‘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Flaring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fr-FR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controlled</a:t>
            </a:r>
            <a:r>
              <a:rPr lang="fr-FR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burning</a:t>
            </a:r>
            <a:r>
              <a:rPr lang="fr-FR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natural</a:t>
            </a:r>
            <a:r>
              <a:rPr lang="fr-FR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</a:t>
            </a:r>
            <a:r>
              <a:rPr lang="fr-F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a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common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practice in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oil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exploration, production and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processing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operations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flare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system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consists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a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flare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stack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pipes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feed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the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stack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Flare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size and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brightness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related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the type and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amount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liquids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flare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stack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Flares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generate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heat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noise. Large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flares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quite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noisy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because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volume and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velocity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going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through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flare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stack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.’’</a:t>
            </a:r>
          </a:p>
          <a:p>
            <a:pPr marL="0" indent="0"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buFontTx/>
              <a:buChar char="-"/>
            </a:pP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U.S. </a:t>
            </a:r>
            <a:r>
              <a:rPr lang="fr-F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Protection Agency (EPA), 2014</a:t>
            </a:r>
          </a:p>
          <a:p>
            <a:pPr algn="r">
              <a:buFontTx/>
              <a:buChar char="-"/>
            </a:pPr>
            <a:r>
              <a:rPr lang="fr-FR" dirty="0">
                <a:hlinkClick r:id="rId2"/>
              </a:rPr>
              <a:t>https://www.youtube.com/watch?v=pXrCaXO9uq0</a:t>
            </a:r>
            <a:endParaRPr lang="fr-FR" dirty="0"/>
          </a:p>
          <a:p>
            <a:pPr algn="r">
              <a:buFontTx/>
              <a:buChar char="-"/>
            </a:pPr>
            <a:endParaRPr lang="fr-F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1270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00E55-2FE8-6B4B-83AA-591FBFFEB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‘‘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Flaring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’’?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A796A-1A77-734C-95DA-B8AF3CBA23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According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the EPA,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benefits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flaring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include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0" indent="0"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Allowing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proper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testing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drilled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oil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well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using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temporary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flares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safety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device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decreasing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risk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fires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explosions at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oil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plants</a:t>
            </a:r>
          </a:p>
          <a:p>
            <a:pPr>
              <a:buFontTx/>
              <a:buChar char="-"/>
            </a:pP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Managing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waste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cannot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efficiently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captured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returned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processing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U.S. </a:t>
            </a:r>
            <a:r>
              <a:rPr lang="fr-F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Protection Agency (EPA), 2014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33661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0B7455-F974-7C40-84D4-A113FBF5E4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 contrast="20000"/>
                    </a14:imgEffect>
                  </a14:imgLayer>
                </a14:imgProps>
              </a:ext>
            </a:extLst>
          </a:blip>
          <a:srcRect l="7683" t="8711" r="7683" b="66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900E55-2FE8-6B4B-83AA-591FBFFEB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Flaring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Beneficial</a:t>
            </a: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A796A-1A77-734C-95DA-B8AF3CBA23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Char char="-"/>
            </a:pP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Flaring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emits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toxic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substances</a:t>
            </a:r>
          </a:p>
          <a:p>
            <a:pPr algn="ctr">
              <a:buFontTx/>
              <a:buChar char="-"/>
            </a:pP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Flaring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likely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cause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early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deaths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leukemia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Char char="-"/>
            </a:pP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Flairing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causes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acid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rain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Char char="-"/>
            </a:pP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Flairing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violation of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human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rights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Char char="-"/>
            </a:pP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Flairing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against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law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147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00E55-2FE8-6B4B-83AA-591FBFFEB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Flaring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Contributes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Climate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A796A-1A77-734C-95DA-B8AF3CBA23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Flaring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produces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primary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greenhouse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gases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GHGs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carbon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dioxide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(CO</a:t>
            </a:r>
            <a:r>
              <a:rPr lang="fr-FR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and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methane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(CH</a:t>
            </a:r>
            <a:r>
              <a:rPr lang="fr-FR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>
              <a:buFontTx/>
              <a:buChar char="-"/>
            </a:pP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Also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flaring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rich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liquids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produce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smoke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aerosol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effects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also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contribute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global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warming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74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A36F58-B4D4-5541-8DAD-8CFF04AD17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5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900E55-2FE8-6B4B-83AA-591FBFFEB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5167"/>
            <a:ext cx="10515600" cy="1325563"/>
          </a:xfrm>
        </p:spPr>
        <p:txBody>
          <a:bodyPr/>
          <a:lstStyle/>
          <a:p>
            <a:pPr algn="ctr"/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Hypothesis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A796A-1A77-734C-95DA-B8AF3CBA2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28987"/>
            <a:ext cx="10515600" cy="2847975"/>
          </a:xfrm>
        </p:spPr>
        <p:txBody>
          <a:bodyPr/>
          <a:lstStyle/>
          <a:p>
            <a:pPr marL="0" indent="0" algn="ctr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hypothesize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will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more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15%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increase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CO2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emissions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2030. </a:t>
            </a:r>
          </a:p>
          <a:p>
            <a:pPr marL="0" indent="0" algn="ctr"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the information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valid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the implications of the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information’s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validity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732343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1086</TotalTime>
  <Words>1289</Words>
  <Application>Microsoft Macintosh PowerPoint</Application>
  <PresentationFormat>Widescreen</PresentationFormat>
  <Paragraphs>173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Office Theme</vt:lpstr>
      <vt:lpstr>Analysis of Gas Flaring and Its Impact on Carbon Dioxide Emissions in Nigeria</vt:lpstr>
      <vt:lpstr>PowerPoint Presentation</vt:lpstr>
      <vt:lpstr>Introduction</vt:lpstr>
      <vt:lpstr>Introduction</vt:lpstr>
      <vt:lpstr>What is ‘‘Gas Flaring’’?</vt:lpstr>
      <vt:lpstr>What is ‘‘Gas Flaring’’?</vt:lpstr>
      <vt:lpstr>Gas Flaring is NOT Beneficial</vt:lpstr>
      <vt:lpstr>Gas Flaring Contributes to Climate Change</vt:lpstr>
      <vt:lpstr>Hypothesis:</vt:lpstr>
      <vt:lpstr>Methods</vt:lpstr>
      <vt:lpstr>Methods</vt:lpstr>
      <vt:lpstr>Methods</vt:lpstr>
      <vt:lpstr>Methods</vt:lpstr>
      <vt:lpstr>Data</vt:lpstr>
      <vt:lpstr>Data</vt:lpstr>
      <vt:lpstr>Data</vt:lpstr>
      <vt:lpstr>y = 1607.9x + 9953</vt:lpstr>
      <vt:lpstr>y = 1607.9x + 9953</vt:lpstr>
      <vt:lpstr>Results</vt:lpstr>
      <vt:lpstr>Results</vt:lpstr>
      <vt:lpstr>Analysis</vt:lpstr>
      <vt:lpstr>Analysis</vt:lpstr>
      <vt:lpstr>Conclusions</vt:lpstr>
      <vt:lpstr>Conclusions</vt:lpstr>
      <vt:lpstr>References</vt:lpstr>
      <vt:lpstr>PowerPoint Presentation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Analysis of Gas Flaring and Its Impact on C02 Emissions</dc:title>
  <dc:creator>Ayanna Jones</dc:creator>
  <cp:lastModifiedBy>Ayanna Jones</cp:lastModifiedBy>
  <cp:revision>53</cp:revision>
  <dcterms:created xsi:type="dcterms:W3CDTF">2018-04-24T01:38:02Z</dcterms:created>
  <dcterms:modified xsi:type="dcterms:W3CDTF">2018-04-24T20:27:10Z</dcterms:modified>
</cp:coreProperties>
</file>