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2" r:id="rId5"/>
    <p:sldId id="259" r:id="rId6"/>
    <p:sldId id="260" r:id="rId7"/>
    <p:sldId id="264" r:id="rId8"/>
    <p:sldId id="269" r:id="rId9"/>
    <p:sldId id="265" r:id="rId10"/>
    <p:sldId id="267" r:id="rId11"/>
    <p:sldId id="275" r:id="rId12"/>
    <p:sldId id="268" r:id="rId13"/>
    <p:sldId id="272" r:id="rId14"/>
    <p:sldId id="27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0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1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3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9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0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0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0DED-D1F6-4AA9-B6AB-3AF838F927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60E8-6326-45A7-80A4-ECF16122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5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8800"/>
            <a:ext cx="9144000" cy="2387600"/>
          </a:xfrm>
        </p:spPr>
        <p:txBody>
          <a:bodyPr/>
          <a:lstStyle/>
          <a:p>
            <a:r>
              <a:rPr lang="en-US" dirty="0" smtClean="0"/>
              <a:t>pH of Atmospheric Particles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78689"/>
          </a:xfrm>
        </p:spPr>
        <p:txBody>
          <a:bodyPr>
            <a:normAutofit/>
          </a:bodyPr>
          <a:lstStyle/>
          <a:p>
            <a:r>
              <a:rPr lang="en-US" dirty="0" smtClean="0"/>
              <a:t>Atmospheric Chemistry</a:t>
            </a:r>
          </a:p>
          <a:p>
            <a:r>
              <a:rPr lang="en-US" dirty="0" smtClean="0"/>
              <a:t>EAS 6410</a:t>
            </a:r>
          </a:p>
          <a:p>
            <a:endParaRPr lang="en-US" dirty="0"/>
          </a:p>
          <a:p>
            <a:r>
              <a:rPr lang="en-US" dirty="0" smtClean="0"/>
              <a:t>Rime El Asmar</a:t>
            </a:r>
          </a:p>
          <a:p>
            <a:r>
              <a:rPr lang="en-US" dirty="0" smtClean="0"/>
              <a:t>April 16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84" y="182880"/>
            <a:ext cx="10515600" cy="5804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Aerosol Acidity affects Optical Properties of particles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It </a:t>
            </a:r>
            <a:r>
              <a:rPr lang="en-US" dirty="0" smtClean="0"/>
              <a:t>affects </a:t>
            </a:r>
            <a:r>
              <a:rPr lang="en-US" dirty="0" smtClean="0"/>
              <a:t>visibility, </a:t>
            </a:r>
            <a:r>
              <a:rPr lang="en-US" dirty="0" smtClean="0"/>
              <a:t>and </a:t>
            </a:r>
            <a:r>
              <a:rPr lang="en-US" dirty="0" smtClean="0"/>
              <a:t>climate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961" y="1434815"/>
            <a:ext cx="3028950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982" y="3328154"/>
            <a:ext cx="2872509" cy="1912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6924" y="1434815"/>
            <a:ext cx="2113280" cy="106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mass and chemical composition of atmospheric aerosols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766116" y="2617036"/>
            <a:ext cx="161262" cy="416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5535" y="3176610"/>
            <a:ext cx="2113280" cy="106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Scattering  </a:t>
            </a:r>
            <a:r>
              <a:rPr lang="en-US" dirty="0"/>
              <a:t>and </a:t>
            </a:r>
            <a:r>
              <a:rPr lang="en-US" dirty="0" smtClean="0"/>
              <a:t>absorbing radiation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49164" y="4762408"/>
            <a:ext cx="2113280" cy="106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Visibility and Climate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03200" y="792540"/>
            <a:ext cx="75184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07629" y="3176610"/>
            <a:ext cx="2113280" cy="106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Uptake Properties (</a:t>
            </a:r>
            <a:r>
              <a:rPr lang="en-US" dirty="0" err="1" smtClean="0"/>
              <a:t>Hygroscopicity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2776925" y="4292466"/>
            <a:ext cx="161262" cy="416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356044" y="4284208"/>
            <a:ext cx="161262" cy="416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317351" y="2597961"/>
            <a:ext cx="161262" cy="416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3200" y="6411965"/>
            <a:ext cx="202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Turnock</a:t>
            </a:r>
            <a:r>
              <a:rPr lang="en-US" dirty="0"/>
              <a:t> et al., 2019</a:t>
            </a:r>
          </a:p>
        </p:txBody>
      </p:sp>
    </p:spTree>
    <p:extLst>
      <p:ext uri="{BB962C8B-B14F-4D97-AF65-F5344CB8AC3E}">
        <p14:creationId xmlns:p14="http://schemas.microsoft.com/office/powerpoint/2010/main" val="32207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87" t="10533" r="8482" b="4198"/>
          <a:stretch/>
        </p:blipFill>
        <p:spPr>
          <a:xfrm>
            <a:off x="7481454" y="623454"/>
            <a:ext cx="4128656" cy="3001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595" t="10961" r="4415" b="3735"/>
          <a:stretch/>
        </p:blipFill>
        <p:spPr>
          <a:xfrm>
            <a:off x="406400" y="471054"/>
            <a:ext cx="4387274" cy="330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272" y="3625272"/>
            <a:ext cx="4742584" cy="3132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713037" y="6480280"/>
            <a:ext cx="944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Pye</a:t>
            </a:r>
            <a:r>
              <a:rPr lang="en-US" sz="1200" dirty="0" smtClean="0"/>
              <a:t> et al, Atmospheric Chemistry and Physics, EGU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16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236"/>
            <a:ext cx="10515600" cy="665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Aerosol acidity is associated with health effects of air pollution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426926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pH of aerosol influences solubility of toxic forms of trace species, such as transition and heavy metals, that have been linked to negative health </a:t>
            </a:r>
            <a:r>
              <a:rPr lang="en-US" dirty="0" smtClean="0"/>
              <a:t>effects.</a:t>
            </a:r>
          </a:p>
          <a:p>
            <a:pPr marL="342900" indent="-342900">
              <a:buAutoNum type="arabicPeriod"/>
            </a:pPr>
            <a:r>
              <a:rPr lang="en-US" dirty="0" smtClean="0"/>
              <a:t>Induce </a:t>
            </a:r>
            <a:r>
              <a:rPr lang="en-US" dirty="0"/>
              <a:t>oxidant production, known as Reactive Oxygen </a:t>
            </a:r>
            <a:r>
              <a:rPr lang="en-US" dirty="0" smtClean="0"/>
              <a:t>and Nitrogen Species </a:t>
            </a:r>
            <a:r>
              <a:rPr lang="en-US" dirty="0"/>
              <a:t>that initiates </a:t>
            </a:r>
            <a:r>
              <a:rPr lang="en-US" dirty="0" smtClean="0"/>
              <a:t>inflammatory </a:t>
            </a:r>
            <a:r>
              <a:rPr lang="en-US" dirty="0"/>
              <a:t>cascades leading to oxidative stress and cellular </a:t>
            </a:r>
            <a:r>
              <a:rPr lang="en-US" dirty="0" smtClean="0"/>
              <a:t>damage.</a:t>
            </a:r>
            <a:endParaRPr lang="en-US" dirty="0"/>
          </a:p>
        </p:txBody>
      </p:sp>
      <p:pic>
        <p:nvPicPr>
          <p:cNvPr id="1026" name="Picture 2" descr="WHO | Common pollutants from household heating, cooking and lig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72" y="1671782"/>
            <a:ext cx="4052455" cy="32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200" y="6411965"/>
            <a:ext cx="195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Lindsay &amp; Xu, 2018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4848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Particles </a:t>
            </a:r>
            <a:r>
              <a:rPr lang="en-US" sz="2000" dirty="0"/>
              <a:t>in the PM</a:t>
            </a:r>
            <a:r>
              <a:rPr lang="en-US" sz="2000" baseline="-25000" dirty="0"/>
              <a:t>2.5</a:t>
            </a:r>
            <a:r>
              <a:rPr lang="en-US" sz="2000" dirty="0"/>
              <a:t> size range are able to travel deeply into the respiratory tract, reaching the </a:t>
            </a:r>
            <a:r>
              <a:rPr lang="en-US" sz="2000" dirty="0" smtClean="0"/>
              <a:t>lungs.</a:t>
            </a:r>
          </a:p>
          <a:p>
            <a:endParaRPr lang="en-US" sz="2000" dirty="0" smtClean="0"/>
          </a:p>
          <a:p>
            <a:r>
              <a:rPr lang="en-US" sz="2000" b="1" dirty="0" smtClean="0"/>
              <a:t>So</a:t>
            </a:r>
          </a:p>
          <a:p>
            <a:r>
              <a:rPr lang="en-US" sz="2000" dirty="0" smtClean="0"/>
              <a:t>Composition </a:t>
            </a:r>
            <a:r>
              <a:rPr lang="en-US" sz="2000" dirty="0"/>
              <a:t>of PM</a:t>
            </a:r>
            <a:r>
              <a:rPr lang="en-US" sz="2000" baseline="-25000" dirty="0"/>
              <a:t>2.5</a:t>
            </a:r>
            <a:r>
              <a:rPr lang="en-US" sz="2000" dirty="0"/>
              <a:t> is associated with </a:t>
            </a:r>
            <a:r>
              <a:rPr lang="en-US" sz="2000" dirty="0" smtClean="0"/>
              <a:t>adverse human health effects including premature mortality, in addition to pulmonary and cardiovascular diseases.</a:t>
            </a:r>
          </a:p>
          <a:p>
            <a:endParaRPr lang="en-US" sz="2000" dirty="0" smtClean="0"/>
          </a:p>
          <a:p>
            <a:r>
              <a:rPr lang="en-US" sz="2000" b="1" dirty="0" smtClean="0"/>
              <a:t>What exactly pH does?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089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Aerosol and cloud acidity are key drivers of atmospheric chemistry </a:t>
            </a:r>
            <a:r>
              <a:rPr lang="en-US" dirty="0" smtClean="0"/>
              <a:t>which explains how emissions impact </a:t>
            </a:r>
            <a:r>
              <a:rPr lang="en-US" dirty="0"/>
              <a:t>air quality, human health, ecosystems, and </a:t>
            </a:r>
            <a:r>
              <a:rPr lang="en-US" dirty="0" smtClean="0"/>
              <a:t>climate.</a:t>
            </a:r>
          </a:p>
          <a:p>
            <a:r>
              <a:rPr lang="en-US" dirty="0" smtClean="0"/>
              <a:t>More </a:t>
            </a:r>
            <a:r>
              <a:rPr lang="en-US" dirty="0"/>
              <a:t>information </a:t>
            </a:r>
            <a:r>
              <a:rPr lang="en-US" dirty="0" smtClean="0"/>
              <a:t>should exists </a:t>
            </a:r>
            <a:r>
              <a:rPr lang="en-US" dirty="0"/>
              <a:t>on the </a:t>
            </a:r>
            <a:r>
              <a:rPr lang="en-US" dirty="0" smtClean="0"/>
              <a:t>spatial and temporal distribution of </a:t>
            </a:r>
            <a:r>
              <a:rPr lang="en-US" dirty="0"/>
              <a:t>atmospheric acidity, its </a:t>
            </a:r>
            <a:r>
              <a:rPr lang="en-US" dirty="0" smtClean="0"/>
              <a:t>drivers</a:t>
            </a:r>
            <a:r>
              <a:rPr lang="en-US" dirty="0"/>
              <a:t> </a:t>
            </a:r>
            <a:r>
              <a:rPr lang="en-US" dirty="0" smtClean="0"/>
              <a:t>and influences.</a:t>
            </a:r>
          </a:p>
          <a:p>
            <a:r>
              <a:rPr lang="en-US" dirty="0" smtClean="0"/>
              <a:t>More data should </a:t>
            </a:r>
            <a:r>
              <a:rPr lang="en-US" dirty="0"/>
              <a:t>become available </a:t>
            </a:r>
            <a:r>
              <a:rPr lang="en-US" dirty="0" smtClean="0"/>
              <a:t>about atmospheric particles pH that </a:t>
            </a:r>
            <a:r>
              <a:rPr lang="en-US" dirty="0"/>
              <a:t>can be used for model evaluation and improvement.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o you have any questions?&quot; — Candacy.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Havala</a:t>
            </a:r>
            <a:r>
              <a:rPr lang="en-US" dirty="0"/>
              <a:t> O. T. </a:t>
            </a:r>
            <a:r>
              <a:rPr lang="en-US" dirty="0" err="1" smtClean="0"/>
              <a:t>Pye</a:t>
            </a:r>
            <a:r>
              <a:rPr lang="en-US" dirty="0" smtClean="0"/>
              <a:t>, </a:t>
            </a:r>
            <a:r>
              <a:rPr lang="en-US" dirty="0"/>
              <a:t>Athanasios </a:t>
            </a:r>
            <a:r>
              <a:rPr lang="en-US" dirty="0" err="1" smtClean="0"/>
              <a:t>Nenes</a:t>
            </a:r>
            <a:r>
              <a:rPr lang="en-US" dirty="0" smtClean="0"/>
              <a:t>, ,Becky Alexander, </a:t>
            </a:r>
            <a:r>
              <a:rPr lang="en-US" dirty="0"/>
              <a:t>Andrew P. </a:t>
            </a:r>
            <a:r>
              <a:rPr lang="en-US" dirty="0" smtClean="0"/>
              <a:t>Ault, </a:t>
            </a:r>
            <a:r>
              <a:rPr lang="en-US" dirty="0"/>
              <a:t>Mary C. </a:t>
            </a:r>
            <a:r>
              <a:rPr lang="en-US" dirty="0" smtClean="0"/>
              <a:t>Barth, </a:t>
            </a:r>
            <a:r>
              <a:rPr lang="en-US" dirty="0"/>
              <a:t>Simon L. </a:t>
            </a:r>
            <a:r>
              <a:rPr lang="en-US" dirty="0" smtClean="0"/>
              <a:t>Clegg </a:t>
            </a:r>
            <a:r>
              <a:rPr lang="en-US" dirty="0"/>
              <a:t>, Jeffrey L. </a:t>
            </a:r>
            <a:r>
              <a:rPr lang="en-US" dirty="0" err="1"/>
              <a:t>Collett</a:t>
            </a:r>
            <a:r>
              <a:rPr lang="en-US" dirty="0"/>
              <a:t>, Jr</a:t>
            </a:r>
            <a:r>
              <a:rPr lang="en-US" dirty="0" smtClean="0"/>
              <a:t>. </a:t>
            </a:r>
            <a:r>
              <a:rPr lang="en-US" dirty="0"/>
              <a:t>, Kathleen M. </a:t>
            </a:r>
            <a:r>
              <a:rPr lang="en-US" dirty="0" smtClean="0"/>
              <a:t>Fahey </a:t>
            </a:r>
            <a:r>
              <a:rPr lang="en-US" dirty="0"/>
              <a:t>, Christopher J. </a:t>
            </a:r>
            <a:r>
              <a:rPr lang="en-US" dirty="0" err="1" smtClean="0"/>
              <a:t>Hennigan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err="1"/>
              <a:t>Hartmut</a:t>
            </a:r>
            <a:r>
              <a:rPr lang="en-US" dirty="0"/>
              <a:t> </a:t>
            </a:r>
            <a:r>
              <a:rPr lang="en-US" dirty="0" smtClean="0"/>
              <a:t>Herrmann </a:t>
            </a:r>
            <a:r>
              <a:rPr lang="en-US" dirty="0"/>
              <a:t>, Maria </a:t>
            </a:r>
            <a:r>
              <a:rPr lang="en-US" dirty="0" err="1" smtClean="0"/>
              <a:t>Kanakidou</a:t>
            </a:r>
            <a:r>
              <a:rPr lang="en-US" dirty="0" smtClean="0"/>
              <a:t>, </a:t>
            </a:r>
            <a:r>
              <a:rPr lang="en-US" dirty="0"/>
              <a:t>James T. </a:t>
            </a:r>
            <a:r>
              <a:rPr lang="en-US" dirty="0" smtClean="0"/>
              <a:t>Kelly, </a:t>
            </a:r>
            <a:r>
              <a:rPr lang="en-US" dirty="0"/>
              <a:t>I-Ting </a:t>
            </a:r>
            <a:r>
              <a:rPr lang="en-US" dirty="0" smtClean="0"/>
              <a:t>Ku </a:t>
            </a:r>
            <a:r>
              <a:rPr lang="en-US" dirty="0"/>
              <a:t>, V. Faye </a:t>
            </a:r>
            <a:r>
              <a:rPr lang="en-US" dirty="0" smtClean="0"/>
              <a:t>McNeill, </a:t>
            </a:r>
            <a:r>
              <a:rPr lang="en-US" dirty="0"/>
              <a:t>Nicole </a:t>
            </a:r>
            <a:r>
              <a:rPr lang="en-US" dirty="0" err="1" smtClean="0"/>
              <a:t>Riemer</a:t>
            </a:r>
            <a:r>
              <a:rPr lang="en-US" dirty="0" smtClean="0"/>
              <a:t>, </a:t>
            </a:r>
            <a:r>
              <a:rPr lang="en-US" dirty="0"/>
              <a:t>Thomas </a:t>
            </a:r>
            <a:r>
              <a:rPr lang="en-US" dirty="0" smtClean="0"/>
              <a:t>Schaefer, </a:t>
            </a:r>
            <a:r>
              <a:rPr lang="en-US" dirty="0" err="1"/>
              <a:t>Guoliang</a:t>
            </a:r>
            <a:r>
              <a:rPr lang="en-US" dirty="0"/>
              <a:t> </a:t>
            </a:r>
            <a:r>
              <a:rPr lang="en-US" dirty="0" smtClean="0"/>
              <a:t>Shi, </a:t>
            </a:r>
            <a:r>
              <a:rPr lang="en-US" dirty="0"/>
              <a:t>Andreas </a:t>
            </a:r>
            <a:r>
              <a:rPr lang="en-US" dirty="0" err="1" smtClean="0"/>
              <a:t>Tilgner</a:t>
            </a:r>
            <a:r>
              <a:rPr lang="en-US" dirty="0" smtClean="0"/>
              <a:t>, </a:t>
            </a:r>
            <a:r>
              <a:rPr lang="en-US" dirty="0"/>
              <a:t>John T. </a:t>
            </a:r>
            <a:r>
              <a:rPr lang="en-US" dirty="0" smtClean="0"/>
              <a:t>Walker, </a:t>
            </a:r>
            <a:r>
              <a:rPr lang="en-US" dirty="0"/>
              <a:t>Tao </a:t>
            </a:r>
            <a:r>
              <a:rPr lang="en-US" dirty="0" smtClean="0"/>
              <a:t>Wang, </a:t>
            </a:r>
            <a:r>
              <a:rPr lang="en-US" dirty="0"/>
              <a:t>Rodney </a:t>
            </a:r>
            <a:r>
              <a:rPr lang="en-US" dirty="0" smtClean="0"/>
              <a:t>Weber </a:t>
            </a:r>
            <a:r>
              <a:rPr lang="en-US" dirty="0"/>
              <a:t>,</a:t>
            </a:r>
            <a:r>
              <a:rPr lang="en-US" dirty="0" err="1"/>
              <a:t>Jia</a:t>
            </a:r>
            <a:r>
              <a:rPr lang="en-US" dirty="0"/>
              <a:t> </a:t>
            </a:r>
            <a:r>
              <a:rPr lang="en-US" dirty="0" smtClean="0"/>
              <a:t>Xing </a:t>
            </a:r>
            <a:r>
              <a:rPr lang="en-US" dirty="0"/>
              <a:t>, Rahul A. </a:t>
            </a:r>
            <a:r>
              <a:rPr lang="en-US" dirty="0" err="1" smtClean="0"/>
              <a:t>Zaveri</a:t>
            </a:r>
            <a:r>
              <a:rPr lang="en-US" dirty="0" smtClean="0"/>
              <a:t>, </a:t>
            </a:r>
            <a:r>
              <a:rPr lang="en-US" dirty="0"/>
              <a:t>Andreas </a:t>
            </a:r>
            <a:r>
              <a:rPr lang="en-US" dirty="0" err="1" smtClean="0"/>
              <a:t>Zuend</a:t>
            </a:r>
            <a:r>
              <a:rPr lang="en-US" dirty="0"/>
              <a:t> :The Acidity of Atmospheric Particles and </a:t>
            </a:r>
            <a:r>
              <a:rPr lang="en-US" dirty="0" smtClean="0"/>
              <a:t>Clouds, Atmospheric Chemistry </a:t>
            </a:r>
            <a:r>
              <a:rPr lang="en-US" dirty="0"/>
              <a:t>and Physics, 18 October </a:t>
            </a:r>
            <a:r>
              <a:rPr lang="en-US" dirty="0" smtClean="0"/>
              <a:t>2019.</a:t>
            </a:r>
          </a:p>
          <a:p>
            <a:r>
              <a:rPr lang="en-US" dirty="0" err="1" smtClean="0"/>
              <a:t>Tebes</a:t>
            </a:r>
            <a:r>
              <a:rPr lang="en-US" dirty="0" smtClean="0"/>
              <a:t>-Stevens</a:t>
            </a:r>
            <a:r>
              <a:rPr lang="en-US" dirty="0"/>
              <a:t>, C., Patel, J., Jones, W., and Weber, E.: Prediction of Hydrolysis Products of Organic Chemicals under Environmental pH Conditions, Environ. Sci. Technol., 51, 5008-5016, https://doi.org/10.1021/acs.est.6b05412, 2017. </a:t>
            </a:r>
            <a:endParaRPr lang="en-US" dirty="0" smtClean="0"/>
          </a:p>
          <a:p>
            <a:r>
              <a:rPr lang="en-US" dirty="0"/>
              <a:t>Philip, S., Martin, R., Snider, G., </a:t>
            </a:r>
            <a:r>
              <a:rPr lang="en-US" dirty="0" err="1"/>
              <a:t>Weagle</a:t>
            </a:r>
            <a:r>
              <a:rPr lang="en-US" dirty="0"/>
              <a:t>, C., van </a:t>
            </a:r>
            <a:r>
              <a:rPr lang="en-US" dirty="0" err="1"/>
              <a:t>Donkelaar</a:t>
            </a:r>
            <a:r>
              <a:rPr lang="en-US" dirty="0"/>
              <a:t>, A., </a:t>
            </a:r>
            <a:r>
              <a:rPr lang="en-US" dirty="0" err="1"/>
              <a:t>Brauer</a:t>
            </a:r>
            <a:r>
              <a:rPr lang="en-US" dirty="0"/>
              <a:t>, M., </a:t>
            </a:r>
            <a:r>
              <a:rPr lang="en-US" dirty="0" err="1"/>
              <a:t>Henze</a:t>
            </a:r>
            <a:r>
              <a:rPr lang="en-US" dirty="0"/>
              <a:t>, D., </a:t>
            </a:r>
            <a:r>
              <a:rPr lang="en-US" dirty="0" err="1"/>
              <a:t>Klimont</a:t>
            </a:r>
            <a:r>
              <a:rPr lang="en-US" dirty="0"/>
              <a:t>, Z., </a:t>
            </a:r>
            <a:r>
              <a:rPr lang="en-US" dirty="0" err="1"/>
              <a:t>Venkataraman</a:t>
            </a:r>
            <a:r>
              <a:rPr lang="en-US" dirty="0"/>
              <a:t>, C., 25 </a:t>
            </a:r>
            <a:r>
              <a:rPr lang="en-US" dirty="0" err="1"/>
              <a:t>Guttikunda</a:t>
            </a:r>
            <a:r>
              <a:rPr lang="en-US" dirty="0"/>
              <a:t>, S., and Zhang, Q.: Anthropogenic fugitive, combustion and industrial dust is a significant, underrepresented fine particulate matter source in global atmospheric models, Environ. Res. Lett., 12, https://doi.org/10.1088/1748-9326/aa65a4, </a:t>
            </a:r>
            <a:r>
              <a:rPr lang="en-US" dirty="0" smtClean="0"/>
              <a:t>2017.</a:t>
            </a:r>
          </a:p>
          <a:p>
            <a:r>
              <a:rPr lang="en-US" dirty="0" err="1"/>
              <a:t>Turnock</a:t>
            </a:r>
            <a:r>
              <a:rPr lang="en-US" dirty="0"/>
              <a:t>, S. T., Mann, G. W., Woodhouse, M. T., </a:t>
            </a:r>
            <a:r>
              <a:rPr lang="en-US" dirty="0" err="1"/>
              <a:t>Dalvi</a:t>
            </a:r>
            <a:r>
              <a:rPr lang="en-US" dirty="0"/>
              <a:t>, M., O’Connor, F. M., </a:t>
            </a:r>
            <a:r>
              <a:rPr lang="en-US" dirty="0" err="1"/>
              <a:t>Carslaw</a:t>
            </a:r>
            <a:r>
              <a:rPr lang="en-US" dirty="0"/>
              <a:t>, K. S., and </a:t>
            </a:r>
            <a:r>
              <a:rPr lang="en-US" dirty="0" err="1"/>
              <a:t>Spracklen</a:t>
            </a:r>
            <a:r>
              <a:rPr lang="en-US" dirty="0"/>
              <a:t>, D. V.: The Impact of Changes in Cloud-Water pH on Aerosol Radiative Forcing, </a:t>
            </a:r>
            <a:r>
              <a:rPr lang="en-US" dirty="0" err="1"/>
              <a:t>Geophys</a:t>
            </a:r>
            <a:r>
              <a:rPr lang="en-US" dirty="0"/>
              <a:t>. Res. Lett., in press, https://doi.org/10.1029/2019GL082067, 2019. </a:t>
            </a:r>
            <a:endParaRPr lang="en-US" dirty="0" smtClean="0"/>
          </a:p>
          <a:p>
            <a:r>
              <a:rPr lang="en-US" dirty="0"/>
              <a:t>Lindsay Miller and </a:t>
            </a:r>
            <a:r>
              <a:rPr lang="en-US" dirty="0" err="1"/>
              <a:t>Xiaohong</a:t>
            </a:r>
            <a:r>
              <a:rPr lang="en-US" dirty="0"/>
              <a:t> Xu: Ambient PM2.5 Human Health Effects—Findings in China and Research Directions. (http://creativecommons.org/licenses/by/4.0/).</a:t>
            </a:r>
          </a:p>
        </p:txBody>
      </p:sp>
    </p:spTree>
    <p:extLst>
      <p:ext uri="{BB962C8B-B14F-4D97-AF65-F5344CB8AC3E}">
        <p14:creationId xmlns:p14="http://schemas.microsoft.com/office/powerpoint/2010/main" val="9185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Drivers</a:t>
            </a:r>
            <a:r>
              <a:rPr lang="en-US" dirty="0" smtClean="0"/>
              <a:t> </a:t>
            </a:r>
            <a:r>
              <a:rPr lang="en-US" dirty="0" smtClean="0"/>
              <a:t>of pH </a:t>
            </a:r>
            <a:r>
              <a:rPr lang="en-US" dirty="0" smtClean="0"/>
              <a:t>alterations</a:t>
            </a:r>
          </a:p>
          <a:p>
            <a:endParaRPr lang="en-US" dirty="0" smtClean="0"/>
          </a:p>
          <a:p>
            <a:r>
              <a:rPr lang="en-US" dirty="0" smtClean="0"/>
              <a:t>Effects of pH on the atmosphere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Dry </a:t>
            </a:r>
            <a:r>
              <a:rPr lang="en-US" sz="2000" dirty="0"/>
              <a:t>deposition of inorganic reactive nitrogen species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Gas–particle </a:t>
            </a:r>
            <a:r>
              <a:rPr lang="en-US" sz="2000" dirty="0"/>
              <a:t>partitioning of toxic organic pollutants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Visibility</a:t>
            </a:r>
            <a:r>
              <a:rPr lang="en-US" sz="2000" dirty="0"/>
              <a:t>, and climate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Human Health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09" y="0"/>
            <a:ext cx="9949873" cy="964911"/>
          </a:xfrm>
        </p:spPr>
        <p:txBody>
          <a:bodyPr/>
          <a:lstStyle/>
          <a:p>
            <a:r>
              <a:rPr lang="en-US" dirty="0" smtClean="0"/>
              <a:t>Acidity of Atmospheric Particles and Clouds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848096"/>
            <a:ext cx="9005454" cy="5801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327" y="6581001"/>
            <a:ext cx="944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Pye</a:t>
            </a:r>
            <a:r>
              <a:rPr lang="en-US" sz="1200" dirty="0" smtClean="0"/>
              <a:t> et al, Atmospheric Chemistry and Physics, EGU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63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and Cloud 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140" b="1"/>
          <a:stretch/>
        </p:blipFill>
        <p:spPr>
          <a:xfrm>
            <a:off x="6167437" y="2714922"/>
            <a:ext cx="5297451" cy="1910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69" y="1907668"/>
            <a:ext cx="5665968" cy="4246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2327" y="6581001"/>
            <a:ext cx="944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Pye</a:t>
            </a:r>
            <a:r>
              <a:rPr lang="en-US" sz="1200" dirty="0"/>
              <a:t> et al, Atmospheric Chemistry and Physics</a:t>
            </a:r>
            <a:r>
              <a:rPr lang="en-US" sz="1200" dirty="0" smtClean="0"/>
              <a:t>, 2019 </a:t>
            </a:r>
            <a:r>
              <a:rPr lang="en-US" sz="1200" dirty="0"/>
              <a:t>EGU</a:t>
            </a:r>
          </a:p>
        </p:txBody>
      </p:sp>
    </p:spTree>
    <p:extLst>
      <p:ext uri="{BB962C8B-B14F-4D97-AF65-F5344CB8AC3E}">
        <p14:creationId xmlns:p14="http://schemas.microsoft.com/office/powerpoint/2010/main" val="19276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72872" y="110836"/>
            <a:ext cx="4242841" cy="1570181"/>
            <a:chOff x="4008581" y="1911927"/>
            <a:chExt cx="5024582" cy="1874981"/>
          </a:xfrm>
        </p:grpSpPr>
        <p:sp>
          <p:nvSpPr>
            <p:cNvPr id="4" name="Oval 3"/>
            <p:cNvSpPr/>
            <p:nvPr/>
          </p:nvSpPr>
          <p:spPr>
            <a:xfrm>
              <a:off x="4008581" y="1911927"/>
              <a:ext cx="5024582" cy="187498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3600" y="2261249"/>
              <a:ext cx="4008582" cy="11763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/>
                <a:t>Chemical </a:t>
              </a:r>
              <a:r>
                <a:rPr lang="en-US" sz="3600" dirty="0"/>
                <a:t>S</a:t>
              </a:r>
              <a:r>
                <a:rPr lang="en-US" sz="3600" dirty="0" smtClean="0"/>
                <a:t>pecies </a:t>
              </a:r>
              <a:endParaRPr lang="en-US" sz="3600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>
            <a:off x="3660814" y="1681017"/>
            <a:ext cx="747222" cy="11942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45745" y="1626963"/>
            <a:ext cx="769968" cy="12175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51760" y="4378960"/>
            <a:ext cx="2032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538586" y="4096775"/>
            <a:ext cx="521162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013881" y="4107171"/>
            <a:ext cx="2032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024189" y="4096775"/>
            <a:ext cx="439189" cy="608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389611" y="2890136"/>
            <a:ext cx="2936240" cy="1217035"/>
            <a:chOff x="375920" y="1963045"/>
            <a:chExt cx="2936240" cy="1217035"/>
          </a:xfrm>
        </p:grpSpPr>
        <p:sp>
          <p:nvSpPr>
            <p:cNvPr id="30" name="Rectangle 29"/>
            <p:cNvSpPr/>
            <p:nvPr/>
          </p:nvSpPr>
          <p:spPr>
            <a:xfrm>
              <a:off x="375920" y="1985817"/>
              <a:ext cx="2651760" cy="8894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375920" y="1963045"/>
              <a:ext cx="2936240" cy="12170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/>
                <a:t>Degree of acidity or basicity 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41028" y="2885306"/>
            <a:ext cx="2936240" cy="1217035"/>
            <a:chOff x="375920" y="1963045"/>
            <a:chExt cx="2936240" cy="1217035"/>
          </a:xfrm>
        </p:grpSpPr>
        <p:sp>
          <p:nvSpPr>
            <p:cNvPr id="35" name="Rectangle 34"/>
            <p:cNvSpPr/>
            <p:nvPr/>
          </p:nvSpPr>
          <p:spPr>
            <a:xfrm>
              <a:off x="375920" y="1985817"/>
              <a:ext cx="2651760" cy="8894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375920" y="1963045"/>
              <a:ext cx="2936240" cy="12170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/>
                <a:t>  Volatility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04240" y="5406205"/>
            <a:ext cx="390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on the dissociation constants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 rot="18922893">
            <a:off x="5781317" y="5282642"/>
            <a:ext cx="249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Volatile </a:t>
            </a:r>
            <a:r>
              <a:rPr lang="en-US" sz="2000" dirty="0" err="1" smtClean="0">
                <a:solidFill>
                  <a:srgbClr val="FF0000"/>
                </a:solidFill>
              </a:rPr>
              <a:t>eg</a:t>
            </a:r>
            <a:r>
              <a:rPr lang="en-US" sz="2000" dirty="0" smtClean="0">
                <a:solidFill>
                  <a:srgbClr val="FF0000"/>
                </a:solidFill>
              </a:rPr>
              <a:t>. VOCs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8922893">
            <a:off x="7191751" y="5539650"/>
            <a:ext cx="26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Non-Volatile </a:t>
            </a:r>
            <a:r>
              <a:rPr lang="en-US" sz="2000" dirty="0" err="1" smtClean="0">
                <a:solidFill>
                  <a:srgbClr val="FF0000"/>
                </a:solidFill>
              </a:rPr>
              <a:t>eg</a:t>
            </a:r>
            <a:r>
              <a:rPr lang="en-US" sz="2000" dirty="0" smtClean="0">
                <a:solidFill>
                  <a:srgbClr val="FF0000"/>
                </a:solidFill>
              </a:rPr>
              <a:t>. H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SO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8922893">
            <a:off x="8502926" y="5314651"/>
            <a:ext cx="350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Semi-Volatile </a:t>
            </a:r>
            <a:r>
              <a:rPr lang="en-US" sz="2000" dirty="0" err="1" smtClean="0">
                <a:solidFill>
                  <a:srgbClr val="FF0000"/>
                </a:solidFill>
              </a:rPr>
              <a:t>eg</a:t>
            </a:r>
            <a:r>
              <a:rPr lang="en-US" sz="2000" dirty="0" smtClean="0">
                <a:solidFill>
                  <a:srgbClr val="FF0000"/>
                </a:solidFill>
              </a:rPr>
              <a:t>. NH</a:t>
            </a:r>
            <a:r>
              <a:rPr lang="en-US" sz="2000" baseline="-25000" dirty="0" smtClean="0">
                <a:solidFill>
                  <a:srgbClr val="FF0000"/>
                </a:solidFill>
              </a:rPr>
              <a:t>3 ,</a:t>
            </a:r>
            <a:r>
              <a:rPr lang="en-US" sz="2000" dirty="0" smtClean="0">
                <a:solidFill>
                  <a:srgbClr val="FF0000"/>
                </a:solidFill>
              </a:rPr>
              <a:t>HNO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Aerosol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7730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Aerosol acidity governs dry deposition of inorganic reactive nitrogen species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affects the magnitude and spatial patterns of inorganic N deposition to terrestrial and aquatic ecosystems. 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175492" y="2484582"/>
            <a:ext cx="471054" cy="7019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15345" y="3057236"/>
            <a:ext cx="600364" cy="33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19963" y="3573606"/>
            <a:ext cx="595746" cy="24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5745018" y="2835564"/>
            <a:ext cx="5479473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total nitrate (TNO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45019" y="3664383"/>
            <a:ext cx="5350164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total ammonium (TNH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76220" y="2987314"/>
            <a:ext cx="4368798" cy="1064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It affects the partitioning between gas and aerosol phases of </a:t>
            </a:r>
            <a:endParaRPr lang="en-US" dirty="0"/>
          </a:p>
        </p:txBody>
      </p:sp>
      <p:sp>
        <p:nvSpPr>
          <p:cNvPr id="14" name="Curved Right Arrow 13"/>
          <p:cNvSpPr/>
          <p:nvPr/>
        </p:nvSpPr>
        <p:spPr>
          <a:xfrm>
            <a:off x="120074" y="3813752"/>
            <a:ext cx="471054" cy="7019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aerosol pH favors partitioning of TNO</a:t>
            </a:r>
            <a:r>
              <a:rPr lang="en-US" baseline="-25000" dirty="0" smtClean="0"/>
              <a:t>3</a:t>
            </a:r>
            <a:r>
              <a:rPr lang="en-US" dirty="0" smtClean="0"/>
              <a:t> toward gaseous HNO</a:t>
            </a:r>
            <a:r>
              <a:rPr lang="en-US" baseline="-25000" dirty="0" smtClean="0"/>
              <a:t>3</a:t>
            </a:r>
            <a:r>
              <a:rPr lang="en-US" dirty="0" smtClean="0"/>
              <a:t> rather than aerosol 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thus shortening its lifetime</a:t>
            </a:r>
          </a:p>
          <a:p>
            <a:r>
              <a:rPr lang="en-US" dirty="0" smtClean="0"/>
              <a:t> </a:t>
            </a:r>
            <a:r>
              <a:rPr lang="en-US" dirty="0" smtClean="0"/>
              <a:t>Higher aerosol pH favors partitioning of TNH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toward gaseous 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rather than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Conditions </a:t>
            </a:r>
            <a:r>
              <a:rPr lang="en-US" dirty="0" smtClean="0"/>
              <a:t>of aerosol pH that promote a short residence time and local dry deposition of TNO</a:t>
            </a:r>
            <a:r>
              <a:rPr lang="en-US" baseline="-25000" dirty="0" smtClean="0"/>
              <a:t>3</a:t>
            </a:r>
            <a:r>
              <a:rPr lang="en-US" dirty="0" smtClean="0"/>
              <a:t> may conversely result in longer range transport of TNH</a:t>
            </a:r>
            <a:r>
              <a:rPr lang="en-US" baseline="-25000" dirty="0" smtClean="0"/>
              <a:t>4</a:t>
            </a:r>
            <a:r>
              <a:rPr lang="en-US" dirty="0" smtClean="0"/>
              <a:t> and a more spatially extensive pattern of deposition and influence from source regions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Curved Right Arrow 3"/>
          <p:cNvSpPr/>
          <p:nvPr/>
        </p:nvSpPr>
        <p:spPr>
          <a:xfrm>
            <a:off x="34638" y="2458720"/>
            <a:ext cx="392082" cy="13406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670560" y="1825625"/>
            <a:ext cx="167640" cy="134112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68"/>
          <a:stretch/>
        </p:blipFill>
        <p:spPr>
          <a:xfrm>
            <a:off x="452580" y="1329838"/>
            <a:ext cx="6054539" cy="2872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544" y="4442692"/>
            <a:ext cx="649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Weagle</a:t>
            </a:r>
            <a:r>
              <a:rPr lang="en-US" sz="1200" dirty="0" smtClean="0"/>
              <a:t> et al ES&amp;T 2018: SPARTAN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195128" y="729674"/>
            <a:ext cx="4996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some regions, such as the western US in Winter, reducing aerosol ammonium nitrate concentrations may lead to substantial reductions in overall </a:t>
            </a:r>
            <a:r>
              <a:rPr lang="en-US" sz="2000" dirty="0" smtClean="0"/>
              <a:t>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</a:t>
            </a:r>
            <a:r>
              <a:rPr lang="en-US" sz="2000" dirty="0"/>
              <a:t>mass.</a:t>
            </a:r>
            <a:r>
              <a:rPr lang="en-US" sz="2000" dirty="0" smtClean="0"/>
              <a:t> </a:t>
            </a:r>
            <a:endParaRPr lang="en-US" sz="2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195128" y="2272867"/>
            <a:ext cx="4378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Reduction of the level of nitrate occurs by several scenarios other than only reducing </a:t>
            </a:r>
            <a:r>
              <a:rPr lang="en-US" sz="2000" dirty="0"/>
              <a:t>precursor emissions that lead to lower nitric acid that partitions to the </a:t>
            </a:r>
            <a:r>
              <a:rPr lang="en-US" sz="2000" dirty="0" smtClean="0"/>
              <a:t>aerosol .</a:t>
            </a:r>
          </a:p>
          <a:p>
            <a:r>
              <a:rPr lang="en-US" sz="2000" dirty="0" smtClean="0"/>
              <a:t>Taking pH as a key variable having important role, reductions </a:t>
            </a:r>
            <a:r>
              <a:rPr lang="en-US" sz="2000" dirty="0"/>
              <a:t>in ammonia to lower </a:t>
            </a:r>
            <a:r>
              <a:rPr lang="en-US" sz="2000" dirty="0" smtClean="0"/>
              <a:t>the particle </a:t>
            </a:r>
            <a:r>
              <a:rPr lang="en-US" sz="2000" dirty="0"/>
              <a:t>pH </a:t>
            </a:r>
            <a:r>
              <a:rPr lang="en-US" sz="2000" dirty="0" smtClean="0"/>
              <a:t>can </a:t>
            </a:r>
            <a:r>
              <a:rPr lang="en-US" sz="2000" dirty="0"/>
              <a:t>shift both nitrate and ammonium to gas phase nitric acid and ammonia. </a:t>
            </a:r>
          </a:p>
        </p:txBody>
      </p:sp>
    </p:spTree>
    <p:extLst>
      <p:ext uri="{BB962C8B-B14F-4D97-AF65-F5344CB8AC3E}">
        <p14:creationId xmlns:p14="http://schemas.microsoft.com/office/powerpoint/2010/main" val="29739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8073"/>
            <a:ext cx="10515600" cy="554889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dirty="0" smtClean="0"/>
              <a:t>Aerosol acidity affects gas–particle partitioning of toxic organic pollutants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affects their environmental fate and pathways for exposure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urved Right Arrow 3"/>
          <p:cNvSpPr/>
          <p:nvPr/>
        </p:nvSpPr>
        <p:spPr>
          <a:xfrm>
            <a:off x="166256" y="1376218"/>
            <a:ext cx="471054" cy="7019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Structures of per fl uorinated aliphatic acids (PFAs). |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" y="2913190"/>
            <a:ext cx="5200072" cy="25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771" b="17172"/>
          <a:stretch/>
        </p:blipFill>
        <p:spPr>
          <a:xfrm>
            <a:off x="6968333" y="2747057"/>
            <a:ext cx="1507186" cy="1310921"/>
          </a:xfrm>
          <a:prstGeom prst="rect">
            <a:avLst/>
          </a:prstGeom>
        </p:spPr>
      </p:pic>
      <p:pic>
        <p:nvPicPr>
          <p:cNvPr id="1032" name="Picture 8" descr="Amazon.com: Nicotine (9781590517932): Hens, Gregor, Calleja, Jen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63"/>
          <a:stretch/>
        </p:blipFill>
        <p:spPr bwMode="auto">
          <a:xfrm rot="5400000">
            <a:off x="9881025" y="2249945"/>
            <a:ext cx="1042186" cy="23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618" y="4415992"/>
            <a:ext cx="2857500" cy="2219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972" y="6450651"/>
            <a:ext cx="2609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Tebes</a:t>
            </a:r>
            <a:r>
              <a:rPr lang="en-US" dirty="0"/>
              <a:t>-Stevens et al.,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519" y="6534977"/>
            <a:ext cx="177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Liang et al., 1997</a:t>
            </a:r>
          </a:p>
        </p:txBody>
      </p:sp>
    </p:spTree>
    <p:extLst>
      <p:ext uri="{BB962C8B-B14F-4D97-AF65-F5344CB8AC3E}">
        <p14:creationId xmlns:p14="http://schemas.microsoft.com/office/powerpoint/2010/main" val="12214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935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pH of Atmospheric Particles</vt:lpstr>
      <vt:lpstr>Table of Content</vt:lpstr>
      <vt:lpstr>Acidity of Atmospheric Particles and Clouds</vt:lpstr>
      <vt:lpstr>Aerosol and Cloud pH</vt:lpstr>
      <vt:lpstr>PowerPoint Presentation</vt:lpstr>
      <vt:lpstr>Effects of Aerosol pH</vt:lpstr>
      <vt:lpstr>How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References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pH</dc:title>
  <dc:creator>El Asmar, Rime</dc:creator>
  <cp:lastModifiedBy>El Asmar, Rime</cp:lastModifiedBy>
  <cp:revision>79</cp:revision>
  <dcterms:created xsi:type="dcterms:W3CDTF">2020-04-13T16:35:50Z</dcterms:created>
  <dcterms:modified xsi:type="dcterms:W3CDTF">2020-04-16T17:37:07Z</dcterms:modified>
</cp:coreProperties>
</file>