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256" r:id="rId2"/>
    <p:sldId id="267" r:id="rId3"/>
    <p:sldId id="268" r:id="rId4"/>
    <p:sldId id="271" r:id="rId5"/>
    <p:sldId id="270" r:id="rId6"/>
    <p:sldId id="272" r:id="rId7"/>
    <p:sldId id="274" r:id="rId8"/>
    <p:sldId id="275" r:id="rId9"/>
    <p:sldId id="276" r:id="rId10"/>
    <p:sldId id="264" r:id="rId11"/>
    <p:sldId id="27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E2FD-7CAC-40FE-8E5D-A5E46A1F2B4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AA98-988A-47D5-BA85-732E09FED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D24CE7-DF00-48F6-803F-4C63BE57E317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7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C86-719C-4FB5-8B91-A284AF450836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1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A436E3-1D02-45B5-AE95-8EFC0DEF1B15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234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891454"/>
            <a:ext cx="11309338" cy="45828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5B29DE-E5D2-45C4-9669-4C763410E102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602-5363-4C74-A2BA-DBB86840D2EE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982" y="1956141"/>
            <a:ext cx="5087075" cy="536005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982" y="2582906"/>
            <a:ext cx="5309839" cy="3278145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1938773"/>
            <a:ext cx="5087073" cy="553373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8" y="2582906"/>
            <a:ext cx="5528309" cy="3278145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373-4BB4-42DD-AF3F-9969FF7E86EF}" type="datetime1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834D-3215-42B0-A7A7-1295BCE0BB39}" type="datetime1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9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17B-5926-4A25-AA02-49EA82E7C7BB}" type="datetime1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8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486399"/>
            <a:ext cx="11298200" cy="930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99" y="5606779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764818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7152" y="5606778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36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5AD-583B-4320-9414-73D6AD14CC75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FE81675-E45D-4858-87E4-37DDA2FD0B4C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26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ek.co/2019/11/04/new-delhi-suffers-pollution-crisi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earthobservatory.nasa.gov/images/91240/haze-blankets-northern-ind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1191" y="1252152"/>
            <a:ext cx="10993549" cy="707833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Biomass Burning Impact on New Delhi</a:t>
            </a:r>
            <a:r>
              <a:rPr lang="en-US" sz="4000" cap="none" dirty="0" smtClean="0"/>
              <a:t> Pollution</a:t>
            </a:r>
            <a:endParaRPr lang="en-US" sz="4000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81194" y="1959985"/>
            <a:ext cx="10993546" cy="1038588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EAS 6410 Individual Project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/>
              <a:t>K</a:t>
            </a:r>
            <a:r>
              <a:rPr lang="en-US" sz="2800" cap="none" dirty="0" smtClean="0"/>
              <a:t>atie </a:t>
            </a:r>
            <a:r>
              <a:rPr lang="en-US" sz="2800" cap="none" dirty="0"/>
              <a:t>K</a:t>
            </a:r>
            <a:r>
              <a:rPr lang="en-US" sz="2800" cap="none" dirty="0" smtClean="0"/>
              <a:t>icklighter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14950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869989"/>
            <a:ext cx="11698014" cy="4988010"/>
          </a:xfrm>
        </p:spPr>
        <p:txBody>
          <a:bodyPr>
            <a:noAutofit/>
          </a:bodyPr>
          <a:lstStyle/>
          <a:p>
            <a:r>
              <a:rPr lang="en-US" sz="1800" dirty="0" err="1"/>
              <a:t>Bikkina</a:t>
            </a:r>
            <a:r>
              <a:rPr lang="en-US" sz="1800" dirty="0"/>
              <a:t>, S., </a:t>
            </a:r>
            <a:r>
              <a:rPr lang="en-US" sz="1800" dirty="0" err="1"/>
              <a:t>Andersson</a:t>
            </a:r>
            <a:r>
              <a:rPr lang="en-US" sz="1800" dirty="0"/>
              <a:t>, A., Ram, K., Sarin, M. M., </a:t>
            </a:r>
            <a:r>
              <a:rPr lang="en-US" sz="1800" dirty="0" err="1"/>
              <a:t>Sheesley</a:t>
            </a:r>
            <a:r>
              <a:rPr lang="en-US" sz="1800" dirty="0"/>
              <a:t>, R. J., </a:t>
            </a:r>
            <a:r>
              <a:rPr lang="en-US" sz="1800" dirty="0" err="1"/>
              <a:t>Kirillova</a:t>
            </a:r>
            <a:r>
              <a:rPr lang="en-US" sz="1800" dirty="0"/>
              <a:t>, E. N., </a:t>
            </a:r>
            <a:r>
              <a:rPr lang="en-US" sz="1800" dirty="0" err="1"/>
              <a:t>Rengarajan</a:t>
            </a:r>
            <a:r>
              <a:rPr lang="en-US" sz="1800" dirty="0"/>
              <a:t>, R., </a:t>
            </a:r>
            <a:r>
              <a:rPr lang="en-US" sz="1800" dirty="0" err="1"/>
              <a:t>Sudheer</a:t>
            </a:r>
            <a:r>
              <a:rPr lang="en-US" sz="1800" dirty="0"/>
              <a:t>, A. K. and </a:t>
            </a:r>
            <a:r>
              <a:rPr lang="en-US" sz="1800" dirty="0" err="1"/>
              <a:t>Gustafsson</a:t>
            </a:r>
            <a:r>
              <a:rPr lang="en-US" sz="1800" dirty="0"/>
              <a:t>, Ö.: Carbon isotope-constrained seasonality of carbonaceous aerosol sources from an urban location (Kanpur) in the Indo-Gangetic Plain, Journal of Geophysical Research: Atmospheres, 122(9), 4903–4923, doi:10.1002/2016jd025634, 2017.</a:t>
            </a:r>
          </a:p>
          <a:p>
            <a:r>
              <a:rPr lang="en-US" sz="1800" dirty="0" err="1"/>
              <a:t>Bikkina</a:t>
            </a:r>
            <a:r>
              <a:rPr lang="en-US" sz="1800" dirty="0"/>
              <a:t>, S., </a:t>
            </a:r>
            <a:r>
              <a:rPr lang="en-US" sz="1800" dirty="0" err="1"/>
              <a:t>Andersson</a:t>
            </a:r>
            <a:r>
              <a:rPr lang="en-US" sz="1800" dirty="0"/>
              <a:t>, A., </a:t>
            </a:r>
            <a:r>
              <a:rPr lang="en-US" sz="1800" dirty="0" err="1"/>
              <a:t>Kirillova</a:t>
            </a:r>
            <a:r>
              <a:rPr lang="en-US" sz="1800" dirty="0"/>
              <a:t>, E. N., </a:t>
            </a:r>
            <a:r>
              <a:rPr lang="en-US" sz="1800" dirty="0" err="1"/>
              <a:t>Holmstrand</a:t>
            </a:r>
            <a:r>
              <a:rPr lang="en-US" sz="1800" dirty="0"/>
              <a:t>, H., Tiwari, S., Srivastava, A. K., </a:t>
            </a:r>
            <a:r>
              <a:rPr lang="en-US" sz="1800" dirty="0" err="1"/>
              <a:t>Bisht</a:t>
            </a:r>
            <a:r>
              <a:rPr lang="en-US" sz="1800" dirty="0"/>
              <a:t>, D. S. and </a:t>
            </a:r>
            <a:r>
              <a:rPr lang="en-US" sz="1800" dirty="0" err="1"/>
              <a:t>Gustafsson</a:t>
            </a:r>
            <a:r>
              <a:rPr lang="en-US" sz="1800" dirty="0"/>
              <a:t>, Ö.: Air quality in megacity Delhi affected by countryside biomass burning, Nature Sustainability, 2(3), 200–205, doi:10.1038/s41893-019-0219-0, 2019.</a:t>
            </a:r>
          </a:p>
          <a:p>
            <a:r>
              <a:rPr lang="en-US" sz="1800" dirty="0" err="1"/>
              <a:t>Gadde</a:t>
            </a:r>
            <a:r>
              <a:rPr lang="en-US" sz="1800" dirty="0"/>
              <a:t>, B., Bonnet, S., </a:t>
            </a:r>
            <a:r>
              <a:rPr lang="en-US" sz="1800" dirty="0" err="1"/>
              <a:t>Menke</a:t>
            </a:r>
            <a:r>
              <a:rPr lang="en-US" sz="1800" dirty="0"/>
              <a:t>, C. and </a:t>
            </a:r>
            <a:r>
              <a:rPr lang="en-US" sz="1800" dirty="0" err="1"/>
              <a:t>Garivait</a:t>
            </a:r>
            <a:r>
              <a:rPr lang="en-US" sz="1800" dirty="0"/>
              <a:t>, S.: Air pollutant emissions from rice straw open field burning in India, Thailand and the Philippines, Environmental Pollution, 157(5), 1554–1558, doi:10.1016/j.envpol.2009.01.004, 2009.</a:t>
            </a:r>
          </a:p>
          <a:p>
            <a:r>
              <a:rPr lang="en-US" sz="1800" dirty="0"/>
              <a:t>Hays, M. D., Fine, P. M., </a:t>
            </a:r>
            <a:r>
              <a:rPr lang="en-US" sz="1800" dirty="0" err="1"/>
              <a:t>Geron</a:t>
            </a:r>
            <a:r>
              <a:rPr lang="en-US" sz="1800" dirty="0"/>
              <a:t>, C. D., </a:t>
            </a:r>
            <a:r>
              <a:rPr lang="en-US" sz="1800" dirty="0" err="1"/>
              <a:t>Kleeman</a:t>
            </a:r>
            <a:r>
              <a:rPr lang="en-US" sz="1800" dirty="0"/>
              <a:t>, M. J. and </a:t>
            </a:r>
            <a:r>
              <a:rPr lang="en-US" sz="1800" dirty="0" err="1"/>
              <a:t>Gullett</a:t>
            </a:r>
            <a:r>
              <a:rPr lang="en-US" sz="1800" dirty="0"/>
              <a:t>, B. K.: Open burning of agricultural biomass: Physical and chemical properties of particle-phase emissions, Atmospheric Environment, 39(36), 6747–6764, doi:10.1016/j.atmosenv.2005.07.072, 2005.</a:t>
            </a:r>
          </a:p>
          <a:p>
            <a:r>
              <a:rPr lang="en-US" sz="1800" dirty="0" err="1"/>
              <a:t>Jethva</a:t>
            </a:r>
            <a:r>
              <a:rPr lang="en-US" sz="1800" dirty="0"/>
              <a:t>, H., Torres, O., Field, R. D., </a:t>
            </a:r>
            <a:r>
              <a:rPr lang="en-US" sz="1800" dirty="0" err="1"/>
              <a:t>Lyapustin</a:t>
            </a:r>
            <a:r>
              <a:rPr lang="en-US" sz="1800" dirty="0"/>
              <a:t>, A., </a:t>
            </a:r>
            <a:r>
              <a:rPr lang="en-US" sz="1800" dirty="0" err="1"/>
              <a:t>Gautam</a:t>
            </a:r>
            <a:r>
              <a:rPr lang="en-US" sz="1800" dirty="0"/>
              <a:t>, R. and </a:t>
            </a:r>
            <a:r>
              <a:rPr lang="en-US" sz="1800" dirty="0" err="1"/>
              <a:t>Kayetha</a:t>
            </a:r>
            <a:r>
              <a:rPr lang="en-US" sz="1800" dirty="0"/>
              <a:t>, V.: Connecting Crop Productivity, Residue Fires, and Air Quality over Northern India, Scientific Reports, 9(1), doi:10.1038/s41598-019-52799-x, 2019.</a:t>
            </a:r>
          </a:p>
          <a:p>
            <a:pPr marL="457200" lvl="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A7A9F51-C96A-402E-A95B-8C1A5C1559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 err="1"/>
              <a:t>Kaskaoutis</a:t>
            </a:r>
            <a:r>
              <a:rPr lang="en-US" sz="1900" dirty="0"/>
              <a:t>, D. G., Kumar, S., Sharma, D., Singh, R. P., </a:t>
            </a:r>
            <a:r>
              <a:rPr lang="en-US" sz="1900" dirty="0" err="1"/>
              <a:t>Kharol</a:t>
            </a:r>
            <a:r>
              <a:rPr lang="en-US" sz="1900" dirty="0"/>
              <a:t>, S. K., Sharma, M., Singh, A. K., Singh, S., Singh, A. and Singh, D.: Effects of crop residue burning on aerosol properties, plume characteristics, and long-range transport over northern India, Journal of Geophysical Research: Atmospheres, 119(9), 5424–5444, doi:10.1002/2013jd021357, 2014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Liu</a:t>
            </a:r>
            <a:r>
              <a:rPr lang="en-US" sz="1900" dirty="0"/>
              <a:t>, T., </a:t>
            </a:r>
            <a:r>
              <a:rPr lang="en-US" sz="1900" dirty="0" err="1"/>
              <a:t>Marlier</a:t>
            </a:r>
            <a:r>
              <a:rPr lang="en-US" sz="1900" dirty="0"/>
              <a:t>, M. E., </a:t>
            </a:r>
            <a:r>
              <a:rPr lang="en-US" sz="1900" dirty="0" err="1"/>
              <a:t>Defries</a:t>
            </a:r>
            <a:r>
              <a:rPr lang="en-US" sz="1900" dirty="0"/>
              <a:t>, R. S., </a:t>
            </a:r>
            <a:r>
              <a:rPr lang="en-US" sz="1900" dirty="0" err="1"/>
              <a:t>Westervelt</a:t>
            </a:r>
            <a:r>
              <a:rPr lang="en-US" sz="1900" dirty="0"/>
              <a:t>, D. M., Xia, K. R., Fiore, A. M., </a:t>
            </a:r>
            <a:r>
              <a:rPr lang="en-US" sz="1900" dirty="0" err="1"/>
              <a:t>Mickley</a:t>
            </a:r>
            <a:r>
              <a:rPr lang="en-US" sz="1900" dirty="0"/>
              <a:t>, L. J., Cusworth, D. H. and Milly, G.: Seasonal impact of regional outdoor biomass burning on air pollution in three Indian cities: Delhi, Bengaluru, and Pune, Atmospheric Environment, 172, 83–92, doi:10.1016/j.atmosenv.2017.10.024, 2018.</a:t>
            </a:r>
          </a:p>
          <a:p>
            <a:r>
              <a:rPr lang="en-US" sz="1900" dirty="0" err="1"/>
              <a:t>Tripathi</a:t>
            </a:r>
            <a:r>
              <a:rPr lang="en-US" sz="1900" dirty="0"/>
              <a:t>, C. B., </a:t>
            </a:r>
            <a:r>
              <a:rPr lang="en-US" sz="1900" dirty="0" err="1"/>
              <a:t>Baredar</a:t>
            </a:r>
            <a:r>
              <a:rPr lang="en-US" sz="1900" dirty="0"/>
              <a:t>, P. and </a:t>
            </a:r>
            <a:r>
              <a:rPr lang="en-US" sz="1900" dirty="0" err="1"/>
              <a:t>Tripathi</a:t>
            </a:r>
            <a:r>
              <a:rPr lang="en-US" sz="1900" dirty="0"/>
              <a:t>, L.: Air Pollution in </a:t>
            </a:r>
            <a:r>
              <a:rPr lang="en-US" sz="1900" dirty="0" err="1"/>
              <a:t>Delhi:Biomass</a:t>
            </a:r>
            <a:r>
              <a:rPr lang="en-US" sz="1900" dirty="0"/>
              <a:t> Energy and Suitable Environmental Policies are Sustainable Pathways for Health Safety, Current Science, 117(7), 1153, doi:10.18520/</a:t>
            </a:r>
            <a:r>
              <a:rPr lang="en-US" sz="1900" dirty="0" err="1"/>
              <a:t>cs</a:t>
            </a:r>
            <a:r>
              <a:rPr lang="en-US" sz="1900" dirty="0"/>
              <a:t>/v117/i7/1153-1160, 2019.</a:t>
            </a:r>
          </a:p>
          <a:p>
            <a:r>
              <a:rPr lang="en-US" sz="1900" dirty="0" err="1"/>
              <a:t>Venkataraman</a:t>
            </a:r>
            <a:r>
              <a:rPr lang="en-US" sz="1900" dirty="0"/>
              <a:t>, C., Habib, G., </a:t>
            </a:r>
            <a:r>
              <a:rPr lang="en-US" sz="1900" dirty="0" err="1"/>
              <a:t>Kadamba</a:t>
            </a:r>
            <a:r>
              <a:rPr lang="en-US" sz="1900" dirty="0"/>
              <a:t>, D., </a:t>
            </a:r>
            <a:r>
              <a:rPr lang="en-US" sz="1900" dirty="0" err="1"/>
              <a:t>Shrivastava</a:t>
            </a:r>
            <a:r>
              <a:rPr lang="en-US" sz="1900" dirty="0"/>
              <a:t>, M., Leon, J.-F., </a:t>
            </a:r>
            <a:r>
              <a:rPr lang="en-US" sz="1900" dirty="0" err="1"/>
              <a:t>Crouzille</a:t>
            </a:r>
            <a:r>
              <a:rPr lang="en-US" sz="1900" dirty="0"/>
              <a:t>, B., Boucher, O. and Streets, D. G.: Emissions from open biomass burning in India: Integrating the inventory approach with high-resolution Moderate Resolution Imaging </a:t>
            </a:r>
            <a:r>
              <a:rPr lang="en-US" sz="1900" dirty="0" err="1"/>
              <a:t>Spectroradiometer</a:t>
            </a:r>
            <a:r>
              <a:rPr lang="en-US" sz="1900" dirty="0"/>
              <a:t> (MODIS) active-fire and land cover data, Global Biogeochemical Cycles, 20(2), doi:10.1029/2005gb002547, 2006.</a:t>
            </a:r>
          </a:p>
          <a:p>
            <a:r>
              <a:rPr lang="en-US" sz="1900" dirty="0" err="1"/>
              <a:t>Vijayakumar</a:t>
            </a:r>
            <a:r>
              <a:rPr lang="en-US" sz="1900" dirty="0"/>
              <a:t>, K., </a:t>
            </a:r>
            <a:r>
              <a:rPr lang="en-US" sz="1900" dirty="0" err="1"/>
              <a:t>Safai</a:t>
            </a:r>
            <a:r>
              <a:rPr lang="en-US" sz="1900" dirty="0"/>
              <a:t>, P., </a:t>
            </a:r>
            <a:r>
              <a:rPr lang="en-US" sz="1900" dirty="0" err="1"/>
              <a:t>Devara</a:t>
            </a:r>
            <a:r>
              <a:rPr lang="en-US" sz="1900" dirty="0"/>
              <a:t>, P., Rao, S. V. B. and </a:t>
            </a:r>
            <a:r>
              <a:rPr lang="en-US" sz="1900" dirty="0" err="1"/>
              <a:t>Jayasankar</a:t>
            </a:r>
            <a:r>
              <a:rPr lang="en-US" sz="1900" dirty="0"/>
              <a:t>, C.: Effects of agriculture crop residue burning on aerosol properties and long-range transport over northern India: A study using satellite data and model simulations, Atmospheric Research, 178-179, 155–163, doi:10.1016/j.atmosres.2016.04.003, 2016</a:t>
            </a:r>
            <a:r>
              <a:rPr lang="en-US" sz="1900" dirty="0" smtClean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7184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Questions?</a:t>
            </a:r>
            <a:endParaRPr lang="en-US" sz="40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Delhi Pollution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0" y="1973834"/>
            <a:ext cx="4584795" cy="4179832"/>
          </a:xfrm>
        </p:spPr>
        <p:txBody>
          <a:bodyPr/>
          <a:lstStyle/>
          <a:p>
            <a:r>
              <a:rPr lang="en-US" dirty="0" smtClean="0"/>
              <a:t>New Delhi is a megacity in the northern section of India and is one of the most populated cities in the world</a:t>
            </a:r>
          </a:p>
          <a:p>
            <a:r>
              <a:rPr lang="en-US" dirty="0" smtClean="0"/>
              <a:t>Winter 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concentrations </a:t>
            </a:r>
            <a:r>
              <a:rPr lang="en-US" dirty="0" smtClean="0"/>
              <a:t>range around 100–200 </a:t>
            </a:r>
            <a:r>
              <a:rPr lang="en-US" dirty="0" err="1"/>
              <a:t>μg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-3</a:t>
            </a:r>
            <a:r>
              <a:rPr lang="en-US" dirty="0" smtClean="0"/>
              <a:t>, occasionally reaching 1,000 </a:t>
            </a:r>
            <a:r>
              <a:rPr lang="en-US" dirty="0" err="1"/>
              <a:t>μg</a:t>
            </a:r>
            <a:r>
              <a:rPr lang="en-US" dirty="0"/>
              <a:t> m</a:t>
            </a:r>
            <a:r>
              <a:rPr lang="en-US" baseline="30000" dirty="0"/>
              <a:t>-3</a:t>
            </a:r>
            <a:r>
              <a:rPr lang="en-US" dirty="0"/>
              <a:t>; </a:t>
            </a:r>
            <a:r>
              <a:rPr lang="en-US" dirty="0" smtClean="0"/>
              <a:t>(WHO </a:t>
            </a:r>
            <a:r>
              <a:rPr lang="en-US" dirty="0"/>
              <a:t>safety guidelines </a:t>
            </a:r>
            <a:r>
              <a:rPr lang="en-US" dirty="0" smtClean="0"/>
              <a:t>are 25 </a:t>
            </a:r>
            <a:r>
              <a:rPr lang="en-US" dirty="0" err="1"/>
              <a:t>μg</a:t>
            </a:r>
            <a:r>
              <a:rPr lang="en-US" dirty="0"/>
              <a:t> m</a:t>
            </a:r>
            <a:r>
              <a:rPr lang="en-US" baseline="30000" dirty="0"/>
              <a:t>-3</a:t>
            </a:r>
            <a:r>
              <a:rPr lang="en-US" dirty="0"/>
              <a:t>/24 </a:t>
            </a:r>
            <a:r>
              <a:rPr lang="en-US" dirty="0" smtClean="0"/>
              <a:t>h)</a:t>
            </a:r>
          </a:p>
          <a:p>
            <a:r>
              <a:rPr lang="en-US" dirty="0" smtClean="0"/>
              <a:t>In Nov. 2019, pollution in New Delhi warranted declaration of a health emergency</a:t>
            </a:r>
            <a:endParaRPr lang="en-US" dirty="0"/>
          </a:p>
        </p:txBody>
      </p:sp>
      <p:pic>
        <p:nvPicPr>
          <p:cNvPr id="1026" name="Picture 2" descr="https://electrek.co/wp-content/uploads/sites/3/2019/11/New-Delhi-pollution-1.jpg?quality=82&amp;strip=all&amp;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58" y="1891454"/>
            <a:ext cx="3927705" cy="19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3787" y="6285467"/>
            <a:ext cx="532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>
                <a:hlinkClick r:id="rId3"/>
              </a:rPr>
              <a:t>https://</a:t>
            </a:r>
            <a:r>
              <a:rPr lang="en-US" sz="1200" dirty="0">
                <a:hlinkClick r:id="rId3"/>
              </a:rPr>
              <a:t>electrek.co/2019/11/04/new-delhi-suffers-pollution-crisis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200" dirty="0">
                <a:hlinkClick r:id="rId4"/>
              </a:rPr>
              <a:t>https://earthobservatory.nasa.gov/images/91240/haze-blankets-northern-india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7304" y="4270168"/>
            <a:ext cx="2474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Top: Street view of pollution in New Delhi in Nov. 2019, when the city declared a health emergency due to pollution (1)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Right: NASA imagery of pollution in the IGP in 2017 (2)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41277" y="3895166"/>
            <a:ext cx="3992754" cy="2851966"/>
            <a:chOff x="7941277" y="3895166"/>
            <a:chExt cx="3992754" cy="2851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1277" y="3895166"/>
              <a:ext cx="3992754" cy="285196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371722" y="6566920"/>
              <a:ext cx="478172" cy="180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87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Indo-Gangetic Plain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891454"/>
            <a:ext cx="6125271" cy="4582825"/>
          </a:xfrm>
        </p:spPr>
        <p:txBody>
          <a:bodyPr/>
          <a:lstStyle/>
          <a:p>
            <a:r>
              <a:rPr lang="en-US" dirty="0" smtClean="0"/>
              <a:t>New Delhi is located in the Indo-Gangetic Plain, which is a primary source of food for the region</a:t>
            </a:r>
          </a:p>
          <a:p>
            <a:r>
              <a:rPr lang="en-US" dirty="0" smtClean="0"/>
              <a:t>Rice and wheat are the predominant crops of the IGP</a:t>
            </a:r>
          </a:p>
          <a:p>
            <a:r>
              <a:rPr lang="en-US" dirty="0" smtClean="0"/>
              <a:t>Burning crop residue is a common practice to stave off diseases in future crop yields</a:t>
            </a:r>
          </a:p>
          <a:p>
            <a:r>
              <a:rPr lang="en-US" dirty="0" smtClean="0"/>
              <a:t>Crop burning peaks in the pre-monsoon season (Apr-May) and the post-monsoon season (Oct-Nov)</a:t>
            </a:r>
          </a:p>
          <a:p>
            <a:r>
              <a:rPr lang="en-US" dirty="0"/>
              <a:t>Punjab Preservation of Subsoil Water Act, </a:t>
            </a:r>
            <a:r>
              <a:rPr lang="en-US" dirty="0" smtClean="0"/>
              <a:t>2009</a:t>
            </a:r>
          </a:p>
          <a:p>
            <a:pPr lvl="1"/>
            <a:r>
              <a:rPr lang="en-US" dirty="0" smtClean="0"/>
              <a:t>Caused a shift in post-monsoon burning dates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675" y="1982071"/>
            <a:ext cx="3616217" cy="256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40" y="4624667"/>
            <a:ext cx="4481286" cy="1775489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8495559" y="6400156"/>
            <a:ext cx="1288448" cy="28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Jethva</a:t>
            </a:r>
            <a:r>
              <a:rPr lang="en-US" sz="1800" dirty="0" smtClean="0">
                <a:solidFill>
                  <a:schemeClr val="accent2"/>
                </a:solidFill>
              </a:rPr>
              <a:t>, 2019]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0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biomass burning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891455"/>
            <a:ext cx="5095503" cy="2600804"/>
          </a:xfrm>
        </p:spPr>
        <p:txBody>
          <a:bodyPr>
            <a:normAutofit/>
          </a:bodyPr>
          <a:lstStyle/>
          <a:p>
            <a:r>
              <a:rPr lang="en-US" dirty="0" smtClean="0"/>
              <a:t>Rice and wheat (cereal) remnants are the primary crop wastes burned</a:t>
            </a:r>
          </a:p>
          <a:p>
            <a:r>
              <a:rPr lang="en-US" dirty="0" smtClean="0"/>
              <a:t>Wheat burning produced a bimodal distribution of particle diameters, rice had a unimodal distribution of ~0.5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 diameter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Rice has a much larger emission factor for PM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black carbon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30" y="4621344"/>
            <a:ext cx="4686656" cy="143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75" y="2297711"/>
            <a:ext cx="2949162" cy="2116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37" y="2297711"/>
            <a:ext cx="2910604" cy="206915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10981038" y="6474279"/>
            <a:ext cx="1210962" cy="28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[Hays, 2005]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87" y="4492259"/>
            <a:ext cx="2634223" cy="1982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172" y="5159419"/>
            <a:ext cx="1704975" cy="647700"/>
          </a:xfrm>
          <a:prstGeom prst="rect">
            <a:avLst/>
          </a:prstGeom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1233378" y="6393997"/>
            <a:ext cx="1906931" cy="43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Venkataraman</a:t>
            </a:r>
            <a:r>
              <a:rPr lang="en-US" sz="1800" dirty="0" smtClean="0">
                <a:solidFill>
                  <a:schemeClr val="accent2"/>
                </a:solidFill>
              </a:rPr>
              <a:t>, 2006]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V="1">
            <a:off x="3412925" y="4292005"/>
            <a:ext cx="4377352" cy="1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99" y="5606779"/>
            <a:ext cx="6560793" cy="689514"/>
          </a:xfrm>
        </p:spPr>
        <p:txBody>
          <a:bodyPr>
            <a:normAutofit/>
          </a:bodyPr>
          <a:lstStyle/>
          <a:p>
            <a:r>
              <a:rPr lang="en-US" dirty="0" smtClean="0"/>
              <a:t>Seasonal Biomass Burning and BC Levels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194854" y="5606778"/>
            <a:ext cx="5432286" cy="6895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Aerosol Optical Depth (AOP) is at a maximum in the IGP</a:t>
            </a:r>
          </a:p>
          <a:p>
            <a:r>
              <a:rPr lang="en-US" dirty="0" smtClean="0"/>
              <a:t>Fire Radiative Power (FRP) shows sources of burning-related pollution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02" y="643185"/>
            <a:ext cx="5335360" cy="4479453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10296741" y="5087920"/>
            <a:ext cx="1356330" cy="27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Bikkina</a:t>
            </a:r>
            <a:r>
              <a:rPr lang="en-US" sz="1800" dirty="0" smtClean="0">
                <a:solidFill>
                  <a:schemeClr val="accent2"/>
                </a:solidFill>
              </a:rPr>
              <a:t>, 2019]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2" y="807308"/>
            <a:ext cx="4204138" cy="41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 and Long-Range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60" y="1904681"/>
            <a:ext cx="2786818" cy="4582825"/>
          </a:xfrm>
        </p:spPr>
        <p:txBody>
          <a:bodyPr/>
          <a:lstStyle/>
          <a:p>
            <a:r>
              <a:rPr lang="en-US" dirty="0" smtClean="0"/>
              <a:t>During post-monsoon season, low altitude winds develop through the IGP</a:t>
            </a:r>
          </a:p>
          <a:p>
            <a:r>
              <a:rPr lang="en-US" dirty="0" smtClean="0"/>
              <a:t>These southeasterly winds carry pollution from burning biomass through the IGP to cities such as New Delhi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30" y="1894838"/>
            <a:ext cx="5349340" cy="4359545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5263473" y="6214825"/>
            <a:ext cx="1665054" cy="43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Kaskaoutis</a:t>
            </a:r>
            <a:r>
              <a:rPr lang="en-US" sz="1800" dirty="0" smtClean="0">
                <a:solidFill>
                  <a:schemeClr val="accent2"/>
                </a:solidFill>
              </a:rPr>
              <a:t>, 2014]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295" t="42703" b="447"/>
          <a:stretch/>
        </p:blipFill>
        <p:spPr>
          <a:xfrm>
            <a:off x="9043113" y="3596207"/>
            <a:ext cx="256769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62" t="775" r="46476" b="58717"/>
          <a:stretch/>
        </p:blipFill>
        <p:spPr>
          <a:xfrm>
            <a:off x="9035388" y="1891454"/>
            <a:ext cx="2575420" cy="1704753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9408989" y="6241218"/>
            <a:ext cx="1828218" cy="492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Vijayakumar</a:t>
            </a:r>
            <a:r>
              <a:rPr lang="en-US" sz="1800" dirty="0" smtClean="0">
                <a:solidFill>
                  <a:schemeClr val="accent2"/>
                </a:solidFill>
              </a:rPr>
              <a:t>, 2016]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4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Aerosol sources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68918" y="3135310"/>
            <a:ext cx="1427688" cy="3601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Bikkina</a:t>
            </a:r>
            <a:r>
              <a:rPr lang="en-US" sz="1800" dirty="0" smtClean="0">
                <a:solidFill>
                  <a:schemeClr val="accent2"/>
                </a:solidFill>
              </a:rPr>
              <a:t>, 2019]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22572" y="5571303"/>
            <a:ext cx="7104567" cy="760466"/>
          </a:xfrm>
        </p:spPr>
        <p:txBody>
          <a:bodyPr>
            <a:normAutofit/>
          </a:bodyPr>
          <a:lstStyle/>
          <a:p>
            <a:r>
              <a:rPr lang="en-US" dirty="0" smtClean="0"/>
              <a:t>Total carbon increases are evident in Kanpur in the </a:t>
            </a:r>
            <a:r>
              <a:rPr lang="en-US" dirty="0" err="1" smtClean="0"/>
              <a:t>postmonsoon</a:t>
            </a:r>
            <a:r>
              <a:rPr lang="en-US" dirty="0" smtClean="0"/>
              <a:t> season</a:t>
            </a:r>
          </a:p>
          <a:p>
            <a:r>
              <a:rPr lang="en-US" dirty="0" smtClean="0"/>
              <a:t>Black carbon follows a similar trend in Delhi, also on the Indo-Gangetic plain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82" y="3495415"/>
            <a:ext cx="7493822" cy="1902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01351"/>
            <a:ext cx="5287318" cy="218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9" y="1299105"/>
            <a:ext cx="3274228" cy="3247079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1660054" y="4546184"/>
            <a:ext cx="1351367" cy="340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Bikkina</a:t>
            </a:r>
            <a:r>
              <a:rPr lang="en-US" sz="1800" dirty="0" smtClean="0">
                <a:solidFill>
                  <a:schemeClr val="accent2"/>
                </a:solidFill>
              </a:rPr>
              <a:t>, 2017]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123935" y="2846571"/>
            <a:ext cx="1574691" cy="28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Bikkina</a:t>
            </a:r>
            <a:r>
              <a:rPr lang="en-US" sz="1800" dirty="0" smtClean="0">
                <a:solidFill>
                  <a:schemeClr val="accent2"/>
                </a:solidFill>
              </a:rPr>
              <a:t>, 2017]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Aerosol sources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20736" y="3774198"/>
            <a:ext cx="1356242" cy="2808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Tripathi</a:t>
            </a:r>
            <a:r>
              <a:rPr lang="en-US" sz="1800" dirty="0" smtClean="0">
                <a:solidFill>
                  <a:schemeClr val="accent2"/>
                </a:solidFill>
              </a:rPr>
              <a:t>, 2019]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22572" y="5571303"/>
            <a:ext cx="7104567" cy="760466"/>
          </a:xfrm>
        </p:spPr>
        <p:txBody>
          <a:bodyPr>
            <a:normAutofit/>
          </a:bodyPr>
          <a:lstStyle/>
          <a:p>
            <a:r>
              <a:rPr lang="en-US" dirty="0" smtClean="0"/>
              <a:t>In Delhi, pollution from industries and transportation takes a larger role, but the biomass burning creates a substantial contribution starting in autumn months.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797" y="749644"/>
            <a:ext cx="3506260" cy="4285429"/>
          </a:xfrm>
          <a:prstGeom prst="rect">
            <a:avLst/>
          </a:prstGeom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8971762" y="5035073"/>
            <a:ext cx="1356330" cy="27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Bikkina</a:t>
            </a:r>
            <a:r>
              <a:rPr lang="en-US" sz="1800" dirty="0" smtClean="0">
                <a:solidFill>
                  <a:schemeClr val="accent2"/>
                </a:solidFill>
              </a:rPr>
              <a:t>, 2019]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5" y="1976993"/>
            <a:ext cx="6597285" cy="18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Delhi’s pollution problem is seasonally exacerbated by biomass burning in India’s Punjab state</a:t>
            </a:r>
          </a:p>
          <a:p>
            <a:r>
              <a:rPr lang="en-US" dirty="0" smtClean="0"/>
              <a:t>The burning of rice and wheat crop residues in late Oct. and early Nov. result in smoke plumes that pollute the surrounding area</a:t>
            </a:r>
          </a:p>
          <a:p>
            <a:r>
              <a:rPr lang="en-US" dirty="0" smtClean="0"/>
              <a:t>The shallow boundary layer effectively traps the emissions, and the low altitude winds carry them to the southeast down the IGP</a:t>
            </a:r>
          </a:p>
          <a:p>
            <a:r>
              <a:rPr lang="en-US" dirty="0" smtClean="0"/>
              <a:t>In Autumn and Winter, this results in over 1/3 of New Delhi’s black carbon pollution to be biomass-based</a:t>
            </a:r>
          </a:p>
          <a:p>
            <a:r>
              <a:rPr lang="en-US" dirty="0" smtClean="0"/>
              <a:t>As the pollution continues, the PM2.5 concentrations will continue to have an impact on the health of New Delhi resident and on the radiative forcing</a:t>
            </a:r>
          </a:p>
        </p:txBody>
      </p:sp>
    </p:spTree>
    <p:extLst>
      <p:ext uri="{BB962C8B-B14F-4D97-AF65-F5344CB8AC3E}">
        <p14:creationId xmlns:p14="http://schemas.microsoft.com/office/powerpoint/2010/main" val="14006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3156</TotalTime>
  <Words>1174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 2</vt:lpstr>
      <vt:lpstr>Dividend</vt:lpstr>
      <vt:lpstr>Biomass Burning Impact on New Delhi Pollution</vt:lpstr>
      <vt:lpstr>New Delhi Pollution Problem</vt:lpstr>
      <vt:lpstr>Indo-Gangetic Plain Agriculture</vt:lpstr>
      <vt:lpstr>Impact of biomass burning</vt:lpstr>
      <vt:lpstr>Seasonal Biomass Burning and BC Levels</vt:lpstr>
      <vt:lpstr>Plume and Long-Range Transport</vt:lpstr>
      <vt:lpstr>Aerosol sources</vt:lpstr>
      <vt:lpstr>Aerosol sources</vt:lpstr>
      <vt:lpstr>conclusion</vt:lpstr>
      <vt:lpstr>References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Milk Oligosaccharides (HMOs)</dc:title>
  <dc:creator>Katie Kicklighter</dc:creator>
  <cp:lastModifiedBy>Katie Kicklighter</cp:lastModifiedBy>
  <cp:revision>71</cp:revision>
  <dcterms:created xsi:type="dcterms:W3CDTF">2019-04-13T19:48:12Z</dcterms:created>
  <dcterms:modified xsi:type="dcterms:W3CDTF">2020-04-16T00:42:15Z</dcterms:modified>
</cp:coreProperties>
</file>