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3" r:id="rId6"/>
    <p:sldId id="266" r:id="rId7"/>
    <p:sldId id="267" r:id="rId8"/>
    <p:sldId id="268" r:id="rId9"/>
    <p:sldId id="258" r:id="rId10"/>
    <p:sldId id="269" r:id="rId11"/>
    <p:sldId id="25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85864" autoAdjust="0"/>
  </p:normalViewPr>
  <p:slideViewPr>
    <p:cSldViewPr snapToGrid="0">
      <p:cViewPr>
        <p:scale>
          <a:sx n="59" d="100"/>
          <a:sy n="59" d="100"/>
        </p:scale>
        <p:origin x="9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CAE68-3095-4EC8-8A76-3C3D47B7F61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8031-4091-43AC-AFE8-C806281A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2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2019: smallest ozone hole</a:t>
            </a:r>
            <a:r>
              <a:rPr lang="en-US" baseline="0" dirty="0" smtClean="0"/>
              <a:t> on record (due to unusual weather pattern in the stratosphere over south pole)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7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Graph:</a:t>
            </a:r>
            <a:r>
              <a:rPr lang="en-US" baseline="0" dirty="0" smtClean="0"/>
              <a:t> observation data (not model)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3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</a:t>
            </a:r>
            <a:r>
              <a:rPr lang="en-US" baseline="0" dirty="0" smtClean="0"/>
              <a:t> global rate of change of CFC-11</a:t>
            </a:r>
          </a:p>
          <a:p>
            <a:r>
              <a:rPr lang="en-US" baseline="0" dirty="0" smtClean="0"/>
              <a:t>Right: hemispheric mole fraction difference (NH-SH)</a:t>
            </a:r>
          </a:p>
          <a:p>
            <a:r>
              <a:rPr lang="en-US" baseline="0" dirty="0" smtClean="0"/>
              <a:t>E1: emission scenario (spatial distribution) CE: constant emission</a:t>
            </a:r>
          </a:p>
          <a:p>
            <a:r>
              <a:rPr lang="en-US" baseline="0" dirty="0" smtClean="0"/>
              <a:t>M: </a:t>
            </a:r>
            <a:r>
              <a:rPr lang="en-US" baseline="0" dirty="0" smtClean="0"/>
              <a:t>MERRA</a:t>
            </a:r>
          </a:p>
          <a:p>
            <a:r>
              <a:rPr lang="en-US" baseline="0" dirty="0" smtClean="0"/>
              <a:t>FD(fixed dynamics)</a:t>
            </a:r>
          </a:p>
          <a:p>
            <a:r>
              <a:rPr lang="en-US" baseline="0" dirty="0" smtClean="0"/>
              <a:t>Red: observation – agrees well with emission-scenario (on both plots) = CFC emission did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4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CFC-11</a:t>
            </a:r>
            <a:r>
              <a:rPr lang="en-US" baseline="0" dirty="0" smtClean="0"/>
              <a:t> still contributes about one-quarter of anthropogenic Cl (1/5 of all Cl) – significant effect</a:t>
            </a:r>
          </a:p>
          <a:p>
            <a:r>
              <a:rPr lang="en-US" baseline="0" dirty="0" smtClean="0"/>
              <a:t>VSLS: NOT controlled by Montreal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6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en-US" dirty="0" smtClean="0"/>
              <a:t>NOAA surface measurement (estimation</a:t>
            </a:r>
            <a:r>
              <a:rPr lang="en-US" baseline="0" dirty="0" smtClean="0"/>
              <a:t> of ~1 </a:t>
            </a:r>
            <a:r>
              <a:rPr lang="en-US" baseline="0" dirty="0" err="1" smtClean="0"/>
              <a:t>Tg</a:t>
            </a:r>
            <a:r>
              <a:rPr lang="en-US" baseline="0" dirty="0" smtClean="0"/>
              <a:t> emission CH2Cl2 to sustain) note: short lifetime, so less impact compared to ODS</a:t>
            </a:r>
          </a:p>
          <a:p>
            <a:pPr marL="228600" indent="-228600">
              <a:buAutoNum type="alphaLcPeriod"/>
            </a:pPr>
            <a:r>
              <a:rPr lang="en-US" baseline="0" dirty="0" smtClean="0"/>
              <a:t>Scenario 1: increase rate = 2004 – 2014 period (2.85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yr</a:t>
            </a:r>
            <a:r>
              <a:rPr lang="en-US" baseline="0" dirty="0" smtClean="0"/>
              <a:t> mid-</a:t>
            </a:r>
            <a:r>
              <a:rPr lang="en-US" baseline="0" dirty="0" err="1" smtClean="0"/>
              <a:t>lat</a:t>
            </a:r>
            <a:r>
              <a:rPr lang="en-US" baseline="0" dirty="0" smtClean="0"/>
              <a:t> NH) S2: 2012 – 2014 period (6.1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yr</a:t>
            </a:r>
            <a:r>
              <a:rPr lang="en-US" baseline="0" dirty="0" smtClean="0"/>
              <a:t>) S3: no growth (fixed at 2016 level)</a:t>
            </a:r>
          </a:p>
          <a:p>
            <a:pPr marL="228600" indent="-228600">
              <a:buAutoNum type="alphaLcPeriod" startAt="4"/>
            </a:pPr>
            <a:r>
              <a:rPr lang="en-US" baseline="0" dirty="0" smtClean="0"/>
              <a:t>Cl entering stratosphere</a:t>
            </a:r>
          </a:p>
          <a:p>
            <a:pPr marL="0" indent="0">
              <a:buNone/>
            </a:pPr>
            <a:r>
              <a:rPr lang="en-US" baseline="0" dirty="0" smtClean="0"/>
              <a:t>Using Chemical Transport Model (CTM)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7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(CTM) R2000 = control model run with 2000-2018 meteorology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R2000_CFC11_B = additional CFC-11 emission based on assumptions post-2010 use was for non-emissive foam blowing with steady decrease in 2010-2020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(delayed ~2 years)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R2000_CFC11_67 = constant 67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CFC-11 (delayed ~ 18 years) (unrealistic)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R2000_NoVSLS = 0 injection of chlorine due to VSLS (forward ~ 7 years)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35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64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8031-4091-43AC-AFE8-C806281AC5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74734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3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20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1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1441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4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8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690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80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F1F07A7-2903-43E1-9967-B26D5AC4BE5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322199A-590C-4E40-AD64-53978755EC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67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zonewatch.gsfc.nasa.gov/SH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Antarctic Ozone Hole Recovery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Seungchan Kim (Patrick)</a:t>
            </a:r>
          </a:p>
          <a:p>
            <a:r>
              <a:rPr lang="en-US" dirty="0" smtClean="0"/>
              <a:t>April 16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</a:p>
          <a:p>
            <a:r>
              <a:rPr lang="en-US" dirty="0" smtClean="0"/>
              <a:t>EAS 6410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1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272"/>
    </mc:Choice>
    <mc:Fallback>
      <p:transition spd="slow" advTm="162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Ozone recovery is happening, but at a slower rate</a:t>
            </a:r>
          </a:p>
          <a:p>
            <a:r>
              <a:rPr lang="en-US" sz="2400" dirty="0" smtClean="0"/>
              <a:t>Accurately quantifying the amount of increase of chlorine, and tracing the sources (to limit) is necessary</a:t>
            </a:r>
          </a:p>
          <a:p>
            <a:r>
              <a:rPr lang="en-US" sz="2400" dirty="0" smtClean="0"/>
              <a:t>Further studies on the impacts of VSLS (not controlled yet)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52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1086"/>
            <a:ext cx="9601200" cy="5246914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Carpenter, L. J. et al</a:t>
            </a:r>
            <a:r>
              <a:rPr lang="en-US" sz="1600" dirty="0" smtClean="0"/>
              <a:t>., </a:t>
            </a:r>
            <a:r>
              <a:rPr lang="en-US" sz="1600" i="1" dirty="0" smtClean="0"/>
              <a:t>Scientific </a:t>
            </a:r>
            <a:r>
              <a:rPr lang="en-US" sz="1600" i="1" dirty="0"/>
              <a:t>Assessment of Ozone Depletion: 2014</a:t>
            </a:r>
            <a:r>
              <a:rPr lang="en-US" sz="1600" dirty="0"/>
              <a:t>. Global Ozone Research and Monitoring Project—Report No. 55, Ch. 1, 1.1–1.101, (World Meteorological Organization, Geneva, 2014</a:t>
            </a:r>
            <a:r>
              <a:rPr lang="en-US" sz="1600" dirty="0" smtClean="0"/>
              <a:t>)</a:t>
            </a:r>
          </a:p>
          <a:p>
            <a:r>
              <a:rPr lang="en-US" sz="1600" dirty="0" err="1"/>
              <a:t>Chipperfield</a:t>
            </a:r>
            <a:r>
              <a:rPr lang="en-US" sz="1600" dirty="0"/>
              <a:t>, M. P., </a:t>
            </a:r>
            <a:r>
              <a:rPr lang="en-US" sz="1600" dirty="0" err="1"/>
              <a:t>Bekki</a:t>
            </a:r>
            <a:r>
              <a:rPr lang="en-US" sz="1600" dirty="0"/>
              <a:t>, S., </a:t>
            </a:r>
            <a:r>
              <a:rPr lang="en-US" sz="1600" dirty="0" err="1"/>
              <a:t>Dhomse</a:t>
            </a:r>
            <a:r>
              <a:rPr lang="en-US" sz="1600" dirty="0"/>
              <a:t>, S., Harris, N. R. P., Hassler, B., </a:t>
            </a:r>
            <a:r>
              <a:rPr lang="en-US" sz="1600" dirty="0" err="1"/>
              <a:t>Hossaini</a:t>
            </a:r>
            <a:r>
              <a:rPr lang="en-US" sz="1600" dirty="0"/>
              <a:t>, R., . . . Weber, M. (2017). Detecting recovery of the stratospheric ozone layer. </a:t>
            </a:r>
            <a:r>
              <a:rPr lang="en-US" sz="1600" i="1" dirty="0"/>
              <a:t>Nature, </a:t>
            </a:r>
            <a:r>
              <a:rPr lang="en-US" sz="1600" b="1" dirty="0"/>
              <a:t>549</a:t>
            </a:r>
            <a:r>
              <a:rPr lang="en-US" sz="1600" dirty="0"/>
              <a:t>(7671), 211-218. </a:t>
            </a:r>
            <a:r>
              <a:rPr lang="en-US" sz="1600" dirty="0" smtClean="0"/>
              <a:t>doi:10.1038/nature23681</a:t>
            </a:r>
          </a:p>
          <a:p>
            <a:r>
              <a:rPr lang="en-US" sz="1600" dirty="0" err="1"/>
              <a:t>Dhomse</a:t>
            </a:r>
            <a:r>
              <a:rPr lang="en-US" sz="1600" dirty="0"/>
              <a:t>, S. S., </a:t>
            </a:r>
            <a:r>
              <a:rPr lang="en-US" sz="1600" dirty="0" err="1"/>
              <a:t>Kinnison</a:t>
            </a:r>
            <a:r>
              <a:rPr lang="en-US" sz="1600" dirty="0"/>
              <a:t>, D., </a:t>
            </a:r>
            <a:r>
              <a:rPr lang="en-US" sz="1600" dirty="0" err="1"/>
              <a:t>Chipperfield</a:t>
            </a:r>
            <a:r>
              <a:rPr lang="en-US" sz="1600" dirty="0"/>
              <a:t>, M. P., </a:t>
            </a:r>
            <a:r>
              <a:rPr lang="en-US" sz="1600" dirty="0" err="1"/>
              <a:t>Salawitch</a:t>
            </a:r>
            <a:r>
              <a:rPr lang="en-US" sz="1600" dirty="0"/>
              <a:t>, R. J., </a:t>
            </a:r>
            <a:r>
              <a:rPr lang="en-US" sz="1600" dirty="0" err="1"/>
              <a:t>Cionni</a:t>
            </a:r>
            <a:r>
              <a:rPr lang="en-US" sz="1600" dirty="0"/>
              <a:t>, I., </a:t>
            </a:r>
            <a:r>
              <a:rPr lang="en-US" sz="1600" dirty="0" err="1"/>
              <a:t>Hegglin</a:t>
            </a:r>
            <a:r>
              <a:rPr lang="en-US" sz="1600" dirty="0"/>
              <a:t>, M. I., . . . Zeng, G. (2018). Estimates of ozone return dates from Chemistry-Climate Model Initiative simulations. </a:t>
            </a:r>
            <a:r>
              <a:rPr lang="en-US" sz="1600" i="1" dirty="0"/>
              <a:t>Atmospheric Chemistry and Physics, </a:t>
            </a:r>
            <a:r>
              <a:rPr lang="en-US" sz="1600" b="1" dirty="0"/>
              <a:t>18</a:t>
            </a:r>
            <a:r>
              <a:rPr lang="en-US" sz="1600" dirty="0"/>
              <a:t>(11), 8409-8438. doi:10.5194/acp-18-8409-2018</a:t>
            </a:r>
          </a:p>
          <a:p>
            <a:r>
              <a:rPr lang="en-US" sz="1600" dirty="0" err="1" smtClean="0"/>
              <a:t>Dhomse</a:t>
            </a:r>
            <a:r>
              <a:rPr lang="en-US" sz="1600" dirty="0"/>
              <a:t>, S. S., Feng, W., </a:t>
            </a:r>
            <a:r>
              <a:rPr lang="en-US" sz="1600" dirty="0" err="1"/>
              <a:t>Montzka</a:t>
            </a:r>
            <a:r>
              <a:rPr lang="en-US" sz="1600" dirty="0"/>
              <a:t>, S. A., </a:t>
            </a:r>
            <a:r>
              <a:rPr lang="en-US" sz="1600" dirty="0" err="1"/>
              <a:t>Hossaini</a:t>
            </a:r>
            <a:r>
              <a:rPr lang="en-US" sz="1600" dirty="0"/>
              <a:t>, R., Keeble, J., Pyle, J. A., . . . </a:t>
            </a:r>
            <a:r>
              <a:rPr lang="en-US" sz="1600" dirty="0" err="1"/>
              <a:t>Chipperfield</a:t>
            </a:r>
            <a:r>
              <a:rPr lang="en-US" sz="1600" dirty="0"/>
              <a:t>, M. P. (2019). Delay in recovery of the Antarctic ozone hole from unexpected CFC-11 emissions. </a:t>
            </a:r>
            <a:r>
              <a:rPr lang="en-US" sz="1600" i="1" dirty="0"/>
              <a:t>Nat </a:t>
            </a:r>
            <a:r>
              <a:rPr lang="en-US" sz="1600" i="1" dirty="0" err="1"/>
              <a:t>Commun</a:t>
            </a:r>
            <a:r>
              <a:rPr lang="en-US" sz="1600" i="1" dirty="0"/>
              <a:t>, </a:t>
            </a:r>
            <a:r>
              <a:rPr lang="en-US" sz="1600" b="1" dirty="0"/>
              <a:t>10</a:t>
            </a:r>
            <a:r>
              <a:rPr lang="en-US" sz="1600" dirty="0"/>
              <a:t>(1), 5781. </a:t>
            </a:r>
            <a:r>
              <a:rPr lang="en-US" sz="1600" dirty="0" smtClean="0"/>
              <a:t>doi:10.1038/s41467-019-13717-x</a:t>
            </a:r>
            <a:endParaRPr lang="en-US" sz="1700" dirty="0" smtClean="0"/>
          </a:p>
          <a:p>
            <a:r>
              <a:rPr lang="en-US" sz="1700" dirty="0"/>
              <a:t>Fang, X., Park, S., Saito, T., </a:t>
            </a:r>
            <a:r>
              <a:rPr lang="en-US" sz="1700" dirty="0" err="1"/>
              <a:t>Tunnicliffe</a:t>
            </a:r>
            <a:r>
              <a:rPr lang="en-US" sz="1700" dirty="0"/>
              <a:t>, R., </a:t>
            </a:r>
            <a:r>
              <a:rPr lang="en-US" sz="1700" dirty="0" err="1"/>
              <a:t>Ganesan</a:t>
            </a:r>
            <a:r>
              <a:rPr lang="en-US" sz="1700" dirty="0"/>
              <a:t>, A. L., Rigby, M., . . . </a:t>
            </a:r>
            <a:r>
              <a:rPr lang="en-US" sz="1700" dirty="0" err="1"/>
              <a:t>Prinn</a:t>
            </a:r>
            <a:r>
              <a:rPr lang="en-US" sz="1700" dirty="0"/>
              <a:t>, R. G. (2018). Rapid increase in ozone-depleting chloroform emissions from China. </a:t>
            </a:r>
            <a:r>
              <a:rPr lang="en-US" sz="1700" i="1" dirty="0"/>
              <a:t>Nature Geoscience, 12(2), 89-93. </a:t>
            </a:r>
            <a:r>
              <a:rPr lang="en-US" sz="1700" i="1" dirty="0" smtClean="0"/>
              <a:t>doi:10.1038/s41561-018-0278-2</a:t>
            </a:r>
            <a:endParaRPr lang="en-US" sz="1700" dirty="0" smtClean="0"/>
          </a:p>
          <a:p>
            <a:r>
              <a:rPr lang="en-US" sz="1700" dirty="0"/>
              <a:t>Farman, J. C., Gardiner, B. G., &amp; </a:t>
            </a:r>
            <a:r>
              <a:rPr lang="en-US" sz="1700" dirty="0" err="1"/>
              <a:t>Shanklin</a:t>
            </a:r>
            <a:r>
              <a:rPr lang="en-US" sz="1700" dirty="0"/>
              <a:t>, J. D. (1985). Large losses of total ozone in Antarctica </a:t>
            </a:r>
            <a:r>
              <a:rPr lang="en-US" sz="1600" dirty="0"/>
              <a:t>reveal seasonal </a:t>
            </a:r>
            <a:r>
              <a:rPr lang="en-US" sz="1600" dirty="0" err="1"/>
              <a:t>ClOx</a:t>
            </a:r>
            <a:r>
              <a:rPr lang="en-US" sz="1600" dirty="0"/>
              <a:t>/NOx interaction. </a:t>
            </a:r>
            <a:r>
              <a:rPr lang="en-US" sz="1600" i="1" dirty="0"/>
              <a:t>Nature, </a:t>
            </a:r>
            <a:r>
              <a:rPr lang="en-US" sz="1600" b="1" dirty="0" smtClean="0"/>
              <a:t>315</a:t>
            </a:r>
            <a:r>
              <a:rPr lang="en-US" sz="1600" dirty="0" smtClean="0"/>
              <a:t>(6016</a:t>
            </a:r>
            <a:r>
              <a:rPr lang="en-US" sz="1600" dirty="0"/>
              <a:t>), 207-210. </a:t>
            </a:r>
            <a:r>
              <a:rPr lang="en-US" sz="1600" dirty="0" smtClean="0"/>
              <a:t>doi:10.1038/315207a0</a:t>
            </a:r>
          </a:p>
          <a:p>
            <a:r>
              <a:rPr lang="en-US" sz="1600" dirty="0" err="1"/>
              <a:t>Hossaini</a:t>
            </a:r>
            <a:r>
              <a:rPr lang="en-US" sz="1600" dirty="0"/>
              <a:t>, R., </a:t>
            </a:r>
            <a:r>
              <a:rPr lang="en-US" sz="1600" dirty="0" err="1"/>
              <a:t>Chipperfield</a:t>
            </a:r>
            <a:r>
              <a:rPr lang="en-US" sz="1600" dirty="0"/>
              <a:t>, M. P., </a:t>
            </a:r>
            <a:r>
              <a:rPr lang="en-US" sz="1600" dirty="0" err="1"/>
              <a:t>Montzka</a:t>
            </a:r>
            <a:r>
              <a:rPr lang="en-US" sz="1600" dirty="0"/>
              <a:t>, S. A., Leeson, A. A., </a:t>
            </a:r>
            <a:r>
              <a:rPr lang="en-US" sz="1600" dirty="0" err="1"/>
              <a:t>Dhomse</a:t>
            </a:r>
            <a:r>
              <a:rPr lang="en-US" sz="1600" dirty="0"/>
              <a:t>, S. S., &amp; Pyle, J. A. (2017). The increasing threat to stratospheric ozone from dichloromethane. </a:t>
            </a:r>
            <a:r>
              <a:rPr lang="en-US" sz="1600" i="1" dirty="0"/>
              <a:t>Nat </a:t>
            </a:r>
            <a:r>
              <a:rPr lang="en-US" sz="1600" i="1" dirty="0" err="1"/>
              <a:t>Commun</a:t>
            </a:r>
            <a:r>
              <a:rPr lang="en-US" sz="1600" i="1" dirty="0"/>
              <a:t>, </a:t>
            </a:r>
            <a:r>
              <a:rPr lang="en-US" sz="1600" b="1" dirty="0"/>
              <a:t>8</a:t>
            </a:r>
            <a:r>
              <a:rPr lang="en-US" sz="1600" dirty="0"/>
              <a:t>, 15962. </a:t>
            </a:r>
            <a:r>
              <a:rPr lang="en-US" sz="1600" dirty="0" smtClean="0"/>
              <a:t>doi:10.1038/ncomms15962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01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1086"/>
            <a:ext cx="9601200" cy="5246914"/>
          </a:xfrm>
        </p:spPr>
        <p:txBody>
          <a:bodyPr>
            <a:noAutofit/>
          </a:bodyPr>
          <a:lstStyle/>
          <a:p>
            <a:r>
              <a:rPr lang="en-US" sz="1600" dirty="0" err="1"/>
              <a:t>Kohlhepp</a:t>
            </a:r>
            <a:r>
              <a:rPr lang="en-US" sz="1600" dirty="0"/>
              <a:t>, R., </a:t>
            </a:r>
            <a:r>
              <a:rPr lang="en-US" sz="1600" dirty="0" err="1"/>
              <a:t>Ruhnke</a:t>
            </a:r>
            <a:r>
              <a:rPr lang="en-US" sz="1600" dirty="0"/>
              <a:t>, R., </a:t>
            </a:r>
            <a:r>
              <a:rPr lang="en-US" sz="1600" dirty="0" err="1"/>
              <a:t>Chipperfield</a:t>
            </a:r>
            <a:r>
              <a:rPr lang="en-US" sz="1600" dirty="0"/>
              <a:t>, M. P., De </a:t>
            </a:r>
            <a:r>
              <a:rPr lang="en-US" sz="1600" dirty="0" err="1"/>
              <a:t>Mazière</a:t>
            </a:r>
            <a:r>
              <a:rPr lang="en-US" sz="1600" dirty="0"/>
              <a:t>, M., </a:t>
            </a:r>
            <a:r>
              <a:rPr lang="en-US" sz="1600" dirty="0" err="1"/>
              <a:t>Notholt</a:t>
            </a:r>
            <a:r>
              <a:rPr lang="en-US" sz="1600" dirty="0"/>
              <a:t>, J., </a:t>
            </a:r>
            <a:r>
              <a:rPr lang="en-US" sz="1600" dirty="0" err="1"/>
              <a:t>Barthlott</a:t>
            </a:r>
            <a:r>
              <a:rPr lang="en-US" sz="1600" dirty="0"/>
              <a:t>, S., . . . Wood, S. W. (2012). Observed and simulated time evolution of </a:t>
            </a:r>
            <a:r>
              <a:rPr lang="en-US" sz="1600" dirty="0" err="1"/>
              <a:t>HCl</a:t>
            </a:r>
            <a:r>
              <a:rPr lang="en-US" sz="1600" dirty="0"/>
              <a:t>, ClONO2, and HF total column abundances. </a:t>
            </a:r>
            <a:r>
              <a:rPr lang="en-US" sz="1600" i="1" dirty="0"/>
              <a:t>Atmospheric Chemistry and Physics, </a:t>
            </a:r>
            <a:r>
              <a:rPr lang="en-US" sz="1600" b="1" dirty="0"/>
              <a:t>12</a:t>
            </a:r>
            <a:r>
              <a:rPr lang="en-US" sz="1600" dirty="0"/>
              <a:t>(7), 3527-3556. doi:10.5194/acp-12-3527-2012 </a:t>
            </a:r>
          </a:p>
          <a:p>
            <a:r>
              <a:rPr lang="en-US" sz="1600" dirty="0" err="1" smtClean="0"/>
              <a:t>Montzka</a:t>
            </a:r>
            <a:r>
              <a:rPr lang="en-US" sz="1600" dirty="0"/>
              <a:t>, S. A., Dutton, G. S., Yu, P., Ray, E., </a:t>
            </a:r>
            <a:r>
              <a:rPr lang="en-US" sz="1600" dirty="0" err="1"/>
              <a:t>Portmann</a:t>
            </a:r>
            <a:r>
              <a:rPr lang="en-US" sz="1600" dirty="0"/>
              <a:t>, R. W., Daniel, J. S., . . . Elkins, J. W. (2018). An unexpected and persistent increase in global emissions of ozone-depleting CFC-11. </a:t>
            </a:r>
            <a:r>
              <a:rPr lang="en-US" sz="1600" i="1" dirty="0"/>
              <a:t>Nature, </a:t>
            </a:r>
            <a:r>
              <a:rPr lang="en-US" sz="1600" b="1" dirty="0"/>
              <a:t>557</a:t>
            </a:r>
            <a:r>
              <a:rPr lang="en-US" sz="1600" dirty="0"/>
              <a:t>(7705), 413-417. doi:10.1038/s41586-018-0106-2</a:t>
            </a:r>
          </a:p>
          <a:p>
            <a:r>
              <a:rPr lang="en-US" sz="1600" dirty="0" smtClean="0"/>
              <a:t>NASA Ozone Watch, retrieved on 14 April 2020.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ozonewatch.gsfc.nasa.gov/SH.html</a:t>
            </a:r>
            <a:endParaRPr lang="en-US" sz="1600" dirty="0" smtClean="0"/>
          </a:p>
          <a:p>
            <a:r>
              <a:rPr lang="en-US" sz="1600" dirty="0"/>
              <a:t>Simmonds, P. G., Manning, A. J., </a:t>
            </a:r>
            <a:r>
              <a:rPr lang="en-US" sz="1600" dirty="0" err="1"/>
              <a:t>Cunnold</a:t>
            </a:r>
            <a:r>
              <a:rPr lang="en-US" sz="1600" dirty="0"/>
              <a:t>, D. M., McCulloch, A., </a:t>
            </a:r>
            <a:r>
              <a:rPr lang="en-US" sz="1600" dirty="0" err="1"/>
              <a:t>O'Doherty</a:t>
            </a:r>
            <a:r>
              <a:rPr lang="en-US" sz="1600" dirty="0"/>
              <a:t>, S., Derwent, R. G., . . . </a:t>
            </a:r>
            <a:r>
              <a:rPr lang="en-US" sz="1600" dirty="0" err="1"/>
              <a:t>Prinn</a:t>
            </a:r>
            <a:r>
              <a:rPr lang="en-US" sz="1600" dirty="0"/>
              <a:t>, R. G. (2006). Global trends, seasonal cycles, and European emissions of dichloromethane, </a:t>
            </a:r>
            <a:r>
              <a:rPr lang="en-US" sz="1600" dirty="0" err="1"/>
              <a:t>trichloroethene</a:t>
            </a:r>
            <a:r>
              <a:rPr lang="en-US" sz="1600" dirty="0"/>
              <a:t>, and </a:t>
            </a:r>
            <a:r>
              <a:rPr lang="en-US" sz="1600" dirty="0" err="1"/>
              <a:t>tetrachloroethene</a:t>
            </a:r>
            <a:r>
              <a:rPr lang="en-US" sz="1600" dirty="0"/>
              <a:t> from the AGAGE observations at Mace Head, Ireland, and Cape Grim, Tasmania. </a:t>
            </a:r>
            <a:r>
              <a:rPr lang="en-US" sz="1600" i="1" dirty="0"/>
              <a:t>Journal of Geophysical Research, </a:t>
            </a:r>
            <a:r>
              <a:rPr lang="en-US" sz="1600" b="1" dirty="0"/>
              <a:t>111</a:t>
            </a:r>
            <a:r>
              <a:rPr lang="en-US" sz="1600" dirty="0"/>
              <a:t>(D18). </a:t>
            </a:r>
            <a:r>
              <a:rPr lang="en-US" sz="1600" dirty="0" smtClean="0"/>
              <a:t>doi:10.1029/2006jd007082</a:t>
            </a:r>
            <a:endParaRPr lang="en-US" sz="1600" dirty="0" smtClean="0"/>
          </a:p>
          <a:p>
            <a:r>
              <a:rPr lang="en-US" sz="1600" dirty="0" smtClean="0"/>
              <a:t>Weber</a:t>
            </a:r>
            <a:r>
              <a:rPr lang="en-US" sz="1600" dirty="0"/>
              <a:t>, M., </a:t>
            </a:r>
            <a:r>
              <a:rPr lang="en-US" sz="1600" dirty="0" err="1"/>
              <a:t>Coldewey</a:t>
            </a:r>
            <a:r>
              <a:rPr lang="en-US" sz="1600" dirty="0"/>
              <a:t>-Egbers, M., </a:t>
            </a:r>
            <a:r>
              <a:rPr lang="en-US" sz="1600" dirty="0" err="1"/>
              <a:t>Fioletov</a:t>
            </a:r>
            <a:r>
              <a:rPr lang="en-US" sz="1600" dirty="0"/>
              <a:t>, V. E., </a:t>
            </a:r>
            <a:r>
              <a:rPr lang="en-US" sz="1600" dirty="0" err="1"/>
              <a:t>Frith</a:t>
            </a:r>
            <a:r>
              <a:rPr lang="en-US" sz="1600" dirty="0"/>
              <a:t>, S. M., Wild, J. D., Burrows, J. P., . . . Loyola, D. (2018). Total ozone trends from 1979 to 2016 derived from five merged observational datasets – the emergence into ozone recovery. </a:t>
            </a:r>
            <a:r>
              <a:rPr lang="en-US" sz="1600" i="1" dirty="0"/>
              <a:t>Atmospheric Chemistry and Physics, </a:t>
            </a:r>
            <a:r>
              <a:rPr lang="en-US" sz="1600" b="1" dirty="0"/>
              <a:t>18</a:t>
            </a:r>
            <a:r>
              <a:rPr lang="en-US" sz="1600" dirty="0"/>
              <a:t>(3), 2097-2117. doi:10.5194/acp-18-2097-2018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24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Antarctic Ozone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Depletion of stratospheric ozone layer by chlorine in spring (Farman et al., 1985)</a:t>
            </a:r>
          </a:p>
          <a:p>
            <a:r>
              <a:rPr lang="en-US" sz="2400" dirty="0" smtClean="0"/>
              <a:t>Ozone-Depleting Substances (ODSs) were phased out since Montreal Protocol (1987), lowering abundance of anthropogenic ODSs in the troposphere since 1994 (Carpenter et al., 2014)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98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in chlorine / Ozone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Decrease of chlorine in the stratosphere has been observed in the past years (</a:t>
            </a:r>
            <a:r>
              <a:rPr lang="en-US" sz="2400" dirty="0" err="1" smtClean="0"/>
              <a:t>Kohlhepp</a:t>
            </a:r>
            <a:r>
              <a:rPr lang="en-US" sz="2400" dirty="0" smtClean="0"/>
              <a:t> et al., 2012)</a:t>
            </a:r>
          </a:p>
          <a:p>
            <a:r>
              <a:rPr lang="en-US" sz="2400" dirty="0" smtClean="0"/>
              <a:t>Both chemistry-climate models (CCM) and observations confirmed the recovery of ozone in the polar region (e.g. </a:t>
            </a:r>
            <a:r>
              <a:rPr lang="en-US" sz="2400" dirty="0" err="1" smtClean="0"/>
              <a:t>Chipperfield</a:t>
            </a:r>
            <a:r>
              <a:rPr lang="en-US" sz="2400" dirty="0" smtClean="0"/>
              <a:t> et al., 2017, Weber et al., 2018)</a:t>
            </a:r>
          </a:p>
          <a:p>
            <a:r>
              <a:rPr lang="en-US" sz="2400" dirty="0" err="1" smtClean="0"/>
              <a:t>Dhomse</a:t>
            </a:r>
            <a:r>
              <a:rPr lang="en-US" sz="2400" dirty="0" smtClean="0"/>
              <a:t> et al. (2018) predicted October column ozone in Antarctica would return to 1980 value by 2060 (1</a:t>
            </a:r>
            <a:r>
              <a:rPr lang="el-GR" sz="2400" dirty="0" smtClean="0"/>
              <a:t>σ</a:t>
            </a:r>
            <a:r>
              <a:rPr lang="en-US" sz="2400" dirty="0" smtClean="0"/>
              <a:t>: 2055 – 2066) using 20 coupled CCMs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59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ntarctic ozone map for 30 September 199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1" y="914400"/>
            <a:ext cx="4332514" cy="433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lette relating map colors to ozone valu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1" y="5602332"/>
            <a:ext cx="3404053" cy="67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6143" y="5399480"/>
            <a:ext cx="27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30, 1994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42376" y="5399480"/>
            <a:ext cx="250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04, 2019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34401" y="6276796"/>
            <a:ext cx="317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Retrieved from NASA Ozone Watch</a:t>
            </a:r>
            <a:endParaRPr lang="en-US" sz="1600" dirty="0"/>
          </a:p>
        </p:txBody>
      </p:sp>
      <p:pic>
        <p:nvPicPr>
          <p:cNvPr id="1034" name="Picture 10" descr="Antarctic ozone map for 04 September 20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1" y="913457"/>
            <a:ext cx="4334399" cy="433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3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CFC-11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6095999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Rate of decrease of atmospheric CFC-11 concentrations slowed by ~50% since 2012 (</a:t>
            </a:r>
            <a:r>
              <a:rPr lang="en-US" sz="2400" dirty="0" err="1" smtClean="0"/>
              <a:t>Montzka</a:t>
            </a:r>
            <a:r>
              <a:rPr lang="en-US" sz="2400" dirty="0" smtClean="0"/>
              <a:t> et al., 2018)</a:t>
            </a:r>
          </a:p>
          <a:p>
            <a:pPr lvl="1"/>
            <a:r>
              <a:rPr lang="en-US" dirty="0" smtClean="0"/>
              <a:t>Rate was constant from 2002 – 2012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599" y="0"/>
            <a:ext cx="4463144" cy="6852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6296" y="6190778"/>
            <a:ext cx="317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Montzka</a:t>
            </a:r>
            <a:r>
              <a:rPr lang="en-US" sz="1600" dirty="0" smtClean="0"/>
              <a:t> et al. (2018)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0863943" y="0"/>
            <a:ext cx="0" cy="652933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8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Decline of CFC-11 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4199" y="1649185"/>
            <a:ext cx="9904691" cy="44250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66296" y="6190778"/>
            <a:ext cx="317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Montzka</a:t>
            </a:r>
            <a:r>
              <a:rPr lang="en-US" sz="1600" dirty="0" smtClean="0"/>
              <a:t> et al. (2018)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5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Short-Lived Substance (VSLS)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</a:t>
            </a:r>
            <a:r>
              <a:rPr lang="en-US" sz="1800" dirty="0" smtClean="0"/>
              <a:t>2</a:t>
            </a:r>
            <a:r>
              <a:rPr lang="en-US" sz="2400" dirty="0" smtClean="0"/>
              <a:t>Cl</a:t>
            </a:r>
            <a:r>
              <a:rPr lang="en-US" sz="1800" dirty="0" smtClean="0"/>
              <a:t>2</a:t>
            </a:r>
            <a:r>
              <a:rPr lang="en-US" sz="2400" dirty="0" smtClean="0"/>
              <a:t> (dichloromethane): an industrial solvent also used as a feedstock in the production of other chemicals (e.g</a:t>
            </a:r>
            <a:r>
              <a:rPr lang="en-US" sz="2400" dirty="0"/>
              <a:t>. Simmonds, P. G</a:t>
            </a:r>
            <a:r>
              <a:rPr lang="en-US" sz="2400" dirty="0" smtClean="0"/>
              <a:t>. et al., 2006)</a:t>
            </a:r>
          </a:p>
          <a:p>
            <a:r>
              <a:rPr lang="en-US" sz="2400" dirty="0" smtClean="0"/>
              <a:t>It is a VSLS</a:t>
            </a:r>
          </a:p>
          <a:p>
            <a:pPr lvl="1"/>
            <a:r>
              <a:rPr lang="en-US" dirty="0" smtClean="0"/>
              <a:t>Although short-lived, both natural and anthropogenic VSLS have been detected in the lower stratosphere (Carpenter et al., 2014)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2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sz="3200" dirty="0" smtClean="0"/>
              <a:t>2</a:t>
            </a:r>
            <a:r>
              <a:rPr lang="en-US" dirty="0" smtClean="0"/>
              <a:t>Cl</a:t>
            </a:r>
            <a:r>
              <a:rPr lang="en-US" sz="3200" dirty="0" smtClean="0"/>
              <a:t>2</a:t>
            </a:r>
            <a:r>
              <a:rPr lang="en-US" dirty="0" smtClean="0"/>
              <a:t> Trend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286000"/>
            <a:ext cx="4158343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Increase in atmospheric abundance of VSLS chloroform (CHCl</a:t>
            </a:r>
            <a:r>
              <a:rPr lang="en-US" sz="1800" dirty="0" smtClean="0"/>
              <a:t>3</a:t>
            </a:r>
            <a:r>
              <a:rPr lang="en-US" sz="2400" dirty="0" smtClean="0"/>
              <a:t>) also reported (Fang et al., 2019)</a:t>
            </a:r>
          </a:p>
          <a:p>
            <a:pPr lvl="1"/>
            <a:r>
              <a:rPr lang="en-US" sz="2400" dirty="0" smtClean="0"/>
              <a:t>Both increase may delay recovery, depending on its rate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939" y="287536"/>
            <a:ext cx="6233543" cy="61350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93810" y="6422572"/>
            <a:ext cx="317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Hossaini</a:t>
            </a:r>
            <a:r>
              <a:rPr lang="en-US" sz="1600" dirty="0" smtClean="0"/>
              <a:t> </a:t>
            </a:r>
            <a:r>
              <a:rPr lang="en-US" sz="1600" dirty="0" smtClean="0"/>
              <a:t>et al. (</a:t>
            </a:r>
            <a:r>
              <a:rPr lang="en-US" sz="1600" dirty="0" smtClean="0"/>
              <a:t>2017)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751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00219" y="293937"/>
            <a:ext cx="6178828" cy="56127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79047" y="5906681"/>
            <a:ext cx="262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Dhomse</a:t>
            </a:r>
            <a:r>
              <a:rPr lang="en-US" sz="1600" dirty="0" smtClean="0"/>
              <a:t> et al. (2019)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97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5280</TotalTime>
  <Words>1295</Words>
  <Application>Microsoft Office PowerPoint</Application>
  <PresentationFormat>Widescreen</PresentationFormat>
  <Paragraphs>77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Franklin Gothic Book</vt:lpstr>
      <vt:lpstr>Crop</vt:lpstr>
      <vt:lpstr>Antarctic Ozone Hole Recovery</vt:lpstr>
      <vt:lpstr>Antarctic Ozone Hole</vt:lpstr>
      <vt:lpstr>Decrease in chlorine / Ozone recovery</vt:lpstr>
      <vt:lpstr>PowerPoint Presentation</vt:lpstr>
      <vt:lpstr>Decline of CFC-11 </vt:lpstr>
      <vt:lpstr>Decline of CFC-11 </vt:lpstr>
      <vt:lpstr>Very Short-Lived Substance (VSLS)</vt:lpstr>
      <vt:lpstr>CH2Cl2 Trend</vt:lpstr>
      <vt:lpstr>PowerPoint Presentation</vt:lpstr>
      <vt:lpstr>Future work &amp; Conclusion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Seungchan Kim</dc:creator>
  <cp:lastModifiedBy>Seungchan Kim</cp:lastModifiedBy>
  <cp:revision>72</cp:revision>
  <dcterms:created xsi:type="dcterms:W3CDTF">2020-04-13T01:34:04Z</dcterms:created>
  <dcterms:modified xsi:type="dcterms:W3CDTF">2020-04-16T18:10:47Z</dcterms:modified>
</cp:coreProperties>
</file>