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79" r:id="rId2"/>
  </p:sldMasterIdLst>
  <p:notesMasterIdLst>
    <p:notesMasterId r:id="rId16"/>
  </p:notesMasterIdLst>
  <p:sldIdLst>
    <p:sldId id="256" r:id="rId3"/>
    <p:sldId id="257" r:id="rId4"/>
    <p:sldId id="285" r:id="rId5"/>
    <p:sldId id="259" r:id="rId6"/>
    <p:sldId id="284" r:id="rId7"/>
    <p:sldId id="264" r:id="rId8"/>
    <p:sldId id="271" r:id="rId9"/>
    <p:sldId id="286" r:id="rId10"/>
    <p:sldId id="287" r:id="rId11"/>
    <p:sldId id="274" r:id="rId12"/>
    <p:sldId id="288" r:id="rId13"/>
    <p:sldId id="278" r:id="rId14"/>
    <p:sldId id="289" r:id="rId15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0" autoAdjust="0"/>
    <p:restoredTop sz="83548"/>
  </p:normalViewPr>
  <p:slideViewPr>
    <p:cSldViewPr snapToGrid="0" snapToObjects="1">
      <p:cViewPr>
        <p:scale>
          <a:sx n="113" d="100"/>
          <a:sy n="113" d="100"/>
        </p:scale>
        <p:origin x="-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4T02:24:5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24575,'11'11'0,"1"1"0,-6 0 0,5-1 0,-5 1 0,6 0 0,-6-1 0,4 1 0,-3-1 0,-1 1 0,5 0 0,-5-1 0,6 1 0,-1 0 0,-4-1 0,3 1 0,-3-1 0,4 1 0,8 7 0,-5-5 0,12 12 0,-12-17 0,5 8 0,-13-10 0,0 4 0,-6 1 0,5-6 0,-4 5 0,4-5 0,0 6 0,-3 0 0,3-1 0,0 1 0,-4-1 0,10-4 0,-10 3 0,4-3 0,0-1 0,-3-6 0,28-27 0,-11 3 0,32-20 0,-20 21 0,7-6 0,-17 14 0,-2-4 0,-7 7 0,-6 0 0,5 1 0,-5-1 0,6 0 0,-6 0 0,-1 0 0,1 6 0,-5-5 0,9 5 0,-8-6 0,8 0 0,-9 1 0,10-1 0,-10 0 0,9 5 0,-9 7 0,5 7 0,-1 4 0,2 9 0,0-7 0,5 6 0,-11-7 0,9-6 0,-9 4 0,5-3 0,-1-1 0,-4 5 0,4-5 0,-5 6 0,5-6 0,-3 5 0,8-10 0,-9 9 0,4-3 0,1-1 0,-5 5 0,9-5 0,-8 6 0,8-1 0,4 2 0,-6 6 0,10-4 0,-12 4 0,1-7 0,3-6 0,-9 4 0,10-3 0,-5 4 0,7 9 0,-6-7 0,4 6 0,-10-7 0,10-1 0,-4 8 0,5-5 0,-4 5 0,-3-7 0,-5-1 0,5-4 0,-4 3 0,5-4 0,-1 1 0,-9-2 0,8-15 0,-10-15 0,14-14 0,0-2 0,7 3 0,-1 10 0,-6 7 0,-1-6 0,-1 6 0,-5 0 0,6 2 0,-7 7 0,0 0 0,0 0 0,5 0 0,-4 1 0,4-1 0,0 0 0,-3 0 0,3 1 0,0-1 0,3-7 0,-2 5 0,6-5 0,-6 7 0,1 0 0,3 0 0,-9 1 0,10 4 0,-10-3 0,9 3 0,-8-5 0,8 6 0,-9-5 0,10 10 0,-10-10 0,9 5 0,-3-6 0,4 6 0,-4-5 0,3 4 0,-4 1 0,6 1 0,-5-1 0,3 0 0,-4-1 0,1 2 0,-2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B8E9B-6925-4E6D-8EB6-52818D738683}" type="datetimeFigureOut">
              <a:rPr lang="zh-CN" altLang="en-US" smtClean="0"/>
              <a:t>2020/4/13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C3DA9-9555-4405-849B-B6E6D880F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5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releasing new standards in 2012 and implementing several policies</a:t>
            </a:r>
          </a:p>
          <a:p>
            <a:r>
              <a:rPr lang="en-US" dirty="0"/>
              <a:t>What about the changes of PM2,5 concentration of China in the recent years?</a:t>
            </a:r>
          </a:p>
          <a:p>
            <a:r>
              <a:rPr lang="en-US" dirty="0"/>
              <a:t>significant reductions in PM2.5 concentrations occurred across the nation as a result of considerable reductions in the emissions of major air pollutants</a:t>
            </a:r>
          </a:p>
          <a:p>
            <a:r>
              <a:rPr lang="en-US" altLang="zh-CN" dirty="0"/>
              <a:t>What has caused the reductions </a:t>
            </a:r>
            <a:r>
              <a:rPr lang="en-US" altLang="zh-CN"/>
              <a:t>in emissions?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691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reductions in PM2.5 concentrations occurred across the nation as a result of considerable reductions in the emissions of major air pollutants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71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16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6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visibility</a:t>
            </a:r>
          </a:p>
          <a:p>
            <a:r>
              <a:rPr lang="en-US" altLang="zh-CN" dirty="0"/>
              <a:t>characteristic of PM2.5 composition and concentration in China, as these two properties closely relates to its effects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38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visibility</a:t>
            </a:r>
          </a:p>
          <a:p>
            <a:r>
              <a:rPr lang="en-US" altLang="zh-CN" dirty="0"/>
              <a:t>characteristic of PM2.5 composition and concentration in China, as these two properties closely relates to its effects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5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China Government has put a lot of efforts into increasing the country's air quality</a:t>
            </a:r>
          </a:p>
          <a:p>
            <a:r>
              <a:rPr lang="en-US" altLang="zh-CN" dirty="0"/>
              <a:t>requirements</a:t>
            </a:r>
          </a:p>
          <a:p>
            <a:r>
              <a:rPr lang="en-US" altLang="zh-CN" dirty="0"/>
              <a:t>All of these have intrigued me to investigate the PM2.5 concentration distribution in China and its trends in the recent years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99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 talk about concentration, let's take a look at where the PM comes from</a:t>
            </a:r>
          </a:p>
          <a:p>
            <a:r>
              <a:rPr lang="en-US" altLang="zh-CN" dirty="0"/>
              <a:t>The Common across the country are five </a:t>
            </a:r>
            <a:r>
              <a:rPr lang="en-US" altLang="zh-CN" dirty="0" err="1"/>
              <a:t>catogories</a:t>
            </a:r>
            <a:r>
              <a:rPr lang="en-US" altLang="zh-CN" dirty="0"/>
              <a:t> ...</a:t>
            </a:r>
          </a:p>
          <a:p>
            <a:r>
              <a:rPr lang="en-US" altLang="zh-CN" dirty="0"/>
              <a:t>The role of Second Sources is very important, however the </a:t>
            </a:r>
            <a:r>
              <a:rPr lang="en-US" altLang="zh-CN" dirty="0" err="1"/>
              <a:t>mechenism</a:t>
            </a:r>
            <a:r>
              <a:rPr lang="en-US" altLang="zh-CN" dirty="0"/>
              <a:t> of it is still need a better understanding. But we are sure that it is closely related to severe haze events.</a:t>
            </a:r>
          </a:p>
          <a:p>
            <a:endParaRPr lang="en-US" altLang="zh-CN" dirty="0"/>
          </a:p>
          <a:p>
            <a:r>
              <a:rPr lang="en-US" altLang="zh-CN" dirty="0"/>
              <a:t>Besides, the relative contribution of </a:t>
            </a:r>
            <a:r>
              <a:rPr lang="en-US" altLang="zh-CN" dirty="0" err="1"/>
              <a:t>diffrent</a:t>
            </a:r>
            <a:r>
              <a:rPr lang="en-US" altLang="zh-CN" dirty="0"/>
              <a:t> </a:t>
            </a:r>
            <a:r>
              <a:rPr lang="en-US" altLang="zh-CN" dirty="0" err="1"/>
              <a:t>souces</a:t>
            </a:r>
            <a:r>
              <a:rPr lang="en-US" altLang="zh-CN" dirty="0"/>
              <a:t> has spatial variations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study PM2.5 measurements in 2014</a:t>
            </a:r>
            <a:r>
              <a:rPr lang="zh-CN" altLang="en-US" dirty="0"/>
              <a:t>；</a:t>
            </a:r>
            <a:r>
              <a:rPr lang="en-US" altLang="zh-CN" dirty="0"/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 constitute major energy bases (e.g., cities in Shanxi province), mega cities with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dense populations and high levels of economic activity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Zhengzhou,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 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lesser reliance on coal-based industries and more favorable meteorological conditions  for or atmospheric dispersion and dilution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altLang="zh-CN" dirty="0"/>
              <a:t>As for temporal variations.</a:t>
            </a:r>
          </a:p>
          <a:p>
            <a:r>
              <a:rPr lang="en-US" altLang="zh-CN" dirty="0"/>
              <a:t>We can see there are obvious differences of PM2.5 concentration in different seasons and months.</a:t>
            </a:r>
          </a:p>
          <a:p>
            <a:r>
              <a:rPr lang="en-US" altLang="zh-CN" dirty="0"/>
              <a:t>Diurnal cycle shows a W-Shape trend, PM2.5 high in the night and morning, which can be explained by meteorological conditions and traffic hours.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169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only concentration, but the chemical concentration of PM also changes from location to location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3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2387955" y="567211"/>
            <a:ext cx="2704501" cy="1570084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3" name="矩形 7"/>
          <p:cNvSpPr/>
          <p:nvPr userDrawn="1"/>
        </p:nvSpPr>
        <p:spPr>
          <a:xfrm rot="5400000">
            <a:off x="3746437" y="778813"/>
            <a:ext cx="3128145" cy="157052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椭圆 12"/>
          <p:cNvSpPr/>
          <p:nvPr userDrawn="1"/>
        </p:nvSpPr>
        <p:spPr>
          <a:xfrm rot="5400000">
            <a:off x="7099079" y="567209"/>
            <a:ext cx="2704500" cy="1570083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椭圆 13"/>
          <p:cNvSpPr/>
          <p:nvPr userDrawn="1"/>
        </p:nvSpPr>
        <p:spPr>
          <a:xfrm rot="5400000">
            <a:off x="5316544" y="779224"/>
            <a:ext cx="3128965" cy="157052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弧形 5"/>
          <p:cNvSpPr/>
          <p:nvPr userDrawn="1"/>
        </p:nvSpPr>
        <p:spPr>
          <a:xfrm>
            <a:off x="2766037" y="-3350933"/>
            <a:ext cx="6659920" cy="665992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5990987" y="3218976"/>
            <a:ext cx="210024" cy="210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93887" y="3723339"/>
            <a:ext cx="8404225" cy="8309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zh-CN" altLang="en-US" dirty="0"/>
              <a:t>请在此处输入标题</a:t>
            </a:r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8529" y="4566939"/>
            <a:ext cx="5254474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377">
              <a:lnSpc>
                <a:spcPct val="150000"/>
              </a:lnSpc>
              <a:buNone/>
              <a:def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algn="ctr" defTabSz="914377">
              <a:lnSpc>
                <a:spcPct val="150000"/>
              </a:lnSpc>
            </a:pPr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229156578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4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4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5401" y="551397"/>
            <a:ext cx="6453645" cy="261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</a:t>
            </a: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57750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77777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3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3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5401" y="551397"/>
            <a:ext cx="6453645" cy="261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</a:t>
            </a:r>
          </a:p>
        </p:txBody>
      </p: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57750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050302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5401" y="551397"/>
            <a:ext cx="6453645" cy="261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</a:t>
            </a:r>
          </a:p>
        </p:txBody>
      </p: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57750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692167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1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5401" y="551397"/>
            <a:ext cx="6453645" cy="261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</a:t>
            </a:r>
          </a:p>
        </p:txBody>
      </p: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57750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402887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 userDrawn="1"/>
        </p:nvGrpSpPr>
        <p:grpSpPr>
          <a:xfrm>
            <a:off x="1887318" y="3292320"/>
            <a:ext cx="8417364" cy="136680"/>
            <a:chOff x="566555" y="877035"/>
            <a:chExt cx="2340260" cy="164545"/>
          </a:xfrm>
        </p:grpSpPr>
        <p:sp>
          <p:nvSpPr>
            <p:cNvPr id="26" name="矩形 25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93887" y="2467589"/>
            <a:ext cx="8404225" cy="8309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zh-CN" altLang="en-US" dirty="0"/>
              <a:t>请在此处输入标题</a:t>
            </a:r>
          </a:p>
        </p:txBody>
      </p:sp>
      <p:sp>
        <p:nvSpPr>
          <p:cNvPr id="34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8529" y="3431373"/>
            <a:ext cx="5254474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377">
              <a:lnSpc>
                <a:spcPct val="150000"/>
              </a:lnSpc>
              <a:buNone/>
              <a:def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algn="ctr" defTabSz="914377">
              <a:lnSpc>
                <a:spcPct val="150000"/>
              </a:lnSpc>
            </a:pPr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352059883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85892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05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91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0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0F7A0F-4C8A-4DA1-8AA3-1810FF4E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/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AD2DE-F13F-4332-90AE-87C7001E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/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9418449-E7C2-4E37-8045-DD4782B12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/>
          <p:cNvSpPr/>
          <p:nvPr userDrawn="1"/>
        </p:nvSpPr>
        <p:spPr>
          <a:xfrm>
            <a:off x="796539" y="2060847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6516048" y="0"/>
            <a:ext cx="5675952" cy="6858000"/>
            <a:chOff x="566555" y="877035"/>
            <a:chExt cx="2340260" cy="164545"/>
          </a:xfrm>
        </p:grpSpPr>
        <p:sp>
          <p:nvSpPr>
            <p:cNvPr id="25" name="矩形 24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6516048" y="2663073"/>
            <a:ext cx="5675952" cy="123594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5542" y="2906549"/>
            <a:ext cx="4256964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28247" y="2144602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3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0384" y="2043693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矩形 8"/>
          <p:cNvSpPr/>
          <p:nvPr userDrawn="1"/>
        </p:nvSpPr>
        <p:spPr>
          <a:xfrm>
            <a:off x="796539" y="3161514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28247" y="3245269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800384" y="3144360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矩形 8"/>
          <p:cNvSpPr/>
          <p:nvPr userDrawn="1"/>
        </p:nvSpPr>
        <p:spPr>
          <a:xfrm>
            <a:off x="796539" y="4362628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28247" y="4446383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20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800384" y="4345474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97016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作者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508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Impact Arial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@Smile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呆鱼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961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/>
          <p:cNvSpPr/>
          <p:nvPr userDrawn="1"/>
        </p:nvSpPr>
        <p:spPr>
          <a:xfrm>
            <a:off x="796539" y="1415311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6516048" y="0"/>
            <a:ext cx="5675952" cy="6858000"/>
            <a:chOff x="566555" y="877035"/>
            <a:chExt cx="2340260" cy="164545"/>
          </a:xfrm>
        </p:grpSpPr>
        <p:sp>
          <p:nvSpPr>
            <p:cNvPr id="25" name="矩形 24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6516048" y="2663073"/>
            <a:ext cx="5675952" cy="123594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5542" y="2906549"/>
            <a:ext cx="4256964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28247" y="1499066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3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0384" y="1398157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矩形 8"/>
          <p:cNvSpPr/>
          <p:nvPr userDrawn="1"/>
        </p:nvSpPr>
        <p:spPr>
          <a:xfrm>
            <a:off x="796539" y="2515978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28247" y="2599733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800384" y="2498824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矩形 8"/>
          <p:cNvSpPr/>
          <p:nvPr userDrawn="1"/>
        </p:nvSpPr>
        <p:spPr>
          <a:xfrm>
            <a:off x="796539" y="3717092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28247" y="3800847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20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800384" y="3699938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1" name="矩形 8"/>
          <p:cNvSpPr/>
          <p:nvPr userDrawn="1"/>
        </p:nvSpPr>
        <p:spPr>
          <a:xfrm>
            <a:off x="796539" y="4918206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1628247" y="5001961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23" name="文本占位符 10"/>
          <p:cNvSpPr>
            <a:spLocks noGrp="1"/>
          </p:cNvSpPr>
          <p:nvPr>
            <p:ph type="body" sz="quarter" idx="20" hasCustomPrompt="1"/>
          </p:nvPr>
        </p:nvSpPr>
        <p:spPr>
          <a:xfrm>
            <a:off x="800384" y="4901052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673401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/>
          <p:cNvSpPr/>
          <p:nvPr userDrawn="1"/>
        </p:nvSpPr>
        <p:spPr>
          <a:xfrm>
            <a:off x="796539" y="844832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6516048" y="0"/>
            <a:ext cx="5675952" cy="6858000"/>
            <a:chOff x="566555" y="877035"/>
            <a:chExt cx="2340260" cy="164545"/>
          </a:xfrm>
        </p:grpSpPr>
        <p:sp>
          <p:nvSpPr>
            <p:cNvPr id="25" name="矩形 24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6516048" y="2663073"/>
            <a:ext cx="5675952" cy="123594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5542" y="2906549"/>
            <a:ext cx="4256964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28247" y="928587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3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0384" y="827678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矩形 8"/>
          <p:cNvSpPr/>
          <p:nvPr userDrawn="1"/>
        </p:nvSpPr>
        <p:spPr>
          <a:xfrm>
            <a:off x="796539" y="1945499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28247" y="2029254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800384" y="1928345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矩形 8"/>
          <p:cNvSpPr/>
          <p:nvPr userDrawn="1"/>
        </p:nvSpPr>
        <p:spPr>
          <a:xfrm>
            <a:off x="796539" y="3146613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28247" y="3230368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20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800384" y="3129459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1" name="矩形 8"/>
          <p:cNvSpPr/>
          <p:nvPr userDrawn="1"/>
        </p:nvSpPr>
        <p:spPr>
          <a:xfrm>
            <a:off x="796539" y="4347727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1628247" y="4431482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23" name="文本占位符 10"/>
          <p:cNvSpPr>
            <a:spLocks noGrp="1"/>
          </p:cNvSpPr>
          <p:nvPr>
            <p:ph type="body" sz="quarter" idx="20" hasCustomPrompt="1"/>
          </p:nvPr>
        </p:nvSpPr>
        <p:spPr>
          <a:xfrm>
            <a:off x="800384" y="4330573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8"/>
          <p:cNvSpPr/>
          <p:nvPr userDrawn="1"/>
        </p:nvSpPr>
        <p:spPr>
          <a:xfrm>
            <a:off x="796539" y="5632597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sp>
        <p:nvSpPr>
          <p:cNvPr id="32" name="文本占位符 10"/>
          <p:cNvSpPr>
            <a:spLocks noGrp="1"/>
          </p:cNvSpPr>
          <p:nvPr>
            <p:ph type="body" sz="quarter" idx="21" hasCustomPrompt="1"/>
          </p:nvPr>
        </p:nvSpPr>
        <p:spPr>
          <a:xfrm>
            <a:off x="1628247" y="5716352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36" name="文本占位符 10"/>
          <p:cNvSpPr>
            <a:spLocks noGrp="1"/>
          </p:cNvSpPr>
          <p:nvPr>
            <p:ph type="body" sz="quarter" idx="22" hasCustomPrompt="1"/>
          </p:nvPr>
        </p:nvSpPr>
        <p:spPr>
          <a:xfrm>
            <a:off x="800384" y="5615443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94897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/>
          <p:cNvSpPr/>
          <p:nvPr userDrawn="1"/>
        </p:nvSpPr>
        <p:spPr>
          <a:xfrm>
            <a:off x="796539" y="893975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6516048" y="0"/>
            <a:ext cx="5675952" cy="6858000"/>
            <a:chOff x="566555" y="877035"/>
            <a:chExt cx="2340260" cy="164545"/>
          </a:xfrm>
        </p:grpSpPr>
        <p:sp>
          <p:nvSpPr>
            <p:cNvPr id="25" name="矩形 24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6516048" y="2663073"/>
            <a:ext cx="5675952" cy="123594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5542" y="2906549"/>
            <a:ext cx="4256964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28247" y="977730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3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0384" y="876821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矩形 8"/>
          <p:cNvSpPr/>
          <p:nvPr userDrawn="1"/>
        </p:nvSpPr>
        <p:spPr>
          <a:xfrm>
            <a:off x="796539" y="1794587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28247" y="1878342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800384" y="1777433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3" name="矩形 8"/>
          <p:cNvSpPr/>
          <p:nvPr userDrawn="1"/>
        </p:nvSpPr>
        <p:spPr>
          <a:xfrm>
            <a:off x="796539" y="2710415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4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28247" y="2794170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45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800384" y="2693261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6" name="矩形 8"/>
          <p:cNvSpPr/>
          <p:nvPr userDrawn="1"/>
        </p:nvSpPr>
        <p:spPr>
          <a:xfrm>
            <a:off x="796539" y="3611027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7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1628247" y="3694782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48" name="文本占位符 10"/>
          <p:cNvSpPr>
            <a:spLocks noGrp="1"/>
          </p:cNvSpPr>
          <p:nvPr>
            <p:ph type="body" sz="quarter" idx="20" hasCustomPrompt="1"/>
          </p:nvPr>
        </p:nvSpPr>
        <p:spPr>
          <a:xfrm>
            <a:off x="800384" y="3593873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9" name="矩形 8"/>
          <p:cNvSpPr/>
          <p:nvPr userDrawn="1"/>
        </p:nvSpPr>
        <p:spPr>
          <a:xfrm>
            <a:off x="796539" y="4515269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1A7BAE"/>
              </a:solidFill>
              <a:latin typeface="+mj-lt"/>
            </a:endParaRPr>
          </a:p>
        </p:txBody>
      </p:sp>
      <p:sp>
        <p:nvSpPr>
          <p:cNvPr id="50" name="文本占位符 10"/>
          <p:cNvSpPr>
            <a:spLocks noGrp="1"/>
          </p:cNvSpPr>
          <p:nvPr>
            <p:ph type="body" sz="quarter" idx="21" hasCustomPrompt="1"/>
          </p:nvPr>
        </p:nvSpPr>
        <p:spPr>
          <a:xfrm>
            <a:off x="1628247" y="4599024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51" name="文本占位符 10"/>
          <p:cNvSpPr>
            <a:spLocks noGrp="1"/>
          </p:cNvSpPr>
          <p:nvPr>
            <p:ph type="body" sz="quarter" idx="22" hasCustomPrompt="1"/>
          </p:nvPr>
        </p:nvSpPr>
        <p:spPr>
          <a:xfrm>
            <a:off x="800384" y="4498115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2" name="矩形 8"/>
          <p:cNvSpPr/>
          <p:nvPr userDrawn="1"/>
        </p:nvSpPr>
        <p:spPr>
          <a:xfrm>
            <a:off x="796539" y="5415881"/>
            <a:ext cx="698984" cy="56762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3" name="文本占位符 10"/>
          <p:cNvSpPr>
            <a:spLocks noGrp="1"/>
          </p:cNvSpPr>
          <p:nvPr>
            <p:ph type="body" sz="quarter" idx="23" hasCustomPrompt="1"/>
          </p:nvPr>
        </p:nvSpPr>
        <p:spPr>
          <a:xfrm>
            <a:off x="1628247" y="5499636"/>
            <a:ext cx="3367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输入标题</a:t>
            </a:r>
          </a:p>
        </p:txBody>
      </p:sp>
      <p:sp>
        <p:nvSpPr>
          <p:cNvPr id="54" name="文本占位符 10"/>
          <p:cNvSpPr>
            <a:spLocks noGrp="1"/>
          </p:cNvSpPr>
          <p:nvPr>
            <p:ph type="body" sz="quarter" idx="24" hasCustomPrompt="1"/>
          </p:nvPr>
        </p:nvSpPr>
        <p:spPr>
          <a:xfrm>
            <a:off x="800384" y="5398727"/>
            <a:ext cx="64082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42017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3842719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dirty="0"/>
              <a:t>请在此处输入标题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842076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5006499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dirty="0"/>
              <a:t>请在此处输入标题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19944918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5277407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dirty="0"/>
              <a:t>请在此处输入标题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38081802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FOUR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4982454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dirty="0"/>
              <a:t>请在此处输入标题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8-14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308902412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54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4" r:id="rId2"/>
    <p:sldLayoutId id="2147483692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688" r:id="rId10"/>
    <p:sldLayoutId id="2147483689" r:id="rId11"/>
    <p:sldLayoutId id="2147483690" r:id="rId12"/>
    <p:sldLayoutId id="2147483691" r:id="rId13"/>
    <p:sldLayoutId id="2147483693" r:id="rId14"/>
    <p:sldLayoutId id="2147483701" r:id="rId15"/>
  </p:sldLayoutIdLst>
  <p:transition spd="slow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7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PM</a:t>
            </a:r>
            <a:r>
              <a:rPr lang="en-US" altLang="zh-CN" baseline="-25000" dirty="0">
                <a:solidFill>
                  <a:schemeClr val="accent1"/>
                </a:solidFill>
              </a:rPr>
              <a:t>2.5</a:t>
            </a:r>
            <a:r>
              <a:rPr lang="en-US" altLang="zh-CN" dirty="0">
                <a:solidFill>
                  <a:schemeClr val="accent1"/>
                </a:solidFill>
              </a:rPr>
              <a:t> in China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3468529" y="4566939"/>
            <a:ext cx="5254474" cy="1398268"/>
          </a:xfrm>
        </p:spPr>
        <p:txBody>
          <a:bodyPr/>
          <a:lstStyle/>
          <a:p>
            <a:r>
              <a:rPr lang="en-US" altLang="zh-CN" sz="1800" dirty="0" err="1"/>
              <a:t>Shengjun</a:t>
            </a:r>
            <a:r>
              <a:rPr lang="en-US" altLang="zh-CN" sz="1800" dirty="0"/>
              <a:t> Xi</a:t>
            </a:r>
          </a:p>
          <a:p>
            <a:r>
              <a:rPr lang="en-US" altLang="zh-CN" sz="1800" dirty="0"/>
              <a:t>xishj@gatech.edu</a:t>
            </a:r>
          </a:p>
          <a:p>
            <a:r>
              <a:rPr lang="en-US" altLang="zh-CN" sz="1600" dirty="0"/>
              <a:t>Apr 13</a:t>
            </a:r>
            <a:r>
              <a:rPr lang="en-US" altLang="zh-CN" sz="1600" baseline="30000" dirty="0"/>
              <a:t>rd</a:t>
            </a:r>
            <a:r>
              <a:rPr lang="en-US" altLang="zh-CN" sz="1600" dirty="0"/>
              <a:t>, 2020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790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695402" y="71837"/>
            <a:ext cx="7928834" cy="584775"/>
          </a:xfrm>
        </p:spPr>
        <p:txBody>
          <a:bodyPr/>
          <a:lstStyle/>
          <a:p>
            <a:r>
              <a:rPr lang="en-US" altLang="zh-CN" dirty="0"/>
              <a:t>Trends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AB6668A-1540-0C44-AC4D-7B6C5AD72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38"/>
          <a:stretch/>
        </p:blipFill>
        <p:spPr>
          <a:xfrm>
            <a:off x="2978290" y="934435"/>
            <a:ext cx="4777066" cy="3509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DA5B7-2DC3-6041-8E88-0431695C10EA}"/>
              </a:ext>
            </a:extLst>
          </p:cNvPr>
          <p:cNvSpPr txBox="1"/>
          <p:nvPr/>
        </p:nvSpPr>
        <p:spPr>
          <a:xfrm>
            <a:off x="6611211" y="5523186"/>
            <a:ext cx="486551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Model results show that from 2013 to 2017 national emissions of SO</a:t>
            </a:r>
            <a:r>
              <a:rPr lang="en-US" sz="1400" baseline="-25000" dirty="0"/>
              <a:t>2</a:t>
            </a:r>
            <a:r>
              <a:rPr lang="en-US" sz="1400" dirty="0"/>
              <a:t>, NOx, and primary PM</a:t>
            </a:r>
            <a:r>
              <a:rPr lang="en-US" sz="1400" baseline="-25000" dirty="0"/>
              <a:t>2.5</a:t>
            </a:r>
            <a:r>
              <a:rPr lang="en-US" sz="1400" dirty="0"/>
              <a:t> decreased by 59%, 21%, and 33%, respectively.</a:t>
            </a:r>
            <a:endParaRPr lang="en-US" sz="1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148DB-515D-BB47-B095-0C28CD46BB54}"/>
              </a:ext>
            </a:extLst>
          </p:cNvPr>
          <p:cNvSpPr txBox="1"/>
          <p:nvPr/>
        </p:nvSpPr>
        <p:spPr>
          <a:xfrm>
            <a:off x="203200" y="4899054"/>
            <a:ext cx="43236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Meteorological Conditions?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D1208D-CA1E-9440-8B19-62B04E5BABEF}"/>
              </a:ext>
            </a:extLst>
          </p:cNvPr>
          <p:cNvSpPr txBox="1"/>
          <p:nvPr/>
        </p:nvSpPr>
        <p:spPr>
          <a:xfrm>
            <a:off x="861558" y="5328741"/>
            <a:ext cx="4097867" cy="62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Variation in meteorological conditions had less impact on the 5-y PM</a:t>
            </a:r>
            <a:r>
              <a:rPr lang="en-US" sz="1400" baseline="-25000" dirty="0"/>
              <a:t>2.5</a:t>
            </a:r>
            <a:r>
              <a:rPr lang="en-US" sz="1400" dirty="0"/>
              <a:t> trends.</a:t>
            </a:r>
            <a:endParaRPr lang="en-US" sz="1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421E0-0202-4D4C-AA72-DC8A9A5FC290}"/>
              </a:ext>
            </a:extLst>
          </p:cNvPr>
          <p:cNvSpPr txBox="1"/>
          <p:nvPr/>
        </p:nvSpPr>
        <p:spPr>
          <a:xfrm>
            <a:off x="817400" y="5975618"/>
            <a:ext cx="4549423" cy="62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Contributing to 16% of total decrease in PM</a:t>
            </a:r>
            <a:r>
              <a:rPr lang="en-US" sz="1400" baseline="-25000" dirty="0"/>
              <a:t>2.5 </a:t>
            </a:r>
            <a:r>
              <a:rPr lang="en-US" sz="1400" dirty="0"/>
              <a:t>concentrations for the same period</a:t>
            </a:r>
            <a:endParaRPr lang="en-US" sz="1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7AE9B-AAD5-FC41-8F9F-867ABB1C32B8}"/>
              </a:ext>
            </a:extLst>
          </p:cNvPr>
          <p:cNvSpPr txBox="1"/>
          <p:nvPr/>
        </p:nvSpPr>
        <p:spPr>
          <a:xfrm>
            <a:off x="3437466" y="4472546"/>
            <a:ext cx="5102578" cy="38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What are drivers of improved air quality?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E8B56-F6BD-8B4C-9E7E-0B00C28E26CD}"/>
              </a:ext>
            </a:extLst>
          </p:cNvPr>
          <p:cNvSpPr txBox="1"/>
          <p:nvPr/>
        </p:nvSpPr>
        <p:spPr>
          <a:xfrm>
            <a:off x="6611211" y="4853741"/>
            <a:ext cx="43236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Anthropogenic effects!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B687D0-4991-0A46-B9C6-69389AD91C12}"/>
              </a:ext>
            </a:extLst>
          </p:cNvPr>
          <p:cNvSpPr txBox="1"/>
          <p:nvPr/>
        </p:nvSpPr>
        <p:spPr>
          <a:xfrm>
            <a:off x="7571958" y="4087281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(Zh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2019)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0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695402" y="71837"/>
            <a:ext cx="7928834" cy="584775"/>
          </a:xfrm>
        </p:spPr>
        <p:txBody>
          <a:bodyPr/>
          <a:lstStyle/>
          <a:p>
            <a:r>
              <a:rPr lang="en-US" altLang="zh-CN" dirty="0"/>
              <a:t>Trends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CF7839-96EF-A645-A720-E2D203DD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30430"/>
            <a:ext cx="7928834" cy="51947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6EFBA2-1669-5D44-BD73-0AC1B33022DE}"/>
              </a:ext>
            </a:extLst>
          </p:cNvPr>
          <p:cNvSpPr txBox="1"/>
          <p:nvPr/>
        </p:nvSpPr>
        <p:spPr>
          <a:xfrm>
            <a:off x="6961009" y="6172996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(Zh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2019)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91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257792" y="-7642582"/>
            <a:ext cx="5675952" cy="92165"/>
            <a:chOff x="566555" y="877035"/>
            <a:chExt cx="2340260" cy="164545"/>
          </a:xfrm>
        </p:grpSpPr>
        <p:sp>
          <p:nvSpPr>
            <p:cNvPr id="20" name="矩形 19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65333" y="-8371200"/>
            <a:ext cx="7860873" cy="666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kern="0">
                <a:solidFill>
                  <a:srgbClr val="1A7BAE"/>
                </a:solidFill>
              </a:rPr>
              <a:t>THANKS</a:t>
            </a:r>
            <a:r>
              <a:rPr lang="en-US" altLang="zh-CN" sz="3733" kern="0">
                <a:solidFill>
                  <a:srgbClr val="BF3420"/>
                </a:solidFill>
              </a:rPr>
              <a:t> </a:t>
            </a:r>
            <a:r>
              <a:rPr lang="en-US" altLang="zh-CN" sz="3733" kern="0">
                <a:solidFill>
                  <a:srgbClr val="95BC49"/>
                </a:solidFill>
              </a:rPr>
              <a:t>FOR</a:t>
            </a:r>
            <a:r>
              <a:rPr lang="zh-CN" altLang="en-US" sz="3733" kern="0">
                <a:solidFill>
                  <a:srgbClr val="1A7BAE"/>
                </a:solidFill>
              </a:rPr>
              <a:t> </a:t>
            </a:r>
            <a:r>
              <a:rPr lang="en-US" altLang="zh-CN" sz="3733" kern="0">
                <a:solidFill>
                  <a:srgbClr val="FDA907"/>
                </a:solidFill>
              </a:rPr>
              <a:t>YOUR</a:t>
            </a:r>
            <a:r>
              <a:rPr lang="en-US" altLang="zh-CN" sz="3733" kern="0">
                <a:solidFill>
                  <a:srgbClr val="1A7BAE"/>
                </a:solidFill>
              </a:rPr>
              <a:t> </a:t>
            </a:r>
            <a:r>
              <a:rPr lang="en-US" altLang="zh-CN" sz="3733" kern="0">
                <a:solidFill>
                  <a:srgbClr val="BF3420"/>
                </a:solidFill>
              </a:rPr>
              <a:t>WATCHING</a:t>
            </a:r>
          </a:p>
        </p:txBody>
      </p:sp>
      <p:sp>
        <p:nvSpPr>
          <p:cNvPr id="29" name="矩形 28"/>
          <p:cNvSpPr/>
          <p:nvPr/>
        </p:nvSpPr>
        <p:spPr>
          <a:xfrm>
            <a:off x="2705391" y="-7503108"/>
            <a:ext cx="6780755" cy="70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Lamet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Consectetaur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Cillium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Adipisicing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Pecu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Sed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Eiusmod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Tempor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Incididunt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Ut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Labore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Dolore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</a:t>
            </a:r>
            <a:r>
              <a:rPr lang="en-US" altLang="zh-CN" sz="1333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Aliqua</a:t>
            </a:r>
            <a:r>
              <a: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3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1044-DA1E-1345-82A4-B9AB1D7818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F39F9-E22E-1542-A686-521E6AA2509B}"/>
              </a:ext>
            </a:extLst>
          </p:cNvPr>
          <p:cNvSpPr txBox="1"/>
          <p:nvPr/>
        </p:nvSpPr>
        <p:spPr>
          <a:xfrm>
            <a:off x="90310" y="6073720"/>
            <a:ext cx="12587111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Yang, F., Tan, J., Zhao, Q., Du, Z., He, K., Ma, Y., ... &amp; Chen, G. J. A. C. (2011). Characteristics of PM 2.5 speciation in representative megacities and across China. </a:t>
            </a:r>
            <a:r>
              <a:rPr lang="en-US" sz="1200" i="1" dirty="0"/>
              <a:t>Atmospheric Chemistry &amp; Physics</a:t>
            </a:r>
            <a:r>
              <a:rPr lang="en-US" sz="1200" dirty="0"/>
              <a:t>, </a:t>
            </a:r>
            <a:r>
              <a:rPr lang="en-US" sz="1200" i="1" dirty="0"/>
              <a:t>11</a:t>
            </a:r>
            <a:r>
              <a:rPr lang="en-US" sz="1200" dirty="0"/>
              <a:t>(11).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1851D-57C6-A943-B2B3-687CDF66D445}"/>
              </a:ext>
            </a:extLst>
          </p:cNvPr>
          <p:cNvSpPr txBox="1"/>
          <p:nvPr/>
        </p:nvSpPr>
        <p:spPr>
          <a:xfrm>
            <a:off x="90310" y="4877208"/>
            <a:ext cx="11537244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 err="1"/>
              <a:t>Pui</a:t>
            </a:r>
            <a:r>
              <a:rPr lang="en-US" sz="1200" dirty="0"/>
              <a:t>, D. Y., Chen, S. C., &amp; </a:t>
            </a:r>
            <a:r>
              <a:rPr lang="en-US" sz="1200" dirty="0" err="1"/>
              <a:t>Zuo</a:t>
            </a:r>
            <a:r>
              <a:rPr lang="en-US" sz="1200" dirty="0"/>
              <a:t>, Z. (2014). PM2. 5 in China: Measurements, sources, visibility and health effects, and mitigation. </a:t>
            </a:r>
            <a:r>
              <a:rPr lang="en-US" sz="1200" i="1" dirty="0" err="1"/>
              <a:t>Particuology</a:t>
            </a:r>
            <a:r>
              <a:rPr lang="en-US" sz="1200" dirty="0"/>
              <a:t>, </a:t>
            </a:r>
            <a:r>
              <a:rPr lang="en-US" sz="1200" i="1" dirty="0"/>
              <a:t>13</a:t>
            </a:r>
            <a:r>
              <a:rPr lang="en-US" sz="1200" dirty="0"/>
              <a:t>, 1-26.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C5924-74C5-8C49-A087-0C1218985BAB}"/>
              </a:ext>
            </a:extLst>
          </p:cNvPr>
          <p:cNvSpPr txBox="1"/>
          <p:nvPr/>
        </p:nvSpPr>
        <p:spPr>
          <a:xfrm>
            <a:off x="90310" y="1823366"/>
            <a:ext cx="1120986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Ye, W. F., Ma, Z. Y., &amp; Ha, X. Z. (2018). Spatial-temporal patterns of PM2. 5 concentrations for 338 Chinese cities. </a:t>
            </a:r>
            <a:r>
              <a:rPr lang="en-US" sz="1200" i="1" dirty="0"/>
              <a:t>Science of the Total Environment</a:t>
            </a:r>
            <a:r>
              <a:rPr lang="en-US" sz="1200" dirty="0"/>
              <a:t>, </a:t>
            </a:r>
            <a:r>
              <a:rPr lang="en-US" sz="1200" i="1" dirty="0"/>
              <a:t>631</a:t>
            </a:r>
            <a:r>
              <a:rPr lang="en-US" sz="1200" dirty="0"/>
              <a:t>, 524-533.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8B455-D136-3A47-88BC-CCF7E60A33A1}"/>
              </a:ext>
            </a:extLst>
          </p:cNvPr>
          <p:cNvSpPr txBox="1"/>
          <p:nvPr/>
        </p:nvSpPr>
        <p:spPr>
          <a:xfrm>
            <a:off x="90310" y="2274613"/>
            <a:ext cx="11909778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Lin, C. Q., Liu, G., Lau, A. K. H., Li, Y., Li, C. C., Fung, J. C. H., &amp; Lao, X. Q. (2018). High-resolution satellite remote sensing of provincial PM2. 5 trends in China from 2001 to 2015. </a:t>
            </a:r>
            <a:r>
              <a:rPr lang="en-US" sz="1200" i="1" dirty="0"/>
              <a:t>Atmospheric environment</a:t>
            </a:r>
            <a:r>
              <a:rPr lang="en-US" sz="1200" dirty="0"/>
              <a:t>, </a:t>
            </a:r>
            <a:r>
              <a:rPr lang="en-US" sz="1200" i="1" dirty="0"/>
              <a:t>180</a:t>
            </a:r>
            <a:r>
              <a:rPr lang="en-US" sz="1200" dirty="0"/>
              <a:t>, 110-116.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3BBEA-7D3F-A344-9FD2-AFF835C52267}"/>
              </a:ext>
            </a:extLst>
          </p:cNvPr>
          <p:cNvSpPr txBox="1"/>
          <p:nvPr/>
        </p:nvSpPr>
        <p:spPr>
          <a:xfrm>
            <a:off x="90311" y="5355431"/>
            <a:ext cx="12101689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Cao, J. J., Shen, Z. X., Chow, J. C., Watson, J. G., Lee, S. C., Tie, X. X., ... &amp; Han, Y. M. (2012). Winter and summer PM2. 5 chemical compositions in fourteen Chinese cities. </a:t>
            </a:r>
            <a:r>
              <a:rPr lang="en-US" sz="1200" i="1" dirty="0"/>
              <a:t>Journal of the Air &amp; Waste Management Association</a:t>
            </a:r>
            <a:r>
              <a:rPr lang="en-US" sz="1200" dirty="0"/>
              <a:t>, </a:t>
            </a:r>
            <a:r>
              <a:rPr lang="en-US" sz="1200" i="1" dirty="0"/>
              <a:t>62</a:t>
            </a:r>
            <a:r>
              <a:rPr lang="en-US" sz="1200" dirty="0"/>
              <a:t>(10), 1214-1226.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D1536-B4F6-1748-AD2E-C10D60186426}"/>
              </a:ext>
            </a:extLst>
          </p:cNvPr>
          <p:cNvSpPr txBox="1"/>
          <p:nvPr/>
        </p:nvSpPr>
        <p:spPr>
          <a:xfrm>
            <a:off x="90310" y="2980498"/>
            <a:ext cx="11537244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Wang, S., Zhou, C., Wang, Z., Feng, K., &amp; </a:t>
            </a:r>
            <a:r>
              <a:rPr lang="en-US" sz="1200" dirty="0" err="1"/>
              <a:t>Hubacek</a:t>
            </a:r>
            <a:r>
              <a:rPr lang="en-US" sz="1200" dirty="0"/>
              <a:t>, K. (2017). The characteristics and drivers of fine particulate matter (PM2. 5) distribution in China. </a:t>
            </a:r>
            <a:r>
              <a:rPr lang="en-US" sz="1200" i="1" dirty="0"/>
              <a:t>Journal of Cleaner Production</a:t>
            </a:r>
            <a:r>
              <a:rPr lang="en-US" sz="1200" dirty="0"/>
              <a:t>, </a:t>
            </a:r>
            <a:r>
              <a:rPr lang="en-US" sz="1200" i="1" dirty="0"/>
              <a:t>142</a:t>
            </a:r>
            <a:r>
              <a:rPr lang="en-US" sz="1200" dirty="0"/>
              <a:t>, 1800-1809.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B1A49-55CB-7C46-A454-5452A99E4F38}"/>
              </a:ext>
            </a:extLst>
          </p:cNvPr>
          <p:cNvSpPr txBox="1"/>
          <p:nvPr/>
        </p:nvSpPr>
        <p:spPr>
          <a:xfrm>
            <a:off x="90310" y="3614735"/>
            <a:ext cx="11819467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Zheng, Mei, et al. Understanding PM2. 5 sources in China: challenges and perspectives. </a:t>
            </a:r>
            <a:r>
              <a:rPr lang="en-US" sz="1200" i="1" dirty="0"/>
              <a:t>National Science Review</a:t>
            </a:r>
            <a:r>
              <a:rPr lang="en-US" sz="1200" dirty="0"/>
              <a:t> 4.6 (2017): 801-803.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8B102-F73D-2446-977F-58185A7F5FA6}"/>
              </a:ext>
            </a:extLst>
          </p:cNvPr>
          <p:cNvSpPr txBox="1"/>
          <p:nvPr/>
        </p:nvSpPr>
        <p:spPr>
          <a:xfrm>
            <a:off x="90312" y="4185431"/>
            <a:ext cx="12101688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Zhao, S., Yu, Y., Yin, D., He, J., Liu, N., Qu, J., &amp; Xiao, J. (2016). Annual and diurnal variations of gaseous and particulate pollutants in 31 provincial capital cities based on in situ air quality monitoring data from China National Environmental Monitoring Center. </a:t>
            </a:r>
            <a:r>
              <a:rPr lang="en-US" sz="1200" i="1" dirty="0"/>
              <a:t>Environment international</a:t>
            </a:r>
            <a:r>
              <a:rPr lang="en-US" sz="1200" dirty="0"/>
              <a:t>, </a:t>
            </a:r>
            <a:r>
              <a:rPr lang="en-US" sz="1200" i="1" dirty="0"/>
              <a:t>86</a:t>
            </a:r>
            <a:r>
              <a:rPr lang="en-US" sz="1200" dirty="0"/>
              <a:t>, 92-106.</a:t>
            </a:r>
            <a:endParaRPr 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10EA4-2391-5142-9658-14D9B2D71AB6}"/>
              </a:ext>
            </a:extLst>
          </p:cNvPr>
          <p:cNvSpPr txBox="1"/>
          <p:nvPr/>
        </p:nvSpPr>
        <p:spPr>
          <a:xfrm>
            <a:off x="84664" y="1103070"/>
            <a:ext cx="10577689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Zhang, Q., Zheng, Y., Tong, D., Shao, M., Wang, S., Zhang, Y., ... &amp; Ding, Y. (2019). Drivers of improved PM2. 5 air quality in China from 2013 to 2017. 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 </a:t>
            </a:r>
            <a:r>
              <a:rPr lang="en-US" sz="1200" i="1" dirty="0"/>
              <a:t>116</a:t>
            </a:r>
            <a:r>
              <a:rPr lang="en-US" sz="1200" dirty="0"/>
              <a:t>(49), 24463-24469.</a:t>
            </a:r>
            <a:endParaRPr lang="en-US" sz="7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67964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628246" y="1455929"/>
            <a:ext cx="3367087" cy="954107"/>
          </a:xfrm>
        </p:spPr>
        <p:txBody>
          <a:bodyPr/>
          <a:lstStyle/>
          <a:p>
            <a:r>
              <a:rPr lang="en-US" altLang="zh-CN" sz="2800" b="1" dirty="0"/>
              <a:t>Motivation (Background)</a:t>
            </a:r>
            <a:endParaRPr lang="zh-CN" altLang="en-US" sz="2800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>
          <a:xfrm>
            <a:off x="1628247" y="2599733"/>
            <a:ext cx="3367087" cy="523220"/>
          </a:xfrm>
        </p:spPr>
        <p:txBody>
          <a:bodyPr/>
          <a:lstStyle/>
          <a:p>
            <a:r>
              <a:rPr lang="en-US" altLang="zh-CN" sz="2800" b="1" dirty="0"/>
              <a:t>Source</a:t>
            </a:r>
            <a:endParaRPr lang="zh-CN" altLang="en-US" sz="2800" b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>
          <a:xfrm>
            <a:off x="1628247" y="3800847"/>
            <a:ext cx="4929716" cy="523220"/>
          </a:xfrm>
        </p:spPr>
        <p:txBody>
          <a:bodyPr/>
          <a:lstStyle/>
          <a:p>
            <a:r>
              <a:rPr lang="en-US" altLang="zh-CN" sz="2800" b="1" dirty="0"/>
              <a:t>Distribution</a:t>
            </a:r>
            <a:endParaRPr lang="zh-CN" altLang="en-US" sz="2800" b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9"/>
          </p:nvPr>
        </p:nvSpPr>
        <p:spPr>
          <a:xfrm>
            <a:off x="1628247" y="5001961"/>
            <a:ext cx="3367087" cy="523220"/>
          </a:xfrm>
        </p:spPr>
        <p:txBody>
          <a:bodyPr/>
          <a:lstStyle/>
          <a:p>
            <a:r>
              <a:rPr lang="en-US" altLang="zh-CN" sz="2800" b="1" dirty="0"/>
              <a:t>Trends</a:t>
            </a:r>
            <a:endParaRPr lang="zh-CN" altLang="en-US" sz="2800" b="1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9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87726" y="195974"/>
            <a:ext cx="7928834" cy="584775"/>
          </a:xfrm>
        </p:spPr>
        <p:txBody>
          <a:bodyPr/>
          <a:lstStyle/>
          <a:p>
            <a:r>
              <a:rPr lang="en-US" altLang="zh-CN" dirty="0"/>
              <a:t>Motivation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B7092E-A397-4148-932A-E3681A6BF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596" r="5526" b="9825"/>
          <a:stretch/>
        </p:blipFill>
        <p:spPr>
          <a:xfrm>
            <a:off x="464594" y="1890096"/>
            <a:ext cx="3962400" cy="2709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885FD-8543-934E-AA19-EEBC780D5076}"/>
              </a:ext>
            </a:extLst>
          </p:cNvPr>
          <p:cNvSpPr txBox="1"/>
          <p:nvPr/>
        </p:nvSpPr>
        <p:spPr>
          <a:xfrm>
            <a:off x="3793575" y="4428553"/>
            <a:ext cx="1520456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en-US" sz="1200" i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EPA</a:t>
            </a: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4127B-FD2C-B94F-B060-2911925AD640}"/>
              </a:ext>
            </a:extLst>
          </p:cNvPr>
          <p:cNvSpPr txBox="1"/>
          <p:nvPr/>
        </p:nvSpPr>
        <p:spPr>
          <a:xfrm>
            <a:off x="5181600" y="1070615"/>
            <a:ext cx="3115340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Health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F3163-E6BF-874C-A383-6B209B313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132" y="1361663"/>
            <a:ext cx="2936357" cy="2202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E07909-B93C-EB48-9F70-EDE31484C228}"/>
              </a:ext>
            </a:extLst>
          </p:cNvPr>
          <p:cNvSpPr txBox="1"/>
          <p:nvPr/>
        </p:nvSpPr>
        <p:spPr>
          <a:xfrm>
            <a:off x="9200095" y="3536028"/>
            <a:ext cx="401617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en-US" sz="1200" i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Utah Department of Health</a:t>
            </a: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8A6B7-638F-B14A-804B-787606616273}"/>
              </a:ext>
            </a:extLst>
          </p:cNvPr>
          <p:cNvSpPr txBox="1"/>
          <p:nvPr/>
        </p:nvSpPr>
        <p:spPr>
          <a:xfrm>
            <a:off x="5375031" y="3808397"/>
            <a:ext cx="3115340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Living Environment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AD1AC9-0FA8-3945-851B-1E61BB1AEE0F}"/>
              </a:ext>
            </a:extLst>
          </p:cNvPr>
          <p:cNvSpPr txBox="1"/>
          <p:nvPr/>
        </p:nvSpPr>
        <p:spPr>
          <a:xfrm>
            <a:off x="6494416" y="4356354"/>
            <a:ext cx="2618542" cy="453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visibility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A75A97-6D2E-E547-B0ED-9C5139E7A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416" y="4306057"/>
            <a:ext cx="3251790" cy="22401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5E73DB-67F1-BD4C-B8E2-F8F6592E81CA}"/>
              </a:ext>
            </a:extLst>
          </p:cNvPr>
          <p:cNvSpPr txBox="1"/>
          <p:nvPr/>
        </p:nvSpPr>
        <p:spPr>
          <a:xfrm>
            <a:off x="6482284" y="4291004"/>
            <a:ext cx="4016173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b="1" dirty="0">
                <a:solidFill>
                  <a:srgbClr val="FF0000"/>
                </a:solidFill>
              </a:rPr>
              <a:t>Beijing air pollution vs. clean air</a:t>
            </a:r>
            <a:endParaRPr 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C8D116-56A5-D24B-B960-6B9D76D1F1B3}"/>
              </a:ext>
            </a:extLst>
          </p:cNvPr>
          <p:cNvSpPr txBox="1"/>
          <p:nvPr/>
        </p:nvSpPr>
        <p:spPr>
          <a:xfrm>
            <a:off x="7549254" y="6549326"/>
            <a:ext cx="4125433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/>
              <a:t>(</a:t>
            </a:r>
            <a:r>
              <a:rPr lang="en-US" sz="1200" i="1" dirty="0"/>
              <a:t>https://www.pinterest.com/pin/405605510159549213/</a:t>
            </a:r>
            <a:r>
              <a:rPr lang="en-US" sz="1200" dirty="0"/>
              <a:t>)</a:t>
            </a:r>
            <a:endParaRPr lang="en-US" sz="1200" i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B0619-08A2-454E-9FAA-383A50F1EAC8}"/>
              </a:ext>
            </a:extLst>
          </p:cNvPr>
          <p:cNvSpPr txBox="1"/>
          <p:nvPr/>
        </p:nvSpPr>
        <p:spPr>
          <a:xfrm>
            <a:off x="464594" y="1070615"/>
            <a:ext cx="2786606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Why PM</a:t>
            </a:r>
            <a:r>
              <a:rPr lang="en-US" sz="2400" kern="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2.5</a:t>
            </a:r>
            <a:r>
              <a:rPr 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US" sz="2400" kern="0" baseline="-25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7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87726" y="195974"/>
            <a:ext cx="7928834" cy="584775"/>
          </a:xfrm>
        </p:spPr>
        <p:txBody>
          <a:bodyPr/>
          <a:lstStyle/>
          <a:p>
            <a:r>
              <a:rPr lang="en-US" altLang="zh-CN" dirty="0"/>
              <a:t>Motivation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0CC254-E342-A843-B6DF-10A41553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95" y="1384399"/>
            <a:ext cx="9402726" cy="4701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FFE890-BA16-9042-B08D-0A0CD31F83D8}"/>
              </a:ext>
            </a:extLst>
          </p:cNvPr>
          <p:cNvSpPr txBox="1"/>
          <p:nvPr/>
        </p:nvSpPr>
        <p:spPr>
          <a:xfrm>
            <a:off x="1881964" y="5904611"/>
            <a:ext cx="973942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i="1" dirty="0"/>
              <a:t>Global satellite-derived map of PM</a:t>
            </a:r>
            <a:r>
              <a:rPr lang="en-US" b="1" i="1" baseline="-25000" dirty="0"/>
              <a:t>2.5</a:t>
            </a:r>
            <a:r>
              <a:rPr lang="en-US" b="1" i="1" dirty="0"/>
              <a:t> averaged over 2001-2006</a:t>
            </a:r>
            <a:r>
              <a:rPr lang="zh-CN" altLang="en-US" b="1" i="1" dirty="0"/>
              <a:t> （</a:t>
            </a:r>
            <a:r>
              <a:rPr lang="en-US" altLang="zh-CN" b="1" i="1" dirty="0"/>
              <a:t>NASA</a:t>
            </a:r>
            <a:r>
              <a:rPr lang="zh-CN" altLang="en-US" b="1" i="1" dirty="0"/>
              <a:t>）</a:t>
            </a:r>
            <a:r>
              <a:rPr lang="en-US" b="1" i="1" dirty="0"/>
              <a:t>. 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69127-1EBD-0A4A-B146-9FC790EBB4E2}"/>
              </a:ext>
            </a:extLst>
          </p:cNvPr>
          <p:cNvSpPr txBox="1"/>
          <p:nvPr/>
        </p:nvSpPr>
        <p:spPr>
          <a:xfrm>
            <a:off x="488661" y="1039892"/>
            <a:ext cx="2786606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Why China?</a:t>
            </a:r>
            <a:endParaRPr lang="en-US" sz="2400" kern="0" baseline="-25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9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06035" y="153443"/>
            <a:ext cx="7928834" cy="584775"/>
          </a:xfrm>
        </p:spPr>
        <p:txBody>
          <a:bodyPr/>
          <a:lstStyle/>
          <a:p>
            <a:r>
              <a:rPr lang="en-US" altLang="zh-CN" dirty="0"/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BCA6E-D7EA-C748-A120-7C6DA425657B}"/>
              </a:ext>
            </a:extLst>
          </p:cNvPr>
          <p:cNvSpPr txBox="1"/>
          <p:nvPr/>
        </p:nvSpPr>
        <p:spPr>
          <a:xfrm>
            <a:off x="223284" y="3605910"/>
            <a:ext cx="9856381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Air Pollution Prevention and Control Action Plan was issued in September 2013.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AC9C8-DA31-C84E-90EF-4A6C008BAE68}"/>
              </a:ext>
            </a:extLst>
          </p:cNvPr>
          <p:cNvSpPr txBox="1"/>
          <p:nvPr/>
        </p:nvSpPr>
        <p:spPr>
          <a:xfrm>
            <a:off x="223284" y="1263032"/>
            <a:ext cx="10834576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Ambient Air Quality Standards GB 3095-2012 were released on February 29, 2012.  The Standards set mandatory limit for PM</a:t>
            </a:r>
            <a:r>
              <a:rPr lang="en-US" baseline="-25000" dirty="0"/>
              <a:t>2.5</a:t>
            </a:r>
            <a:r>
              <a:rPr lang="en-US" dirty="0"/>
              <a:t> (1</a:t>
            </a:r>
            <a:r>
              <a:rPr lang="en-US" baseline="30000" dirty="0"/>
              <a:t>st</a:t>
            </a:r>
            <a:r>
              <a:rPr lang="en-US" dirty="0"/>
              <a:t> time).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C4A83-EE0F-134B-BFAD-D7B293170C5A}"/>
              </a:ext>
            </a:extLst>
          </p:cNvPr>
          <p:cNvSpPr txBox="1"/>
          <p:nvPr/>
        </p:nvSpPr>
        <p:spPr>
          <a:xfrm>
            <a:off x="1743739" y="4388430"/>
            <a:ext cx="7793665" cy="162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/>
              <a:t> Pollutant Discharge Fees and Environmental Protection Tax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/>
              <a:t> Vehicle Emissions Standards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/>
              <a:t>Fuel Consumption Limits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…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EC3122-68B7-C04F-B71C-07E8F8294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43001"/>
              </p:ext>
            </p:extLst>
          </p:nvPr>
        </p:nvGraphicFramePr>
        <p:xfrm>
          <a:off x="1743739" y="2243855"/>
          <a:ext cx="8127999" cy="1249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199860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409082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301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43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35μ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5μ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66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1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弦形 20"/>
          <p:cNvSpPr/>
          <p:nvPr/>
        </p:nvSpPr>
        <p:spPr>
          <a:xfrm rot="4326166">
            <a:off x="1020698" y="635954"/>
            <a:ext cx="1302020" cy="2906067"/>
          </a:xfrm>
          <a:custGeom>
            <a:avLst/>
            <a:gdLst/>
            <a:ahLst/>
            <a:cxnLst/>
            <a:rect l="l" t="t" r="r" b="b"/>
            <a:pathLst>
              <a:path w="976515" h="2179550">
                <a:moveTo>
                  <a:pt x="721" y="827023"/>
                </a:moveTo>
                <a:lnTo>
                  <a:pt x="431684" y="510647"/>
                </a:lnTo>
                <a:lnTo>
                  <a:pt x="976515" y="2179550"/>
                </a:lnTo>
                <a:cubicBezTo>
                  <a:pt x="546432" y="2038102"/>
                  <a:pt x="209395" y="1700327"/>
                  <a:pt x="68889" y="1269935"/>
                </a:cubicBezTo>
                <a:cubicBezTo>
                  <a:pt x="21613" y="1125121"/>
                  <a:pt x="-1513" y="975644"/>
                  <a:pt x="721" y="827023"/>
                </a:cubicBezTo>
                <a:close/>
                <a:moveTo>
                  <a:pt x="251160" y="21907"/>
                </a:moveTo>
                <a:cubicBezTo>
                  <a:pt x="254984" y="14076"/>
                  <a:pt x="259946" y="7019"/>
                  <a:pt x="264978" y="0"/>
                </a:cubicBezTo>
                <a:lnTo>
                  <a:pt x="265768" y="2419"/>
                </a:lnTo>
                <a:close/>
                <a:moveTo>
                  <a:pt x="5323" y="716406"/>
                </a:moveTo>
                <a:lnTo>
                  <a:pt x="203" y="802696"/>
                </a:lnTo>
                <a:cubicBezTo>
                  <a:pt x="-574" y="773801"/>
                  <a:pt x="833" y="744974"/>
                  <a:pt x="5323" y="716406"/>
                </a:cubicBezTo>
                <a:close/>
                <a:moveTo>
                  <a:pt x="164474" y="164768"/>
                </a:moveTo>
                <a:cubicBezTo>
                  <a:pt x="175948" y="140419"/>
                  <a:pt x="189215" y="116946"/>
                  <a:pt x="205085" y="94955"/>
                </a:cubicBezTo>
                <a:close/>
                <a:moveTo>
                  <a:pt x="27800" y="553402"/>
                </a:moveTo>
                <a:lnTo>
                  <a:pt x="12987" y="636081"/>
                </a:lnTo>
                <a:cubicBezTo>
                  <a:pt x="15579" y="608141"/>
                  <a:pt x="20198" y="580481"/>
                  <a:pt x="27800" y="553402"/>
                </a:cubicBezTo>
                <a:close/>
                <a:moveTo>
                  <a:pt x="95615" y="315745"/>
                </a:moveTo>
                <a:cubicBezTo>
                  <a:pt x="104369" y="289819"/>
                  <a:pt x="114984" y="264570"/>
                  <a:pt x="128372" y="240524"/>
                </a:cubicBezTo>
                <a:close/>
                <a:moveTo>
                  <a:pt x="49968" y="450037"/>
                </a:moveTo>
                <a:cubicBezTo>
                  <a:pt x="55212" y="431044"/>
                  <a:pt x="60853" y="412148"/>
                  <a:pt x="69001" y="394042"/>
                </a:cubicBezTo>
                <a:lnTo>
                  <a:pt x="44988" y="473257"/>
                </a:lnTo>
                <a:cubicBezTo>
                  <a:pt x="45822" y="465305"/>
                  <a:pt x="47863" y="457663"/>
                  <a:pt x="49968" y="45003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弦形 23"/>
          <p:cNvSpPr/>
          <p:nvPr/>
        </p:nvSpPr>
        <p:spPr>
          <a:xfrm rot="8633980">
            <a:off x="2523942" y="692323"/>
            <a:ext cx="1302048" cy="2906067"/>
          </a:xfrm>
          <a:custGeom>
            <a:avLst/>
            <a:gdLst/>
            <a:ahLst/>
            <a:cxnLst/>
            <a:rect l="l" t="t" r="r" b="b"/>
            <a:pathLst>
              <a:path w="976536" h="2179550">
                <a:moveTo>
                  <a:pt x="249861" y="24000"/>
                </a:moveTo>
                <a:cubicBezTo>
                  <a:pt x="254056" y="15428"/>
                  <a:pt x="259486" y="7692"/>
                  <a:pt x="264999" y="0"/>
                </a:cubicBezTo>
                <a:lnTo>
                  <a:pt x="265828" y="2540"/>
                </a:lnTo>
                <a:close/>
                <a:moveTo>
                  <a:pt x="163416" y="167032"/>
                </a:moveTo>
                <a:cubicBezTo>
                  <a:pt x="174787" y="142557"/>
                  <a:pt x="188047" y="119005"/>
                  <a:pt x="203874" y="96907"/>
                </a:cubicBezTo>
                <a:close/>
                <a:moveTo>
                  <a:pt x="94823" y="318135"/>
                </a:moveTo>
                <a:cubicBezTo>
                  <a:pt x="103445" y="292133"/>
                  <a:pt x="114026" y="266843"/>
                  <a:pt x="127341" y="242733"/>
                </a:cubicBezTo>
                <a:close/>
                <a:moveTo>
                  <a:pt x="44478" y="475734"/>
                </a:moveTo>
                <a:cubicBezTo>
                  <a:pt x="50087" y="448680"/>
                  <a:pt x="57722" y="422126"/>
                  <a:pt x="68204" y="396450"/>
                </a:cubicBezTo>
                <a:close/>
                <a:moveTo>
                  <a:pt x="12765" y="638620"/>
                </a:moveTo>
                <a:cubicBezTo>
                  <a:pt x="15203" y="610692"/>
                  <a:pt x="19766" y="583054"/>
                  <a:pt x="27267" y="555983"/>
                </a:cubicBezTo>
                <a:close/>
                <a:moveTo>
                  <a:pt x="279" y="805278"/>
                </a:moveTo>
                <a:cubicBezTo>
                  <a:pt x="-651" y="776449"/>
                  <a:pt x="698" y="747685"/>
                  <a:pt x="5080" y="719171"/>
                </a:cubicBezTo>
                <a:close/>
                <a:moveTo>
                  <a:pt x="537404" y="1943065"/>
                </a:moveTo>
                <a:cubicBezTo>
                  <a:pt x="321313" y="1771747"/>
                  <a:pt x="156726" y="1538930"/>
                  <a:pt x="68910" y="1269935"/>
                </a:cubicBezTo>
                <a:cubicBezTo>
                  <a:pt x="22163" y="1126742"/>
                  <a:pt x="-971" y="978990"/>
                  <a:pt x="847" y="832007"/>
                </a:cubicBezTo>
                <a:lnTo>
                  <a:pt x="432413" y="512816"/>
                </a:lnTo>
                <a:lnTo>
                  <a:pt x="976536" y="2179550"/>
                </a:lnTo>
                <a:cubicBezTo>
                  <a:pt x="815255" y="2126507"/>
                  <a:pt x="667058" y="2045856"/>
                  <a:pt x="537404" y="1943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31" name="弦形 26"/>
          <p:cNvSpPr/>
          <p:nvPr/>
        </p:nvSpPr>
        <p:spPr>
          <a:xfrm rot="12929543">
            <a:off x="2948756" y="2150739"/>
            <a:ext cx="1302621" cy="2906067"/>
          </a:xfrm>
          <a:custGeom>
            <a:avLst/>
            <a:gdLst/>
            <a:ahLst/>
            <a:cxnLst/>
            <a:rect l="l" t="t" r="r" b="b"/>
            <a:pathLst>
              <a:path w="976966" h="2179550">
                <a:moveTo>
                  <a:pt x="259407" y="9548"/>
                </a:moveTo>
                <a:cubicBezTo>
                  <a:pt x="261061" y="6119"/>
                  <a:pt x="263239" y="3056"/>
                  <a:pt x="265429" y="0"/>
                </a:cubicBezTo>
                <a:lnTo>
                  <a:pt x="265856" y="1307"/>
                </a:lnTo>
                <a:close/>
                <a:moveTo>
                  <a:pt x="171270" y="151452"/>
                </a:moveTo>
                <a:cubicBezTo>
                  <a:pt x="182997" y="128666"/>
                  <a:pt x="195840" y="106416"/>
                  <a:pt x="211358" y="85725"/>
                </a:cubicBezTo>
                <a:close/>
                <a:moveTo>
                  <a:pt x="100836" y="301712"/>
                </a:moveTo>
                <a:cubicBezTo>
                  <a:pt x="110271" y="276716"/>
                  <a:pt x="120885" y="252146"/>
                  <a:pt x="134381" y="228862"/>
                </a:cubicBezTo>
                <a:close/>
                <a:moveTo>
                  <a:pt x="48554" y="458734"/>
                </a:moveTo>
                <a:cubicBezTo>
                  <a:pt x="55239" y="432038"/>
                  <a:pt x="63171" y="405657"/>
                  <a:pt x="74139" y="380253"/>
                </a:cubicBezTo>
                <a:close/>
                <a:moveTo>
                  <a:pt x="14855" y="621226"/>
                </a:moveTo>
                <a:cubicBezTo>
                  <a:pt x="18484" y="592975"/>
                  <a:pt x="23483" y="564927"/>
                  <a:pt x="31654" y="537532"/>
                </a:cubicBezTo>
                <a:close/>
                <a:moveTo>
                  <a:pt x="334" y="787642"/>
                </a:moveTo>
                <a:cubicBezTo>
                  <a:pt x="569" y="757672"/>
                  <a:pt x="2380" y="727776"/>
                  <a:pt x="7511" y="698199"/>
                </a:cubicBezTo>
                <a:close/>
                <a:moveTo>
                  <a:pt x="976966" y="2179550"/>
                </a:moveTo>
                <a:cubicBezTo>
                  <a:pt x="546883" y="2038102"/>
                  <a:pt x="209846" y="1700327"/>
                  <a:pt x="69340" y="1269935"/>
                </a:cubicBezTo>
                <a:cubicBezTo>
                  <a:pt x="18998" y="1115730"/>
                  <a:pt x="-3959" y="956238"/>
                  <a:pt x="558" y="798143"/>
                </a:cubicBezTo>
                <a:lnTo>
                  <a:pt x="427961" y="49786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4" name="弦形 30"/>
          <p:cNvSpPr/>
          <p:nvPr/>
        </p:nvSpPr>
        <p:spPr>
          <a:xfrm rot="17308887">
            <a:off x="1670334" y="3001907"/>
            <a:ext cx="1302060" cy="2906067"/>
          </a:xfrm>
          <a:custGeom>
            <a:avLst/>
            <a:gdLst/>
            <a:ahLst/>
            <a:cxnLst/>
            <a:rect l="l" t="t" r="r" b="b"/>
            <a:pathLst>
              <a:path w="976545" h="2179550">
                <a:moveTo>
                  <a:pt x="5001" y="720091"/>
                </a:moveTo>
                <a:lnTo>
                  <a:pt x="309" y="806257"/>
                </a:lnTo>
                <a:cubicBezTo>
                  <a:pt x="-678" y="777410"/>
                  <a:pt x="653" y="748627"/>
                  <a:pt x="5001" y="720091"/>
                </a:cubicBezTo>
                <a:close/>
                <a:moveTo>
                  <a:pt x="27092" y="556842"/>
                </a:moveTo>
                <a:lnTo>
                  <a:pt x="12683" y="639580"/>
                </a:lnTo>
                <a:cubicBezTo>
                  <a:pt x="15068" y="611617"/>
                  <a:pt x="19618" y="583948"/>
                  <a:pt x="27092" y="556842"/>
                </a:cubicBezTo>
                <a:close/>
                <a:moveTo>
                  <a:pt x="67939" y="397256"/>
                </a:moveTo>
                <a:lnTo>
                  <a:pt x="44287" y="476668"/>
                </a:lnTo>
                <a:cubicBezTo>
                  <a:pt x="49850" y="449567"/>
                  <a:pt x="57477" y="422975"/>
                  <a:pt x="67939" y="397256"/>
                </a:cubicBezTo>
                <a:close/>
                <a:moveTo>
                  <a:pt x="126994" y="243479"/>
                </a:moveTo>
                <a:lnTo>
                  <a:pt x="94527" y="319034"/>
                </a:lnTo>
                <a:cubicBezTo>
                  <a:pt x="103111" y="292975"/>
                  <a:pt x="113691" y="267640"/>
                  <a:pt x="126994" y="243479"/>
                </a:cubicBezTo>
                <a:close/>
                <a:moveTo>
                  <a:pt x="203462" y="97574"/>
                </a:moveTo>
                <a:lnTo>
                  <a:pt x="163020" y="167881"/>
                </a:lnTo>
                <a:cubicBezTo>
                  <a:pt x="174366" y="143337"/>
                  <a:pt x="187636" y="119733"/>
                  <a:pt x="203462" y="97574"/>
                </a:cubicBezTo>
                <a:close/>
                <a:moveTo>
                  <a:pt x="432679" y="513603"/>
                </a:moveTo>
                <a:lnTo>
                  <a:pt x="976545" y="2179550"/>
                </a:lnTo>
                <a:cubicBezTo>
                  <a:pt x="546462" y="2038102"/>
                  <a:pt x="209425" y="1700327"/>
                  <a:pt x="68919" y="1269935"/>
                </a:cubicBezTo>
                <a:cubicBezTo>
                  <a:pt x="22365" y="1127332"/>
                  <a:pt x="-771" y="980208"/>
                  <a:pt x="895" y="833822"/>
                </a:cubicBezTo>
                <a:close/>
                <a:moveTo>
                  <a:pt x="265008" y="0"/>
                </a:moveTo>
                <a:lnTo>
                  <a:pt x="265851" y="2581"/>
                </a:lnTo>
                <a:lnTo>
                  <a:pt x="249376" y="24783"/>
                </a:lnTo>
                <a:cubicBezTo>
                  <a:pt x="253709" y="15934"/>
                  <a:pt x="259314" y="7943"/>
                  <a:pt x="26500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5" name="弦形 32"/>
          <p:cNvSpPr/>
          <p:nvPr/>
        </p:nvSpPr>
        <p:spPr>
          <a:xfrm>
            <a:off x="490819" y="2060443"/>
            <a:ext cx="1301999" cy="2906067"/>
          </a:xfrm>
          <a:custGeom>
            <a:avLst/>
            <a:gdLst/>
            <a:ahLst/>
            <a:cxnLst/>
            <a:rect l="l" t="t" r="r" b="b"/>
            <a:pathLst>
              <a:path w="976499" h="2179550">
                <a:moveTo>
                  <a:pt x="5707" y="712205"/>
                </a:moveTo>
                <a:lnTo>
                  <a:pt x="105" y="798818"/>
                </a:lnTo>
                <a:cubicBezTo>
                  <a:pt x="-432" y="769809"/>
                  <a:pt x="1062" y="740870"/>
                  <a:pt x="5707" y="712205"/>
                </a:cubicBezTo>
                <a:close/>
                <a:moveTo>
                  <a:pt x="28614" y="549532"/>
                </a:moveTo>
                <a:lnTo>
                  <a:pt x="13335" y="632264"/>
                </a:lnTo>
                <a:cubicBezTo>
                  <a:pt x="16169" y="604311"/>
                  <a:pt x="20870" y="576621"/>
                  <a:pt x="28614" y="549532"/>
                </a:cubicBezTo>
                <a:close/>
                <a:moveTo>
                  <a:pt x="430604" y="507387"/>
                </a:moveTo>
                <a:lnTo>
                  <a:pt x="976499" y="2179550"/>
                </a:lnTo>
                <a:cubicBezTo>
                  <a:pt x="546416" y="2038102"/>
                  <a:pt x="209379" y="1700327"/>
                  <a:pt x="68873" y="1269935"/>
                </a:cubicBezTo>
                <a:cubicBezTo>
                  <a:pt x="20807" y="1122700"/>
                  <a:pt x="-2295" y="970645"/>
                  <a:pt x="546" y="819579"/>
                </a:cubicBezTo>
                <a:close/>
                <a:moveTo>
                  <a:pt x="70200" y="390469"/>
                </a:moveTo>
                <a:lnTo>
                  <a:pt x="45771" y="469532"/>
                </a:lnTo>
                <a:cubicBezTo>
                  <a:pt x="51756" y="442576"/>
                  <a:pt x="59507" y="416061"/>
                  <a:pt x="70200" y="390469"/>
                </a:cubicBezTo>
                <a:close/>
                <a:moveTo>
                  <a:pt x="129902" y="237280"/>
                </a:moveTo>
                <a:lnTo>
                  <a:pt x="96821" y="312151"/>
                </a:lnTo>
                <a:cubicBezTo>
                  <a:pt x="105771" y="286369"/>
                  <a:pt x="116427" y="261208"/>
                  <a:pt x="129902" y="237280"/>
                </a:cubicBezTo>
                <a:close/>
                <a:moveTo>
                  <a:pt x="206847" y="92135"/>
                </a:moveTo>
                <a:lnTo>
                  <a:pt x="166080" y="161365"/>
                </a:lnTo>
                <a:cubicBezTo>
                  <a:pt x="177693" y="137249"/>
                  <a:pt x="190948" y="113935"/>
                  <a:pt x="206847" y="92135"/>
                </a:cubicBezTo>
                <a:close/>
                <a:moveTo>
                  <a:pt x="264962" y="0"/>
                </a:moveTo>
                <a:lnTo>
                  <a:pt x="265680" y="2200"/>
                </a:lnTo>
                <a:lnTo>
                  <a:pt x="253131" y="18758"/>
                </a:lnTo>
                <a:cubicBezTo>
                  <a:pt x="256399" y="12045"/>
                  <a:pt x="260655" y="6008"/>
                  <a:pt x="264962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23500" y="1745706"/>
            <a:ext cx="93013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b="1" kern="0">
                <a:solidFill>
                  <a:schemeClr val="bg1"/>
                </a:solidFill>
              </a:rPr>
              <a:t>01</a:t>
            </a:r>
            <a:endParaRPr lang="en-US" altLang="zh-CN" sz="2667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813742" y="1745706"/>
            <a:ext cx="93013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b="1" kern="0">
                <a:solidFill>
                  <a:schemeClr val="bg1"/>
                </a:solidFill>
              </a:rPr>
              <a:t>02</a:t>
            </a:r>
            <a:endParaRPr lang="en-US" altLang="zh-CN" sz="2667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91452" y="3420471"/>
            <a:ext cx="93013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b="1" kern="0">
                <a:solidFill>
                  <a:schemeClr val="bg1"/>
                </a:solidFill>
              </a:rPr>
              <a:t>05</a:t>
            </a:r>
            <a:endParaRPr lang="en-US" altLang="zh-CN" sz="2667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341801" y="3420471"/>
            <a:ext cx="93013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b="1" kern="0">
                <a:solidFill>
                  <a:schemeClr val="bg1"/>
                </a:solidFill>
              </a:rPr>
              <a:t>03</a:t>
            </a:r>
            <a:endParaRPr lang="en-US" altLang="zh-CN" sz="2667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964584" y="4385999"/>
            <a:ext cx="93013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b="1" kern="0">
                <a:solidFill>
                  <a:schemeClr val="bg1"/>
                </a:solidFill>
              </a:rPr>
              <a:t>04</a:t>
            </a:r>
            <a:endParaRPr lang="en-US" altLang="zh-CN" sz="2667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18489" y="2493275"/>
            <a:ext cx="2253531" cy="123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spcBef>
                <a:spcPts val="800"/>
              </a:spcBef>
            </a:pPr>
            <a:r>
              <a:rPr lang="en-US" altLang="zh-CN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Major Primary </a:t>
            </a:r>
          </a:p>
          <a:p>
            <a:pPr algn="ctr" defTabSz="1219170">
              <a:lnSpc>
                <a:spcPct val="130000"/>
              </a:lnSpc>
              <a:spcBef>
                <a:spcPts val="800"/>
              </a:spcBef>
            </a:pPr>
            <a:r>
              <a:rPr lang="en-US" altLang="zh-CN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</a:t>
            </a:r>
            <a:endParaRPr lang="zh-CN" alt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695402" y="57750"/>
            <a:ext cx="7928834" cy="584775"/>
          </a:xfrm>
        </p:spPr>
        <p:txBody>
          <a:bodyPr/>
          <a:lstStyle/>
          <a:p>
            <a:r>
              <a:rPr lang="en-US" altLang="zh-CN" dirty="0"/>
              <a:t>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E37CE-4B91-9447-9BCB-1C4BAEB28F52}"/>
              </a:ext>
            </a:extLst>
          </p:cNvPr>
          <p:cNvSpPr txBox="1"/>
          <p:nvPr/>
        </p:nvSpPr>
        <p:spPr>
          <a:xfrm>
            <a:off x="201486" y="1515212"/>
            <a:ext cx="2406276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ea typeface="微软雅黑" panose="020B0503020204020204" pitchFamily="34" charset="-122"/>
                <a:cs typeface="+mn-ea"/>
                <a:sym typeface="+mn-lt"/>
              </a:rPr>
              <a:t>vehicular exhausts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C13231-0046-CD45-9B3C-FCB6DA9B6220}"/>
              </a:ext>
            </a:extLst>
          </p:cNvPr>
          <p:cNvSpPr txBox="1"/>
          <p:nvPr/>
        </p:nvSpPr>
        <p:spPr>
          <a:xfrm>
            <a:off x="2522068" y="1245288"/>
            <a:ext cx="2406276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ea typeface="微软雅黑" panose="020B0503020204020204" pitchFamily="34" charset="-122"/>
                <a:cs typeface="+mn-ea"/>
                <a:sym typeface="+mn-lt"/>
              </a:rPr>
              <a:t>industry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A2260-DAD9-6349-8700-5FED61BCA67C}"/>
              </a:ext>
            </a:extLst>
          </p:cNvPr>
          <p:cNvSpPr txBox="1"/>
          <p:nvPr/>
        </p:nvSpPr>
        <p:spPr>
          <a:xfrm>
            <a:off x="3911118" y="3615862"/>
            <a:ext cx="2406276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ea typeface="微软雅黑" panose="020B0503020204020204" pitchFamily="34" charset="-122"/>
                <a:cs typeface="+mn-ea"/>
                <a:sym typeface="+mn-lt"/>
              </a:rPr>
              <a:t>road dust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C1C02F-5743-2C43-B969-6BBA0CA1A7F9}"/>
              </a:ext>
            </a:extLst>
          </p:cNvPr>
          <p:cNvSpPr txBox="1"/>
          <p:nvPr/>
        </p:nvSpPr>
        <p:spPr>
          <a:xfrm>
            <a:off x="40598" y="3732103"/>
            <a:ext cx="34358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ea typeface="微软雅黑" panose="020B0503020204020204" pitchFamily="34" charset="-122"/>
                <a:cs typeface="+mn-ea"/>
                <a:sym typeface="+mn-lt"/>
              </a:rPr>
              <a:t>biomass burning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245F9C-A7DB-A245-A2AC-2CF702C71C33}"/>
              </a:ext>
            </a:extLst>
          </p:cNvPr>
          <p:cNvSpPr txBox="1"/>
          <p:nvPr/>
        </p:nvSpPr>
        <p:spPr>
          <a:xfrm>
            <a:off x="1853636" y="4586027"/>
            <a:ext cx="2406276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kern="0" dirty="0">
                <a:ea typeface="微软雅黑" panose="020B0503020204020204" pitchFamily="34" charset="-122"/>
                <a:cs typeface="+mn-ea"/>
                <a:sym typeface="+mn-lt"/>
              </a:rPr>
              <a:t>coal combustion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EDA00-D85E-8647-B115-58438C23A1AA}"/>
              </a:ext>
            </a:extLst>
          </p:cNvPr>
          <p:cNvSpPr txBox="1"/>
          <p:nvPr/>
        </p:nvSpPr>
        <p:spPr>
          <a:xfrm>
            <a:off x="6317394" y="743236"/>
            <a:ext cx="5950686" cy="453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Spatial Pattern: Relative Contribution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A6660-35AF-A649-A29B-EC13A2C08F06}"/>
              </a:ext>
            </a:extLst>
          </p:cNvPr>
          <p:cNvSpPr txBox="1"/>
          <p:nvPr/>
        </p:nvSpPr>
        <p:spPr>
          <a:xfrm>
            <a:off x="6383100" y="1537027"/>
            <a:ext cx="5141181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more dust in Northwestern areas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5C45B0-1D61-AA46-B15B-945EC9AC5037}"/>
              </a:ext>
            </a:extLst>
          </p:cNvPr>
          <p:cNvSpPr txBox="1"/>
          <p:nvPr/>
        </p:nvSpPr>
        <p:spPr>
          <a:xfrm>
            <a:off x="6383100" y="2203582"/>
            <a:ext cx="5141181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active combustion activities in  Northern areas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1C85E3-7F52-0745-839F-850413E30416}"/>
              </a:ext>
            </a:extLst>
          </p:cNvPr>
          <p:cNvSpPr txBox="1"/>
          <p:nvPr/>
        </p:nvSpPr>
        <p:spPr>
          <a:xfrm>
            <a:off x="6383101" y="3220278"/>
            <a:ext cx="5141181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higher secondary inorganic aerosols and traffic sources in the South.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2FCB67-F578-1D46-847E-9F60A131EF07}"/>
              </a:ext>
            </a:extLst>
          </p:cNvPr>
          <p:cNvSpPr txBox="1"/>
          <p:nvPr/>
        </p:nvSpPr>
        <p:spPr>
          <a:xfrm>
            <a:off x="6465849" y="4189053"/>
            <a:ext cx="5141181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agriculture open fires mainly in the North China Plain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E94F93-4900-CC4D-91EB-65F1ECC6291E}"/>
              </a:ext>
            </a:extLst>
          </p:cNvPr>
          <p:cNvSpPr txBox="1"/>
          <p:nvPr/>
        </p:nvSpPr>
        <p:spPr>
          <a:xfrm>
            <a:off x="6383101" y="5156570"/>
            <a:ext cx="5141181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residential biomass burning for cooking and heating is primary in the North during winter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889096-C0B6-B145-AD1F-09860DEF53C8}"/>
              </a:ext>
            </a:extLst>
          </p:cNvPr>
          <p:cNvSpPr txBox="1"/>
          <p:nvPr/>
        </p:nvSpPr>
        <p:spPr>
          <a:xfrm>
            <a:off x="105210" y="5103022"/>
            <a:ext cx="5950686" cy="453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Role </a:t>
            </a:r>
            <a:r>
              <a:rPr 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 Secondary Sources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B5EC6F-FE84-0B4D-87D4-70EBF07D5063}"/>
              </a:ext>
            </a:extLst>
          </p:cNvPr>
          <p:cNvSpPr txBox="1"/>
          <p:nvPr/>
        </p:nvSpPr>
        <p:spPr>
          <a:xfrm>
            <a:off x="604375" y="5509487"/>
            <a:ext cx="5141181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very important, still a need for better understanding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FBD3D0-813C-8647-AB48-D9D9A53632C7}"/>
              </a:ext>
            </a:extLst>
          </p:cNvPr>
          <p:cNvSpPr txBox="1"/>
          <p:nvPr/>
        </p:nvSpPr>
        <p:spPr>
          <a:xfrm>
            <a:off x="604374" y="6376408"/>
            <a:ext cx="5141181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relates to severe haze episodes</a:t>
            </a:r>
          </a:p>
        </p:txBody>
      </p:sp>
    </p:spTree>
    <p:extLst>
      <p:ext uri="{BB962C8B-B14F-4D97-AF65-F5344CB8AC3E}">
        <p14:creationId xmlns:p14="http://schemas.microsoft.com/office/powerpoint/2010/main" val="2279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62395" y="143475"/>
            <a:ext cx="7928834" cy="584775"/>
          </a:xfrm>
        </p:spPr>
        <p:txBody>
          <a:bodyPr/>
          <a:lstStyle/>
          <a:p>
            <a:r>
              <a:rPr lang="en-US" altLang="zh-CN" dirty="0"/>
              <a:t>Distribution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02A9E2C-F5BF-ED4D-8DAC-8CF884EE4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" r="50425" b="11195"/>
          <a:stretch/>
        </p:blipFill>
        <p:spPr>
          <a:xfrm>
            <a:off x="423888" y="1160998"/>
            <a:ext cx="4429126" cy="359174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5270B3-2048-1140-8864-FAFBBCD08114}"/>
              </a:ext>
            </a:extLst>
          </p:cNvPr>
          <p:cNvCxnSpPr>
            <a:cxnSpLocks/>
          </p:cNvCxnSpPr>
          <p:nvPr/>
        </p:nvCxnSpPr>
        <p:spPr>
          <a:xfrm flipH="1">
            <a:off x="3814763" y="1830639"/>
            <a:ext cx="226659" cy="296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002F94-315E-FE4C-A2FB-E404935B78C7}"/>
              </a:ext>
            </a:extLst>
          </p:cNvPr>
          <p:cNvSpPr txBox="1"/>
          <p:nvPr/>
        </p:nvSpPr>
        <p:spPr>
          <a:xfrm>
            <a:off x="3670713" y="1565615"/>
            <a:ext cx="151212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Hu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9E49B-5D04-704A-8F7D-5ABE0E4DB2D5}"/>
              </a:ext>
            </a:extLst>
          </p:cNvPr>
          <p:cNvSpPr txBox="1"/>
          <p:nvPr/>
        </p:nvSpPr>
        <p:spPr>
          <a:xfrm>
            <a:off x="3078988" y="5254445"/>
            <a:ext cx="7806239" cy="14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Spatial Variation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dirty="0"/>
              <a:t>Higher in cities located east of the Hu Line and north of the Yangtze River.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dirty="0"/>
              <a:t>Lower in the Southern.</a:t>
            </a:r>
            <a:endParaRPr lang="en-US" sz="1050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3F6BE2-AAD0-B448-BA23-A2AA8E19BE13}"/>
              </a:ext>
            </a:extLst>
          </p:cNvPr>
          <p:cNvCxnSpPr>
            <a:cxnSpLocks/>
          </p:cNvCxnSpPr>
          <p:nvPr/>
        </p:nvCxnSpPr>
        <p:spPr>
          <a:xfrm flipH="1" flipV="1">
            <a:off x="3484975" y="4027082"/>
            <a:ext cx="642937" cy="314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6014BC-1AC5-A849-BB16-37CA0AED6D71}"/>
              </a:ext>
            </a:extLst>
          </p:cNvPr>
          <p:cNvSpPr txBox="1"/>
          <p:nvPr/>
        </p:nvSpPr>
        <p:spPr>
          <a:xfrm>
            <a:off x="3998618" y="4036461"/>
            <a:ext cx="1512123" cy="70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Yangtze River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DB7B4-E3F8-7D47-B9FB-1A4AA4F961B1}"/>
              </a:ext>
            </a:extLst>
          </p:cNvPr>
          <p:cNvSpPr txBox="1"/>
          <p:nvPr/>
        </p:nvSpPr>
        <p:spPr>
          <a:xfrm>
            <a:off x="2125251" y="540923"/>
            <a:ext cx="359093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Spatiotemporal Distribution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41EB87-4FF0-F649-89EC-9D0A69AACBB1}"/>
              </a:ext>
            </a:extLst>
          </p:cNvPr>
          <p:cNvSpPr txBox="1"/>
          <p:nvPr/>
        </p:nvSpPr>
        <p:spPr>
          <a:xfrm>
            <a:off x="9164493" y="4694573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2018)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7" name="Picture 56" descr="A close up of a map&#10;&#10;Description automatically generated">
            <a:extLst>
              <a:ext uri="{FF2B5EF4-FFF2-40B4-BE49-F238E27FC236}">
                <a16:creationId xmlns:a16="http://schemas.microsoft.com/office/drawing/2014/main" id="{3F3DF628-5145-0D49-A9F0-749E3003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532" b="7355"/>
          <a:stretch/>
        </p:blipFill>
        <p:spPr>
          <a:xfrm>
            <a:off x="6021739" y="1229952"/>
            <a:ext cx="3784723" cy="35167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27B2315-66E9-3247-8243-28F00229D796}"/>
              </a:ext>
            </a:extLst>
          </p:cNvPr>
          <p:cNvSpPr txBox="1"/>
          <p:nvPr/>
        </p:nvSpPr>
        <p:spPr>
          <a:xfrm>
            <a:off x="1439122" y="930967"/>
            <a:ext cx="298765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Average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PM</a:t>
            </a:r>
            <a:r>
              <a:rPr lang="en-US" altLang="zh-CN" sz="1200" kern="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2.5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2014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C1BEF9-72EA-044E-B61E-2B4BA6BD40DB}"/>
              </a:ext>
            </a:extLst>
          </p:cNvPr>
          <p:cNvSpPr txBox="1"/>
          <p:nvPr/>
        </p:nvSpPr>
        <p:spPr>
          <a:xfrm>
            <a:off x="6982107" y="1002176"/>
            <a:ext cx="298765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Average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PM</a:t>
            </a:r>
            <a:r>
              <a:rPr lang="en-US" altLang="zh-CN" sz="1200" kern="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2.5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: 2001-2015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178C1C-BE49-2840-A164-A3EBC0E8CF05}"/>
              </a:ext>
            </a:extLst>
          </p:cNvPr>
          <p:cNvSpPr txBox="1"/>
          <p:nvPr/>
        </p:nvSpPr>
        <p:spPr>
          <a:xfrm>
            <a:off x="3702401" y="4844357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2017)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2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62395" y="143475"/>
            <a:ext cx="7928834" cy="584775"/>
          </a:xfrm>
        </p:spPr>
        <p:txBody>
          <a:bodyPr/>
          <a:lstStyle/>
          <a:p>
            <a:r>
              <a:rPr lang="en-US" altLang="zh-CN" dirty="0"/>
              <a:t>Distribution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DB7B4-E3F8-7D47-B9FB-1A4AA4F961B1}"/>
              </a:ext>
            </a:extLst>
          </p:cNvPr>
          <p:cNvSpPr txBox="1"/>
          <p:nvPr/>
        </p:nvSpPr>
        <p:spPr>
          <a:xfrm>
            <a:off x="2125251" y="540923"/>
            <a:ext cx="359093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Spatiotemporal Distribution</a:t>
            </a:r>
          </a:p>
        </p:txBody>
      </p:sp>
      <p:pic>
        <p:nvPicPr>
          <p:cNvPr id="3" name="Picture 2" descr="A pencil and paper&#10;&#10;Description automatically generated">
            <a:extLst>
              <a:ext uri="{FF2B5EF4-FFF2-40B4-BE49-F238E27FC236}">
                <a16:creationId xmlns:a16="http://schemas.microsoft.com/office/drawing/2014/main" id="{941A5C98-F6E7-D446-883F-14F11EE9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68" y="1374468"/>
            <a:ext cx="4819751" cy="1642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8148C-7C5A-B24A-BDD4-4D1979C693F2}"/>
              </a:ext>
            </a:extLst>
          </p:cNvPr>
          <p:cNvSpPr txBox="1"/>
          <p:nvPr/>
        </p:nvSpPr>
        <p:spPr>
          <a:xfrm>
            <a:off x="6340935" y="5621300"/>
            <a:ext cx="4700587" cy="7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Diurnal</a:t>
            </a:r>
            <a:r>
              <a:rPr lang="zh-CN" altLang="en-US" sz="1600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Variation</a:t>
            </a:r>
            <a:r>
              <a:rPr lang="zh-CN" altLang="en-US" sz="1600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：</a:t>
            </a:r>
            <a:endParaRPr lang="en-US" altLang="zh-CN" sz="1600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W-shape Trend</a:t>
            </a:r>
            <a:endParaRPr lang="en-US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FEC6309-30D7-E74D-9F2D-C89AA36C73D7}"/>
                  </a:ext>
                </a:extLst>
              </p14:cNvPr>
              <p14:cNvContentPartPr/>
              <p14:nvPr/>
            </p14:nvContentPartPr>
            <p14:xfrm>
              <a:off x="6340935" y="1677928"/>
              <a:ext cx="439920" cy="234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FEC6309-30D7-E74D-9F2D-C89AA36C73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2295" y="1668928"/>
                <a:ext cx="457560" cy="25164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02AEB14-6C53-084B-B93C-54825D685645}"/>
              </a:ext>
            </a:extLst>
          </p:cNvPr>
          <p:cNvSpPr txBox="1"/>
          <p:nvPr/>
        </p:nvSpPr>
        <p:spPr>
          <a:xfrm>
            <a:off x="9341369" y="3036910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048696-127B-8449-B42C-6B5D1DAF4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47" y="1104731"/>
            <a:ext cx="5663821" cy="23095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C5C4C6-6C17-8D45-B9B0-F5DFD4069804}"/>
              </a:ext>
            </a:extLst>
          </p:cNvPr>
          <p:cNvSpPr txBox="1"/>
          <p:nvPr/>
        </p:nvSpPr>
        <p:spPr>
          <a:xfrm>
            <a:off x="6384376" y="4248257"/>
            <a:ext cx="4613704" cy="38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High in winter Low in summer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018C06-8FC9-4B43-9BF5-FC363260B49D}"/>
              </a:ext>
            </a:extLst>
          </p:cNvPr>
          <p:cNvSpPr txBox="1"/>
          <p:nvPr/>
        </p:nvSpPr>
        <p:spPr>
          <a:xfrm>
            <a:off x="4493388" y="3282399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2017)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6" name="Picture 25" descr="A picture containing clock&#10;&#10;Description automatically generated">
            <a:extLst>
              <a:ext uri="{FF2B5EF4-FFF2-40B4-BE49-F238E27FC236}">
                <a16:creationId xmlns:a16="http://schemas.microsoft.com/office/drawing/2014/main" id="{6D08D96A-3645-6F4D-829B-4ABFFC7994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54" b="49546"/>
          <a:stretch/>
        </p:blipFill>
        <p:spPr>
          <a:xfrm>
            <a:off x="305147" y="3956567"/>
            <a:ext cx="5809848" cy="18425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353420-4F77-784D-96FE-45E5A474488B}"/>
              </a:ext>
            </a:extLst>
          </p:cNvPr>
          <p:cNvSpPr txBox="1"/>
          <p:nvPr/>
        </p:nvSpPr>
        <p:spPr>
          <a:xfrm>
            <a:off x="4757586" y="5751117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9C787C-689F-EB4B-8D7F-C8ACFD876B54}"/>
              </a:ext>
            </a:extLst>
          </p:cNvPr>
          <p:cNvSpPr txBox="1"/>
          <p:nvPr/>
        </p:nvSpPr>
        <p:spPr>
          <a:xfrm>
            <a:off x="6340935" y="4975082"/>
            <a:ext cx="5809847" cy="38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U-shape pattern for daily and monthly mean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8F2E3-ADD2-7B4E-AEE1-6EAF57B386DB}"/>
              </a:ext>
            </a:extLst>
          </p:cNvPr>
          <p:cNvSpPr txBox="1"/>
          <p:nvPr/>
        </p:nvSpPr>
        <p:spPr>
          <a:xfrm>
            <a:off x="1315432" y="947296"/>
            <a:ext cx="432573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Seasonal/Monthly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Average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PM</a:t>
            </a:r>
            <a:r>
              <a:rPr lang="en-US" altLang="zh-CN" sz="1200" kern="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2.5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2014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6F443-49EC-9242-B93D-A1473D04ED50}"/>
              </a:ext>
            </a:extLst>
          </p:cNvPr>
          <p:cNvSpPr txBox="1"/>
          <p:nvPr/>
        </p:nvSpPr>
        <p:spPr>
          <a:xfrm>
            <a:off x="7180087" y="844519"/>
            <a:ext cx="432573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Diurnal Variation for 338 Cities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2016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886FF-E830-2E41-9302-68205081D7BF}"/>
              </a:ext>
            </a:extLst>
          </p:cNvPr>
          <p:cNvSpPr txBox="1"/>
          <p:nvPr/>
        </p:nvSpPr>
        <p:spPr>
          <a:xfrm>
            <a:off x="1643230" y="3777988"/>
            <a:ext cx="432573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Daily/Monthly Mean for 338 Cities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2016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762395" y="143475"/>
            <a:ext cx="7928834" cy="584775"/>
          </a:xfrm>
        </p:spPr>
        <p:txBody>
          <a:bodyPr/>
          <a:lstStyle/>
          <a:p>
            <a:r>
              <a:rPr lang="en-US" altLang="zh-CN" dirty="0"/>
              <a:t>Distribution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DB7B4-E3F8-7D47-B9FB-1A4AA4F961B1}"/>
              </a:ext>
            </a:extLst>
          </p:cNvPr>
          <p:cNvSpPr txBox="1"/>
          <p:nvPr/>
        </p:nvSpPr>
        <p:spPr>
          <a:xfrm>
            <a:off x="2039526" y="519571"/>
            <a:ext cx="359093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Chemical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composition</a:t>
            </a:r>
            <a:endParaRPr lang="en-US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538E5-81B3-D14E-84CD-047291D84691}"/>
              </a:ext>
            </a:extLst>
          </p:cNvPr>
          <p:cNvSpPr txBox="1"/>
          <p:nvPr/>
        </p:nvSpPr>
        <p:spPr>
          <a:xfrm>
            <a:off x="1049866" y="1313025"/>
            <a:ext cx="10092267" cy="11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Mostly, the most abundant (&gt;1 </a:t>
            </a:r>
            <a:r>
              <a:rPr lang="el-GR" dirty="0"/>
              <a:t>μ</a:t>
            </a:r>
            <a:r>
              <a:rPr lang="en-US" dirty="0"/>
              <a:t>g m</a:t>
            </a:r>
            <a:r>
              <a:rPr lang="en-US" baseline="30000" dirty="0"/>
              <a:t>−3</a:t>
            </a:r>
            <a:r>
              <a:rPr lang="en-US" dirty="0"/>
              <a:t>) species observed were </a:t>
            </a:r>
            <a:r>
              <a:rPr lang="en-US" u="sng" dirty="0"/>
              <a:t>OC, sulfate, nitrate, ammonium, EC. </a:t>
            </a:r>
          </a:p>
          <a:p>
            <a:endParaRPr lang="en-US" sz="1200" u="sng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AB7B6-2BE8-5E45-830A-E55FB7F40923}"/>
              </a:ext>
            </a:extLst>
          </p:cNvPr>
          <p:cNvSpPr txBox="1"/>
          <p:nvPr/>
        </p:nvSpPr>
        <p:spPr>
          <a:xfrm>
            <a:off x="1049866" y="2112923"/>
            <a:ext cx="10092267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 abundances varies from location to location.</a:t>
            </a:r>
            <a:endParaRPr lang="en-US" u="sng" dirty="0"/>
          </a:p>
          <a:p>
            <a:endParaRPr lang="en-US" sz="1200" u="sng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76A554-6012-D949-BA09-B713F2ED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3" y="2518261"/>
            <a:ext cx="4391358" cy="2484328"/>
          </a:xfrm>
          <a:prstGeom prst="rect">
            <a:avLst/>
          </a:prstGeom>
        </p:spPr>
      </p:pic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554E264-AA76-F145-AB08-5F24F76E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088" y="2587593"/>
            <a:ext cx="4955822" cy="3667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F027B4-F387-6040-9B26-2BA0AF7FDC63}"/>
              </a:ext>
            </a:extLst>
          </p:cNvPr>
          <p:cNvSpPr txBox="1"/>
          <p:nvPr/>
        </p:nvSpPr>
        <p:spPr>
          <a:xfrm>
            <a:off x="9769678" y="3451393"/>
            <a:ext cx="2507349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SNA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=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Sulfate+ Nitrate+ Ammonium</a:t>
            </a: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6CFC2-9B40-1541-8B15-28315092489D}"/>
              </a:ext>
            </a:extLst>
          </p:cNvPr>
          <p:cNvSpPr txBox="1"/>
          <p:nvPr/>
        </p:nvSpPr>
        <p:spPr>
          <a:xfrm>
            <a:off x="9837412" y="4199520"/>
            <a:ext cx="2507349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Crustal:</a:t>
            </a:r>
            <a:endParaRPr lang="en-US" altLang="zh-CN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Fe, Si, Ca, Al,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16CF1A-CB48-4C4E-AEAE-C7F9A9460005}"/>
              </a:ext>
            </a:extLst>
          </p:cNvPr>
          <p:cNvSpPr txBox="1"/>
          <p:nvPr/>
        </p:nvSpPr>
        <p:spPr>
          <a:xfrm>
            <a:off x="9837412" y="5060613"/>
            <a:ext cx="186268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OC to OM ratio: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224AB-1582-6541-A0A9-417C7727054B}"/>
              </a:ext>
            </a:extLst>
          </p:cNvPr>
          <p:cNvSpPr txBox="1"/>
          <p:nvPr/>
        </p:nvSpPr>
        <p:spPr>
          <a:xfrm>
            <a:off x="3284667" y="4766775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2011)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AC318-80ED-644D-9663-BBAAD22E20FB}"/>
              </a:ext>
            </a:extLst>
          </p:cNvPr>
          <p:cNvSpPr txBox="1"/>
          <p:nvPr/>
        </p:nvSpPr>
        <p:spPr>
          <a:xfrm>
            <a:off x="8691229" y="6255413"/>
            <a:ext cx="2104556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2011)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71D72B-F935-4D4C-AFE0-3A4E9D88C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04" r="50000" b="-21098"/>
          <a:stretch/>
        </p:blipFill>
        <p:spPr>
          <a:xfrm>
            <a:off x="958168" y="5060614"/>
            <a:ext cx="3098800" cy="455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5E2D1-4287-6E4F-8788-B36AFC409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06" r="50315"/>
          <a:stretch/>
        </p:blipFill>
        <p:spPr>
          <a:xfrm>
            <a:off x="958168" y="5516569"/>
            <a:ext cx="3022531" cy="412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B136FC-143E-044C-AC00-0098F57BA7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425" b="1751"/>
          <a:stretch/>
        </p:blipFill>
        <p:spPr>
          <a:xfrm>
            <a:off x="1004248" y="5837668"/>
            <a:ext cx="2930369" cy="3992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D03FE1-9795-9049-A5A3-53645EFB0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417" y="6360740"/>
            <a:ext cx="2870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多彩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F3420"/>
      </a:accent1>
      <a:accent2>
        <a:srgbClr val="FDA907"/>
      </a:accent2>
      <a:accent3>
        <a:srgbClr val="95BC49"/>
      </a:accent3>
      <a:accent4>
        <a:srgbClr val="1A7BA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PLUS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BF3420"/>
    </a:accent1>
    <a:accent2>
      <a:srgbClr val="FDA907"/>
    </a:accent2>
    <a:accent3>
      <a:srgbClr val="95BC49"/>
    </a:accent3>
    <a:accent4>
      <a:srgbClr val="1A7BA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</TotalTime>
  <Words>1415</Words>
  <Application>Microsoft Macintosh PowerPoint</Application>
  <PresentationFormat>Widescreen</PresentationFormat>
  <Paragraphs>161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微软雅黑</vt:lpstr>
      <vt:lpstr>Segoe UI Light</vt:lpstr>
      <vt:lpstr>Arial</vt:lpstr>
      <vt:lpstr>Century Gothic</vt:lpstr>
      <vt:lpstr>Impact</vt:lpstr>
      <vt:lpstr>Times New Roman</vt:lpstr>
      <vt:lpstr>Wingdings</vt:lpstr>
      <vt:lpstr>Office 主题</vt:lpstr>
      <vt:lpstr>OfficePLUS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OfficePLUS</dc:creator>
  <cp:keywords/>
  <dc:description/>
  <cp:lastModifiedBy>Xi, Shengjun</cp:lastModifiedBy>
  <cp:revision>115</cp:revision>
  <dcterms:created xsi:type="dcterms:W3CDTF">2015-08-18T02:51:41Z</dcterms:created>
  <dcterms:modified xsi:type="dcterms:W3CDTF">2020-04-14T18:21:34Z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2017-12-21T06:36:36.2809056Z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