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8" r:id="rId9"/>
    <p:sldId id="269" r:id="rId10"/>
    <p:sldId id="270" r:id="rId11"/>
    <p:sldId id="271" r:id="rId12"/>
    <p:sldId id="264" r:id="rId13"/>
    <p:sldId id="265" r:id="rId14"/>
    <p:sldId id="272" r:id="rId15"/>
    <p:sldId id="274" r:id="rId16"/>
    <p:sldId id="267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56" y="-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5D715-2C1C-4155-B9E4-F6D84F65D350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2A84B-E017-4C40-9531-CE98312735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4F03-5FE0-42F4-A75A-E2844B16AE6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D1EB-0169-4A52-8B2B-01E427440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4F03-5FE0-42F4-A75A-E2844B16AE6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D1EB-0169-4A52-8B2B-01E427440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4F03-5FE0-42F4-A75A-E2844B16AE6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D1EB-0169-4A52-8B2B-01E427440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4F03-5FE0-42F4-A75A-E2844B16AE6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D1EB-0169-4A52-8B2B-01E427440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4F03-5FE0-42F4-A75A-E2844B16AE6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D1EB-0169-4A52-8B2B-01E427440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4F03-5FE0-42F4-A75A-E2844B16AE6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D1EB-0169-4A52-8B2B-01E427440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4F03-5FE0-42F4-A75A-E2844B16AE6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D1EB-0169-4A52-8B2B-01E427440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4F03-5FE0-42F4-A75A-E2844B16AE6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D1EB-0169-4A52-8B2B-01E427440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4F03-5FE0-42F4-A75A-E2844B16AE6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D1EB-0169-4A52-8B2B-01E427440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4F03-5FE0-42F4-A75A-E2844B16AE6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D1EB-0169-4A52-8B2B-01E427440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4F03-5FE0-42F4-A75A-E2844B16AE6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D1EB-0169-4A52-8B2B-01E427440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84F03-5FE0-42F4-A75A-E2844B16AE6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9D1EB-0169-4A52-8B2B-01E4274400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Source and influencing factors of indoor air pollution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Bingqing Zhang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04/14/2020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464745" y="2550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Indoor source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428596" y="142873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Cooking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图片 5" descr="1-s2.0-S1352231016307373-gr3_lrg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662" y="2071678"/>
            <a:ext cx="3643338" cy="285752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643042" y="5357826"/>
            <a:ext cx="2014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(Cheng et al., 2016)</a:t>
            </a:r>
          </a:p>
        </p:txBody>
      </p:sp>
      <p:pic>
        <p:nvPicPr>
          <p:cNvPr id="8" name="图片 7" descr="1-s2.0-S135223101930264X-fx1_lrg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6314" y="2071678"/>
            <a:ext cx="3714776" cy="264320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929190" y="5357826"/>
            <a:ext cx="3557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(Zhang, Liu, </a:t>
            </a:r>
            <a:r>
              <a:rPr lang="en-US" dirty="0" err="1"/>
              <a:t>Jia</a:t>
            </a:r>
            <a:r>
              <a:rPr lang="en-US" dirty="0"/>
              <a:t>, Wang, &amp; Han, 2019)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464745" y="2550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Indoor source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428596" y="142873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sources</a:t>
            </a:r>
            <a:r>
              <a:rPr lang="en-US" sz="2400" dirty="0"/>
              <a:t> (Lin, 2019</a:t>
            </a:r>
            <a:r>
              <a:rPr lang="en-US" sz="2400" dirty="0" smtClean="0"/>
              <a:t>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Incense, used in religious ceremonies, residence and some public places including stores and temples.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Candles,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made of paraffin or beeswax containing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heavt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straight-chain hydrocarbons.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aseline="0" dirty="0" smtClean="0"/>
              <a:t>Mosquito</a:t>
            </a:r>
            <a:r>
              <a:rPr lang="en-US" sz="2400" dirty="0" smtClean="0"/>
              <a:t> Coil, used to prevent mosquito bite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Influencing factors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RH</a:t>
            </a:r>
          </a:p>
          <a:p>
            <a:r>
              <a:rPr lang="en-US" sz="2000" dirty="0" smtClean="0"/>
              <a:t>Humidity can effect pollutant emission parameter: initial concentration, diffusion coefficient and partition coefficient</a:t>
            </a:r>
          </a:p>
        </p:txBody>
      </p:sp>
      <p:pic>
        <p:nvPicPr>
          <p:cNvPr id="4" name="图片 3" descr="1-s2.0-S0360132316300853-gr2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928662" y="2643182"/>
            <a:ext cx="3357586" cy="207170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929190" y="3071810"/>
            <a:ext cx="3786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HCHO measurement of a medium-density fiber board in a dynamic small-scale environment at different RH</a:t>
            </a:r>
          </a:p>
          <a:p>
            <a:r>
              <a:rPr lang="en-US" dirty="0" smtClean="0"/>
              <a:t>(Liang</a:t>
            </a:r>
            <a:r>
              <a:rPr lang="en-US" dirty="0"/>
              <a:t>, </a:t>
            </a:r>
            <a:r>
              <a:rPr lang="en-US" dirty="0" err="1"/>
              <a:t>Lv</a:t>
            </a:r>
            <a:r>
              <a:rPr lang="en-US" dirty="0"/>
              <a:t>, &amp; Yang, 2016)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28596" y="4714884"/>
          <a:ext cx="8501123" cy="1983117"/>
        </p:xfrm>
        <a:graphic>
          <a:graphicData uri="http://schemas.openxmlformats.org/drawingml/2006/table">
            <a:tbl>
              <a:tblPr/>
              <a:tblGrid>
                <a:gridCol w="1131460"/>
                <a:gridCol w="951876"/>
                <a:gridCol w="1287436"/>
                <a:gridCol w="882741"/>
                <a:gridCol w="1897007"/>
                <a:gridCol w="967895"/>
                <a:gridCol w="892858"/>
                <a:gridCol w="489850"/>
              </a:tblGrid>
              <a:tr h="511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Temperature℃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Relative humidity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(%)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Absolute humidity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(g/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kg</a:t>
                      </a:r>
                      <a:r>
                        <a:rPr lang="en-US" sz="1200" b="1" baseline="-250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air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Ventilation rate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(h^-1)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Dimensions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(mm*mm*mm)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C0</a:t>
                      </a:r>
                      <a:endParaRPr lang="en-US" sz="1200" dirty="0">
                        <a:solidFill>
                          <a:srgbClr val="FF00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(mg/m^3)</a:t>
                      </a:r>
                      <a:endParaRPr lang="en-US" sz="1200" dirty="0">
                        <a:solidFill>
                          <a:srgbClr val="FF00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Dm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(m2/s)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25.5 ± 0.5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 ± 5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4.0 ± 0.5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 ± 0.05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245 × 140 × 12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1.75 × 10</a:t>
                      </a:r>
                      <a:r>
                        <a:rPr lang="en-US" sz="1200" baseline="300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en-US" sz="1200" dirty="0">
                        <a:solidFill>
                          <a:srgbClr val="FF00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3.40 × 10</a:t>
                      </a:r>
                      <a:r>
                        <a:rPr lang="en-US" sz="1200" baseline="30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−14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6340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1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25.5 ± 0.5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30 ± 5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6.1 ± 0.5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 ± 0.05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245 × 140 × 12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2.00 × 10</a:t>
                      </a:r>
                      <a:r>
                        <a:rPr lang="en-US" sz="1200" baseline="300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en-US" sz="1200" dirty="0">
                        <a:solidFill>
                          <a:srgbClr val="FF00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3.36 × 10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−14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5514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1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25.5 ± 0.5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 ± 5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10.4 ± 0.5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 ± 0.05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245 × 140 × 12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3.80 × 10</a:t>
                      </a:r>
                      <a:r>
                        <a:rPr lang="en-US" sz="1200" baseline="300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en-US" sz="1200" dirty="0">
                        <a:solidFill>
                          <a:srgbClr val="FF00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3.50 × 10</a:t>
                      </a:r>
                      <a:r>
                        <a:rPr lang="en-US" sz="1200" baseline="30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−14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5340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1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25.5 ± 0.5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80 ± 5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16.7 ± 0.5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 ± 0.05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245 × 140 × 12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5.20 × 10</a:t>
                      </a:r>
                      <a:r>
                        <a:rPr lang="en-US" sz="1200" baseline="300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en-US" sz="1200" dirty="0">
                        <a:solidFill>
                          <a:srgbClr val="FF00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3.14× 10</a:t>
                      </a:r>
                      <a:r>
                        <a:rPr lang="en-US" sz="1200" baseline="30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−14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6218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Influencing factors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combined effect on temperature and RH</a:t>
            </a:r>
            <a:endParaRPr lang="en-US" sz="2400" dirty="0"/>
          </a:p>
        </p:txBody>
      </p:sp>
      <p:pic>
        <p:nvPicPr>
          <p:cNvPr id="4" name="图片 3" descr="1-s2.0-S0360132317301737-gr3_lrg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786" y="1571612"/>
            <a:ext cx="6072230" cy="528638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858016" y="4429132"/>
            <a:ext cx="2129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(C. Zhou et al., 2017)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28596" y="1714488"/>
          <a:ext cx="8572560" cy="3958672"/>
        </p:xfrm>
        <a:graphic>
          <a:graphicData uri="http://schemas.openxmlformats.org/drawingml/2006/table">
            <a:tbl>
              <a:tblPr/>
              <a:tblGrid>
                <a:gridCol w="842968"/>
                <a:gridCol w="1121577"/>
                <a:gridCol w="807249"/>
                <a:gridCol w="766174"/>
                <a:gridCol w="759028"/>
                <a:gridCol w="798319"/>
                <a:gridCol w="771531"/>
                <a:gridCol w="830466"/>
                <a:gridCol w="1049246"/>
                <a:gridCol w="826002"/>
              </a:tblGrid>
              <a:tr h="854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Compounds</a:t>
                      </a:r>
                      <a:endParaRPr lang="en-US" sz="12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AM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(mg/m3)</a:t>
                      </a:r>
                      <a:endParaRPr lang="en-US" sz="12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Molecular Weight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Melting Point (°C)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Boiling Point (°C)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Water Solubility (g/m3 or mg/L at 25 °C)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Polarity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Henry's Law Constant (Pa·m3/mol at 25 °C)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Temperature effect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Humidity effect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Formaldehyde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0.142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30.026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−92.0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−19.1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1220000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0.0331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+++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+++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4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Butyl acetate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0.184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116.158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−78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126.1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4955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medium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33.44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–</a:t>
                      </a:r>
                      <a:endParaRPr lang="en-US" sz="12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Styrene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0.067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104.15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−30.65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145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220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233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–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Benzene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0.008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78.112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5.49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80.09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55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557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Toluene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0.179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92.139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−94.95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110.63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530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680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++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++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Xylenes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0.281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106.165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13.25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138.37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134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730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+++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++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Ethylbenzene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0.152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106.165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−94.96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136.19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168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887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++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++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n-Undecane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0.007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156.309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−25.5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195.9</a:t>
                      </a:r>
                      <a:endParaRPr lang="en-US" sz="12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0.0044</a:t>
                      </a:r>
                      <a:endParaRPr lang="en-US" sz="12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185000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+++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++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TVOC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0.882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–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–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–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–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–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–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+++</a:t>
                      </a:r>
                      <a:endParaRPr lang="en-US" sz="12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+++</a:t>
                      </a:r>
                      <a:endParaRPr lang="en-US" sz="12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Influencing factors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combined effect on temperature and RH</a:t>
            </a:r>
            <a:endParaRPr 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3000364" y="6072206"/>
            <a:ext cx="2129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(C. Zhou et al., 2017)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Influencing factors</a:t>
            </a:r>
            <a:endParaRPr lang="en-US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combined effect on temperature and RH</a:t>
            </a:r>
            <a:endParaRPr lang="en-US" sz="2400" dirty="0"/>
          </a:p>
        </p:txBody>
      </p:sp>
      <p:pic>
        <p:nvPicPr>
          <p:cNvPr id="6" name="图片 5" descr="1-s2.0-S0360132317301737-gr4_lrg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5852" y="2000240"/>
            <a:ext cx="6386538" cy="267018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71538" y="5000636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concentration of indoor TVOC and indoor formaldehyde increased dramatically under two conditions </a:t>
            </a:r>
            <a:r>
              <a:rPr lang="en-US" dirty="0" smtClean="0"/>
              <a:t>when(temperature&gt;30</a:t>
            </a:r>
            <a:r>
              <a:rPr lang="zh-CN" altLang="en-US" dirty="0" smtClean="0"/>
              <a:t>℃</a:t>
            </a:r>
            <a:r>
              <a:rPr lang="en-US" dirty="0" smtClean="0"/>
              <a:t>, </a:t>
            </a:r>
            <a:r>
              <a:rPr lang="en-US" dirty="0"/>
              <a:t>RH&gt;60%)</a:t>
            </a:r>
          </a:p>
        </p:txBody>
      </p:sp>
      <p:sp>
        <p:nvSpPr>
          <p:cNvPr id="8" name="矩形 7"/>
          <p:cNvSpPr/>
          <p:nvPr/>
        </p:nvSpPr>
        <p:spPr>
          <a:xfrm>
            <a:off x="3071802" y="5786454"/>
            <a:ext cx="2129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(C. Zhou et al., 2017)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Method for indoor air pollutant controlling</a:t>
            </a:r>
            <a:endParaRPr 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1. use air purification device. Three main mechanism, adsorption, </a:t>
            </a:r>
            <a:r>
              <a:rPr lang="en-US" dirty="0" err="1" smtClean="0"/>
              <a:t>photocatalytic</a:t>
            </a:r>
            <a:r>
              <a:rPr lang="en-US" dirty="0" smtClean="0"/>
              <a:t> oxidation, catalytic oxidation.</a:t>
            </a:r>
          </a:p>
          <a:p>
            <a:r>
              <a:rPr lang="en-US" dirty="0" smtClean="0"/>
              <a:t>2. ventilation. This method is limited when outdoor air quality is poor.</a:t>
            </a:r>
          </a:p>
          <a:p>
            <a:r>
              <a:rPr lang="en-US" dirty="0" smtClean="0"/>
              <a:t>3. reduction of pollutant source, select environmental friendly raw material and produce building material with low VOC emission</a:t>
            </a:r>
          </a:p>
          <a:p>
            <a:r>
              <a:rPr lang="en-US" dirty="0" smtClean="0"/>
              <a:t>4. suppression and elimination of pollutant in building material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Reference</a:t>
            </a:r>
            <a:endParaRPr 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5429288"/>
          </a:xfrm>
        </p:spPr>
        <p:txBody>
          <a:bodyPr>
            <a:normAutofit fontScale="25000" lnSpcReduction="20000"/>
          </a:bodyPr>
          <a:lstStyle/>
          <a:p>
            <a:r>
              <a:rPr lang="en-US" sz="4800" dirty="0" err="1" smtClean="0"/>
              <a:t>Klepeis</a:t>
            </a:r>
            <a:r>
              <a:rPr lang="en-US" sz="4800" dirty="0" smtClean="0"/>
              <a:t>, N. E., Nelson, W. C., </a:t>
            </a:r>
            <a:r>
              <a:rPr lang="en-US" sz="4800" dirty="0" err="1" smtClean="0"/>
              <a:t>Ott</a:t>
            </a:r>
            <a:r>
              <a:rPr lang="en-US" sz="4800" dirty="0" smtClean="0"/>
              <a:t>, W. R., Robinson, J. P., Tsang, A. M., Switzer, P., . . . Engelmann, W. H. (2001). The National Human Activity Pattern Survey (NHAPS): a resource for assessing exposure to environmental pollutants. </a:t>
            </a:r>
            <a:r>
              <a:rPr lang="en-US" sz="4800" i="1" dirty="0" smtClean="0"/>
              <a:t>Journal of Exposure Science &amp; Environmental Epidemiology, 11</a:t>
            </a:r>
            <a:r>
              <a:rPr lang="en-US" sz="4800" dirty="0" smtClean="0"/>
              <a:t>(3), 231-252. doi:10.1038/sj.jea.7500165</a:t>
            </a:r>
          </a:p>
          <a:p>
            <a:r>
              <a:rPr lang="en-US" sz="4800" dirty="0" err="1" smtClean="0"/>
              <a:t>Schweizer</a:t>
            </a:r>
            <a:r>
              <a:rPr lang="en-US" sz="4800" dirty="0" smtClean="0"/>
              <a:t>, C., Edwards, R. D., Bayer-Oglesby, L., </a:t>
            </a:r>
            <a:r>
              <a:rPr lang="en-US" sz="4800" dirty="0" err="1" smtClean="0"/>
              <a:t>Gauderman</a:t>
            </a:r>
            <a:r>
              <a:rPr lang="en-US" sz="4800" dirty="0" smtClean="0"/>
              <a:t>, W. J., </a:t>
            </a:r>
            <a:r>
              <a:rPr lang="en-US" sz="4800" dirty="0" err="1" smtClean="0"/>
              <a:t>Ilacqua</a:t>
            </a:r>
            <a:r>
              <a:rPr lang="en-US" sz="4800" dirty="0" smtClean="0"/>
              <a:t>, V., </a:t>
            </a:r>
            <a:r>
              <a:rPr lang="en-US" sz="4800" dirty="0" err="1" smtClean="0"/>
              <a:t>Juhani</a:t>
            </a:r>
            <a:r>
              <a:rPr lang="en-US" sz="4800" dirty="0" smtClean="0"/>
              <a:t> </a:t>
            </a:r>
            <a:r>
              <a:rPr lang="en-US" sz="4800" dirty="0" err="1" smtClean="0"/>
              <a:t>Jantunen</a:t>
            </a:r>
            <a:r>
              <a:rPr lang="en-US" sz="4800" dirty="0" smtClean="0"/>
              <a:t>, M., . . . </a:t>
            </a:r>
            <a:r>
              <a:rPr lang="en-US" sz="4800" dirty="0" err="1" smtClean="0"/>
              <a:t>Künzli</a:t>
            </a:r>
            <a:r>
              <a:rPr lang="en-US" sz="4800" dirty="0" smtClean="0"/>
              <a:t>, N. (2007). Indoor time–microenvironment–activity patterns in seven regions of Europe. </a:t>
            </a:r>
            <a:r>
              <a:rPr lang="en-US" sz="4800" i="1" dirty="0" smtClean="0"/>
              <a:t>Journal of Exposure Science &amp; Environmental Epidemiology, 17</a:t>
            </a:r>
            <a:r>
              <a:rPr lang="en-US" sz="4800" dirty="0" smtClean="0"/>
              <a:t>(2), 170-181. doi:10.1038/sj.jes.7500490</a:t>
            </a:r>
          </a:p>
          <a:p>
            <a:r>
              <a:rPr lang="en-US" sz="4800" dirty="0" smtClean="0"/>
              <a:t>Huang, Y., Su, T., Wang, L., Wang, N., </a:t>
            </a:r>
            <a:r>
              <a:rPr lang="en-US" sz="4800" dirty="0" err="1" smtClean="0"/>
              <a:t>Xue</a:t>
            </a:r>
            <a:r>
              <a:rPr lang="en-US" sz="4800" dirty="0" smtClean="0"/>
              <a:t>, Y., Dai, W., . . . Ho, S. S. H. (2019). Evaluation and characterization of volatile air toxics indoors in a heavy polluted city of northwestern China in wintertime. </a:t>
            </a:r>
            <a:r>
              <a:rPr lang="en-US" sz="4800" i="1" dirty="0" smtClean="0"/>
              <a:t>Science of The Total Environment, 662</a:t>
            </a:r>
            <a:r>
              <a:rPr lang="en-US" sz="4800" dirty="0" smtClean="0"/>
              <a:t>, 470-480. </a:t>
            </a:r>
            <a:r>
              <a:rPr lang="en-US" sz="4800" dirty="0" err="1" smtClean="0"/>
              <a:t>doi:https</a:t>
            </a:r>
            <a:r>
              <a:rPr lang="en-US" sz="4800" dirty="0" smtClean="0"/>
              <a:t>://</a:t>
            </a:r>
            <a:r>
              <a:rPr lang="en-US" sz="4800" dirty="0" err="1" smtClean="0"/>
              <a:t>doi.org</a:t>
            </a:r>
            <a:r>
              <a:rPr lang="en-US" sz="4800" dirty="0" smtClean="0"/>
              <a:t>/10.1016/j.scitotenv.2019.01.250</a:t>
            </a:r>
          </a:p>
          <a:p>
            <a:r>
              <a:rPr lang="en-US" sz="4800" dirty="0" smtClean="0"/>
              <a:t>Chen, C., &amp; Zhao, B. (2011). Review of relationship between indoor and outdoor particles: I/O ratio, infiltration factor and </a:t>
            </a:r>
            <a:r>
              <a:rPr lang="en-US" sz="4800" dirty="0"/>
              <a:t>penetration factor. Atmospheric Environment, 45(2), 275-288. </a:t>
            </a:r>
            <a:r>
              <a:rPr lang="en-US" sz="4800" dirty="0" err="1"/>
              <a:t>doi:https</a:t>
            </a:r>
            <a:r>
              <a:rPr lang="en-US" sz="4800" dirty="0"/>
              <a:t>://</a:t>
            </a:r>
            <a:r>
              <a:rPr lang="en-US" sz="4800" dirty="0" err="1"/>
              <a:t>doi.org</a:t>
            </a:r>
            <a:r>
              <a:rPr lang="en-US" sz="4800" dirty="0"/>
              <a:t>/10.1016/j.atmosenv.2010.09.048</a:t>
            </a:r>
          </a:p>
          <a:p>
            <a:r>
              <a:rPr lang="en-US" sz="4800" dirty="0" err="1"/>
              <a:t>Bai</a:t>
            </a:r>
            <a:r>
              <a:rPr lang="en-US" sz="4800" dirty="0"/>
              <a:t>, L., He, Z., Li, C., &amp; Chen, Z. (2020). Investigation of yearly indoor/outdoor PM2.5 levels in the perspectives of health impacts and air pollution control: Case study in Changchun, in the northeast of China. Sustainable Cities and Society, 53, 101871. </a:t>
            </a:r>
            <a:r>
              <a:rPr lang="en-US" sz="4800" dirty="0" err="1"/>
              <a:t>doi:https</a:t>
            </a:r>
            <a:r>
              <a:rPr lang="en-US" sz="4800" dirty="0"/>
              <a:t>://</a:t>
            </a:r>
            <a:r>
              <a:rPr lang="en-US" sz="4800" dirty="0" err="1"/>
              <a:t>doi.org</a:t>
            </a:r>
            <a:r>
              <a:rPr lang="en-US" sz="4800" dirty="0"/>
              <a:t>/10.1016/j.scs.2019.101871</a:t>
            </a:r>
          </a:p>
          <a:p>
            <a:r>
              <a:rPr lang="en-US" sz="4800" dirty="0" smtClean="0"/>
              <a:t>Huang, L., </a:t>
            </a:r>
            <a:r>
              <a:rPr lang="en-US" sz="4800" dirty="0" err="1" smtClean="0"/>
              <a:t>Qian</a:t>
            </a:r>
            <a:r>
              <a:rPr lang="en-US" sz="4800" dirty="0" smtClean="0"/>
              <a:t>, H., Deng, S., </a:t>
            </a:r>
            <a:r>
              <a:rPr lang="en-US" sz="4800" dirty="0" err="1" smtClean="0"/>
              <a:t>Guo</a:t>
            </a:r>
            <a:r>
              <a:rPr lang="en-US" sz="4800" dirty="0" smtClean="0"/>
              <a:t>, J., Li, Y., Zhao, W., &amp; </a:t>
            </a:r>
            <a:r>
              <a:rPr lang="en-US" sz="4800" dirty="0" err="1" smtClean="0"/>
              <a:t>Yue</a:t>
            </a:r>
            <a:r>
              <a:rPr lang="en-US" sz="4800" dirty="0" smtClean="0"/>
              <a:t>, Y. (2018). Urban residential indoor volatile organic compounds in summer, Beijing: Profile, concentration and source characterization. </a:t>
            </a:r>
            <a:r>
              <a:rPr lang="en-US" sz="4800" i="1" dirty="0" smtClean="0"/>
              <a:t>Atmospheric Environment, 188</a:t>
            </a:r>
            <a:r>
              <a:rPr lang="en-US" sz="4800" dirty="0" smtClean="0"/>
              <a:t>, 1-11. </a:t>
            </a:r>
            <a:r>
              <a:rPr lang="en-US" sz="4800" dirty="0" err="1" smtClean="0"/>
              <a:t>doi:https</a:t>
            </a:r>
            <a:r>
              <a:rPr lang="en-US" sz="4800" dirty="0" smtClean="0"/>
              <a:t>://</a:t>
            </a:r>
            <a:r>
              <a:rPr lang="en-US" sz="4800" dirty="0" err="1" smtClean="0"/>
              <a:t>doi.org</a:t>
            </a:r>
            <a:r>
              <a:rPr lang="en-US" sz="4800" dirty="0" smtClean="0"/>
              <a:t>/10.1016/j.atmosenv.2018.06.009</a:t>
            </a:r>
          </a:p>
          <a:p>
            <a:r>
              <a:rPr lang="en-US" sz="4800" dirty="0" err="1" smtClean="0"/>
              <a:t>Canha</a:t>
            </a:r>
            <a:r>
              <a:rPr lang="en-US" sz="4800" dirty="0" smtClean="0"/>
              <a:t>, N., </a:t>
            </a:r>
            <a:r>
              <a:rPr lang="en-US" sz="4800" dirty="0" err="1" smtClean="0"/>
              <a:t>Lage</a:t>
            </a:r>
            <a:r>
              <a:rPr lang="en-US" sz="4800" dirty="0" smtClean="0"/>
              <a:t>, J., </a:t>
            </a:r>
            <a:r>
              <a:rPr lang="en-US" sz="4800" dirty="0" err="1" smtClean="0"/>
              <a:t>Coutinho</a:t>
            </a:r>
            <a:r>
              <a:rPr lang="en-US" sz="4800" dirty="0" smtClean="0"/>
              <a:t>, J. T., </a:t>
            </a:r>
            <a:r>
              <a:rPr lang="en-US" sz="4800" dirty="0" err="1" smtClean="0"/>
              <a:t>Alves</a:t>
            </a:r>
            <a:r>
              <a:rPr lang="en-US" sz="4800" dirty="0" smtClean="0"/>
              <a:t>, C., &amp; Almeida, S. M. (2019). Comparison of indoor air quality during sleep in smokers and non-smokers’ bedrooms: A preliminary study. </a:t>
            </a:r>
            <a:r>
              <a:rPr lang="en-US" sz="4800" i="1" dirty="0" smtClean="0"/>
              <a:t>Environmental Pollution, 249</a:t>
            </a:r>
            <a:r>
              <a:rPr lang="en-US" sz="4800" dirty="0" smtClean="0"/>
              <a:t>, 248-256. </a:t>
            </a:r>
            <a:r>
              <a:rPr lang="en-US" sz="4800" dirty="0" err="1" smtClean="0"/>
              <a:t>doi:https</a:t>
            </a:r>
            <a:r>
              <a:rPr lang="en-US" sz="4800" dirty="0" smtClean="0"/>
              <a:t>://</a:t>
            </a:r>
            <a:r>
              <a:rPr lang="en-US" sz="4800" dirty="0" err="1" smtClean="0"/>
              <a:t>doi.org</a:t>
            </a:r>
            <a:r>
              <a:rPr lang="en-US" sz="4800" dirty="0" smtClean="0"/>
              <a:t>/10.1016/j.envpol.2019.03.021</a:t>
            </a:r>
          </a:p>
          <a:p>
            <a:r>
              <a:rPr lang="en-US" sz="4800" dirty="0" smtClean="0"/>
              <a:t>Cheng, S., Wang, G., Lang, J., </a:t>
            </a:r>
            <a:r>
              <a:rPr lang="en-US" sz="4800" dirty="0" err="1" smtClean="0"/>
              <a:t>Wen</a:t>
            </a:r>
            <a:r>
              <a:rPr lang="en-US" sz="4800" dirty="0" smtClean="0"/>
              <a:t>, W., Wang, X., &amp; Yao, S. (2016). Characterization of volatile organic compounds from different cooking emissions. </a:t>
            </a:r>
            <a:r>
              <a:rPr lang="en-US" sz="4800" i="1" dirty="0" smtClean="0"/>
              <a:t>Atmospheric Environment, 145</a:t>
            </a:r>
            <a:r>
              <a:rPr lang="en-US" sz="4800" dirty="0" smtClean="0"/>
              <a:t>, 299-307. </a:t>
            </a:r>
            <a:r>
              <a:rPr lang="en-US" sz="4800" dirty="0" err="1" smtClean="0"/>
              <a:t>doi:https</a:t>
            </a:r>
            <a:r>
              <a:rPr lang="en-US" sz="4800" dirty="0" smtClean="0"/>
              <a:t>://</a:t>
            </a:r>
            <a:r>
              <a:rPr lang="en-US" sz="4800" dirty="0" err="1" smtClean="0"/>
              <a:t>doi.org</a:t>
            </a:r>
            <a:r>
              <a:rPr lang="en-US" sz="4800" dirty="0" smtClean="0"/>
              <a:t>/10.1016/j.atmosenv.2016.09.037</a:t>
            </a:r>
          </a:p>
          <a:p>
            <a:r>
              <a:rPr lang="en-US" sz="4800" dirty="0" smtClean="0"/>
              <a:t>Zhang, D.-C., Liu, J.-J., </a:t>
            </a:r>
            <a:r>
              <a:rPr lang="en-US" sz="4800" dirty="0" err="1" smtClean="0"/>
              <a:t>Jia</a:t>
            </a:r>
            <a:r>
              <a:rPr lang="en-US" sz="4800" dirty="0" smtClean="0"/>
              <a:t>, L.-Z., Wang, P., &amp; Han, X. (2019). Speciation of VOCs in the cooking fumes from five edible oils and their corresponding health risk assessments. </a:t>
            </a:r>
            <a:r>
              <a:rPr lang="en-US" sz="4800" i="1" dirty="0" smtClean="0"/>
              <a:t>Atmospheric Environment, 211</a:t>
            </a:r>
            <a:r>
              <a:rPr lang="en-US" sz="4800" dirty="0" smtClean="0"/>
              <a:t>, 6-17. </a:t>
            </a:r>
            <a:r>
              <a:rPr lang="en-US" sz="4800" dirty="0" err="1" smtClean="0"/>
              <a:t>doi:https</a:t>
            </a:r>
            <a:r>
              <a:rPr lang="en-US" sz="4800" dirty="0" smtClean="0"/>
              <a:t>://</a:t>
            </a:r>
            <a:r>
              <a:rPr lang="en-US" sz="4800" dirty="0" err="1" smtClean="0"/>
              <a:t>doi.org</a:t>
            </a:r>
            <a:r>
              <a:rPr lang="en-US" sz="4800" dirty="0" smtClean="0"/>
              <a:t>/10.1016/j.atmosenv.2019.04.043</a:t>
            </a:r>
          </a:p>
          <a:p>
            <a:r>
              <a:rPr lang="en-US" sz="4800" dirty="0" smtClean="0"/>
              <a:t>Lin, T. S. (2019). Indoor Air Pollution: Unusual Sources</a:t>
            </a:r>
            <a:r>
              <a:rPr lang="zh-CN" altLang="en-US" sz="4800" dirty="0" smtClean="0"/>
              <a:t>☆</a:t>
            </a:r>
            <a:r>
              <a:rPr lang="en-US" sz="4800" dirty="0" smtClean="0"/>
              <a:t>. In J. </a:t>
            </a:r>
            <a:r>
              <a:rPr lang="en-US" sz="4800" dirty="0" err="1" smtClean="0"/>
              <a:t>Nriagu</a:t>
            </a:r>
            <a:r>
              <a:rPr lang="en-US" sz="4800" dirty="0" smtClean="0"/>
              <a:t> (Ed.), </a:t>
            </a:r>
            <a:r>
              <a:rPr lang="en-US" sz="4800" i="1" dirty="0" smtClean="0"/>
              <a:t>Encyclopedia of Environmental Health (Second Edition)</a:t>
            </a:r>
            <a:r>
              <a:rPr lang="en-US" sz="4800" dirty="0" smtClean="0"/>
              <a:t> (pp. 636-642). Oxford: Elsevier.</a:t>
            </a:r>
          </a:p>
          <a:p>
            <a:r>
              <a:rPr lang="en-US" sz="4800" dirty="0" smtClean="0"/>
              <a:t>Liang, W., </a:t>
            </a:r>
            <a:r>
              <a:rPr lang="en-US" sz="4800" dirty="0" err="1" smtClean="0"/>
              <a:t>Lv</a:t>
            </a:r>
            <a:r>
              <a:rPr lang="en-US" sz="4800" dirty="0" smtClean="0"/>
              <a:t>, M., &amp; Yang, X. (2016). The effect of humidity on formaldehyde emission parameters of a medium-density fiberboard: Experimental observations and correlations. </a:t>
            </a:r>
            <a:r>
              <a:rPr lang="en-US" sz="4800" i="1" dirty="0" smtClean="0"/>
              <a:t>Building and Environment, 101</a:t>
            </a:r>
            <a:r>
              <a:rPr lang="en-US" sz="4800" dirty="0" smtClean="0"/>
              <a:t>, 110-115. </a:t>
            </a:r>
            <a:r>
              <a:rPr lang="en-US" sz="4800" dirty="0" err="1" smtClean="0"/>
              <a:t>doi:https</a:t>
            </a:r>
            <a:r>
              <a:rPr lang="en-US" sz="4800" dirty="0" smtClean="0"/>
              <a:t>://</a:t>
            </a:r>
            <a:r>
              <a:rPr lang="en-US" sz="4800" dirty="0" err="1" smtClean="0"/>
              <a:t>doi.org</a:t>
            </a:r>
            <a:r>
              <a:rPr lang="en-US" sz="4800" dirty="0" smtClean="0"/>
              <a:t>/10.1016/j.buildenv.2016.03.008</a:t>
            </a:r>
          </a:p>
          <a:p>
            <a:r>
              <a:rPr lang="en-US" sz="4800" dirty="0" smtClean="0"/>
              <a:t>Zhou, C., Zhan, Y., Chen, S., Xia, M., Ronda, C., Sun, M., . . . </a:t>
            </a:r>
            <a:r>
              <a:rPr lang="en-US" sz="4800" dirty="0" err="1" smtClean="0"/>
              <a:t>Shen</a:t>
            </a:r>
            <a:r>
              <a:rPr lang="en-US" sz="4800" dirty="0" smtClean="0"/>
              <a:t>, X. (2017). Combined effects of temperature and humidity on indoor VOCs pollution: Intercity comparison. </a:t>
            </a:r>
            <a:r>
              <a:rPr lang="en-US" sz="4800" i="1" dirty="0" smtClean="0"/>
              <a:t>Building and Environment, 121</a:t>
            </a:r>
            <a:r>
              <a:rPr lang="en-US" sz="4800" dirty="0" smtClean="0"/>
              <a:t>, 26-34. </a:t>
            </a:r>
            <a:r>
              <a:rPr lang="en-US" sz="4800" dirty="0" err="1" smtClean="0"/>
              <a:t>doi:https</a:t>
            </a:r>
            <a:r>
              <a:rPr lang="en-US" sz="4800" dirty="0" smtClean="0"/>
              <a:t>://</a:t>
            </a:r>
            <a:r>
              <a:rPr lang="en-US" sz="4800" dirty="0" err="1" smtClean="0"/>
              <a:t>doi.org</a:t>
            </a:r>
            <a:r>
              <a:rPr lang="en-US" sz="4800" dirty="0" smtClean="0"/>
              <a:t>/10.1016/j.buildenv.2017.04.013</a:t>
            </a:r>
          </a:p>
          <a:p>
            <a:r>
              <a:rPr lang="en-US" sz="4800" dirty="0" smtClean="0"/>
              <a:t>Zhou, X., Liu, Y., Song, C., Wang, X., Wang, F., &amp; Liu, J. (2019). </a:t>
            </a:r>
            <a:r>
              <a:rPr lang="en-US" sz="4800" dirty="0" err="1" smtClean="0"/>
              <a:t>Modelling</a:t>
            </a:r>
            <a:r>
              <a:rPr lang="en-US" sz="4800" dirty="0" smtClean="0"/>
              <a:t> and testing of VOC source suppression effect of building materials modified with adsorbents. </a:t>
            </a:r>
            <a:r>
              <a:rPr lang="en-US" sz="4800" i="1" dirty="0" smtClean="0"/>
              <a:t>Building and Environment, 154</a:t>
            </a:r>
            <a:r>
              <a:rPr lang="en-US" sz="4800" dirty="0" smtClean="0"/>
              <a:t>, 122-131. </a:t>
            </a:r>
            <a:r>
              <a:rPr lang="en-US" sz="4800" dirty="0" err="1" smtClean="0"/>
              <a:t>doi:https</a:t>
            </a:r>
            <a:r>
              <a:rPr lang="en-US" sz="4800" dirty="0" smtClean="0"/>
              <a:t>://</a:t>
            </a:r>
            <a:r>
              <a:rPr lang="en-US" sz="4800" dirty="0" err="1" smtClean="0"/>
              <a:t>doi.org</a:t>
            </a:r>
            <a:r>
              <a:rPr lang="en-US" sz="4800" dirty="0" smtClean="0"/>
              <a:t>/10.1016/j.buildenv.2019.03.003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Reasons for study indoor air pollution</a:t>
            </a:r>
          </a:p>
          <a:p>
            <a:r>
              <a:rPr lang="en-US" dirty="0" smtClean="0"/>
              <a:t>Pollution category by different sources</a:t>
            </a:r>
          </a:p>
          <a:p>
            <a:r>
              <a:rPr lang="en-US" dirty="0" smtClean="0"/>
              <a:t>Factors affect pollutant emission and transportation</a:t>
            </a:r>
          </a:p>
          <a:p>
            <a:r>
              <a:rPr lang="en-US" dirty="0" smtClean="0"/>
              <a:t>Controlling method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Why we study indoor air quality?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People spend 90% of their time indoors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Indoor air quality has critical effect on people’s health due to long time exposure.</a:t>
            </a:r>
          </a:p>
          <a:p>
            <a:pPr lvl="1"/>
            <a:r>
              <a:rPr lang="en-US" dirty="0" smtClean="0"/>
              <a:t>Immediate effect: show up shortly after a single exposure or repeated exposure to a pollutant, including irritation of eyes, nose and throat, headache, dizziness and </a:t>
            </a:r>
          </a:p>
          <a:p>
            <a:pPr lvl="1"/>
            <a:r>
              <a:rPr lang="en-US" dirty="0" smtClean="0"/>
              <a:t>Long term effect: show up years after exposure or show up only after a long or repeated periods of exposure, such as respiratory disease, hear disease and cancer.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2071678"/>
            <a:ext cx="89281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-s2.0-S0048969719302785-gr5_lrg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500562" y="1857364"/>
            <a:ext cx="4286280" cy="171451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Pollutant category by different sources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Outdoor source;</a:t>
            </a:r>
          </a:p>
          <a:p>
            <a:r>
              <a:rPr lang="en-US" sz="2400" dirty="0" smtClean="0"/>
              <a:t>Indoor source;</a:t>
            </a:r>
          </a:p>
          <a:p>
            <a:pPr lvl="1"/>
            <a:r>
              <a:rPr lang="en-US" sz="2000" dirty="0" smtClean="0"/>
              <a:t>Furniture and building material</a:t>
            </a:r>
          </a:p>
          <a:p>
            <a:pPr lvl="1"/>
            <a:r>
              <a:rPr lang="en-US" sz="2000" dirty="0" smtClean="0"/>
              <a:t>Cooking</a:t>
            </a:r>
          </a:p>
          <a:p>
            <a:pPr lvl="1"/>
            <a:r>
              <a:rPr lang="en-US" sz="2000" dirty="0" smtClean="0"/>
              <a:t>Smoking</a:t>
            </a:r>
          </a:p>
          <a:p>
            <a:pPr lvl="1"/>
            <a:r>
              <a:rPr lang="en-US" sz="2000" dirty="0" smtClean="0"/>
              <a:t>Oil paints and adhesive</a:t>
            </a:r>
          </a:p>
          <a:p>
            <a:pPr lvl="1"/>
            <a:r>
              <a:rPr lang="en-US" sz="2000" dirty="0" smtClean="0"/>
              <a:t>Household products</a:t>
            </a:r>
            <a:endParaRPr lang="en-US" sz="2000" dirty="0"/>
          </a:p>
        </p:txBody>
      </p:sp>
      <p:sp>
        <p:nvSpPr>
          <p:cNvPr id="5" name="矩形 4"/>
          <p:cNvSpPr/>
          <p:nvPr/>
        </p:nvSpPr>
        <p:spPr>
          <a:xfrm>
            <a:off x="5643570" y="3714752"/>
            <a:ext cx="2030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(Huang et al., 2019)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Outdoor source</a:t>
            </a:r>
            <a:endParaRPr lang="en-US" dirty="0"/>
          </a:p>
        </p:txBody>
      </p:sp>
      <p:pic>
        <p:nvPicPr>
          <p:cNvPr id="4" name="内容占位符 3" descr="1-s2.0-S1352231010008241-gr1_lrg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3071810"/>
            <a:ext cx="4281011" cy="285310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357554" y="6215082"/>
            <a:ext cx="2341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(C. Chen &amp; Zhao, 2011)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11" y="1571612"/>
            <a:ext cx="8358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Outdoor particle concentrations are a major contributor to indoor concentrations, outdoor source causing indoor pollution include automobiles, industry and combustion process;</a:t>
            </a:r>
          </a:p>
          <a:p>
            <a:endParaRPr lang="en-US" dirty="0" smtClean="0"/>
          </a:p>
          <a:p>
            <a:r>
              <a:rPr lang="en-US" dirty="0" smtClean="0"/>
              <a:t>Three particle get in pathways 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43504" y="2571744"/>
            <a:ext cx="2609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①mechanical ventilation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2264" y="5000636"/>
            <a:ext cx="1474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③infiltration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4429132"/>
            <a:ext cx="2213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②natural ventilation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Studies has shown that indoor particle concentration are related to outdoor concentration</a:t>
            </a:r>
            <a:endParaRPr lang="en-US" sz="2800" dirty="0"/>
          </a:p>
        </p:txBody>
      </p:sp>
      <p:pic>
        <p:nvPicPr>
          <p:cNvPr id="4" name="内容占位符 3" descr="1-s2.0-S2210670719320141-gr5_lrg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357298"/>
            <a:ext cx="5486400" cy="4037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5852" y="5715016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Correlation of indoor and outdoor PM2.5 concentration in four seasons</a:t>
            </a:r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3214678" y="6143644"/>
            <a:ext cx="2627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Bai</a:t>
            </a:r>
            <a:r>
              <a:rPr lang="en-US" dirty="0"/>
              <a:t>, He, Li, &amp; Chen, 2020)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571612"/>
            <a:ext cx="8229600" cy="4972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Contribution factor                                                    </a:t>
            </a:r>
            <a:r>
              <a:rPr lang="en-US" sz="2000" dirty="0" smtClean="0"/>
              <a:t>Contribution rate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1700" dirty="0" err="1" smtClean="0"/>
              <a:t>C</a:t>
            </a:r>
            <a:r>
              <a:rPr lang="en-US" sz="1200" dirty="0" err="1" smtClean="0"/>
              <a:t>in</a:t>
            </a:r>
            <a:r>
              <a:rPr lang="en-US" sz="1700" dirty="0" smtClean="0"/>
              <a:t>, indoor concentration;</a:t>
            </a:r>
          </a:p>
          <a:p>
            <a:pPr>
              <a:buNone/>
            </a:pPr>
            <a:r>
              <a:rPr lang="en-US" sz="1700" dirty="0" err="1" smtClean="0"/>
              <a:t>C</a:t>
            </a:r>
            <a:r>
              <a:rPr lang="en-US" sz="1200" dirty="0" err="1" smtClean="0"/>
              <a:t>out</a:t>
            </a:r>
            <a:r>
              <a:rPr lang="en-US" sz="1700" dirty="0" smtClean="0"/>
              <a:t>, outdoor concentration;</a:t>
            </a:r>
          </a:p>
          <a:p>
            <a:pPr>
              <a:buNone/>
            </a:pPr>
            <a:r>
              <a:rPr lang="en-US" sz="1700" dirty="0" smtClean="0"/>
              <a:t>C</a:t>
            </a:r>
            <a:r>
              <a:rPr lang="en-US" sz="1200" dirty="0" smtClean="0"/>
              <a:t>ig</a:t>
            </a:r>
            <a:r>
              <a:rPr lang="en-US" sz="1700" dirty="0" smtClean="0"/>
              <a:t>, mass concentration produced </a:t>
            </a:r>
          </a:p>
          <a:p>
            <a:pPr>
              <a:buNone/>
            </a:pPr>
            <a:r>
              <a:rPr lang="en-US" sz="1700" dirty="0"/>
              <a:t> </a:t>
            </a:r>
            <a:r>
              <a:rPr lang="en-US" sz="1700" dirty="0" smtClean="0"/>
              <a:t>     </a:t>
            </a:r>
            <a:r>
              <a:rPr lang="en-US" sz="1700" dirty="0" smtClean="0"/>
              <a:t>by indoor</a:t>
            </a:r>
            <a:r>
              <a:rPr lang="en-US" sz="1700" dirty="0" smtClean="0"/>
              <a:t> </a:t>
            </a:r>
            <a:r>
              <a:rPr lang="en-US" sz="1700" dirty="0" smtClean="0"/>
              <a:t>source;</a:t>
            </a:r>
          </a:p>
          <a:p>
            <a:pPr>
              <a:buNone/>
            </a:pPr>
            <a:r>
              <a:rPr lang="en-US" sz="1700" dirty="0" smtClean="0"/>
              <a:t>Q</a:t>
            </a:r>
            <a:r>
              <a:rPr lang="en-US" sz="1200" dirty="0" smtClean="0"/>
              <a:t>in</a:t>
            </a:r>
            <a:r>
              <a:rPr lang="en-US" sz="1700" dirty="0" smtClean="0"/>
              <a:t>, emission rate of indoor PM</a:t>
            </a:r>
          </a:p>
          <a:p>
            <a:pPr>
              <a:buNone/>
            </a:pPr>
            <a:r>
              <a:rPr lang="el-GR" sz="1700" dirty="0" smtClean="0"/>
              <a:t>Ρ</a:t>
            </a:r>
            <a:r>
              <a:rPr lang="en-US" sz="1700" dirty="0" smtClean="0"/>
              <a:t>, permeability factor of outdoor </a:t>
            </a:r>
          </a:p>
          <a:p>
            <a:pPr>
              <a:buNone/>
            </a:pPr>
            <a:r>
              <a:rPr lang="en-US" sz="1700" dirty="0"/>
              <a:t> </a:t>
            </a:r>
            <a:r>
              <a:rPr lang="en-US" sz="1700" dirty="0" smtClean="0"/>
              <a:t>   to indoor;</a:t>
            </a:r>
          </a:p>
          <a:p>
            <a:pPr>
              <a:buNone/>
            </a:pPr>
            <a:r>
              <a:rPr lang="en-US" sz="1700" dirty="0" err="1" smtClean="0"/>
              <a:t>F</a:t>
            </a:r>
            <a:r>
              <a:rPr lang="en-US" sz="1200" dirty="0" err="1" smtClean="0"/>
              <a:t>inf</a:t>
            </a:r>
            <a:r>
              <a:rPr lang="en-US" sz="1700" dirty="0" smtClean="0"/>
              <a:t>, effective penetration factor;</a:t>
            </a:r>
          </a:p>
          <a:p>
            <a:pPr>
              <a:buNone/>
            </a:pPr>
            <a:r>
              <a:rPr lang="el-GR" sz="1700" dirty="0" smtClean="0"/>
              <a:t>α</a:t>
            </a:r>
            <a:r>
              <a:rPr lang="en-US" sz="1700" dirty="0" smtClean="0"/>
              <a:t>, air exchange rate;</a:t>
            </a:r>
          </a:p>
          <a:p>
            <a:pPr>
              <a:buNone/>
            </a:pPr>
            <a:r>
              <a:rPr lang="en-US" sz="1700" dirty="0" smtClean="0"/>
              <a:t>k, settling rate;</a:t>
            </a:r>
          </a:p>
          <a:p>
            <a:endParaRPr lang="en-US" sz="2400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Studies has shown that indoor particle concentration are related to outdoor concentration</a:t>
            </a:r>
            <a:endParaRPr lang="en-US" sz="2800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857364"/>
            <a:ext cx="3853627" cy="714380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000240"/>
            <a:ext cx="4281596" cy="571504"/>
          </a:xfrm>
          <a:prstGeom prst="rect">
            <a:avLst/>
          </a:prstGeom>
          <a:noFill/>
        </p:spPr>
      </p:pic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3500429" y="3143248"/>
          <a:ext cx="5500726" cy="2308489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000133"/>
                <a:gridCol w="785818"/>
                <a:gridCol w="571503"/>
                <a:gridCol w="785818"/>
                <a:gridCol w="785818"/>
                <a:gridCol w="785818"/>
                <a:gridCol w="785818"/>
              </a:tblGrid>
              <a:tr h="45384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</a:rPr>
                        <a:t>Season</a:t>
                      </a:r>
                      <a:endParaRPr lang="en-US" sz="1400" b="1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</a:rPr>
                        <a:t>Penetration factor</a:t>
                      </a:r>
                      <a:endParaRPr lang="en-US" sz="1400" b="1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</a:rPr>
                        <a:t>Contribution value(</a:t>
                      </a:r>
                      <a:r>
                        <a:rPr lang="en-US" sz="1400" b="1" dirty="0" err="1">
                          <a:latin typeface="+mn-lt"/>
                        </a:rPr>
                        <a:t>μg</a:t>
                      </a:r>
                      <a:r>
                        <a:rPr lang="en-US" sz="1400" b="1" dirty="0">
                          <a:latin typeface="+mn-lt"/>
                        </a:rPr>
                        <a:t>/m3)</a:t>
                      </a:r>
                      <a:endParaRPr lang="en-US" sz="1400" b="1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</a:rPr>
                        <a:t>Contribution rate(%)</a:t>
                      </a:r>
                      <a:endParaRPr lang="en-US" sz="1400" b="1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09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</a:rPr>
                        <a:t>AVG</a:t>
                      </a:r>
                      <a:endParaRPr lang="en-US" sz="1400" b="1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</a:rPr>
                        <a:t>SD</a:t>
                      </a:r>
                      <a:endParaRPr lang="en-US" sz="1400" b="1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</a:rPr>
                        <a:t>AVG</a:t>
                      </a:r>
                      <a:endParaRPr lang="en-US" sz="1400" b="1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</a:rPr>
                        <a:t>SD</a:t>
                      </a:r>
                      <a:endParaRPr lang="en-US" sz="1400" b="1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</a:rPr>
                        <a:t>AVG</a:t>
                      </a:r>
                      <a:endParaRPr lang="en-US" sz="1400" b="1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</a:rPr>
                        <a:t>SD</a:t>
                      </a:r>
                      <a:endParaRPr lang="en-US" sz="1400" b="1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Spring</a:t>
                      </a:r>
                      <a:endParaRPr lang="en-US" sz="14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0.172</a:t>
                      </a:r>
                      <a:endParaRPr lang="en-US" sz="14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0</a:t>
                      </a:r>
                      <a:endParaRPr lang="en-US" sz="14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7.302</a:t>
                      </a:r>
                      <a:endParaRPr lang="en-US" sz="14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</a:rPr>
                        <a:t>4.958</a:t>
                      </a:r>
                      <a:endParaRPr lang="en-US" sz="14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</a:rPr>
                        <a:t>48.134</a:t>
                      </a:r>
                      <a:endParaRPr lang="en-US" sz="14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</a:rPr>
                        <a:t>52.963</a:t>
                      </a:r>
                      <a:endParaRPr lang="en-US" sz="14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2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Summer</a:t>
                      </a:r>
                      <a:endParaRPr lang="en-US" sz="14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0.501</a:t>
                      </a:r>
                      <a:endParaRPr lang="en-US" sz="14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0</a:t>
                      </a:r>
                      <a:endParaRPr lang="en-US" sz="14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3.606</a:t>
                      </a:r>
                      <a:endParaRPr lang="en-US" sz="14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0.835</a:t>
                      </a:r>
                      <a:endParaRPr lang="en-US" sz="14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65.631</a:t>
                      </a:r>
                      <a:endParaRPr lang="en-US" sz="14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</a:rPr>
                        <a:t>16.459</a:t>
                      </a:r>
                      <a:endParaRPr lang="en-US" sz="14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538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</a:rPr>
                        <a:t>Autumn</a:t>
                      </a:r>
                      <a:endParaRPr lang="en-US" sz="14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0.168</a:t>
                      </a:r>
                      <a:endParaRPr lang="en-US" sz="14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0</a:t>
                      </a:r>
                      <a:endParaRPr lang="en-US" sz="14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11.217</a:t>
                      </a:r>
                      <a:endParaRPr lang="en-US" sz="14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8.963</a:t>
                      </a:r>
                      <a:endParaRPr lang="en-US" sz="14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31.034</a:t>
                      </a:r>
                      <a:endParaRPr lang="en-US" sz="14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24.149</a:t>
                      </a:r>
                      <a:endParaRPr lang="en-US" sz="14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62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</a:rPr>
                        <a:t>Winter</a:t>
                      </a:r>
                      <a:endParaRPr lang="en-US" sz="14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0.135</a:t>
                      </a:r>
                      <a:endParaRPr lang="en-US" sz="14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</a:rPr>
                        <a:t>0</a:t>
                      </a:r>
                      <a:endParaRPr lang="en-US" sz="14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</a:rPr>
                        <a:t>14.289</a:t>
                      </a:r>
                      <a:endParaRPr lang="en-US" sz="140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12.879</a:t>
                      </a:r>
                      <a:endParaRPr lang="en-US" sz="14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34.509</a:t>
                      </a:r>
                      <a:endParaRPr lang="en-US" sz="14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25.789</a:t>
                      </a:r>
                      <a:endParaRPr lang="en-US" sz="14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464745" y="2550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Indoor source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428596" y="1428736"/>
            <a:ext cx="8229600" cy="521497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Furniture and building material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Building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materials are primary source of indoor air pollutant, such as wood products, coatings and floorings. The pollutants mainly include HCHO, toluene and benzene.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/>
              <a:t>(L. Huang et al., 2018</a:t>
            </a:r>
            <a:r>
              <a:rPr lang="en-US" sz="2400" dirty="0" smtClean="0"/>
              <a:t>)</a:t>
            </a:r>
            <a:endParaRPr lang="en-US" sz="2400" baseline="0" dirty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Flooring materials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residences with solid wood flooring had lower concentrations of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alkanes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2400" dirty="0"/>
              <a:t>(C</a:t>
            </a:r>
            <a:r>
              <a:rPr lang="en-US" sz="2400" dirty="0" smtClean="0"/>
              <a:t>8, C10, C14 and C15), </a:t>
            </a:r>
            <a:r>
              <a:rPr lang="en-US" sz="2400" dirty="0" err="1" smtClean="0"/>
              <a:t>terpenes</a:t>
            </a:r>
            <a:r>
              <a:rPr lang="en-US" sz="2400" dirty="0" smtClean="0"/>
              <a:t> (d-limonene and β-</a:t>
            </a:r>
            <a:r>
              <a:rPr lang="en-US" sz="2400" dirty="0" err="1" smtClean="0"/>
              <a:t>pinene</a:t>
            </a:r>
            <a:r>
              <a:rPr lang="en-US" sz="2400" dirty="0" smtClean="0"/>
              <a:t>) and alkyl benzenes (toluene, </a:t>
            </a:r>
            <a:r>
              <a:rPr lang="en-US" sz="2400" dirty="0" err="1" smtClean="0"/>
              <a:t>ethylbenzene</a:t>
            </a:r>
            <a:r>
              <a:rPr lang="en-US" sz="2400" dirty="0" smtClean="0"/>
              <a:t>, </a:t>
            </a:r>
            <a:r>
              <a:rPr lang="en-US" sz="2400" dirty="0" err="1" smtClean="0"/>
              <a:t>trimethylbenzene</a:t>
            </a:r>
            <a:r>
              <a:rPr lang="en-US" sz="2400" dirty="0" smtClean="0"/>
              <a:t>, </a:t>
            </a:r>
            <a:r>
              <a:rPr lang="en-US" sz="2400" dirty="0" err="1" smtClean="0"/>
              <a:t>xylenes</a:t>
            </a:r>
            <a:r>
              <a:rPr lang="en-US" sz="2400" dirty="0" smtClean="0"/>
              <a:t>, </a:t>
            </a:r>
            <a:r>
              <a:rPr lang="en-US" sz="2400" dirty="0" err="1" smtClean="0"/>
              <a:t>ethyltoluenes</a:t>
            </a:r>
            <a:r>
              <a:rPr lang="en-US" sz="2400" dirty="0" smtClean="0"/>
              <a:t>, </a:t>
            </a:r>
            <a:r>
              <a:rPr lang="en-US" sz="2400" dirty="0" err="1" smtClean="0"/>
              <a:t>tetramethylbenzene</a:t>
            </a:r>
            <a:r>
              <a:rPr lang="en-US" sz="2400" dirty="0" smtClean="0"/>
              <a:t>) than those with composite wood flooring</a:t>
            </a:r>
            <a:r>
              <a:rPr lang="en-US" sz="2400" dirty="0"/>
              <a:t> </a:t>
            </a:r>
            <a:endParaRPr lang="en-US" sz="24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Sofa materials</a:t>
            </a:r>
            <a:r>
              <a:rPr kumimoji="0" lang="en-US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residences with leather sofa has significant higher concentration of</a:t>
            </a:r>
            <a:r>
              <a:rPr lang="en-US" sz="2400" dirty="0"/>
              <a:t> </a:t>
            </a:r>
            <a:r>
              <a:rPr lang="en-US" sz="2400" i="1" dirty="0"/>
              <a:t>α</a:t>
            </a:r>
            <a:r>
              <a:rPr lang="en-US" sz="2400" dirty="0" smtClean="0"/>
              <a:t>-</a:t>
            </a:r>
            <a:r>
              <a:rPr lang="en-US" sz="2400" dirty="0" err="1" smtClean="0"/>
              <a:t>pinene</a:t>
            </a:r>
            <a:r>
              <a:rPr lang="en-US" sz="2400" dirty="0" smtClean="0"/>
              <a:t>, </a:t>
            </a:r>
            <a:r>
              <a:rPr lang="en-US" sz="2400" i="1" dirty="0"/>
              <a:t>β</a:t>
            </a:r>
            <a:r>
              <a:rPr lang="en-US" sz="2400" dirty="0" smtClean="0"/>
              <a:t>-</a:t>
            </a:r>
            <a:r>
              <a:rPr lang="en-US" sz="2400" dirty="0" err="1" smtClean="0"/>
              <a:t>pinene</a:t>
            </a:r>
            <a:r>
              <a:rPr lang="en-US" sz="2400" dirty="0" smtClean="0"/>
              <a:t> and than those residences with fabric sofa </a:t>
            </a:r>
            <a:endParaRPr kumimoji="0" lang="en-US" sz="24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other built environmental conditions</a:t>
            </a:r>
            <a:r>
              <a:rPr lang="en-US" sz="2400" dirty="0"/>
              <a:t>, including </a:t>
            </a:r>
            <a:r>
              <a:rPr lang="en-US" sz="2400" i="1" dirty="0"/>
              <a:t>building age</a:t>
            </a:r>
            <a:r>
              <a:rPr lang="en-US" sz="2400" dirty="0"/>
              <a:t>, </a:t>
            </a:r>
            <a:r>
              <a:rPr lang="en-US" sz="2400" i="1" dirty="0"/>
              <a:t>proximate traffic condition</a:t>
            </a:r>
            <a:r>
              <a:rPr lang="en-US" sz="2400" dirty="0"/>
              <a:t>, </a:t>
            </a:r>
            <a:r>
              <a:rPr lang="en-US" sz="2400" i="1" dirty="0"/>
              <a:t>time interval since last renovation, times of cooking during sampling period, smoking activities during sampling period</a:t>
            </a:r>
            <a:r>
              <a:rPr lang="en-US" sz="2400" dirty="0"/>
              <a:t>, </a:t>
            </a:r>
            <a:r>
              <a:rPr lang="en-US" sz="2400" i="1" dirty="0"/>
              <a:t>frequency of floor cleaning</a:t>
            </a:r>
            <a:r>
              <a:rPr lang="en-US" sz="2400" dirty="0"/>
              <a:t> and </a:t>
            </a:r>
            <a:r>
              <a:rPr lang="en-US" sz="2400" i="1" dirty="0"/>
              <a:t>use of clothes detergent</a:t>
            </a:r>
            <a:r>
              <a:rPr lang="en-US" sz="2400" dirty="0"/>
              <a:t>, did not significantly </a:t>
            </a:r>
            <a:r>
              <a:rPr lang="en-US" sz="2400" dirty="0" smtClean="0"/>
              <a:t>influent </a:t>
            </a:r>
            <a:r>
              <a:rPr lang="en-US" sz="2400" dirty="0"/>
              <a:t>the indoor VOC concentrations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464745" y="2550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Indoor source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428596" y="142873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Smoking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图片 5" descr="1-s2.0-S0269749118343161-fx1_lrg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472" y="2000240"/>
            <a:ext cx="4071966" cy="164307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57158" y="3857628"/>
            <a:ext cx="49292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(</a:t>
            </a:r>
            <a:r>
              <a:rPr lang="en-US" sz="1600" dirty="0" err="1"/>
              <a:t>Canha</a:t>
            </a:r>
            <a:r>
              <a:rPr lang="en-US" sz="1600" dirty="0"/>
              <a:t>, </a:t>
            </a:r>
            <a:r>
              <a:rPr lang="en-US" sz="1600" dirty="0" err="1"/>
              <a:t>Lage</a:t>
            </a:r>
            <a:r>
              <a:rPr lang="en-US" sz="1600" dirty="0"/>
              <a:t>, </a:t>
            </a:r>
            <a:r>
              <a:rPr lang="en-US" sz="1600" dirty="0" err="1"/>
              <a:t>Coutinho</a:t>
            </a:r>
            <a:r>
              <a:rPr lang="en-US" sz="1600" dirty="0"/>
              <a:t>, </a:t>
            </a:r>
            <a:r>
              <a:rPr lang="en-US" sz="1600" dirty="0" err="1"/>
              <a:t>Alves</a:t>
            </a:r>
            <a:r>
              <a:rPr lang="en-US" sz="1600" dirty="0"/>
              <a:t>, &amp; Almeida, 2019)</a:t>
            </a:r>
          </a:p>
        </p:txBody>
      </p:sp>
      <p:pic>
        <p:nvPicPr>
          <p:cNvPr id="8" name="Imagem 8"/>
          <p:cNvPicPr/>
          <p:nvPr/>
        </p:nvPicPr>
        <p:blipFill rotWithShape="1">
          <a:blip r:embed="rId3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6300"/>
          <a:stretch/>
        </p:blipFill>
        <p:spPr bwMode="auto">
          <a:xfrm>
            <a:off x="785786" y="4214818"/>
            <a:ext cx="3575726" cy="23319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9" name="Picture 5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67098" y="857232"/>
            <a:ext cx="4476902" cy="3863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 descr="1-s2.0-S0269749118343161-gr3_lrg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14876" y="4643446"/>
            <a:ext cx="3786214" cy="1785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1602</Words>
  <Application>Microsoft Office PowerPoint</Application>
  <PresentationFormat>全屏显示(4:3)</PresentationFormat>
  <Paragraphs>292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Source and influencing factors of indoor air pollution</vt:lpstr>
      <vt:lpstr>Outline</vt:lpstr>
      <vt:lpstr>Why we study indoor air quality?</vt:lpstr>
      <vt:lpstr>Pollutant category by different sources</vt:lpstr>
      <vt:lpstr>Outdoor source</vt:lpstr>
      <vt:lpstr>Studies has shown that indoor particle concentration are related to outdoor concentration</vt:lpstr>
      <vt:lpstr>Studies has shown that indoor particle concentration are related to outdoor concentration</vt:lpstr>
      <vt:lpstr>幻灯片 8</vt:lpstr>
      <vt:lpstr>幻灯片 9</vt:lpstr>
      <vt:lpstr>幻灯片 10</vt:lpstr>
      <vt:lpstr>幻灯片 11</vt:lpstr>
      <vt:lpstr>Influencing factors</vt:lpstr>
      <vt:lpstr>Influencing factors</vt:lpstr>
      <vt:lpstr>Influencing factors</vt:lpstr>
      <vt:lpstr>Influencing factors</vt:lpstr>
      <vt:lpstr>Method for indoor air pollutant controlling</vt:lpstr>
      <vt:lpstr>Reference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Zhang, Bingqing</dc:creator>
  <cp:lastModifiedBy>Zhang, Bingqing</cp:lastModifiedBy>
  <cp:revision>20</cp:revision>
  <dcterms:created xsi:type="dcterms:W3CDTF">2020-04-13T21:18:55Z</dcterms:created>
  <dcterms:modified xsi:type="dcterms:W3CDTF">2020-04-14T18:27:45Z</dcterms:modified>
</cp:coreProperties>
</file>