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  <p:sldMasterId id="2147483683" r:id="rId2"/>
    <p:sldMasterId id="2147483695" r:id="rId3"/>
  </p:sldMasterIdLst>
  <p:sldIdLst>
    <p:sldId id="256" r:id="rId4"/>
    <p:sldId id="257" r:id="rId5"/>
    <p:sldId id="259" r:id="rId6"/>
    <p:sldId id="278" r:id="rId7"/>
    <p:sldId id="285" r:id="rId8"/>
    <p:sldId id="286" r:id="rId9"/>
    <p:sldId id="280" r:id="rId10"/>
    <p:sldId id="281" r:id="rId11"/>
    <p:sldId id="282" r:id="rId12"/>
    <p:sldId id="283" r:id="rId13"/>
    <p:sldId id="287" r:id="rId14"/>
    <p:sldId id="288" r:id="rId15"/>
    <p:sldId id="284" r:id="rId16"/>
    <p:sldId id="277" r:id="rId17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Roboto Condensed Light" panose="020B060402020202020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2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34B"/>
    <a:srgbClr val="262626"/>
    <a:srgbClr val="FFFFFF"/>
    <a:srgbClr val="EEB211"/>
    <a:srgbClr val="857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4" autoAdjust="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44" y="102"/>
      </p:cViewPr>
      <p:guideLst>
        <p:guide orient="horz" pos="773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4461" y="3793068"/>
            <a:ext cx="679591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000" b="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 Light" pitchFamily="2" charset="0"/>
                <a:ea typeface="Roboto Condensed Light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4462" y="333633"/>
            <a:ext cx="6795913" cy="34594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1" cap="none" spc="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1" y="365125"/>
            <a:ext cx="88011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4461" y="3793068"/>
            <a:ext cx="679591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000" b="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 Light" pitchFamily="2" charset="0"/>
                <a:ea typeface="Roboto Condensed Light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4462" y="333633"/>
            <a:ext cx="6795913" cy="34594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1" cap="none" spc="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4795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14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5483"/>
            <a:ext cx="5613400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6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078657"/>
            <a:ext cx="5617633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511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8657"/>
            <a:ext cx="5638800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605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3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47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1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505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1" y="365125"/>
            <a:ext cx="88011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5483"/>
            <a:ext cx="5613400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078657"/>
            <a:ext cx="5617633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511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8657"/>
            <a:ext cx="5638800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4"/>
            <a:ext cx="11430000" cy="459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70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7934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4"/>
            <a:ext cx="11430000" cy="459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1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66134-3B68-CA46-9583-81F439EB8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8734" y="4396750"/>
            <a:ext cx="6795913" cy="1684868"/>
          </a:xfrm>
        </p:spPr>
        <p:txBody>
          <a:bodyPr/>
          <a:lstStyle/>
          <a:p>
            <a:pPr algn="ctr"/>
            <a:r>
              <a:rPr lang="en-US" dirty="0"/>
              <a:t>Kezhen Chong</a:t>
            </a:r>
          </a:p>
          <a:p>
            <a:pPr algn="ctr"/>
            <a:r>
              <a:rPr lang="en-US" sz="2400" dirty="0"/>
              <a:t>April 21, 2020</a:t>
            </a:r>
          </a:p>
          <a:p>
            <a:pPr algn="ctr"/>
            <a:r>
              <a:rPr lang="en-US" sz="2400" dirty="0"/>
              <a:t>EAS 6410 Term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4738" y="333633"/>
            <a:ext cx="8907262" cy="345943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en-US" sz="4400" dirty="0"/>
              <a:t>Evaluation of a potential HONO source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3600" dirty="0"/>
              <a:t>A case study in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7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ECE3E88-8922-47C8-9AA9-AFB920954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" y="1264583"/>
            <a:ext cx="4572000" cy="4572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A452471-3AB7-4B6D-B9ED-8662743D6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19" y="1264583"/>
            <a:ext cx="4572000" cy="4572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3" y="583748"/>
            <a:ext cx="11430000" cy="1014761"/>
          </a:xfrm>
        </p:spPr>
        <p:txBody>
          <a:bodyPr anchor="b"/>
          <a:lstStyle/>
          <a:p>
            <a:r>
              <a:rPr lang="en-US" b="0" dirty="0"/>
              <a:t>Simulation results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F1306E-CA2D-442A-8BE6-9F90CB5DDDD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83847249"/>
              </p:ext>
            </p:extLst>
          </p:nvPr>
        </p:nvGraphicFramePr>
        <p:xfrm>
          <a:off x="597403" y="431520"/>
          <a:ext cx="10405536" cy="33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384">
                  <a:extLst>
                    <a:ext uri="{9D8B030D-6E8A-4147-A177-3AD203B41FA5}">
                      <a16:colId xmlns:a16="http://schemas.microsoft.com/office/drawing/2014/main" val="2133596917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2636718485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3975895221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1346545331"/>
                    </a:ext>
                  </a:extLst>
                </a:gridCol>
              </a:tblGrid>
              <a:tr h="3387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Introduction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and methods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Results</a:t>
                      </a:r>
                    </a:p>
                  </a:txBody>
                  <a:tcPr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Summary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5363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596C1D7-8457-4322-B66F-A4B39F14FF64}"/>
              </a:ext>
            </a:extLst>
          </p:cNvPr>
          <p:cNvSpPr txBox="1"/>
          <p:nvPr/>
        </p:nvSpPr>
        <p:spPr>
          <a:xfrm>
            <a:off x="276153" y="5725994"/>
            <a:ext cx="562474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Inaccurate constants taken from previous studies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Oversimplification of source parameterization 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C8D96F54-8D54-4732-A7BB-C524E896E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566" y="2387779"/>
            <a:ext cx="3200400" cy="2548945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98B70F-B064-4085-9C07-59C3663842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000"/>
          <a:stretch/>
        </p:blipFill>
        <p:spPr>
          <a:xfrm>
            <a:off x="7620000" y="4874463"/>
            <a:ext cx="4572000" cy="7774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95E4DD-A36A-4C7D-8E6F-394475E1E3C5}"/>
              </a:ext>
            </a:extLst>
          </p:cNvPr>
          <p:cNvSpPr/>
          <p:nvPr/>
        </p:nvSpPr>
        <p:spPr>
          <a:xfrm>
            <a:off x="10215238" y="5651917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(Liu et al., 2014)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0139-67DC-4D25-B205-0687D7CB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 = 0.08 for ground source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666A228A-EF6D-4417-868D-92CC1C719F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6437" y="1216025"/>
            <a:ext cx="4960938" cy="4960938"/>
          </a:xfrm>
        </p:spPr>
      </p:pic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6FF554C3-EB07-49B3-A447-1F70EAFF48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3831" y="1216025"/>
            <a:ext cx="4960938" cy="49609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3A21BB-69EF-476B-A584-647DC4BAF23B}"/>
              </a:ext>
            </a:extLst>
          </p:cNvPr>
          <p:cNvSpPr txBox="1"/>
          <p:nvPr/>
        </p:nvSpPr>
        <p:spPr>
          <a:xfrm>
            <a:off x="276153" y="5725994"/>
            <a:ext cx="562474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Deposition velocity too small?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6">
                <a:extLst>
                  <a:ext uri="{FF2B5EF4-FFF2-40B4-BE49-F238E27FC236}">
                    <a16:creationId xmlns:a16="http://schemas.microsoft.com/office/drawing/2014/main" id="{F663D032-6F14-4D7C-8916-F33A36B8FF3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81492852"/>
                  </p:ext>
                </p:extLst>
              </p:nvPr>
            </p:nvGraphicFramePr>
            <p:xfrm>
              <a:off x="6632246" y="282132"/>
              <a:ext cx="4038713" cy="1055497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887140">
                      <a:extLst>
                        <a:ext uri="{9D8B030D-6E8A-4147-A177-3AD203B41FA5}">
                          <a16:colId xmlns:a16="http://schemas.microsoft.com/office/drawing/2014/main" val="605349054"/>
                        </a:ext>
                      </a:extLst>
                    </a:gridCol>
                    <a:gridCol w="3151573">
                      <a:extLst>
                        <a:ext uri="{9D8B030D-6E8A-4147-A177-3AD203B41FA5}">
                          <a16:colId xmlns:a16="http://schemas.microsoft.com/office/drawing/2014/main" val="1858761747"/>
                        </a:ext>
                      </a:extLst>
                    </a:gridCol>
                  </a:tblGrid>
                  <a:tr h="2782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/>
                            <a:t>Scenarios</a:t>
                          </a:r>
                          <a:endParaRPr lang="en-US" sz="11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A7934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Configuration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A7934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8466631"/>
                      </a:ext>
                    </a:extLst>
                  </a:tr>
                  <a:tr h="191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S0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  NO + OH + M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1100" dirty="0"/>
                            <a:t> HONO + M</a:t>
                          </a:r>
                        </a:p>
                      </a:txBody>
                      <a:tcPr marL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1740369"/>
                      </a:ext>
                    </a:extLst>
                  </a:tr>
                  <a:tr h="1741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S1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  S0 + aerosol uptake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latin typeface="Cambria Math" panose="02040503050406030204" pitchFamily="18" charset="0"/>
                                    </a:rPr>
                                    <m:t>NO</m:t>
                                  </m:r>
                                </m:e>
                                <m:sub>
                                  <m:r>
                                    <a:rPr lang="en-US" sz="11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/>
                            <a:t> (constant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 dirty="0"/>
                            <a:t>)</a:t>
                          </a:r>
                        </a:p>
                      </a:txBody>
                      <a:tcPr marL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988904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S2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  S0 + ground uptake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NO</m:t>
                                  </m:r>
                                </m:e>
                                <m:sub>
                                  <m:r>
                                    <a:rPr lang="en-US" sz="11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 (constant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=0.08</m:t>
                              </m:r>
                            </m:oMath>
                          </a14:m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</a:p>
                      </a:txBody>
                      <a:tcPr marL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142438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6">
                <a:extLst>
                  <a:ext uri="{FF2B5EF4-FFF2-40B4-BE49-F238E27FC236}">
                    <a16:creationId xmlns:a16="http://schemas.microsoft.com/office/drawing/2014/main" id="{F663D032-6F14-4D7C-8916-F33A36B8FF3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81492852"/>
                  </p:ext>
                </p:extLst>
              </p:nvPr>
            </p:nvGraphicFramePr>
            <p:xfrm>
              <a:off x="6632246" y="282132"/>
              <a:ext cx="4038713" cy="1055497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887140">
                      <a:extLst>
                        <a:ext uri="{9D8B030D-6E8A-4147-A177-3AD203B41FA5}">
                          <a16:colId xmlns:a16="http://schemas.microsoft.com/office/drawing/2014/main" val="605349054"/>
                        </a:ext>
                      </a:extLst>
                    </a:gridCol>
                    <a:gridCol w="3151573">
                      <a:extLst>
                        <a:ext uri="{9D8B030D-6E8A-4147-A177-3AD203B41FA5}">
                          <a16:colId xmlns:a16="http://schemas.microsoft.com/office/drawing/2014/main" val="1858761747"/>
                        </a:ext>
                      </a:extLst>
                    </a:gridCol>
                  </a:tblGrid>
                  <a:tr h="2782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/>
                            <a:t>Scenarios</a:t>
                          </a:r>
                          <a:endParaRPr lang="en-US" sz="11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A7934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Configuration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A7934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8466631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S0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28185" t="-111628" r="-386" b="-2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1740369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S1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28185" t="-216667" r="-386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8890403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S2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28185" t="-309302" r="-386" b="-139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24388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3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3" y="583748"/>
            <a:ext cx="11430000" cy="1014761"/>
          </a:xfrm>
        </p:spPr>
        <p:txBody>
          <a:bodyPr anchor="b"/>
          <a:lstStyle/>
          <a:p>
            <a:r>
              <a:rPr lang="en-US" b="0" dirty="0"/>
              <a:t>Future work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F1306E-CA2D-442A-8BE6-9F90CB5DDDD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597403" y="431520"/>
          <a:ext cx="10405536" cy="33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384">
                  <a:extLst>
                    <a:ext uri="{9D8B030D-6E8A-4147-A177-3AD203B41FA5}">
                      <a16:colId xmlns:a16="http://schemas.microsoft.com/office/drawing/2014/main" val="2133596917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2636718485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3975895221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1346545331"/>
                    </a:ext>
                  </a:extLst>
                </a:gridCol>
              </a:tblGrid>
              <a:tr h="3387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Introduction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and methods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Results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Summary</a:t>
                      </a:r>
                    </a:p>
                  </a:txBody>
                  <a:tcPr anchor="ctr"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53637"/>
                  </a:ext>
                </a:extLst>
              </a:tr>
            </a:tbl>
          </a:graphicData>
        </a:graphic>
      </p:graphicFrame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3697D292-6329-4248-90D3-C12F8DC1C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24" y="1477715"/>
            <a:ext cx="3657600" cy="3657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E5A306-4455-44A3-AFC3-803134AD7B2A}"/>
              </a:ext>
            </a:extLst>
          </p:cNvPr>
          <p:cNvSpPr/>
          <p:nvPr/>
        </p:nvSpPr>
        <p:spPr>
          <a:xfrm>
            <a:off x="597403" y="1875354"/>
            <a:ext cx="65714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Photolytically enhanced ground source and aerosol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see more details in the term paper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6">
                <a:extLst>
                  <a:ext uri="{FF2B5EF4-FFF2-40B4-BE49-F238E27FC236}">
                    <a16:creationId xmlns:a16="http://schemas.microsoft.com/office/drawing/2014/main" id="{5AC73887-13CF-488D-9A33-E2D2DA4594D9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917207" y="2904753"/>
              <a:ext cx="6113908" cy="1080521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044758">
                      <a:extLst>
                        <a:ext uri="{9D8B030D-6E8A-4147-A177-3AD203B41FA5}">
                          <a16:colId xmlns:a16="http://schemas.microsoft.com/office/drawing/2014/main" val="605349054"/>
                        </a:ext>
                      </a:extLst>
                    </a:gridCol>
                    <a:gridCol w="5069150">
                      <a:extLst>
                        <a:ext uri="{9D8B030D-6E8A-4147-A177-3AD203B41FA5}">
                          <a16:colId xmlns:a16="http://schemas.microsoft.com/office/drawing/2014/main" val="1858761747"/>
                        </a:ext>
                      </a:extLst>
                    </a:gridCol>
                  </a:tblGrid>
                  <a:tr h="3388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Scenarios</a:t>
                          </a:r>
                          <a:endParaRPr lang="en-US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A7934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Configuration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A7934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84666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S3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S0 + photolytically enhanced aerosol uptake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98890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S4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S0 + photolytically enhanced ground uptake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=0.003×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142438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6">
                <a:extLst>
                  <a:ext uri="{FF2B5EF4-FFF2-40B4-BE49-F238E27FC236}">
                    <a16:creationId xmlns:a16="http://schemas.microsoft.com/office/drawing/2014/main" id="{5AC73887-13CF-488D-9A33-E2D2DA4594D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61158619"/>
                  </p:ext>
                </p:extLst>
              </p:nvPr>
            </p:nvGraphicFramePr>
            <p:xfrm>
              <a:off x="917207" y="2904753"/>
              <a:ext cx="6113908" cy="1080521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044758">
                      <a:extLst>
                        <a:ext uri="{9D8B030D-6E8A-4147-A177-3AD203B41FA5}">
                          <a16:colId xmlns:a16="http://schemas.microsoft.com/office/drawing/2014/main" val="605349054"/>
                        </a:ext>
                      </a:extLst>
                    </a:gridCol>
                    <a:gridCol w="5069150">
                      <a:extLst>
                        <a:ext uri="{9D8B030D-6E8A-4147-A177-3AD203B41FA5}">
                          <a16:colId xmlns:a16="http://schemas.microsoft.com/office/drawing/2014/main" val="1858761747"/>
                        </a:ext>
                      </a:extLst>
                    </a:gridCol>
                  </a:tblGrid>
                  <a:tr h="3388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Scenarios</a:t>
                          </a:r>
                          <a:endParaRPr lang="en-US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A7934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Configuration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A7934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84666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S3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0673" t="-95082" r="-240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8890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S4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0673" t="-195082" r="-24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24388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343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3" y="583748"/>
            <a:ext cx="11430000" cy="1014761"/>
          </a:xfrm>
        </p:spPr>
        <p:txBody>
          <a:bodyPr anchor="b"/>
          <a:lstStyle/>
          <a:p>
            <a:r>
              <a:rPr lang="en-US" b="0" dirty="0"/>
              <a:t>Future work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F1306E-CA2D-442A-8BE6-9F90CB5DDDD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12734776"/>
              </p:ext>
            </p:extLst>
          </p:nvPr>
        </p:nvGraphicFramePr>
        <p:xfrm>
          <a:off x="597403" y="431520"/>
          <a:ext cx="10405536" cy="33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384">
                  <a:extLst>
                    <a:ext uri="{9D8B030D-6E8A-4147-A177-3AD203B41FA5}">
                      <a16:colId xmlns:a16="http://schemas.microsoft.com/office/drawing/2014/main" val="2133596917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2636718485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3975895221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1346545331"/>
                    </a:ext>
                  </a:extLst>
                </a:gridCol>
              </a:tblGrid>
              <a:tr h="3387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Introduction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and methods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Results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Summary</a:t>
                      </a:r>
                    </a:p>
                  </a:txBody>
                  <a:tcPr anchor="ctr"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5363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6E5A306-4455-44A3-AFC3-803134AD7B2A}"/>
              </a:ext>
            </a:extLst>
          </p:cNvPr>
          <p:cNvSpPr/>
          <p:nvPr/>
        </p:nvSpPr>
        <p:spPr>
          <a:xfrm>
            <a:off x="730094" y="1598509"/>
            <a:ext cx="9336710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Check deposition velocity first (to make sure it is correct)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Sensitivity tests to find the yield coefficient f for ground term to reproduce nighttime HONO </a:t>
            </a:r>
            <a:r>
              <a:rPr lang="en-US" altLang="zh-CN" dirty="0"/>
              <a:t>-&gt; f = 0.45 (more details in term paper)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Evaluate if f is reasonable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not reasonable, other HONO source needed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reasonable, check daytime production: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daytime is also reproduced, done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daytime still not enough: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Photolytically enhanced ground source and aerosol source needed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6">
                <a:extLst>
                  <a:ext uri="{FF2B5EF4-FFF2-40B4-BE49-F238E27FC236}">
                    <a16:creationId xmlns:a16="http://schemas.microsoft.com/office/drawing/2014/main" id="{5AC73887-13CF-488D-9A33-E2D2DA4594D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38815667"/>
                  </p:ext>
                </p:extLst>
              </p:nvPr>
            </p:nvGraphicFramePr>
            <p:xfrm>
              <a:off x="2188166" y="5403784"/>
              <a:ext cx="4480170" cy="870468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812410">
                      <a:extLst>
                        <a:ext uri="{9D8B030D-6E8A-4147-A177-3AD203B41FA5}">
                          <a16:colId xmlns:a16="http://schemas.microsoft.com/office/drawing/2014/main" val="605349054"/>
                        </a:ext>
                      </a:extLst>
                    </a:gridCol>
                    <a:gridCol w="3667760">
                      <a:extLst>
                        <a:ext uri="{9D8B030D-6E8A-4147-A177-3AD203B41FA5}">
                          <a16:colId xmlns:a16="http://schemas.microsoft.com/office/drawing/2014/main" val="1858761747"/>
                        </a:ext>
                      </a:extLst>
                    </a:gridCol>
                  </a:tblGrid>
                  <a:tr h="3388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00" dirty="0"/>
                            <a:t>Scenarios</a:t>
                          </a:r>
                          <a:endParaRPr lang="en-US" sz="1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A7934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Configuration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A7934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8466631"/>
                      </a:ext>
                    </a:extLst>
                  </a:tr>
                  <a:tr h="2877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S3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S0 + photolytically enhanced aerosol uptake (</a:t>
                          </a:r>
                          <a14:m>
                            <m:oMath xmlns:m="http://schemas.openxmlformats.org/officeDocument/2006/math">
                              <m:r>
                                <a:rPr lang="en-US" sz="1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00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98890403"/>
                      </a:ext>
                    </a:extLst>
                  </a:tr>
                  <a:tr h="195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S4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S0 + photolytically enhanced ground uptake (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=0.003×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00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142438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6">
                <a:extLst>
                  <a:ext uri="{FF2B5EF4-FFF2-40B4-BE49-F238E27FC236}">
                    <a16:creationId xmlns:a16="http://schemas.microsoft.com/office/drawing/2014/main" id="{5AC73887-13CF-488D-9A33-E2D2DA4594D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38815667"/>
                  </p:ext>
                </p:extLst>
              </p:nvPr>
            </p:nvGraphicFramePr>
            <p:xfrm>
              <a:off x="2188166" y="5403784"/>
              <a:ext cx="4480170" cy="870468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812410">
                      <a:extLst>
                        <a:ext uri="{9D8B030D-6E8A-4147-A177-3AD203B41FA5}">
                          <a16:colId xmlns:a16="http://schemas.microsoft.com/office/drawing/2014/main" val="605349054"/>
                        </a:ext>
                      </a:extLst>
                    </a:gridCol>
                    <a:gridCol w="3667760">
                      <a:extLst>
                        <a:ext uri="{9D8B030D-6E8A-4147-A177-3AD203B41FA5}">
                          <a16:colId xmlns:a16="http://schemas.microsoft.com/office/drawing/2014/main" val="1858761747"/>
                        </a:ext>
                      </a:extLst>
                    </a:gridCol>
                  </a:tblGrid>
                  <a:tr h="3388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00" dirty="0"/>
                            <a:t>Scenarios</a:t>
                          </a:r>
                          <a:endParaRPr lang="en-US" sz="1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A7934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Configuration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A7934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8466631"/>
                      </a:ext>
                    </a:extLst>
                  </a:tr>
                  <a:tr h="2877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S3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2056" t="-120833" r="-332" b="-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88904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S4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2056" t="-265000" r="-332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24388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084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336" y="1438548"/>
            <a:ext cx="7747328" cy="345943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/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2447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BEC32-D4FD-4DF8-A5F8-9AC77CEBA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200000"/>
              </a:lnSpc>
            </a:pPr>
            <a:r>
              <a:rPr lang="en-US" dirty="0"/>
              <a:t>Data and Methods</a:t>
            </a:r>
          </a:p>
          <a:p>
            <a:pPr>
              <a:lnSpc>
                <a:spcPct val="200000"/>
              </a:lnSpc>
            </a:pPr>
            <a:r>
              <a:rPr lang="en-US" dirty="0"/>
              <a:t>Results</a:t>
            </a:r>
          </a:p>
          <a:p>
            <a:pPr>
              <a:lnSpc>
                <a:spcPct val="200000"/>
              </a:lnSpc>
            </a:pPr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1611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3" y="583748"/>
            <a:ext cx="11430000" cy="1014761"/>
          </a:xfrm>
        </p:spPr>
        <p:txBody>
          <a:bodyPr anchor="b"/>
          <a:lstStyle/>
          <a:p>
            <a:r>
              <a:rPr lang="en-US" b="0" dirty="0"/>
              <a:t>Nitrous acid (HONO)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F1306E-CA2D-442A-8BE6-9F90CB5DDDD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3074396"/>
              </p:ext>
            </p:extLst>
          </p:nvPr>
        </p:nvGraphicFramePr>
        <p:xfrm>
          <a:off x="597403" y="431520"/>
          <a:ext cx="10405536" cy="33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384">
                  <a:extLst>
                    <a:ext uri="{9D8B030D-6E8A-4147-A177-3AD203B41FA5}">
                      <a16:colId xmlns:a16="http://schemas.microsoft.com/office/drawing/2014/main" val="2133596917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2636718485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3975895221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1346545331"/>
                    </a:ext>
                  </a:extLst>
                </a:gridCol>
              </a:tblGrid>
              <a:tr h="3387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Introduction</a:t>
                      </a:r>
                    </a:p>
                  </a:txBody>
                  <a:tcPr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and methods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Results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Summary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5363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A37FC7B2-0FB4-40FD-8D39-5FA66990AD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1326" y="1825625"/>
                <a:ext cx="5074644" cy="435133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/>
                  <a:t>Important OH source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Kleffmann</a:t>
                </a:r>
                <a:r>
                  <a:rPr lang="en-US" sz="2000" dirty="0"/>
                  <a:t>, 2007 )</a:t>
                </a: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HONO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hν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OH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Source: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/>
                  <a:t>OH + NO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/>
                  <a:t>…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A7934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A7934B"/>
                            </a:solidFill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a:rPr lang="en-US" sz="2000">
                            <a:solidFill>
                              <a:srgbClr val="A7934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A7934B"/>
                    </a:solidFill>
                  </a:rPr>
                  <a:t> heterogeneous reactions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A7934B"/>
                    </a:solidFill>
                  </a:rPr>
                  <a:t>Aerosol surface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A7934B"/>
                    </a:solidFill>
                  </a:rPr>
                  <a:t>Ground surface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A37FC7B2-0FB4-40FD-8D39-5FA66990AD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326" y="1825625"/>
                <a:ext cx="5074644" cy="4351338"/>
              </a:xfrm>
              <a:blipFill>
                <a:blip r:embed="rId3"/>
                <a:stretch>
                  <a:fillRect l="-1563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EF3099F1-BDEC-4E71-BDD2-9268FF3EFE7B}"/>
              </a:ext>
            </a:extLst>
          </p:cNvPr>
          <p:cNvGrpSpPr/>
          <p:nvPr/>
        </p:nvGrpSpPr>
        <p:grpSpPr>
          <a:xfrm>
            <a:off x="5732904" y="2004915"/>
            <a:ext cx="5544372" cy="3261978"/>
            <a:chOff x="1528518" y="1545658"/>
            <a:chExt cx="5544372" cy="3261978"/>
          </a:xfrm>
        </p:grpSpPr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4E016628-99D0-4583-8291-1B249499A9C2}"/>
                </a:ext>
              </a:extLst>
            </p:cNvPr>
            <p:cNvSpPr/>
            <p:nvPr/>
          </p:nvSpPr>
          <p:spPr>
            <a:xfrm>
              <a:off x="1571173" y="2841770"/>
              <a:ext cx="1549768" cy="1359089"/>
            </a:xfrm>
            <a:prstGeom prst="arc">
              <a:avLst>
                <a:gd name="adj1" fmla="val 16199996"/>
                <a:gd name="adj2" fmla="val 21586064"/>
              </a:avLst>
            </a:prstGeom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08C0B25-03ED-43CA-B3F5-73990F53F0EF}"/>
                </a:ext>
              </a:extLst>
            </p:cNvPr>
            <p:cNvGrpSpPr/>
            <p:nvPr/>
          </p:nvGrpSpPr>
          <p:grpSpPr>
            <a:xfrm>
              <a:off x="1528518" y="1545658"/>
              <a:ext cx="5544372" cy="3261978"/>
              <a:chOff x="1528518" y="1545658"/>
              <a:chExt cx="5544372" cy="3261978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BD1C018-2EF0-4AC7-8427-CBE48C6B18D2}"/>
                  </a:ext>
                </a:extLst>
              </p:cNvPr>
              <p:cNvSpPr txBox="1"/>
              <p:nvPr/>
            </p:nvSpPr>
            <p:spPr>
              <a:xfrm>
                <a:off x="1528518" y="265710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A7934B"/>
                    </a:solidFill>
                  </a:rPr>
                  <a:t>HONO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B7F57F1-DE27-46C6-BC9D-ED2C063455EF}"/>
                  </a:ext>
                </a:extLst>
              </p:cNvPr>
              <p:cNvGrpSpPr/>
              <p:nvPr/>
            </p:nvGrpSpPr>
            <p:grpSpPr>
              <a:xfrm>
                <a:off x="1753551" y="1545658"/>
                <a:ext cx="5319339" cy="3261978"/>
                <a:chOff x="1753551" y="1545658"/>
                <a:chExt cx="5319339" cy="3261978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B2A447FB-E21C-4B07-8259-C8693D596439}"/>
                    </a:ext>
                  </a:extLst>
                </p:cNvPr>
                <p:cNvGrpSpPr/>
                <p:nvPr/>
              </p:nvGrpSpPr>
              <p:grpSpPr>
                <a:xfrm>
                  <a:off x="1753551" y="2333908"/>
                  <a:ext cx="5319339" cy="2473728"/>
                  <a:chOff x="1494933" y="1551710"/>
                  <a:chExt cx="5319339" cy="2473728"/>
                </a:xfrm>
              </p:grpSpPr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21F53528-4D1B-47F7-845B-BB9425A45C49}"/>
                      </a:ext>
                    </a:extLst>
                  </p:cNvPr>
                  <p:cNvSpPr txBox="1"/>
                  <p:nvPr/>
                </p:nvSpPr>
                <p:spPr>
                  <a:xfrm>
                    <a:off x="5035119" y="3656106"/>
                    <a:ext cx="67322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NO</a:t>
                    </a:r>
                  </a:p>
                </p:txBody>
              </p:sp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B24FFCAA-68F1-4939-A610-DDC9B6EBD322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4628155" y="2270547"/>
                    <a:ext cx="936733" cy="1574575"/>
                    <a:chOff x="5349397" y="2832562"/>
                    <a:chExt cx="936733" cy="936733"/>
                  </a:xfrm>
                </p:grpSpPr>
                <p:sp>
                  <p:nvSpPr>
                    <p:cNvPr id="90" name="Arc 89">
                      <a:extLst>
                        <a:ext uri="{FF2B5EF4-FFF2-40B4-BE49-F238E27FC236}">
                          <a16:creationId xmlns:a16="http://schemas.microsoft.com/office/drawing/2014/main" id="{7955CD84-E9B3-405E-BCAF-F9E30DD80E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71731" y="2832562"/>
                      <a:ext cx="914399" cy="936733"/>
                    </a:xfrm>
                    <a:prstGeom prst="arc">
                      <a:avLst>
                        <a:gd name="adj1" fmla="val 16200000"/>
                        <a:gd name="adj2" fmla="val 21586064"/>
                      </a:avLst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Arc 90">
                      <a:extLst>
                        <a:ext uri="{FF2B5EF4-FFF2-40B4-BE49-F238E27FC236}">
                          <a16:creationId xmlns:a16="http://schemas.microsoft.com/office/drawing/2014/main" id="{93915B70-4867-4628-AC7D-8D3987BC1A1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360564" y="2830142"/>
                      <a:ext cx="914399" cy="936733"/>
                    </a:xfrm>
                    <a:prstGeom prst="arc">
                      <a:avLst>
                        <a:gd name="adj1" fmla="val 16200000"/>
                        <a:gd name="adj2" fmla="val 21586064"/>
                      </a:avLst>
                    </a:prstGeom>
                    <a:ln w="158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555870C9-FBCC-4843-AAEC-0F49234D838B}"/>
                      </a:ext>
                    </a:extLst>
                  </p:cNvPr>
                  <p:cNvGrpSpPr/>
                  <p:nvPr/>
                </p:nvGrpSpPr>
                <p:grpSpPr>
                  <a:xfrm>
                    <a:off x="5168249" y="2270547"/>
                    <a:ext cx="936733" cy="1574575"/>
                    <a:chOff x="5349397" y="2832562"/>
                    <a:chExt cx="936733" cy="936733"/>
                  </a:xfrm>
                </p:grpSpPr>
                <p:sp>
                  <p:nvSpPr>
                    <p:cNvPr id="83" name="Arc 82">
                      <a:extLst>
                        <a:ext uri="{FF2B5EF4-FFF2-40B4-BE49-F238E27FC236}">
                          <a16:creationId xmlns:a16="http://schemas.microsoft.com/office/drawing/2014/main" id="{F747E72C-0AB9-4DE5-B66C-A91688BAF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71731" y="2832562"/>
                      <a:ext cx="914399" cy="936733"/>
                    </a:xfrm>
                    <a:prstGeom prst="arc">
                      <a:avLst>
                        <a:gd name="adj1" fmla="val 16200000"/>
                        <a:gd name="adj2" fmla="val 21586064"/>
                      </a:avLst>
                    </a:prstGeom>
                    <a:ln w="158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86" name="Arc 85">
                      <a:extLst>
                        <a:ext uri="{FF2B5EF4-FFF2-40B4-BE49-F238E27FC236}">
                          <a16:creationId xmlns:a16="http://schemas.microsoft.com/office/drawing/2014/main" id="{A148996E-F29F-4AB9-8CA9-57B2613CD26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360564" y="2830142"/>
                      <a:ext cx="914399" cy="936733"/>
                    </a:xfrm>
                    <a:prstGeom prst="arc">
                      <a:avLst>
                        <a:gd name="adj1" fmla="val 16200000"/>
                        <a:gd name="adj2" fmla="val 21586064"/>
                      </a:avLst>
                    </a:prstGeom>
                    <a:ln w="158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72" name="Straight Arrow Connector 71">
                    <a:extLst>
                      <a:ext uri="{FF2B5EF4-FFF2-40B4-BE49-F238E27FC236}">
                        <a16:creationId xmlns:a16="http://schemas.microsoft.com/office/drawing/2014/main" id="{7445C88C-1149-48E3-B59B-7E07D39900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55273" y="3053766"/>
                    <a:ext cx="1150896" cy="0"/>
                  </a:xfrm>
                  <a:prstGeom prst="straightConnector1">
                    <a:avLst/>
                  </a:prstGeom>
                  <a:ln w="158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2216250F-7AD7-456D-8CCA-E5CAE1D5CED8}"/>
                      </a:ext>
                    </a:extLst>
                  </p:cNvPr>
                  <p:cNvSpPr txBox="1"/>
                  <p:nvPr/>
                </p:nvSpPr>
                <p:spPr>
                  <a:xfrm>
                    <a:off x="1494933" y="2858764"/>
                    <a:ext cx="914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VOCs</a:t>
                    </a:r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C84ACA46-11A1-4E6A-B0EF-D55F3BBBA07B}"/>
                      </a:ext>
                    </a:extLst>
                  </p:cNvPr>
                  <p:cNvSpPr txBox="1"/>
                  <p:nvPr/>
                </p:nvSpPr>
                <p:spPr>
                  <a:xfrm>
                    <a:off x="2623765" y="2697358"/>
                    <a:ext cx="61310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rgbClr val="FF0000"/>
                        </a:solidFill>
                      </a:rPr>
                      <a:t>OH</a:t>
                    </a:r>
                  </a:p>
                </p:txBody>
              </p:sp>
              <p:sp>
                <p:nvSpPr>
                  <p:cNvPr id="77" name="Arc 76">
                    <a:extLst>
                      <a:ext uri="{FF2B5EF4-FFF2-40B4-BE49-F238E27FC236}">
                        <a16:creationId xmlns:a16="http://schemas.microsoft.com/office/drawing/2014/main" id="{D37851C6-7FD2-49B7-AF22-776323F6355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040015" y="2220073"/>
                    <a:ext cx="774257" cy="790744"/>
                  </a:xfrm>
                  <a:prstGeom prst="arc">
                    <a:avLst>
                      <a:gd name="adj1" fmla="val 16004196"/>
                      <a:gd name="adj2" fmla="val 20892995"/>
                    </a:avLst>
                  </a:prstGeom>
                  <a:ln w="15875" cap="flat" cmpd="sng" algn="ctr">
                    <a:solidFill>
                      <a:schemeClr val="accent1"/>
                    </a:solidFill>
                    <a:prstDash val="solid"/>
                    <a:round/>
                    <a:headEnd type="arrow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81" name="Arc 80">
                    <a:extLst>
                      <a:ext uri="{FF2B5EF4-FFF2-40B4-BE49-F238E27FC236}">
                        <a16:creationId xmlns:a16="http://schemas.microsoft.com/office/drawing/2014/main" id="{50845008-6A42-4F73-AF00-38E5A3C6596F}"/>
                      </a:ext>
                    </a:extLst>
                  </p:cNvPr>
                  <p:cNvSpPr/>
                  <p:nvPr/>
                </p:nvSpPr>
                <p:spPr>
                  <a:xfrm>
                    <a:off x="2959627" y="1551710"/>
                    <a:ext cx="3782918" cy="2473728"/>
                  </a:xfrm>
                  <a:prstGeom prst="arc">
                    <a:avLst>
                      <a:gd name="adj1" fmla="val 10855533"/>
                      <a:gd name="adj2" fmla="val 31568"/>
                    </a:avLst>
                  </a:prstGeom>
                  <a:ln w="15875">
                    <a:headEnd type="arrow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63" name="Graphic 62" descr="Sun">
                  <a:extLst>
                    <a:ext uri="{FF2B5EF4-FFF2-40B4-BE49-F238E27FC236}">
                      <a16:creationId xmlns:a16="http://schemas.microsoft.com/office/drawing/2014/main" id="{88B9D6DE-046D-4446-B962-F59DF775D7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2383" y="1545658"/>
                  <a:ext cx="914400" cy="9144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FCF5A37C-4D1F-43FE-818A-15DD9807C4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94737" y="2052841"/>
                      <a:ext cx="3414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oMath>
                        </m:oMathPara>
                      </a14:m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FCF5A37C-4D1F-43FE-818A-15DD9807C4E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94737" y="2052841"/>
                      <a:ext cx="341439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6071" r="-8929" b="-1087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C5A5C8E8-CCEE-49F3-9824-D5DFB43507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68333" y="2675061"/>
                      <a:ext cx="3414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oMath>
                        </m:oMathPara>
                      </a14:m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C5A5C8E8-CCEE-49F3-9824-D5DFB435070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68333" y="2675061"/>
                      <a:ext cx="341439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6071" r="-8929" b="-1087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3AD2AED-FB96-465C-8669-6CC320B4D0DF}"/>
                  </a:ext>
                </a:extLst>
              </p:cNvPr>
              <p:cNvSpPr txBox="1"/>
              <p:nvPr/>
            </p:nvSpPr>
            <p:spPr>
              <a:xfrm>
                <a:off x="9570247" y="3343850"/>
                <a:ext cx="613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NO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3AD2AED-FB96-465C-8669-6CC320B4D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247" y="3343850"/>
                <a:ext cx="613109" cy="369332"/>
              </a:xfrm>
              <a:prstGeom prst="rect">
                <a:avLst/>
              </a:prstGeom>
              <a:blipFill>
                <a:blip r:embed="rId8"/>
                <a:stretch>
                  <a:fillRect l="-2000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1BA2D61-4B97-4EB5-B3C7-A37046FE8824}"/>
                  </a:ext>
                </a:extLst>
              </p:cNvPr>
              <p:cNvSpPr txBox="1"/>
              <p:nvPr/>
            </p:nvSpPr>
            <p:spPr>
              <a:xfrm>
                <a:off x="10910162" y="4095785"/>
                <a:ext cx="613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1BA2D61-4B97-4EB5-B3C7-A37046FE8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0162" y="4095785"/>
                <a:ext cx="613109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FEC8FD3-64FF-45AD-9A8D-383B919EB6C2}"/>
                  </a:ext>
                </a:extLst>
              </p:cNvPr>
              <p:cNvSpPr txBox="1"/>
              <p:nvPr/>
            </p:nvSpPr>
            <p:spPr>
              <a:xfrm>
                <a:off x="7939338" y="4118691"/>
                <a:ext cx="13042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RO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HO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FEC8FD3-64FF-45AD-9A8D-383B919EB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338" y="4118691"/>
                <a:ext cx="1304252" cy="369332"/>
              </a:xfrm>
              <a:prstGeom prst="rect">
                <a:avLst/>
              </a:prstGeom>
              <a:blipFill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6839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3" y="583748"/>
            <a:ext cx="11430000" cy="1014761"/>
          </a:xfrm>
        </p:spPr>
        <p:txBody>
          <a:bodyPr anchor="b"/>
          <a:lstStyle/>
          <a:p>
            <a:r>
              <a:rPr lang="en-US" b="0" dirty="0"/>
              <a:t>Data and method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F1306E-CA2D-442A-8BE6-9F90CB5DDDD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56789718"/>
              </p:ext>
            </p:extLst>
          </p:nvPr>
        </p:nvGraphicFramePr>
        <p:xfrm>
          <a:off x="597403" y="431520"/>
          <a:ext cx="10405536" cy="33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384">
                  <a:extLst>
                    <a:ext uri="{9D8B030D-6E8A-4147-A177-3AD203B41FA5}">
                      <a16:colId xmlns:a16="http://schemas.microsoft.com/office/drawing/2014/main" val="2133596917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2636718485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3975895221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1346545331"/>
                    </a:ext>
                  </a:extLst>
                </a:gridCol>
              </a:tblGrid>
              <a:tr h="3387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Introduction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and methods</a:t>
                      </a:r>
                    </a:p>
                  </a:txBody>
                  <a:tcPr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Results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Summary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5363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A61FDDBE-9778-4A05-BD90-F8D1625735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403" y="1750737"/>
                <a:ext cx="6194014" cy="44626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100000"/>
                  </a:lnSpc>
                </a:pPr>
                <a:r>
                  <a:rPr lang="en-US" sz="2000" dirty="0"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1-D Reginal </a:t>
                </a:r>
                <a:r>
                  <a:rPr lang="en-US" sz="2000" dirty="0" err="1"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chEmical</a:t>
                </a:r>
                <a:r>
                  <a:rPr lang="en-US" sz="2000" dirty="0"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 </a:t>
                </a:r>
                <a:r>
                  <a:rPr lang="en-US" sz="2000" dirty="0" err="1"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trAnsport</a:t>
                </a:r>
                <a:r>
                  <a:rPr lang="en-US" sz="2000" dirty="0"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 Model (REAM 1-D)</a:t>
                </a:r>
              </a:p>
              <a:p>
                <a:pPr marL="800100" lvl="1" indent="-342900">
                  <a:lnSpc>
                    <a:spcPct val="100000"/>
                  </a:lnSpc>
                </a:pPr>
                <a:r>
                  <a:rPr lang="en-US" sz="1800" dirty="0"/>
                  <a:t>30 layers in troposphere</a:t>
                </a:r>
              </a:p>
              <a:p>
                <a:pPr marL="800100" lvl="1" indent="-342900">
                  <a:lnSpc>
                    <a:spcPct val="100000"/>
                  </a:lnSpc>
                </a:pPr>
                <a:r>
                  <a:rPr lang="en-US" sz="1800" dirty="0"/>
                  <a:t>Concentrations of NO,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/>
                  <a:t>, CO and NMVOCs are constrained at 1 min time step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ct val="0"/>
                  </a:spcBef>
                </a:pPr>
                <a:endParaRPr lang="en-US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n-US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Ozone Photochemistry and Export from China Experiment (OPECE)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1800" dirty="0"/>
                  <a:t>March and April 2018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1800" dirty="0"/>
                  <a:t>Rural coastal site in a wetland reserve 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sz="1800" dirty="0"/>
                  <a:t>    in </a:t>
                </a:r>
                <a:r>
                  <a:rPr lang="en-US" sz="1800" dirty="0" err="1"/>
                  <a:t>Dongying</a:t>
                </a:r>
                <a:r>
                  <a:rPr lang="en-US" sz="1800" dirty="0"/>
                  <a:t>, Shandong, China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CO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VOCs</m:t>
                    </m:r>
                  </m:oMath>
                </a14:m>
                <a:r>
                  <a:rPr lang="en-US" sz="1800" dirty="0"/>
                  <a:t> and aerosol surface area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1800" dirty="0"/>
                  <a:t>LOPAP (Long path absorption photometer) measured HONO surface concentration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1800" b="1" dirty="0"/>
              </a:p>
              <a:p>
                <a:pPr marL="342900" indent="-342900">
                  <a:lnSpc>
                    <a:spcPct val="110000"/>
                  </a:lnSpc>
                  <a:spcBef>
                    <a:spcPct val="0"/>
                  </a:spcBef>
                </a:pPr>
                <a:endParaRPr lang="en-US" sz="2600" b="1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A61FDDBE-9778-4A05-BD90-F8D162573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3" y="1750737"/>
                <a:ext cx="6194014" cy="4462684"/>
              </a:xfrm>
              <a:prstGeom prst="rect">
                <a:avLst/>
              </a:prstGeom>
              <a:blipFill>
                <a:blip r:embed="rId3"/>
                <a:stretch>
                  <a:fillRect l="-886" t="-1230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D424E4B-FF77-47B1-A591-886D34CFDAC8}"/>
              </a:ext>
            </a:extLst>
          </p:cNvPr>
          <p:cNvGrpSpPr>
            <a:grpSpLocks noChangeAspect="1"/>
          </p:cNvGrpSpPr>
          <p:nvPr/>
        </p:nvGrpSpPr>
        <p:grpSpPr>
          <a:xfrm>
            <a:off x="7345339" y="1690688"/>
            <a:ext cx="3657600" cy="4391134"/>
            <a:chOff x="5716480" y="566403"/>
            <a:chExt cx="4646135" cy="5577920"/>
          </a:xfrm>
        </p:grpSpPr>
        <p:pic>
          <p:nvPicPr>
            <p:cNvPr id="34" name="Picture 33" descr="A close up of a map&#10;&#10;Description automatically generated">
              <a:extLst>
                <a:ext uri="{FF2B5EF4-FFF2-40B4-BE49-F238E27FC236}">
                  <a16:creationId xmlns:a16="http://schemas.microsoft.com/office/drawing/2014/main" id="{BDDB3CCD-25A9-407C-97D4-5FF3A9D19FEB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3" r="21830"/>
            <a:stretch/>
          </p:blipFill>
          <p:spPr>
            <a:xfrm>
              <a:off x="5716480" y="566403"/>
              <a:ext cx="4646135" cy="5577920"/>
            </a:xfrm>
            <a:prstGeom prst="rect">
              <a:avLst/>
            </a:prstGeom>
          </p:spPr>
        </p:pic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B663836D-C2B4-4053-9325-0B8FCF300EDF}"/>
                </a:ext>
              </a:extLst>
            </p:cNvPr>
            <p:cNvSpPr/>
            <p:nvPr/>
          </p:nvSpPr>
          <p:spPr>
            <a:xfrm>
              <a:off x="9083863" y="3113785"/>
              <a:ext cx="111124" cy="117474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6" name="Picture 35" descr="A close up of a map&#10;&#10;Description automatically generated">
            <a:extLst>
              <a:ext uri="{FF2B5EF4-FFF2-40B4-BE49-F238E27FC236}">
                <a16:creationId xmlns:a16="http://schemas.microsoft.com/office/drawing/2014/main" id="{F7CFD061-4ECD-42B5-8274-5032C47819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27447" r="6477" b="7092"/>
          <a:stretch/>
        </p:blipFill>
        <p:spPr>
          <a:xfrm>
            <a:off x="6096000" y="4152355"/>
            <a:ext cx="1828800" cy="1317138"/>
          </a:xfrm>
          <a:prstGeom prst="rect">
            <a:avLst/>
          </a:prstGeom>
          <a:ln w="38100">
            <a:solidFill>
              <a:srgbClr val="A7934B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EE19F1-5F3B-49A1-98BC-E36796A5A4F3}"/>
              </a:ext>
            </a:extLst>
          </p:cNvPr>
          <p:cNvCxnSpPr>
            <a:cxnSpLocks/>
            <a:endCxn id="35" idx="0"/>
          </p:cNvCxnSpPr>
          <p:nvPr/>
        </p:nvCxnSpPr>
        <p:spPr>
          <a:xfrm flipV="1">
            <a:off x="7924800" y="3696076"/>
            <a:ext cx="2115202" cy="456279"/>
          </a:xfrm>
          <a:prstGeom prst="line">
            <a:avLst/>
          </a:prstGeom>
          <a:ln w="38100">
            <a:solidFill>
              <a:srgbClr val="A79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CEED07-1431-4F45-9241-394EEE5786AF}"/>
              </a:ext>
            </a:extLst>
          </p:cNvPr>
          <p:cNvCxnSpPr>
            <a:cxnSpLocks/>
          </p:cNvCxnSpPr>
          <p:nvPr/>
        </p:nvCxnSpPr>
        <p:spPr>
          <a:xfrm flipV="1">
            <a:off x="7924800" y="3788556"/>
            <a:ext cx="2071461" cy="1680937"/>
          </a:xfrm>
          <a:prstGeom prst="line">
            <a:avLst/>
          </a:prstGeom>
          <a:ln w="38100">
            <a:solidFill>
              <a:srgbClr val="A79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2746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F4371E-7433-46C7-A343-F588BAEAD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3" y="1371600"/>
            <a:ext cx="4114800" cy="4114800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3594A5-07F7-48D4-A14C-1CB520364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47" y="1371600"/>
            <a:ext cx="4114800" cy="4114800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3D0B6603-6E95-455E-8978-140ACF9F9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22" y="1371600"/>
            <a:ext cx="4114800" cy="4114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3" y="583748"/>
            <a:ext cx="11430000" cy="1014761"/>
          </a:xfrm>
        </p:spPr>
        <p:txBody>
          <a:bodyPr anchor="b"/>
          <a:lstStyle/>
          <a:p>
            <a:r>
              <a:rPr lang="en-US" b="0" dirty="0"/>
              <a:t>Observations and base simulation (OH + NO)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F1306E-CA2D-442A-8BE6-9F90CB5DDDD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597403" y="431520"/>
          <a:ext cx="10405536" cy="33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384">
                  <a:extLst>
                    <a:ext uri="{9D8B030D-6E8A-4147-A177-3AD203B41FA5}">
                      <a16:colId xmlns:a16="http://schemas.microsoft.com/office/drawing/2014/main" val="2133596917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2636718485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3975895221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1346545331"/>
                    </a:ext>
                  </a:extLst>
                </a:gridCol>
              </a:tblGrid>
              <a:tr h="3387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Introduction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and methods</a:t>
                      </a:r>
                    </a:p>
                  </a:txBody>
                  <a:tcPr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Results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Summary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5363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356B8A5-C05F-4B87-8BB4-BD66460C5828}"/>
                  </a:ext>
                </a:extLst>
              </p:cNvPr>
              <p:cNvSpPr/>
              <p:nvPr/>
            </p:nvSpPr>
            <p:spPr>
              <a:xfrm>
                <a:off x="4712203" y="5336139"/>
                <a:ext cx="4230997" cy="946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A7934B"/>
                    </a:solidFill>
                  </a:rPr>
                  <a:t>Heterogeneous reaction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A7934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A7934B"/>
                            </a:solidFill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a:rPr lang="en-US">
                            <a:solidFill>
                              <a:srgbClr val="A7934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A7934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A7934B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A7934B"/>
                    </a:solidFill>
                  </a:rPr>
                  <a:t>On aerosol surface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A7934B"/>
                    </a:solidFill>
                  </a:rPr>
                  <a:t>On ground surface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356B8A5-C05F-4B87-8BB4-BD66460C5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03" y="5336139"/>
                <a:ext cx="4230997" cy="946991"/>
              </a:xfrm>
              <a:prstGeom prst="rect">
                <a:avLst/>
              </a:prstGeom>
              <a:blipFill>
                <a:blip r:embed="rId6"/>
                <a:stretch>
                  <a:fillRect l="-865" t="-3205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9CDB3A-F97C-4128-8B83-55C7E6C58B6B}"/>
                  </a:ext>
                </a:extLst>
              </p:cNvPr>
              <p:cNvSpPr/>
              <p:nvPr/>
            </p:nvSpPr>
            <p:spPr>
              <a:xfrm>
                <a:off x="1048587" y="5312377"/>
                <a:ext cx="42309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A7934B"/>
                    </a:solidFill>
                  </a:rPr>
                  <a:t>OH + NO is not enough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A7934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A7934B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9CDB3A-F97C-4128-8B83-55C7E6C58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87" y="5312377"/>
                <a:ext cx="4230997" cy="369332"/>
              </a:xfrm>
              <a:prstGeom prst="rect">
                <a:avLst/>
              </a:prstGeom>
              <a:blipFill>
                <a:blip r:embed="rId7"/>
                <a:stretch>
                  <a:fillRect l="-86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7156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3" y="583748"/>
            <a:ext cx="11430000" cy="1014761"/>
          </a:xfrm>
        </p:spPr>
        <p:txBody>
          <a:bodyPr anchor="b"/>
          <a:lstStyle/>
          <a:p>
            <a:r>
              <a:rPr lang="en-US" b="0" dirty="0"/>
              <a:t>HONO source parameterizations </a:t>
            </a:r>
            <a:r>
              <a:rPr lang="en-US" sz="2800" b="0" dirty="0"/>
              <a:t>(Liu et al., 2014) </a:t>
            </a:r>
            <a:endParaRPr lang="en-US" b="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F1306E-CA2D-442A-8BE6-9F90CB5DDDD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597403" y="431520"/>
          <a:ext cx="10405536" cy="33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384">
                  <a:extLst>
                    <a:ext uri="{9D8B030D-6E8A-4147-A177-3AD203B41FA5}">
                      <a16:colId xmlns:a16="http://schemas.microsoft.com/office/drawing/2014/main" val="2133596917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2636718485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3975895221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1346545331"/>
                    </a:ext>
                  </a:extLst>
                </a:gridCol>
              </a:tblGrid>
              <a:tr h="3387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Introduction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and methods</a:t>
                      </a:r>
                    </a:p>
                  </a:txBody>
                  <a:tcPr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Results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Summary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5363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B5D749-C2C0-44F6-A38C-FCBC69BE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4047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5400" b="1" dirty="0">
                <a:solidFill>
                  <a:srgbClr val="A7934B"/>
                </a:solidFill>
              </a:rPr>
              <a:t>Simplified</a:t>
            </a:r>
          </a:p>
        </p:txBody>
      </p:sp>
    </p:spTree>
    <p:extLst>
      <p:ext uri="{BB962C8B-B14F-4D97-AF65-F5344CB8AC3E}">
        <p14:creationId xmlns:p14="http://schemas.microsoft.com/office/powerpoint/2010/main" val="275187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3" y="583748"/>
            <a:ext cx="11430000" cy="1014761"/>
          </a:xfrm>
        </p:spPr>
        <p:txBody>
          <a:bodyPr anchor="b"/>
          <a:lstStyle/>
          <a:p>
            <a:r>
              <a:rPr lang="en-US" b="0" dirty="0"/>
              <a:t>HONO source parameterizations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F1306E-CA2D-442A-8BE6-9F90CB5DDDD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597403" y="431520"/>
          <a:ext cx="10405536" cy="33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384">
                  <a:extLst>
                    <a:ext uri="{9D8B030D-6E8A-4147-A177-3AD203B41FA5}">
                      <a16:colId xmlns:a16="http://schemas.microsoft.com/office/drawing/2014/main" val="2133596917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2636718485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3975895221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1346545331"/>
                    </a:ext>
                  </a:extLst>
                </a:gridCol>
              </a:tblGrid>
              <a:tr h="3387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Introduction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and methods</a:t>
                      </a:r>
                    </a:p>
                  </a:txBody>
                  <a:tcPr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Results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Summary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5363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5B5D749-C2C0-44F6-A38C-FCBC69BEF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94047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100" dirty="0"/>
                  <a:t>Aerosol heterogeneous uptake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300" dirty="0"/>
                  <a:t>First-order rate constant Ka for aerosol uptake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300" dirty="0"/>
                  <a:t> is: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3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300" dirty="0"/>
                  <a:t>where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300" dirty="0"/>
                  <a:t> is molecular diffusion 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300" dirty="0"/>
                  <a:t>; </a:t>
                </a:r>
                <a:endParaRPr lang="en-US" sz="23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300" b="0" dirty="0"/>
                  <a:t> is total aerosol surface area;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300" dirty="0"/>
                  <a:t> is particle radius, 0.1</a:t>
                </a:r>
                <a:r>
                  <a:rPr lang="en-US" sz="23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sz="2300" dirty="0"/>
                  <a:t>;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300" dirty="0"/>
                  <a:t> is the mean molecular speed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300" dirty="0"/>
                  <a:t> in the air;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300" dirty="0">
                    <a:ea typeface="Cambria Math" panose="02040503050406030204" pitchFamily="18" charset="0"/>
                  </a:rPr>
                  <a:t>a</a:t>
                </a:r>
                <a:r>
                  <a:rPr lang="en-US" sz="2300" b="0" dirty="0">
                    <a:ea typeface="Cambria Math" panose="02040503050406030204" pitchFamily="18" charset="0"/>
                  </a:rPr>
                  <a:t>nd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/>
                  <a:t>is sticking coefficient (reactive uptake coefficient)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300" dirty="0"/>
                  <a:t> on aerosol surface, 1e-6 (</a:t>
                </a:r>
                <a:r>
                  <a:rPr lang="en-US" sz="2300" dirty="0" err="1"/>
                  <a:t>Kleffmen</a:t>
                </a:r>
                <a:r>
                  <a:rPr lang="en-US" sz="2300" dirty="0"/>
                  <a:t> et al., 1998).</a:t>
                </a: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5B5D749-C2C0-44F6-A38C-FCBC69BEF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94047"/>
              </a:xfrm>
              <a:blipFill>
                <a:blip r:embed="rId2"/>
                <a:stretch>
                  <a:fillRect l="-812" t="-779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36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3" y="583748"/>
            <a:ext cx="11430000" cy="1014761"/>
          </a:xfrm>
        </p:spPr>
        <p:txBody>
          <a:bodyPr anchor="b"/>
          <a:lstStyle/>
          <a:p>
            <a:r>
              <a:rPr lang="en-US" b="0" dirty="0"/>
              <a:t>HONO source parameterizations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F1306E-CA2D-442A-8BE6-9F90CB5DDDD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597403" y="431520"/>
          <a:ext cx="10405536" cy="33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384">
                  <a:extLst>
                    <a:ext uri="{9D8B030D-6E8A-4147-A177-3AD203B41FA5}">
                      <a16:colId xmlns:a16="http://schemas.microsoft.com/office/drawing/2014/main" val="2133596917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2636718485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3975895221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1346545331"/>
                    </a:ext>
                  </a:extLst>
                </a:gridCol>
              </a:tblGrid>
              <a:tr h="3387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Introduction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and methods</a:t>
                      </a:r>
                    </a:p>
                  </a:txBody>
                  <a:tcPr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Results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Summary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5363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17051FC-7C9D-4B60-9E7D-CC3C7F111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/>
                  <a:t>Ground heterogeneous uptake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/>
                  <a:t>Instantaneous release of HONO into </a:t>
                </a:r>
                <a:r>
                  <a:rPr lang="en-US" sz="1800" dirty="0">
                    <a:solidFill>
                      <a:srgbClr val="FF0000"/>
                    </a:solidFill>
                  </a:rPr>
                  <a:t>the first model layer </a:t>
                </a:r>
                <a:r>
                  <a:rPr lang="en-US" sz="1800" dirty="0"/>
                  <a:t>resulted from dry deposition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, first-order HONO release rate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is: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is dry deposition velocity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a:rPr lang="en-US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, output from 3-D REAM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/>
                  <a:t>and f is the yield of HONO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reaching the surface: 0.08 </a:t>
                </a:r>
                <a:r>
                  <a:rPr lang="en-US" sz="1800" dirty="0">
                    <a:solidFill>
                      <a:srgbClr val="FF0000"/>
                    </a:solidFill>
                  </a:rPr>
                  <a:t>which is large enough to reproduce observed HONO at night in Beijing </a:t>
                </a:r>
                <a:r>
                  <a:rPr lang="en-US" sz="1800" dirty="0"/>
                  <a:t>(Liu et al. 2014).  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17051FC-7C9D-4B60-9E7D-CC3C7F111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812"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0E48276-4E00-459B-A348-ACD3BD1DF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244" y="3182247"/>
            <a:ext cx="3667637" cy="5334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554F5E-4018-48B5-85B2-B5D0155ED041}"/>
              </a:ext>
            </a:extLst>
          </p:cNvPr>
          <p:cNvSpPr/>
          <p:nvPr/>
        </p:nvSpPr>
        <p:spPr>
          <a:xfrm>
            <a:off x="9391062" y="3324082"/>
            <a:ext cx="1250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(Liu et al. 2014)</a:t>
            </a:r>
          </a:p>
        </p:txBody>
      </p:sp>
    </p:spTree>
    <p:extLst>
      <p:ext uri="{BB962C8B-B14F-4D97-AF65-F5344CB8AC3E}">
        <p14:creationId xmlns:p14="http://schemas.microsoft.com/office/powerpoint/2010/main" val="130884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3" y="583748"/>
            <a:ext cx="11430000" cy="1014761"/>
          </a:xfrm>
        </p:spPr>
        <p:txBody>
          <a:bodyPr anchor="b"/>
          <a:lstStyle/>
          <a:p>
            <a:r>
              <a:rPr lang="en-US" b="0" dirty="0"/>
              <a:t>Simulation scenarios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F1306E-CA2D-442A-8BE6-9F90CB5DDDD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597403" y="431520"/>
          <a:ext cx="10405536" cy="33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384">
                  <a:extLst>
                    <a:ext uri="{9D8B030D-6E8A-4147-A177-3AD203B41FA5}">
                      <a16:colId xmlns:a16="http://schemas.microsoft.com/office/drawing/2014/main" val="2133596917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2636718485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3975895221"/>
                    </a:ext>
                  </a:extLst>
                </a:gridCol>
                <a:gridCol w="2601384">
                  <a:extLst>
                    <a:ext uri="{9D8B030D-6E8A-4147-A177-3AD203B41FA5}">
                      <a16:colId xmlns:a16="http://schemas.microsoft.com/office/drawing/2014/main" val="1346545331"/>
                    </a:ext>
                  </a:extLst>
                </a:gridCol>
              </a:tblGrid>
              <a:tr h="3387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Introduction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and methods</a:t>
                      </a:r>
                    </a:p>
                  </a:txBody>
                  <a:tcPr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Results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Summary</a:t>
                      </a:r>
                    </a:p>
                  </a:txBody>
                  <a:tcPr anchor="ctr">
                    <a:solidFill>
                      <a:srgbClr val="A793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5363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096CBB3B-332D-4473-88F9-265B36A2CB7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03806193"/>
                  </p:ext>
                </p:extLst>
              </p:nvPr>
            </p:nvGraphicFramePr>
            <p:xfrm>
              <a:off x="597403" y="2304288"/>
              <a:ext cx="7723637" cy="1478280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971269">
                      <a:extLst>
                        <a:ext uri="{9D8B030D-6E8A-4147-A177-3AD203B41FA5}">
                          <a16:colId xmlns:a16="http://schemas.microsoft.com/office/drawing/2014/main" val="605349054"/>
                        </a:ext>
                      </a:extLst>
                    </a:gridCol>
                    <a:gridCol w="5752368">
                      <a:extLst>
                        <a:ext uri="{9D8B030D-6E8A-4147-A177-3AD203B41FA5}">
                          <a16:colId xmlns:a16="http://schemas.microsoft.com/office/drawing/2014/main" val="1858761747"/>
                        </a:ext>
                      </a:extLst>
                    </a:gridCol>
                  </a:tblGrid>
                  <a:tr h="2782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Scenarios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A7934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Configuration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A7934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84666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S0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NO + OH + M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dirty="0"/>
                            <a:t> HONO + M</a:t>
                          </a:r>
                        </a:p>
                      </a:txBody>
                      <a:tcPr marL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1740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S1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S0 + aerosol uptake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NO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(constant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 marL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98890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S2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  S0 + ground uptake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NO</m:t>
                                  </m:r>
                                </m:e>
                                <m:sub>
                                  <m: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 (constant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=0.08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</a:p>
                      </a:txBody>
                      <a:tcPr marL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142438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096CBB3B-332D-4473-88F9-265B36A2CB7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03806193"/>
                  </p:ext>
                </p:extLst>
              </p:nvPr>
            </p:nvGraphicFramePr>
            <p:xfrm>
              <a:off x="597403" y="2304288"/>
              <a:ext cx="7723637" cy="1478280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971269">
                      <a:extLst>
                        <a:ext uri="{9D8B030D-6E8A-4147-A177-3AD203B41FA5}">
                          <a16:colId xmlns:a16="http://schemas.microsoft.com/office/drawing/2014/main" val="605349054"/>
                        </a:ext>
                      </a:extLst>
                    </a:gridCol>
                    <a:gridCol w="5752368">
                      <a:extLst>
                        <a:ext uri="{9D8B030D-6E8A-4147-A177-3AD203B41FA5}">
                          <a16:colId xmlns:a16="http://schemas.microsoft.com/office/drawing/2014/main" val="185876174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Scenarios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A7934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Configuration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A7934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84666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S0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4216" t="-106557" r="-318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1740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S1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4216" t="-206557" r="-318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8890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S2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4216" t="-306557" r="-318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24388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8859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|9.9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2015_editable_slide_template</Template>
  <TotalTime>3474</TotalTime>
  <Words>709</Words>
  <Application>Microsoft Office PowerPoint</Application>
  <PresentationFormat>Widescreen</PresentationFormat>
  <Paragraphs>160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Cambria Math</vt:lpstr>
      <vt:lpstr>Roboto</vt:lpstr>
      <vt:lpstr>Arial</vt:lpstr>
      <vt:lpstr>Roboto Condensed Light</vt:lpstr>
      <vt:lpstr>Custom Design</vt:lpstr>
      <vt:lpstr>1_Custom Design</vt:lpstr>
      <vt:lpstr>2_Custom Design</vt:lpstr>
      <vt:lpstr>Evaluation of a potential HONO source: A case study in China</vt:lpstr>
      <vt:lpstr>Outline</vt:lpstr>
      <vt:lpstr>Nitrous acid (HONO)</vt:lpstr>
      <vt:lpstr>Data and method</vt:lpstr>
      <vt:lpstr>Observations and base simulation (OH + NO)</vt:lpstr>
      <vt:lpstr>HONO source parameterizations (Liu et al., 2014) </vt:lpstr>
      <vt:lpstr>HONO source parameterizations</vt:lpstr>
      <vt:lpstr>HONO source parameterizations</vt:lpstr>
      <vt:lpstr>Simulation scenarios </vt:lpstr>
      <vt:lpstr>Simulation results </vt:lpstr>
      <vt:lpstr>f = 0.08 for ground source</vt:lpstr>
      <vt:lpstr>Future work </vt:lpstr>
      <vt:lpstr>Future work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Chong, Kezhen</cp:lastModifiedBy>
  <cp:revision>141</cp:revision>
  <dcterms:created xsi:type="dcterms:W3CDTF">2016-03-09T16:46:53Z</dcterms:created>
  <dcterms:modified xsi:type="dcterms:W3CDTF">2020-04-29T23:53:32Z</dcterms:modified>
</cp:coreProperties>
</file>