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7"/>
  </p:notesMasterIdLst>
  <p:sldIdLst>
    <p:sldId id="256" r:id="rId2"/>
    <p:sldId id="257" r:id="rId3"/>
    <p:sldId id="258" r:id="rId4"/>
    <p:sldId id="260" r:id="rId5"/>
    <p:sldId id="259" r:id="rId6"/>
    <p:sldId id="261" r:id="rId7"/>
    <p:sldId id="262" r:id="rId8"/>
    <p:sldId id="264" r:id="rId9"/>
    <p:sldId id="263" r:id="rId10"/>
    <p:sldId id="266" r:id="rId11"/>
    <p:sldId id="265" r:id="rId12"/>
    <p:sldId id="267" r:id="rId13"/>
    <p:sldId id="268"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365" autoAdjust="0"/>
  </p:normalViewPr>
  <p:slideViewPr>
    <p:cSldViewPr snapToGrid="0">
      <p:cViewPr varScale="1">
        <p:scale>
          <a:sx n="64" d="100"/>
          <a:sy n="64" d="100"/>
        </p:scale>
        <p:origin x="134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dirty="0"/>
              <a:t>Mean PM</a:t>
            </a:r>
            <a:r>
              <a:rPr lang="en-IN" baseline="0" dirty="0"/>
              <a:t> vs Precipitation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PM2.5</c:v>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hade val="76000"/>
                  </a:schemeClr>
                </a:solidFill>
                <a:prstDash val="sysDot"/>
              </a:ln>
              <a:effectLst/>
            </c:spPr>
            <c:trendlineType val="linear"/>
            <c:dispRSqr val="0"/>
            <c:dispEq val="0"/>
          </c:trendline>
          <c:cat>
            <c:strRef>
              <c:f>PPT!$L$16:$L$20</c:f>
              <c:strCache>
                <c:ptCount val="5"/>
                <c:pt idx="0">
                  <c:v>0</c:v>
                </c:pt>
                <c:pt idx="1">
                  <c:v>&lt;1</c:v>
                </c:pt>
                <c:pt idx="2">
                  <c:v>1 to 10</c:v>
                </c:pt>
                <c:pt idx="3">
                  <c:v>10 to 15</c:v>
                </c:pt>
                <c:pt idx="4">
                  <c:v>&gt;15</c:v>
                </c:pt>
              </c:strCache>
            </c:strRef>
          </c:cat>
          <c:val>
            <c:numRef>
              <c:f>PPT!$M$16:$M$20</c:f>
              <c:numCache>
                <c:formatCode>General</c:formatCode>
                <c:ptCount val="5"/>
                <c:pt idx="0">
                  <c:v>52</c:v>
                </c:pt>
                <c:pt idx="1">
                  <c:v>47</c:v>
                </c:pt>
                <c:pt idx="2">
                  <c:v>45</c:v>
                </c:pt>
                <c:pt idx="3">
                  <c:v>72</c:v>
                </c:pt>
                <c:pt idx="4">
                  <c:v>42</c:v>
                </c:pt>
              </c:numCache>
            </c:numRef>
          </c:val>
          <c:extLst>
            <c:ext xmlns:c16="http://schemas.microsoft.com/office/drawing/2014/chart" uri="{C3380CC4-5D6E-409C-BE32-E72D297353CC}">
              <c16:uniqueId val="{00000001-1D5D-4FD8-9E5F-50935A2B1464}"/>
            </c:ext>
          </c:extLst>
        </c:ser>
        <c:ser>
          <c:idx val="1"/>
          <c:order val="1"/>
          <c:tx>
            <c:v>PM10</c:v>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PPT!$L$16:$L$20</c:f>
              <c:strCache>
                <c:ptCount val="5"/>
                <c:pt idx="0">
                  <c:v>0</c:v>
                </c:pt>
                <c:pt idx="1">
                  <c:v>&lt;1</c:v>
                </c:pt>
                <c:pt idx="2">
                  <c:v>1 to 10</c:v>
                </c:pt>
                <c:pt idx="3">
                  <c:v>10 to 15</c:v>
                </c:pt>
                <c:pt idx="4">
                  <c:v>&gt;15</c:v>
                </c:pt>
              </c:strCache>
            </c:strRef>
          </c:cat>
          <c:val>
            <c:numRef>
              <c:f>PPT!$N$16:$N$20</c:f>
              <c:numCache>
                <c:formatCode>General</c:formatCode>
                <c:ptCount val="5"/>
                <c:pt idx="0">
                  <c:v>90</c:v>
                </c:pt>
                <c:pt idx="1">
                  <c:v>87</c:v>
                </c:pt>
                <c:pt idx="2">
                  <c:v>63</c:v>
                </c:pt>
                <c:pt idx="3">
                  <c:v>93</c:v>
                </c:pt>
                <c:pt idx="4">
                  <c:v>66</c:v>
                </c:pt>
              </c:numCache>
            </c:numRef>
          </c:val>
          <c:extLst>
            <c:ext xmlns:c16="http://schemas.microsoft.com/office/drawing/2014/chart" uri="{C3380CC4-5D6E-409C-BE32-E72D297353CC}">
              <c16:uniqueId val="{00000003-1D5D-4FD8-9E5F-50935A2B1464}"/>
            </c:ext>
          </c:extLst>
        </c:ser>
        <c:dLbls>
          <c:dLblPos val="outEnd"/>
          <c:showLegendKey val="0"/>
          <c:showVal val="1"/>
          <c:showCatName val="0"/>
          <c:showSerName val="0"/>
          <c:showPercent val="0"/>
          <c:showBubbleSize val="0"/>
        </c:dLbls>
        <c:gapWidth val="219"/>
        <c:overlap val="-27"/>
        <c:axId val="1791518112"/>
        <c:axId val="1791514304"/>
      </c:barChart>
      <c:catAx>
        <c:axId val="17915181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Precipitation Bins (mm/hr)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514304"/>
        <c:crosses val="autoZero"/>
        <c:auto val="1"/>
        <c:lblAlgn val="ctr"/>
        <c:lblOffset val="100"/>
        <c:noMultiLvlLbl val="0"/>
      </c:catAx>
      <c:valAx>
        <c:axId val="179151430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PM (ug/m3)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5181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dirty="0"/>
              <a:t>Mean PM conc vs Wind Speeds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PM2.5</c:v>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hade val="76000"/>
                  </a:schemeClr>
                </a:solidFill>
                <a:prstDash val="sysDot"/>
              </a:ln>
              <a:effectLst/>
            </c:spPr>
            <c:trendlineType val="linear"/>
            <c:dispRSqr val="0"/>
            <c:dispEq val="0"/>
          </c:trendline>
          <c:cat>
            <c:strRef>
              <c:f>Wind!$L$1:$L$30</c:f>
              <c:strCache>
                <c:ptCount val="28"/>
                <c:pt idx="0">
                  <c:v>0 and blanks</c:v>
                </c:pt>
                <c:pt idx="3">
                  <c:v>&lt;1</c:v>
                </c:pt>
                <c:pt idx="6">
                  <c:v>1 to 3</c:v>
                </c:pt>
                <c:pt idx="9">
                  <c:v>3 to 5</c:v>
                </c:pt>
                <c:pt idx="12">
                  <c:v>5 to 7</c:v>
                </c:pt>
                <c:pt idx="15">
                  <c:v>7 to 9</c:v>
                </c:pt>
                <c:pt idx="18">
                  <c:v>9 to 11</c:v>
                </c:pt>
                <c:pt idx="21">
                  <c:v>11 to 13</c:v>
                </c:pt>
                <c:pt idx="24">
                  <c:v>13 to 15</c:v>
                </c:pt>
                <c:pt idx="27">
                  <c:v>&gt;15</c:v>
                </c:pt>
              </c:strCache>
            </c:strRef>
          </c:cat>
          <c:val>
            <c:numRef>
              <c:f>Wind!$M$1:$M$30</c:f>
              <c:numCache>
                <c:formatCode>General</c:formatCode>
                <c:ptCount val="30"/>
                <c:pt idx="0">
                  <c:v>57</c:v>
                </c:pt>
                <c:pt idx="3">
                  <c:v>64</c:v>
                </c:pt>
                <c:pt idx="6">
                  <c:v>52</c:v>
                </c:pt>
                <c:pt idx="9">
                  <c:v>47</c:v>
                </c:pt>
                <c:pt idx="12">
                  <c:v>40</c:v>
                </c:pt>
                <c:pt idx="15">
                  <c:v>35</c:v>
                </c:pt>
                <c:pt idx="18">
                  <c:v>35</c:v>
                </c:pt>
                <c:pt idx="21">
                  <c:v>36</c:v>
                </c:pt>
                <c:pt idx="24">
                  <c:v>65</c:v>
                </c:pt>
                <c:pt idx="27">
                  <c:v>25</c:v>
                </c:pt>
              </c:numCache>
            </c:numRef>
          </c:val>
          <c:extLst>
            <c:ext xmlns:c16="http://schemas.microsoft.com/office/drawing/2014/chart" uri="{C3380CC4-5D6E-409C-BE32-E72D297353CC}">
              <c16:uniqueId val="{00000001-470E-4D90-8DCF-CFEB6DF777FD}"/>
            </c:ext>
          </c:extLst>
        </c:ser>
        <c:ser>
          <c:idx val="1"/>
          <c:order val="1"/>
          <c:tx>
            <c:v>PM10</c:v>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Wind!$L$1:$L$30</c:f>
              <c:strCache>
                <c:ptCount val="28"/>
                <c:pt idx="0">
                  <c:v>0 and blanks</c:v>
                </c:pt>
                <c:pt idx="3">
                  <c:v>&lt;1</c:v>
                </c:pt>
                <c:pt idx="6">
                  <c:v>1 to 3</c:v>
                </c:pt>
                <c:pt idx="9">
                  <c:v>3 to 5</c:v>
                </c:pt>
                <c:pt idx="12">
                  <c:v>5 to 7</c:v>
                </c:pt>
                <c:pt idx="15">
                  <c:v>7 to 9</c:v>
                </c:pt>
                <c:pt idx="18">
                  <c:v>9 to 11</c:v>
                </c:pt>
                <c:pt idx="21">
                  <c:v>11 to 13</c:v>
                </c:pt>
                <c:pt idx="24">
                  <c:v>13 to 15</c:v>
                </c:pt>
                <c:pt idx="27">
                  <c:v>&gt;15</c:v>
                </c:pt>
              </c:strCache>
            </c:strRef>
          </c:cat>
          <c:val>
            <c:numRef>
              <c:f>Wind!$N$1:$N$30</c:f>
              <c:numCache>
                <c:formatCode>General</c:formatCode>
                <c:ptCount val="30"/>
                <c:pt idx="0">
                  <c:v>90</c:v>
                </c:pt>
                <c:pt idx="3">
                  <c:v>132</c:v>
                </c:pt>
                <c:pt idx="6">
                  <c:v>86</c:v>
                </c:pt>
                <c:pt idx="9">
                  <c:v>85</c:v>
                </c:pt>
                <c:pt idx="12">
                  <c:v>85</c:v>
                </c:pt>
                <c:pt idx="15">
                  <c:v>77</c:v>
                </c:pt>
                <c:pt idx="18">
                  <c:v>79</c:v>
                </c:pt>
                <c:pt idx="21">
                  <c:v>95</c:v>
                </c:pt>
                <c:pt idx="24">
                  <c:v>176</c:v>
                </c:pt>
                <c:pt idx="27">
                  <c:v>77</c:v>
                </c:pt>
              </c:numCache>
            </c:numRef>
          </c:val>
          <c:extLst>
            <c:ext xmlns:c16="http://schemas.microsoft.com/office/drawing/2014/chart" uri="{C3380CC4-5D6E-409C-BE32-E72D297353CC}">
              <c16:uniqueId val="{00000003-470E-4D90-8DCF-CFEB6DF777FD}"/>
            </c:ext>
          </c:extLst>
        </c:ser>
        <c:dLbls>
          <c:dLblPos val="outEnd"/>
          <c:showLegendKey val="0"/>
          <c:showVal val="1"/>
          <c:showCatName val="0"/>
          <c:showSerName val="0"/>
          <c:showPercent val="0"/>
          <c:showBubbleSize val="0"/>
        </c:dLbls>
        <c:gapWidth val="219"/>
        <c:overlap val="-27"/>
        <c:axId val="1562977104"/>
        <c:axId val="1562970576"/>
      </c:barChart>
      <c:catAx>
        <c:axId val="15629771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Wind velocity</a:t>
                </a:r>
                <a:r>
                  <a:rPr lang="en-IN" baseline="0" dirty="0"/>
                  <a:t> (m/s)</a:t>
                </a:r>
                <a:endParaRPr lang="en-IN"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2970576"/>
        <c:crosses val="autoZero"/>
        <c:auto val="1"/>
        <c:lblAlgn val="ctr"/>
        <c:lblOffset val="100"/>
        <c:noMultiLvlLbl val="0"/>
      </c:catAx>
      <c:valAx>
        <c:axId val="156297057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Mea</a:t>
                </a:r>
                <a:r>
                  <a:rPr lang="en-IN" baseline="0" dirty="0"/>
                  <a:t>n PM conc (ug/m3)</a:t>
                </a:r>
                <a:endParaRPr lang="en-IN"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29771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dirty="0"/>
              <a:t>PM concentrations</a:t>
            </a:r>
            <a:r>
              <a:rPr lang="en-IN" baseline="0" dirty="0"/>
              <a:t> over various atmospheric classes</a:t>
            </a:r>
            <a:endParaRPr lang="en-IN"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Thunderstorm!$C$1</c:f>
              <c:strCache>
                <c:ptCount val="1"/>
                <c:pt idx="0">
                  <c:v>PM2.5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Thunderstorm!$C$2:$C$6</c:f>
              <c:numCache>
                <c:formatCode>General</c:formatCode>
                <c:ptCount val="5"/>
                <c:pt idx="0">
                  <c:v>57</c:v>
                </c:pt>
                <c:pt idx="1">
                  <c:v>44</c:v>
                </c:pt>
                <c:pt idx="2">
                  <c:v>48</c:v>
                </c:pt>
                <c:pt idx="3">
                  <c:v>40</c:v>
                </c:pt>
                <c:pt idx="4">
                  <c:v>41</c:v>
                </c:pt>
              </c:numCache>
            </c:numRef>
          </c:val>
          <c:extLst>
            <c:ext xmlns:c16="http://schemas.microsoft.com/office/drawing/2014/chart" uri="{C3380CC4-5D6E-409C-BE32-E72D297353CC}">
              <c16:uniqueId val="{00000000-3F72-45E4-B012-6EDFBE69D222}"/>
            </c:ext>
          </c:extLst>
        </c:ser>
        <c:ser>
          <c:idx val="1"/>
          <c:order val="1"/>
          <c:tx>
            <c:strRef>
              <c:f>Thunderstorm!$D$1</c:f>
              <c:strCache>
                <c:ptCount val="1"/>
                <c:pt idx="0">
                  <c:v>PM10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Thunderstorm!$D$2:$D$6</c:f>
              <c:numCache>
                <c:formatCode>General</c:formatCode>
                <c:ptCount val="5"/>
                <c:pt idx="0">
                  <c:v>93</c:v>
                </c:pt>
                <c:pt idx="1">
                  <c:v>85</c:v>
                </c:pt>
                <c:pt idx="2">
                  <c:v>68</c:v>
                </c:pt>
                <c:pt idx="3">
                  <c:v>60</c:v>
                </c:pt>
                <c:pt idx="4">
                  <c:v>62</c:v>
                </c:pt>
              </c:numCache>
            </c:numRef>
          </c:val>
          <c:extLst>
            <c:ext xmlns:c16="http://schemas.microsoft.com/office/drawing/2014/chart" uri="{C3380CC4-5D6E-409C-BE32-E72D297353CC}">
              <c16:uniqueId val="{00000001-3F72-45E4-B012-6EDFBE69D222}"/>
            </c:ext>
          </c:extLst>
        </c:ser>
        <c:dLbls>
          <c:dLblPos val="outEnd"/>
          <c:showLegendKey val="0"/>
          <c:showVal val="1"/>
          <c:showCatName val="0"/>
          <c:showSerName val="0"/>
          <c:showPercent val="0"/>
          <c:showBubbleSize val="0"/>
        </c:dLbls>
        <c:gapWidth val="219"/>
        <c:overlap val="-27"/>
        <c:axId val="1791524640"/>
        <c:axId val="1791525728"/>
      </c:barChart>
      <c:catAx>
        <c:axId val="1791524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Atmospheric Classes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525728"/>
        <c:crosses val="autoZero"/>
        <c:auto val="1"/>
        <c:lblAlgn val="ctr"/>
        <c:lblOffset val="100"/>
        <c:noMultiLvlLbl val="0"/>
      </c:catAx>
      <c:valAx>
        <c:axId val="179152572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dirty="0"/>
                  <a:t>PM</a:t>
                </a:r>
                <a:r>
                  <a:rPr lang="en-IN" baseline="0" dirty="0"/>
                  <a:t> concentrations (ug/m3)</a:t>
                </a:r>
                <a:endParaRPr lang="en-IN"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1524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2.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B6F4-24F2-416E-A064-4927B238105F}" type="datetimeFigureOut">
              <a:rPr lang="en-IN" smtClean="0"/>
              <a:t>21-04-2020</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DCBFC-9B9A-4E11-86CC-69A8E6F65F1E}" type="slidenum">
              <a:rPr lang="en-IN" smtClean="0"/>
              <a:t>‹#›</a:t>
            </a:fld>
            <a:endParaRPr lang="en-IN" dirty="0"/>
          </a:p>
        </p:txBody>
      </p:sp>
    </p:spTree>
    <p:extLst>
      <p:ext uri="{BB962C8B-B14F-4D97-AF65-F5344CB8AC3E}">
        <p14:creationId xmlns:p14="http://schemas.microsoft.com/office/powerpoint/2010/main" val="386180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This can be answered by Table 1. The data is classified into</a:t>
            </a:r>
          </a:p>
          <a:p>
            <a:pPr lvl="0"/>
            <a:r>
              <a:rPr lang="en-IN" sz="1200" kern="1200" dirty="0">
                <a:solidFill>
                  <a:schemeClr val="tx1"/>
                </a:solidFill>
                <a:effectLst/>
                <a:latin typeface="+mn-lt"/>
                <a:ea typeface="+mn-ea"/>
                <a:cs typeface="+mn-cs"/>
              </a:rPr>
              <a:t>Windspeed (m/s)</a:t>
            </a:r>
          </a:p>
          <a:p>
            <a:pPr lvl="1"/>
            <a:r>
              <a:rPr lang="en-IN" sz="1200" kern="1200" dirty="0">
                <a:solidFill>
                  <a:schemeClr val="tx1"/>
                </a:solidFill>
                <a:effectLst/>
                <a:latin typeface="+mn-lt"/>
                <a:ea typeface="+mn-ea"/>
                <a:cs typeface="+mn-cs"/>
              </a:rPr>
              <a:t>High [8, ∞)</a:t>
            </a:r>
          </a:p>
          <a:p>
            <a:pPr lvl="1"/>
            <a:r>
              <a:rPr lang="en-IN" sz="1200" kern="1200" dirty="0">
                <a:solidFill>
                  <a:schemeClr val="tx1"/>
                </a:solidFill>
                <a:effectLst/>
                <a:latin typeface="+mn-lt"/>
                <a:ea typeface="+mn-ea"/>
                <a:cs typeface="+mn-cs"/>
              </a:rPr>
              <a:t>Moderate [4, 8)</a:t>
            </a:r>
          </a:p>
          <a:p>
            <a:pPr lvl="1"/>
            <a:r>
              <a:rPr lang="en-IN" sz="1200" kern="1200" dirty="0">
                <a:solidFill>
                  <a:schemeClr val="tx1"/>
                </a:solidFill>
                <a:effectLst/>
                <a:latin typeface="+mn-lt"/>
                <a:ea typeface="+mn-ea"/>
                <a:cs typeface="+mn-cs"/>
              </a:rPr>
              <a:t>Low [0, 4)</a:t>
            </a:r>
          </a:p>
          <a:p>
            <a:pPr lvl="0"/>
            <a:r>
              <a:rPr lang="en-IN" sz="1200" kern="1200" dirty="0">
                <a:solidFill>
                  <a:schemeClr val="tx1"/>
                </a:solidFill>
                <a:effectLst/>
                <a:latin typeface="+mn-lt"/>
                <a:ea typeface="+mn-ea"/>
                <a:cs typeface="+mn-cs"/>
              </a:rPr>
              <a:t>Precipitation/Rainfall (mm/hr)</a:t>
            </a:r>
          </a:p>
          <a:p>
            <a:pPr lvl="1"/>
            <a:r>
              <a:rPr lang="en-IN" sz="1200" kern="1200" dirty="0">
                <a:solidFill>
                  <a:schemeClr val="tx1"/>
                </a:solidFill>
                <a:effectLst/>
                <a:latin typeface="+mn-lt"/>
                <a:ea typeface="+mn-ea"/>
                <a:cs typeface="+mn-cs"/>
              </a:rPr>
              <a:t>Heavy [0.5, ∞)</a:t>
            </a:r>
          </a:p>
          <a:p>
            <a:pPr lvl="1"/>
            <a:r>
              <a:rPr lang="en-IN" sz="1200" kern="1200" dirty="0">
                <a:solidFill>
                  <a:schemeClr val="tx1"/>
                </a:solidFill>
                <a:effectLst/>
                <a:latin typeface="+mn-lt"/>
                <a:ea typeface="+mn-ea"/>
                <a:cs typeface="+mn-cs"/>
              </a:rPr>
              <a:t>Moderate [0.05, 0.5)</a:t>
            </a:r>
          </a:p>
          <a:p>
            <a:pPr lvl="1"/>
            <a:r>
              <a:rPr lang="en-IN" sz="1200" kern="1200" dirty="0">
                <a:solidFill>
                  <a:schemeClr val="tx1"/>
                </a:solidFill>
                <a:effectLst/>
                <a:latin typeface="+mn-lt"/>
                <a:ea typeface="+mn-ea"/>
                <a:cs typeface="+mn-cs"/>
              </a:rPr>
              <a:t>Low [0, 0.05)</a:t>
            </a:r>
          </a:p>
          <a:p>
            <a:pPr lvl="0"/>
            <a:r>
              <a:rPr lang="en-IN" sz="1200" kern="1200" dirty="0">
                <a:solidFill>
                  <a:schemeClr val="tx1"/>
                </a:solidFill>
                <a:effectLst/>
                <a:latin typeface="+mn-lt"/>
                <a:ea typeface="+mn-ea"/>
                <a:cs typeface="+mn-cs"/>
              </a:rPr>
              <a:t>Lag Period</a:t>
            </a:r>
          </a:p>
          <a:p>
            <a:pPr lvl="1"/>
            <a:r>
              <a:rPr lang="en-IN" sz="1200" kern="1200" dirty="0">
                <a:solidFill>
                  <a:schemeClr val="tx1"/>
                </a:solidFill>
                <a:effectLst/>
                <a:latin typeface="+mn-lt"/>
                <a:ea typeface="+mn-ea"/>
                <a:cs typeface="+mn-cs"/>
              </a:rPr>
              <a:t>1 hour</a:t>
            </a:r>
          </a:p>
          <a:p>
            <a:pPr lvl="1"/>
            <a:r>
              <a:rPr lang="en-IN" sz="1200" kern="1200" dirty="0">
                <a:solidFill>
                  <a:schemeClr val="tx1"/>
                </a:solidFill>
                <a:effectLst/>
                <a:latin typeface="+mn-lt"/>
                <a:ea typeface="+mn-ea"/>
                <a:cs typeface="+mn-cs"/>
              </a:rPr>
              <a:t>2 hours</a:t>
            </a:r>
          </a:p>
          <a:p>
            <a:endParaRPr lang="en-IN" dirty="0"/>
          </a:p>
        </p:txBody>
      </p:sp>
      <p:sp>
        <p:nvSpPr>
          <p:cNvPr id="4" name="Slide Number Placeholder 3"/>
          <p:cNvSpPr>
            <a:spLocks noGrp="1"/>
          </p:cNvSpPr>
          <p:nvPr>
            <p:ph type="sldNum" sz="quarter" idx="5"/>
          </p:nvPr>
        </p:nvSpPr>
        <p:spPr/>
        <p:txBody>
          <a:bodyPr/>
          <a:lstStyle/>
          <a:p>
            <a:fld id="{656DCBFC-9B9A-4E11-86CC-69A8E6F65F1E}" type="slidenum">
              <a:rPr lang="en-IN" smtClean="0"/>
              <a:t>3</a:t>
            </a:fld>
            <a:endParaRPr lang="en-IN" dirty="0"/>
          </a:p>
        </p:txBody>
      </p:sp>
    </p:spTree>
    <p:extLst>
      <p:ext uri="{BB962C8B-B14F-4D97-AF65-F5344CB8AC3E}">
        <p14:creationId xmlns:p14="http://schemas.microsoft.com/office/powerpoint/2010/main" val="135626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A common trend that can be noticed is that at </a:t>
            </a:r>
            <a:r>
              <a:rPr lang="en-IN" sz="1200" b="1" kern="1200" dirty="0">
                <a:solidFill>
                  <a:schemeClr val="tx1"/>
                </a:solidFill>
                <a:effectLst/>
                <a:latin typeface="+mn-lt"/>
                <a:ea typeface="+mn-ea"/>
                <a:cs typeface="+mn-cs"/>
              </a:rPr>
              <a:t>low humidity and high windspeed, </a:t>
            </a:r>
            <a:r>
              <a:rPr lang="en-IN" sz="1200" b="1" u="sng" kern="1200" dirty="0">
                <a:solidFill>
                  <a:schemeClr val="tx1"/>
                </a:solidFill>
                <a:effectLst/>
                <a:latin typeface="+mn-lt"/>
                <a:ea typeface="+mn-ea"/>
                <a:cs typeface="+mn-cs"/>
              </a:rPr>
              <a:t>PM</a:t>
            </a:r>
            <a:r>
              <a:rPr lang="en-IN" sz="1200" b="1" u="sng" kern="1200" baseline="-25000" dirty="0">
                <a:solidFill>
                  <a:schemeClr val="tx1"/>
                </a:solidFill>
                <a:effectLst/>
                <a:latin typeface="+mn-lt"/>
                <a:ea typeface="+mn-ea"/>
                <a:cs typeface="+mn-cs"/>
              </a:rPr>
              <a:t>2.5</a:t>
            </a:r>
            <a:r>
              <a:rPr lang="en-IN" sz="1200" b="1" u="sng" kern="1200" dirty="0">
                <a:solidFill>
                  <a:schemeClr val="tx1"/>
                </a:solidFill>
                <a:effectLst/>
                <a:latin typeface="+mn-lt"/>
                <a:ea typeface="+mn-ea"/>
                <a:cs typeface="+mn-cs"/>
              </a:rPr>
              <a:t> concentrations</a:t>
            </a:r>
            <a:r>
              <a:rPr lang="en-IN" sz="1200" b="1" kern="1200" dirty="0">
                <a:solidFill>
                  <a:schemeClr val="tx1"/>
                </a:solidFill>
                <a:effectLst/>
                <a:latin typeface="+mn-lt"/>
                <a:ea typeface="+mn-ea"/>
                <a:cs typeface="+mn-cs"/>
              </a:rPr>
              <a:t> go down</a:t>
            </a:r>
            <a:r>
              <a:rPr lang="en-IN" sz="1200" kern="1200" dirty="0">
                <a:solidFill>
                  <a:schemeClr val="tx1"/>
                </a:solidFill>
                <a:effectLst/>
                <a:latin typeface="+mn-lt"/>
                <a:ea typeface="+mn-ea"/>
                <a:cs typeface="+mn-cs"/>
              </a:rPr>
              <a:t> (Black lines) and vica versa (Red Lines). Although, it is not absolute, as factors such as pressure and temperature come into play.</a:t>
            </a:r>
          </a:p>
          <a:p>
            <a:r>
              <a:rPr lang="en-IN" sz="1200" kern="1200" dirty="0">
                <a:solidFill>
                  <a:schemeClr val="tx1"/>
                </a:solidFill>
                <a:effectLst/>
                <a:latin typeface="+mn-lt"/>
                <a:ea typeface="+mn-ea"/>
                <a:cs typeface="+mn-cs"/>
              </a:rPr>
              <a:t>It is important to note that </a:t>
            </a:r>
            <a:r>
              <a:rPr lang="en-IN" sz="1200" u="sng" kern="1200" dirty="0">
                <a:solidFill>
                  <a:schemeClr val="tx1"/>
                </a:solidFill>
                <a:effectLst/>
                <a:latin typeface="+mn-lt"/>
                <a:ea typeface="+mn-ea"/>
                <a:cs typeface="+mn-cs"/>
              </a:rPr>
              <a:t>PM</a:t>
            </a:r>
            <a:r>
              <a:rPr lang="en-IN" sz="1200" u="sng" kern="1200" baseline="-25000" dirty="0">
                <a:solidFill>
                  <a:schemeClr val="tx1"/>
                </a:solidFill>
                <a:effectLst/>
                <a:latin typeface="+mn-lt"/>
                <a:ea typeface="+mn-ea"/>
                <a:cs typeface="+mn-cs"/>
              </a:rPr>
              <a:t>2.5</a:t>
            </a:r>
            <a:r>
              <a:rPr lang="en-IN" sz="1200" u="sng" kern="1200" dirty="0">
                <a:solidFill>
                  <a:schemeClr val="tx1"/>
                </a:solidFill>
                <a:effectLst/>
                <a:latin typeface="+mn-lt"/>
                <a:ea typeface="+mn-ea"/>
                <a:cs typeface="+mn-cs"/>
              </a:rPr>
              <a:t> is a chemical pollutant and not a mechanical one like PM</a:t>
            </a:r>
            <a:r>
              <a:rPr lang="en-IN" sz="1200" u="sng" kern="1200" baseline="-25000" dirty="0">
                <a:solidFill>
                  <a:schemeClr val="tx1"/>
                </a:solidFill>
                <a:effectLst/>
                <a:latin typeface="+mn-lt"/>
                <a:ea typeface="+mn-ea"/>
                <a:cs typeface="+mn-cs"/>
              </a:rPr>
              <a:t>10-2.5</a:t>
            </a:r>
            <a:r>
              <a:rPr lang="en-IN" sz="1200" kern="1200" dirty="0">
                <a:solidFill>
                  <a:schemeClr val="tx1"/>
                </a:solidFill>
                <a:effectLst/>
                <a:latin typeface="+mn-lt"/>
                <a:ea typeface="+mn-ea"/>
                <a:cs typeface="+mn-cs"/>
              </a:rPr>
              <a:t>. This means that the characteristic and components of the particle are subject to change through atmospheric chemistry which can be very rapid and very slow. Thus, a portion of the wavering from any trend based on meteorology can be explained by chemistry. </a:t>
            </a:r>
          </a:p>
          <a:p>
            <a:endParaRPr lang="en-IN" dirty="0"/>
          </a:p>
        </p:txBody>
      </p:sp>
      <p:sp>
        <p:nvSpPr>
          <p:cNvPr id="4" name="Slide Number Placeholder 3"/>
          <p:cNvSpPr>
            <a:spLocks noGrp="1"/>
          </p:cNvSpPr>
          <p:nvPr>
            <p:ph type="sldNum" sz="quarter" idx="5"/>
          </p:nvPr>
        </p:nvSpPr>
        <p:spPr/>
        <p:txBody>
          <a:bodyPr/>
          <a:lstStyle/>
          <a:p>
            <a:fld id="{656DCBFC-9B9A-4E11-86CC-69A8E6F65F1E}" type="slidenum">
              <a:rPr lang="en-IN" smtClean="0"/>
              <a:t>6</a:t>
            </a:fld>
            <a:endParaRPr lang="en-IN" dirty="0"/>
          </a:p>
        </p:txBody>
      </p:sp>
    </p:spTree>
    <p:extLst>
      <p:ext uri="{BB962C8B-B14F-4D97-AF65-F5344CB8AC3E}">
        <p14:creationId xmlns:p14="http://schemas.microsoft.com/office/powerpoint/2010/main" val="86718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u="sng" kern="1200" dirty="0">
                <a:solidFill>
                  <a:schemeClr val="tx1"/>
                </a:solidFill>
                <a:effectLst/>
                <a:latin typeface="+mn-lt"/>
                <a:ea typeface="+mn-ea"/>
                <a:cs typeface="+mn-cs"/>
              </a:rPr>
              <a:t>PM</a:t>
            </a:r>
            <a:r>
              <a:rPr lang="en-IN" sz="1200" b="1" u="sng" kern="1200" baseline="-25000" dirty="0">
                <a:solidFill>
                  <a:schemeClr val="tx1"/>
                </a:solidFill>
                <a:effectLst/>
                <a:latin typeface="+mn-lt"/>
                <a:ea typeface="+mn-ea"/>
                <a:cs typeface="+mn-cs"/>
              </a:rPr>
              <a:t>10</a:t>
            </a:r>
            <a:r>
              <a:rPr lang="en-IN" sz="1200" kern="1200" dirty="0">
                <a:solidFill>
                  <a:schemeClr val="tx1"/>
                </a:solidFill>
                <a:effectLst/>
                <a:latin typeface="+mn-lt"/>
                <a:ea typeface="+mn-ea"/>
                <a:cs typeface="+mn-cs"/>
              </a:rPr>
              <a:t> does not have a lot of chemistry to it, thus it can be seen </a:t>
            </a:r>
            <a:r>
              <a:rPr lang="en-IN" sz="1200" u="sng" kern="1200" dirty="0">
                <a:solidFill>
                  <a:schemeClr val="tx1"/>
                </a:solidFill>
                <a:effectLst/>
                <a:latin typeface="+mn-lt"/>
                <a:ea typeface="+mn-ea"/>
                <a:cs typeface="+mn-cs"/>
              </a:rPr>
              <a:t>it’s related to windspeed</a:t>
            </a:r>
            <a:r>
              <a:rPr lang="en-IN" sz="1200" kern="1200" dirty="0">
                <a:solidFill>
                  <a:schemeClr val="tx1"/>
                </a:solidFill>
                <a:effectLst/>
                <a:latin typeface="+mn-lt"/>
                <a:ea typeface="+mn-ea"/>
                <a:cs typeface="+mn-cs"/>
              </a:rPr>
              <a:t> more than humidity. Although the data points with close to </a:t>
            </a:r>
            <a:r>
              <a:rPr lang="en-IN" sz="1200" u="sng" kern="1200" dirty="0">
                <a:solidFill>
                  <a:schemeClr val="tx1"/>
                </a:solidFill>
                <a:effectLst/>
                <a:latin typeface="+mn-lt"/>
                <a:ea typeface="+mn-ea"/>
                <a:cs typeface="+mn-cs"/>
              </a:rPr>
              <a:t>100% RH (signifying rain) show low levels of PM</a:t>
            </a:r>
            <a:r>
              <a:rPr lang="en-IN" sz="1200" u="sng" kern="1200" baseline="-25000" dirty="0">
                <a:solidFill>
                  <a:schemeClr val="tx1"/>
                </a:solidFill>
                <a:effectLst/>
                <a:latin typeface="+mn-lt"/>
                <a:ea typeface="+mn-ea"/>
                <a:cs typeface="+mn-cs"/>
              </a:rPr>
              <a:t>10</a:t>
            </a:r>
            <a:r>
              <a:rPr lang="en-IN" sz="1200" kern="1200" dirty="0">
                <a:solidFill>
                  <a:schemeClr val="tx1"/>
                </a:solidFill>
                <a:effectLst/>
                <a:latin typeface="+mn-lt"/>
                <a:ea typeface="+mn-ea"/>
                <a:cs typeface="+mn-cs"/>
              </a:rPr>
              <a:t>. This sits in line with the reasoning that rains increase deposition rates</a:t>
            </a:r>
            <a:endParaRPr lang="en-IN" dirty="0"/>
          </a:p>
        </p:txBody>
      </p:sp>
      <p:sp>
        <p:nvSpPr>
          <p:cNvPr id="4" name="Slide Number Placeholder 3"/>
          <p:cNvSpPr>
            <a:spLocks noGrp="1"/>
          </p:cNvSpPr>
          <p:nvPr>
            <p:ph type="sldNum" sz="quarter" idx="5"/>
          </p:nvPr>
        </p:nvSpPr>
        <p:spPr/>
        <p:txBody>
          <a:bodyPr/>
          <a:lstStyle/>
          <a:p>
            <a:fld id="{656DCBFC-9B9A-4E11-86CC-69A8E6F65F1E}" type="slidenum">
              <a:rPr lang="en-IN" smtClean="0"/>
              <a:t>7</a:t>
            </a:fld>
            <a:endParaRPr lang="en-IN" dirty="0"/>
          </a:p>
        </p:txBody>
      </p:sp>
    </p:spTree>
    <p:extLst>
      <p:ext uri="{BB962C8B-B14F-4D97-AF65-F5344CB8AC3E}">
        <p14:creationId xmlns:p14="http://schemas.microsoft.com/office/powerpoint/2010/main" val="2680386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u="sng" kern="1200" dirty="0">
                <a:solidFill>
                  <a:schemeClr val="tx1"/>
                </a:solidFill>
                <a:effectLst/>
                <a:latin typeface="+mn-lt"/>
                <a:ea typeface="+mn-ea"/>
                <a:cs typeface="+mn-cs"/>
              </a:rPr>
              <a:t>NO</a:t>
            </a:r>
            <a:r>
              <a:rPr lang="en-IN" sz="1200" b="1" u="sng" kern="1200" baseline="-25000" dirty="0">
                <a:solidFill>
                  <a:schemeClr val="tx1"/>
                </a:solidFill>
                <a:effectLst/>
                <a:latin typeface="+mn-lt"/>
                <a:ea typeface="+mn-ea"/>
                <a:cs typeface="+mn-cs"/>
              </a:rPr>
              <a:t>2</a:t>
            </a:r>
            <a:r>
              <a:rPr lang="en-IN" sz="1200" u="sng" kern="1200" dirty="0">
                <a:solidFill>
                  <a:schemeClr val="tx1"/>
                </a:solidFill>
                <a:effectLst/>
                <a:latin typeface="+mn-lt"/>
                <a:ea typeface="+mn-ea"/>
                <a:cs typeface="+mn-cs"/>
              </a:rPr>
              <a:t> in the atmosphere is largely guided by humidity</a:t>
            </a:r>
            <a:r>
              <a:rPr lang="en-IN" sz="1200" kern="1200" dirty="0">
                <a:solidFill>
                  <a:schemeClr val="tx1"/>
                </a:solidFill>
                <a:effectLst/>
                <a:latin typeface="+mn-lt"/>
                <a:ea typeface="+mn-ea"/>
                <a:cs typeface="+mn-cs"/>
              </a:rPr>
              <a:t>, simply because the </a:t>
            </a:r>
            <a:r>
              <a:rPr lang="en-IN" sz="1200" i="1" kern="1200" dirty="0">
                <a:solidFill>
                  <a:schemeClr val="tx1"/>
                </a:solidFill>
                <a:effectLst/>
                <a:latin typeface="+mn-lt"/>
                <a:ea typeface="+mn-ea"/>
                <a:cs typeface="+mn-cs"/>
              </a:rPr>
              <a:t>OH radical</a:t>
            </a:r>
            <a:r>
              <a:rPr lang="en-IN" sz="1200" kern="1200" dirty="0">
                <a:solidFill>
                  <a:schemeClr val="tx1"/>
                </a:solidFill>
                <a:effectLst/>
                <a:latin typeface="+mn-lt"/>
                <a:ea typeface="+mn-ea"/>
                <a:cs typeface="+mn-cs"/>
              </a:rPr>
              <a:t> is required for its formation in the photo stationary steady state cycle. Windspeed has little to do with NO</a:t>
            </a:r>
            <a:r>
              <a:rPr lang="en-IN" sz="1200" kern="1200" baseline="-25000" dirty="0">
                <a:solidFill>
                  <a:schemeClr val="tx1"/>
                </a:solidFill>
                <a:effectLst/>
                <a:latin typeface="+mn-lt"/>
                <a:ea typeface="+mn-ea"/>
                <a:cs typeface="+mn-cs"/>
              </a:rPr>
              <a:t>2­</a:t>
            </a:r>
            <a:r>
              <a:rPr lang="en-IN"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The major sink of </a:t>
            </a:r>
            <a:r>
              <a:rPr lang="en-IN" sz="1200" b="1" u="sng" kern="1200" dirty="0">
                <a:solidFill>
                  <a:schemeClr val="tx1"/>
                </a:solidFill>
                <a:effectLst/>
                <a:latin typeface="+mn-lt"/>
                <a:ea typeface="+mn-ea"/>
                <a:cs typeface="+mn-cs"/>
              </a:rPr>
              <a:t>CO</a:t>
            </a:r>
            <a:r>
              <a:rPr lang="en-IN" sz="1200" i="1" kern="1200" dirty="0">
                <a:solidFill>
                  <a:schemeClr val="tx1"/>
                </a:solidFill>
                <a:effectLst/>
                <a:latin typeface="+mn-lt"/>
                <a:ea typeface="+mn-ea"/>
                <a:cs typeface="+mn-cs"/>
              </a:rPr>
              <a:t> </a:t>
            </a:r>
            <a:r>
              <a:rPr lang="en-IN" sz="1200" kern="1200" dirty="0">
                <a:solidFill>
                  <a:schemeClr val="tx1"/>
                </a:solidFill>
                <a:effectLst/>
                <a:latin typeface="+mn-lt"/>
                <a:ea typeface="+mn-ea"/>
                <a:cs typeface="+mn-cs"/>
              </a:rPr>
              <a:t>is</a:t>
            </a:r>
            <a:r>
              <a:rPr lang="en-IN" sz="1200" i="1" kern="1200" dirty="0">
                <a:solidFill>
                  <a:schemeClr val="tx1"/>
                </a:solidFill>
                <a:effectLst/>
                <a:latin typeface="+mn-lt"/>
                <a:ea typeface="+mn-ea"/>
                <a:cs typeface="+mn-cs"/>
              </a:rPr>
              <a:t> OH radical</a:t>
            </a:r>
            <a:r>
              <a:rPr lang="en-IN" sz="1200" kern="1200" dirty="0">
                <a:solidFill>
                  <a:schemeClr val="tx1"/>
                </a:solidFill>
                <a:effectLst/>
                <a:latin typeface="+mn-lt"/>
                <a:ea typeface="+mn-ea"/>
                <a:cs typeface="+mn-cs"/>
              </a:rPr>
              <a:t>, thus it is </a:t>
            </a:r>
            <a:r>
              <a:rPr lang="en-IN" sz="1200" u="sng" kern="1200" dirty="0">
                <a:solidFill>
                  <a:schemeClr val="tx1"/>
                </a:solidFill>
                <a:effectLst/>
                <a:latin typeface="+mn-lt"/>
                <a:ea typeface="+mn-ea"/>
                <a:cs typeface="+mn-cs"/>
              </a:rPr>
              <a:t>negatively correlated to humidity</a:t>
            </a:r>
            <a:r>
              <a:rPr lang="en-IN" sz="1200" kern="1200" dirty="0">
                <a:solidFill>
                  <a:schemeClr val="tx1"/>
                </a:solidFill>
                <a:effectLst/>
                <a:latin typeface="+mn-lt"/>
                <a:ea typeface="+mn-ea"/>
                <a:cs typeface="+mn-cs"/>
              </a:rPr>
              <a:t>. Since it has a comparatively higher lifetime, the observed values of CO are much higher than most pollutants.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u="sng" kern="1200" dirty="0">
                <a:solidFill>
                  <a:schemeClr val="tx1"/>
                </a:solidFill>
                <a:effectLst/>
                <a:latin typeface="+mn-lt"/>
                <a:ea typeface="+mn-ea"/>
                <a:cs typeface="+mn-cs"/>
              </a:rPr>
              <a:t>SO</a:t>
            </a:r>
            <a:r>
              <a:rPr lang="en-IN" sz="1200" b="1" u="sng" kern="1200" baseline="-25000" dirty="0">
                <a:solidFill>
                  <a:schemeClr val="tx1"/>
                </a:solidFill>
                <a:effectLst/>
                <a:latin typeface="+mn-lt"/>
                <a:ea typeface="+mn-ea"/>
                <a:cs typeface="+mn-cs"/>
              </a:rPr>
              <a:t>2</a:t>
            </a:r>
            <a:r>
              <a:rPr lang="en-IN" sz="1200" u="sng" kern="1200" dirty="0">
                <a:solidFill>
                  <a:schemeClr val="tx1"/>
                </a:solidFill>
                <a:effectLst/>
                <a:latin typeface="+mn-lt"/>
                <a:ea typeface="+mn-ea"/>
                <a:cs typeface="+mn-cs"/>
              </a:rPr>
              <a:t> is closely related to PM</a:t>
            </a:r>
            <a:r>
              <a:rPr lang="en-IN" sz="1200" u="sng" kern="1200" baseline="-25000" dirty="0">
                <a:solidFill>
                  <a:schemeClr val="tx1"/>
                </a:solidFill>
                <a:effectLst/>
                <a:latin typeface="+mn-lt"/>
                <a:ea typeface="+mn-ea"/>
                <a:cs typeface="+mn-cs"/>
              </a:rPr>
              <a:t>2.5</a:t>
            </a:r>
            <a:r>
              <a:rPr lang="en-IN" sz="1200" kern="1200" dirty="0">
                <a:solidFill>
                  <a:schemeClr val="tx1"/>
                </a:solidFill>
                <a:effectLst/>
                <a:latin typeface="+mn-lt"/>
                <a:ea typeface="+mn-ea"/>
                <a:cs typeface="+mn-cs"/>
              </a:rPr>
              <a:t>. This is because most of it comes from </a:t>
            </a:r>
            <a:r>
              <a:rPr lang="en-IN" sz="1200" i="1" u="sng" kern="1200" dirty="0">
                <a:solidFill>
                  <a:schemeClr val="tx1"/>
                </a:solidFill>
                <a:effectLst/>
                <a:latin typeface="+mn-lt"/>
                <a:ea typeface="+mn-ea"/>
                <a:cs typeface="+mn-cs"/>
              </a:rPr>
              <a:t>coal combustion</a:t>
            </a:r>
            <a:r>
              <a:rPr lang="en-IN" sz="1200" kern="1200" dirty="0">
                <a:solidFill>
                  <a:schemeClr val="tx1"/>
                </a:solidFill>
                <a:effectLst/>
                <a:latin typeface="+mn-lt"/>
                <a:ea typeface="+mn-ea"/>
                <a:cs typeface="+mn-cs"/>
              </a:rPr>
              <a:t>, unlike NO</a:t>
            </a:r>
            <a:r>
              <a:rPr lang="en-IN" sz="1200" kern="1200" baseline="-25000" dirty="0">
                <a:solidFill>
                  <a:schemeClr val="tx1"/>
                </a:solidFill>
                <a:effectLst/>
                <a:latin typeface="+mn-lt"/>
                <a:ea typeface="+mn-ea"/>
                <a:cs typeface="+mn-cs"/>
              </a:rPr>
              <a:t>2</a:t>
            </a:r>
            <a:r>
              <a:rPr lang="en-IN" sz="1200" kern="1200" dirty="0">
                <a:solidFill>
                  <a:schemeClr val="tx1"/>
                </a:solidFill>
                <a:effectLst/>
                <a:latin typeface="+mn-lt"/>
                <a:ea typeface="+mn-ea"/>
                <a:cs typeface="+mn-cs"/>
              </a:rPr>
              <a:t> which has an alternate atmospheric cycle for its formation. It follows the same trend as PM</a:t>
            </a:r>
            <a:r>
              <a:rPr lang="en-IN" sz="1200" kern="1200" baseline="-25000" dirty="0">
                <a:solidFill>
                  <a:schemeClr val="tx1"/>
                </a:solidFill>
                <a:effectLst/>
                <a:latin typeface="+mn-lt"/>
                <a:ea typeface="+mn-ea"/>
                <a:cs typeface="+mn-cs"/>
              </a:rPr>
              <a:t>2.5</a:t>
            </a:r>
            <a:r>
              <a:rPr lang="en-IN" sz="1200" kern="1200" dirty="0">
                <a:solidFill>
                  <a:schemeClr val="tx1"/>
                </a:solidFill>
                <a:effectLst/>
                <a:latin typeface="+mn-lt"/>
                <a:ea typeface="+mn-ea"/>
                <a:cs typeface="+mn-cs"/>
              </a:rPr>
              <a:t>, it is safe to say so assuming Beijing has high coal combustion levels. </a:t>
            </a:r>
          </a:p>
          <a:p>
            <a:endParaRPr lang="en-IN" dirty="0"/>
          </a:p>
        </p:txBody>
      </p:sp>
      <p:sp>
        <p:nvSpPr>
          <p:cNvPr id="4" name="Slide Number Placeholder 3"/>
          <p:cNvSpPr>
            <a:spLocks noGrp="1"/>
          </p:cNvSpPr>
          <p:nvPr>
            <p:ph type="sldNum" sz="quarter" idx="5"/>
          </p:nvPr>
        </p:nvSpPr>
        <p:spPr/>
        <p:txBody>
          <a:bodyPr/>
          <a:lstStyle/>
          <a:p>
            <a:fld id="{656DCBFC-9B9A-4E11-86CC-69A8E6F65F1E}" type="slidenum">
              <a:rPr lang="en-IN" smtClean="0"/>
              <a:t>9</a:t>
            </a:fld>
            <a:endParaRPr lang="en-IN" dirty="0"/>
          </a:p>
        </p:txBody>
      </p:sp>
    </p:spTree>
    <p:extLst>
      <p:ext uri="{BB962C8B-B14F-4D97-AF65-F5344CB8AC3E}">
        <p14:creationId xmlns:p14="http://schemas.microsoft.com/office/powerpoint/2010/main" val="38053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The trendline for PM</a:t>
            </a:r>
            <a:r>
              <a:rPr lang="en-IN" sz="1200" kern="1200" baseline="-25000" dirty="0">
                <a:solidFill>
                  <a:schemeClr val="tx1"/>
                </a:solidFill>
                <a:effectLst/>
                <a:latin typeface="+mn-lt"/>
                <a:ea typeface="+mn-ea"/>
                <a:cs typeface="+mn-cs"/>
              </a:rPr>
              <a:t>2.5</a:t>
            </a:r>
            <a:r>
              <a:rPr lang="en-IN" sz="1200" kern="1200" dirty="0">
                <a:solidFill>
                  <a:schemeClr val="tx1"/>
                </a:solidFill>
                <a:effectLst/>
                <a:latin typeface="+mn-lt"/>
                <a:ea typeface="+mn-ea"/>
                <a:cs typeface="+mn-cs"/>
              </a:rPr>
              <a:t> has a positive slope, i.e. shows an increase with increase in windspeed due to the lack of data points for the values of precipitation over 11 mm/hr. </a:t>
            </a:r>
          </a:p>
          <a:p>
            <a:endParaRPr lang="en-IN" dirty="0"/>
          </a:p>
        </p:txBody>
      </p:sp>
      <p:sp>
        <p:nvSpPr>
          <p:cNvPr id="4" name="Slide Number Placeholder 3"/>
          <p:cNvSpPr>
            <a:spLocks noGrp="1"/>
          </p:cNvSpPr>
          <p:nvPr>
            <p:ph type="sldNum" sz="quarter" idx="5"/>
          </p:nvPr>
        </p:nvSpPr>
        <p:spPr/>
        <p:txBody>
          <a:bodyPr/>
          <a:lstStyle/>
          <a:p>
            <a:fld id="{656DCBFC-9B9A-4E11-86CC-69A8E6F65F1E}" type="slidenum">
              <a:rPr lang="en-IN" smtClean="0"/>
              <a:t>11</a:t>
            </a:fld>
            <a:endParaRPr lang="en-IN" dirty="0"/>
          </a:p>
        </p:txBody>
      </p:sp>
    </p:spTree>
    <p:extLst>
      <p:ext uri="{BB962C8B-B14F-4D97-AF65-F5344CB8AC3E}">
        <p14:creationId xmlns:p14="http://schemas.microsoft.com/office/powerpoint/2010/main" val="248932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The trendline for PM</a:t>
            </a:r>
            <a:r>
              <a:rPr lang="en-IN" sz="1200" kern="1200" baseline="-25000" dirty="0">
                <a:solidFill>
                  <a:schemeClr val="tx1"/>
                </a:solidFill>
                <a:effectLst/>
                <a:latin typeface="+mn-lt"/>
                <a:ea typeface="+mn-ea"/>
                <a:cs typeface="+mn-cs"/>
              </a:rPr>
              <a:t>10</a:t>
            </a:r>
            <a:r>
              <a:rPr lang="en-IN" sz="1200" kern="1200" dirty="0">
                <a:solidFill>
                  <a:schemeClr val="tx1"/>
                </a:solidFill>
                <a:effectLst/>
                <a:latin typeface="+mn-lt"/>
                <a:ea typeface="+mn-ea"/>
                <a:cs typeface="+mn-cs"/>
              </a:rPr>
              <a:t> has a positive slope, i.e. shows an increase with increase in windspeed due to the lack of data points for the values of windspeed over 13 m/s. </a:t>
            </a:r>
          </a:p>
          <a:p>
            <a:endParaRPr lang="en-IN" dirty="0"/>
          </a:p>
        </p:txBody>
      </p:sp>
      <p:sp>
        <p:nvSpPr>
          <p:cNvPr id="4" name="Slide Number Placeholder 3"/>
          <p:cNvSpPr>
            <a:spLocks noGrp="1"/>
          </p:cNvSpPr>
          <p:nvPr>
            <p:ph type="sldNum" sz="quarter" idx="5"/>
          </p:nvPr>
        </p:nvSpPr>
        <p:spPr/>
        <p:txBody>
          <a:bodyPr/>
          <a:lstStyle/>
          <a:p>
            <a:fld id="{656DCBFC-9B9A-4E11-86CC-69A8E6F65F1E}" type="slidenum">
              <a:rPr lang="en-IN" smtClean="0"/>
              <a:t>12</a:t>
            </a:fld>
            <a:endParaRPr lang="en-IN" dirty="0"/>
          </a:p>
        </p:txBody>
      </p:sp>
    </p:spTree>
    <p:extLst>
      <p:ext uri="{BB962C8B-B14F-4D97-AF65-F5344CB8AC3E}">
        <p14:creationId xmlns:p14="http://schemas.microsoft.com/office/powerpoint/2010/main" val="35311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a:solidFill>
                  <a:schemeClr val="tx1"/>
                </a:solidFill>
                <a:effectLst/>
                <a:latin typeface="+mn-lt"/>
                <a:ea typeface="+mn-ea"/>
                <a:cs typeface="+mn-cs"/>
              </a:rPr>
              <a:t>From Figure 3 it can be noted that</a:t>
            </a:r>
          </a:p>
          <a:p>
            <a:pPr lvl="0"/>
            <a:r>
              <a:rPr lang="en-IN" sz="1200" kern="1200" dirty="0">
                <a:solidFill>
                  <a:schemeClr val="tx1"/>
                </a:solidFill>
                <a:effectLst/>
                <a:latin typeface="+mn-lt"/>
                <a:ea typeface="+mn-ea"/>
                <a:cs typeface="+mn-cs"/>
              </a:rPr>
              <a:t>PM</a:t>
            </a:r>
            <a:r>
              <a:rPr lang="en-IN" sz="1200" kern="1200" baseline="-25000" dirty="0">
                <a:solidFill>
                  <a:schemeClr val="tx1"/>
                </a:solidFill>
                <a:effectLst/>
                <a:latin typeface="+mn-lt"/>
                <a:ea typeface="+mn-ea"/>
                <a:cs typeface="+mn-cs"/>
              </a:rPr>
              <a:t>10</a:t>
            </a:r>
            <a:r>
              <a:rPr lang="en-IN" sz="1200" kern="1200" dirty="0">
                <a:solidFill>
                  <a:schemeClr val="tx1"/>
                </a:solidFill>
                <a:effectLst/>
                <a:latin typeface="+mn-lt"/>
                <a:ea typeface="+mn-ea"/>
                <a:cs typeface="+mn-cs"/>
              </a:rPr>
              <a:t> is reduced by increase in both wind and rain. Although as shown in Class 2 vs Class 3, Precipitation has more influence on this category than wind does</a:t>
            </a:r>
          </a:p>
          <a:p>
            <a:pPr lvl="0"/>
            <a:r>
              <a:rPr lang="en-IN" sz="1200" kern="1200" dirty="0">
                <a:solidFill>
                  <a:schemeClr val="tx1"/>
                </a:solidFill>
                <a:effectLst/>
                <a:latin typeface="+mn-lt"/>
                <a:ea typeface="+mn-ea"/>
                <a:cs typeface="+mn-cs"/>
              </a:rPr>
              <a:t>Alternatively, PM</a:t>
            </a:r>
            <a:r>
              <a:rPr lang="en-IN" sz="1200" kern="1200" baseline="-25000" dirty="0">
                <a:solidFill>
                  <a:schemeClr val="tx1"/>
                </a:solidFill>
                <a:effectLst/>
                <a:latin typeface="+mn-lt"/>
                <a:ea typeface="+mn-ea"/>
                <a:cs typeface="+mn-cs"/>
              </a:rPr>
              <a:t>2.5</a:t>
            </a:r>
            <a:r>
              <a:rPr lang="en-IN" sz="1200" kern="1200" dirty="0">
                <a:solidFill>
                  <a:schemeClr val="tx1"/>
                </a:solidFill>
                <a:effectLst/>
                <a:latin typeface="+mn-lt"/>
                <a:ea typeface="+mn-ea"/>
                <a:cs typeface="+mn-cs"/>
              </a:rPr>
              <a:t> is influenced more by Windspeed than Precipitation.</a:t>
            </a:r>
          </a:p>
          <a:p>
            <a:pPr lvl="0"/>
            <a:r>
              <a:rPr lang="en-IN" sz="1200" kern="1200" dirty="0">
                <a:solidFill>
                  <a:schemeClr val="tx1"/>
                </a:solidFill>
                <a:effectLst/>
                <a:latin typeface="+mn-lt"/>
                <a:ea typeface="+mn-ea"/>
                <a:cs typeface="+mn-cs"/>
              </a:rPr>
              <a:t>Extreme conditions (Class 5) increase the PM concentrations a little more than the conditions in Class 4. This can be explained by uplift of settled particles from the ground.</a:t>
            </a:r>
          </a:p>
          <a:p>
            <a:endParaRPr lang="en-IN" dirty="0"/>
          </a:p>
        </p:txBody>
      </p:sp>
      <p:sp>
        <p:nvSpPr>
          <p:cNvPr id="4" name="Slide Number Placeholder 3"/>
          <p:cNvSpPr>
            <a:spLocks noGrp="1"/>
          </p:cNvSpPr>
          <p:nvPr>
            <p:ph type="sldNum" sz="quarter" idx="5"/>
          </p:nvPr>
        </p:nvSpPr>
        <p:spPr/>
        <p:txBody>
          <a:bodyPr/>
          <a:lstStyle/>
          <a:p>
            <a:fld id="{656DCBFC-9B9A-4E11-86CC-69A8E6F65F1E}" type="slidenum">
              <a:rPr lang="en-IN" smtClean="0"/>
              <a:t>13</a:t>
            </a:fld>
            <a:endParaRPr lang="en-IN" dirty="0"/>
          </a:p>
        </p:txBody>
      </p:sp>
    </p:spTree>
    <p:extLst>
      <p:ext uri="{BB962C8B-B14F-4D97-AF65-F5344CB8AC3E}">
        <p14:creationId xmlns:p14="http://schemas.microsoft.com/office/powerpoint/2010/main" val="284933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kern="1200" dirty="0">
                <a:solidFill>
                  <a:schemeClr val="tx1"/>
                </a:solidFill>
                <a:effectLst/>
                <a:latin typeface="+mn-lt"/>
                <a:ea typeface="+mn-ea"/>
                <a:cs typeface="+mn-cs"/>
              </a:rPr>
              <a:t>Post High Rainfall</a:t>
            </a:r>
            <a:r>
              <a:rPr lang="en-IN" sz="1200" kern="1200" dirty="0">
                <a:solidFill>
                  <a:schemeClr val="tx1"/>
                </a:solidFill>
                <a:effectLst/>
                <a:latin typeface="+mn-lt"/>
                <a:ea typeface="+mn-ea"/>
                <a:cs typeface="+mn-cs"/>
              </a:rPr>
              <a:t> and High Windspeed has just one data point, thus it cannot be an accurate representation of the scenario. Assuming, roughly 1.5% of the total data points for a given class is a minimum for data validity, we can say that Heavy rainfall followed by any amount of wind will lower the value of PM concentrations. Higher windspeed will lead to more reduction. </a:t>
            </a:r>
          </a:p>
          <a:p>
            <a:r>
              <a:rPr lang="en-IN" sz="1200" b="1" kern="1200" dirty="0">
                <a:solidFill>
                  <a:schemeClr val="tx1"/>
                </a:solidFill>
                <a:effectLst/>
                <a:latin typeface="+mn-lt"/>
                <a:ea typeface="+mn-ea"/>
                <a:cs typeface="+mn-cs"/>
              </a:rPr>
              <a:t>Post Moderate Rainfall </a:t>
            </a:r>
            <a:r>
              <a:rPr lang="en-IN" sz="1200" kern="1200" dirty="0">
                <a:solidFill>
                  <a:schemeClr val="tx1"/>
                </a:solidFill>
                <a:effectLst/>
                <a:latin typeface="+mn-lt"/>
                <a:ea typeface="+mn-ea"/>
                <a:cs typeface="+mn-cs"/>
              </a:rPr>
              <a:t>will reduce the PM concentrations only if there is minimal wind around. In other cases, it might increase the PM concentrations. This can be attributed to hot wind circling in to the precipitation area, bringing PM with it.</a:t>
            </a:r>
          </a:p>
          <a:p>
            <a:r>
              <a:rPr lang="en-IN" sz="1200" b="1" kern="1200" dirty="0">
                <a:solidFill>
                  <a:schemeClr val="tx1"/>
                </a:solidFill>
                <a:effectLst/>
                <a:latin typeface="+mn-lt"/>
                <a:ea typeface="+mn-ea"/>
                <a:cs typeface="+mn-cs"/>
              </a:rPr>
              <a:t>Post Low Rainfall </a:t>
            </a:r>
            <a:r>
              <a:rPr lang="en-IN" sz="1200" kern="1200" dirty="0">
                <a:solidFill>
                  <a:schemeClr val="tx1"/>
                </a:solidFill>
                <a:effectLst/>
                <a:latin typeface="+mn-lt"/>
                <a:ea typeface="+mn-ea"/>
                <a:cs typeface="+mn-cs"/>
              </a:rPr>
              <a:t>follows a similar trend as wind disrupts the deposition process. Low wind and precipitation lead to simple deposition of PM. Thus, there is a slight decrease only in the last category. The reduction in this category is very low, as deposition is a slow process.</a:t>
            </a:r>
          </a:p>
          <a:p>
            <a:endParaRPr lang="en-IN" dirty="0"/>
          </a:p>
        </p:txBody>
      </p:sp>
      <p:sp>
        <p:nvSpPr>
          <p:cNvPr id="4" name="Slide Number Placeholder 3"/>
          <p:cNvSpPr>
            <a:spLocks noGrp="1"/>
          </p:cNvSpPr>
          <p:nvPr>
            <p:ph type="sldNum" sz="quarter" idx="5"/>
          </p:nvPr>
        </p:nvSpPr>
        <p:spPr/>
        <p:txBody>
          <a:bodyPr/>
          <a:lstStyle/>
          <a:p>
            <a:fld id="{656DCBFC-9B9A-4E11-86CC-69A8E6F65F1E}" type="slidenum">
              <a:rPr lang="en-IN" smtClean="0"/>
              <a:t>14</a:t>
            </a:fld>
            <a:endParaRPr lang="en-IN" dirty="0"/>
          </a:p>
        </p:txBody>
      </p:sp>
    </p:spTree>
    <p:extLst>
      <p:ext uri="{BB962C8B-B14F-4D97-AF65-F5344CB8AC3E}">
        <p14:creationId xmlns:p14="http://schemas.microsoft.com/office/powerpoint/2010/main" val="18908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4/21/2020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79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4/21/2020</a:t>
            </a:fld>
            <a:endParaRPr lang="en-US" dirty="0"/>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877020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4/21/2020</a:t>
            </a:fld>
            <a:endParaRPr lang="en-US" dirty="0"/>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47684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4/21/2020</a:t>
            </a:fld>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70889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4/21/2020</a:t>
            </a:fld>
            <a:endParaRPr lang="en-US" dirty="0"/>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60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4/21/2020</a:t>
            </a:fld>
            <a:endParaRPr lang="en-US" dirty="0"/>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92163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4/21/2020</a:t>
            </a:fld>
            <a:endParaRPr lang="en-US" dirty="0"/>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73075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4/21/2020</a:t>
            </a:fld>
            <a:endParaRPr lang="en-US" dirty="0"/>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22169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4/21/2020</a:t>
            </a:fld>
            <a:endParaRPr lang="en-US" dirty="0"/>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01830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4/21/2020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377616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4/21/2020</a:t>
            </a:fld>
            <a:endParaRPr lang="en-US" dirty="0"/>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7486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4/21/2020</a:t>
            </a:fld>
            <a:endParaRPr lang="en-US" dirty="0"/>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1138509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698" r:id="rId6"/>
    <p:sldLayoutId id="2147483694" r:id="rId7"/>
    <p:sldLayoutId id="2147483695" r:id="rId8"/>
    <p:sldLayoutId id="2147483696" r:id="rId9"/>
    <p:sldLayoutId id="2147483697"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a logo&#10;&#10;Description automatically generated">
            <a:extLst>
              <a:ext uri="{FF2B5EF4-FFF2-40B4-BE49-F238E27FC236}">
                <a16:creationId xmlns:a16="http://schemas.microsoft.com/office/drawing/2014/main" id="{FE99D79F-24A6-4875-A6A1-AFF3E808E42F}"/>
              </a:ext>
            </a:extLst>
          </p:cNvPr>
          <p:cNvPicPr>
            <a:picLocks noChangeAspect="1"/>
          </p:cNvPicPr>
          <p:nvPr/>
        </p:nvPicPr>
        <p:blipFill rotWithShape="1">
          <a:blip r:embed="rId2"/>
          <a:srcRect t="9091" r="11920" b="1"/>
          <a:stretch/>
        </p:blipFill>
        <p:spPr>
          <a:xfrm>
            <a:off x="20" y="10"/>
            <a:ext cx="12191980" cy="6857990"/>
          </a:xfrm>
          <a:prstGeom prst="rect">
            <a:avLst/>
          </a:prstGeom>
        </p:spPr>
      </p:pic>
      <p:sp>
        <p:nvSpPr>
          <p:cNvPr id="7"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7E00AF-9ADA-4583-B7E9-ED21D1BCFE11}"/>
              </a:ext>
            </a:extLst>
          </p:cNvPr>
          <p:cNvSpPr>
            <a:spLocks noGrp="1"/>
          </p:cNvSpPr>
          <p:nvPr>
            <p:ph type="ctrTitle"/>
          </p:nvPr>
        </p:nvSpPr>
        <p:spPr>
          <a:xfrm>
            <a:off x="404553" y="3091928"/>
            <a:ext cx="9078562" cy="2387600"/>
          </a:xfrm>
        </p:spPr>
        <p:txBody>
          <a:bodyPr>
            <a:normAutofit/>
          </a:bodyPr>
          <a:lstStyle/>
          <a:p>
            <a:r>
              <a:rPr lang="en-IN" sz="6600" dirty="0"/>
              <a:t>Term Paper Presentation</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F46BCBB4-9F8D-4EAD-8C1F-EFA82B600F3D}"/>
              </a:ext>
            </a:extLst>
          </p:cNvPr>
          <p:cNvSpPr>
            <a:spLocks noGrp="1"/>
          </p:cNvSpPr>
          <p:nvPr>
            <p:ph type="subTitle" idx="1"/>
          </p:nvPr>
        </p:nvSpPr>
        <p:spPr>
          <a:xfrm>
            <a:off x="404553" y="5624945"/>
            <a:ext cx="9078562" cy="592975"/>
          </a:xfrm>
        </p:spPr>
        <p:txBody>
          <a:bodyPr anchor="ctr">
            <a:normAutofit/>
          </a:bodyPr>
          <a:lstStyle/>
          <a:p>
            <a:r>
              <a:rPr lang="en-IN" dirty="0"/>
              <a:t>Priyansh Sharma</a:t>
            </a:r>
          </a:p>
        </p:txBody>
      </p:sp>
    </p:spTree>
    <p:extLst>
      <p:ext uri="{BB962C8B-B14F-4D97-AF65-F5344CB8AC3E}">
        <p14:creationId xmlns:p14="http://schemas.microsoft.com/office/powerpoint/2010/main" val="10276160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E9D1AB-E4A2-4AE2-9887-A3096DD194C1}"/>
              </a:ext>
            </a:extLst>
          </p:cNvPr>
          <p:cNvSpPr>
            <a:spLocks noGrp="1"/>
          </p:cNvSpPr>
          <p:nvPr>
            <p:ph type="title"/>
          </p:nvPr>
        </p:nvSpPr>
        <p:spPr/>
        <p:txBody>
          <a:bodyPr/>
          <a:lstStyle/>
          <a:p>
            <a:r>
              <a:rPr lang="en-IN" dirty="0"/>
              <a:t>Observations and Results</a:t>
            </a:r>
          </a:p>
        </p:txBody>
      </p:sp>
      <p:sp>
        <p:nvSpPr>
          <p:cNvPr id="5" name="Text Placeholder 4">
            <a:extLst>
              <a:ext uri="{FF2B5EF4-FFF2-40B4-BE49-F238E27FC236}">
                <a16:creationId xmlns:a16="http://schemas.microsoft.com/office/drawing/2014/main" id="{A81F22C5-D5E9-4CC3-B04B-37AC79518E42}"/>
              </a:ext>
            </a:extLst>
          </p:cNvPr>
          <p:cNvSpPr>
            <a:spLocks noGrp="1"/>
          </p:cNvSpPr>
          <p:nvPr>
            <p:ph type="body" idx="1"/>
          </p:nvPr>
        </p:nvSpPr>
        <p:spPr/>
        <p:txBody>
          <a:bodyPr/>
          <a:lstStyle/>
          <a:p>
            <a:r>
              <a:rPr lang="en-IN" dirty="0"/>
              <a:t>Data compilations and relations</a:t>
            </a:r>
          </a:p>
        </p:txBody>
      </p:sp>
    </p:spTree>
    <p:extLst>
      <p:ext uri="{BB962C8B-B14F-4D97-AF65-F5344CB8AC3E}">
        <p14:creationId xmlns:p14="http://schemas.microsoft.com/office/powerpoint/2010/main" val="82620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06FF80-F396-46F3-9A31-EF4C4633A6A9}"/>
              </a:ext>
            </a:extLst>
          </p:cNvPr>
          <p:cNvSpPr>
            <a:spLocks noGrp="1"/>
          </p:cNvSpPr>
          <p:nvPr>
            <p:ph type="title"/>
          </p:nvPr>
        </p:nvSpPr>
        <p:spPr>
          <a:xfrm>
            <a:off x="655320" y="429030"/>
            <a:ext cx="2990248" cy="5457589"/>
          </a:xfrm>
        </p:spPr>
        <p:txBody>
          <a:bodyPr anchor="ctr">
            <a:normAutofit/>
          </a:bodyPr>
          <a:lstStyle/>
          <a:p>
            <a:r>
              <a:rPr lang="en-IN" sz="3700" dirty="0"/>
              <a:t>Particulate Matter and Precipitation</a:t>
            </a:r>
          </a:p>
        </p:txBody>
      </p:sp>
      <p:sp>
        <p:nvSpPr>
          <p:cNvPr id="12" name="Rectangle 11">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00000000-0008-0000-0300-000005000000}"/>
              </a:ext>
            </a:extLst>
          </p:cNvPr>
          <p:cNvGraphicFramePr>
            <a:graphicFrameLocks noGrp="1"/>
          </p:cNvGraphicFramePr>
          <p:nvPr>
            <p:ph idx="1"/>
            <p:extLst>
              <p:ext uri="{D42A27DB-BD31-4B8C-83A1-F6EECF244321}">
                <p14:modId xmlns:p14="http://schemas.microsoft.com/office/powerpoint/2010/main" val="725860963"/>
              </p:ext>
            </p:extLst>
          </p:nvPr>
        </p:nvGraphicFramePr>
        <p:xfrm>
          <a:off x="4041648" y="429030"/>
          <a:ext cx="7452360" cy="5459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1421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B7EF33-2BD0-417E-B757-EB24A2D517CE}"/>
              </a:ext>
            </a:extLst>
          </p:cNvPr>
          <p:cNvSpPr>
            <a:spLocks noGrp="1"/>
          </p:cNvSpPr>
          <p:nvPr>
            <p:ph type="title"/>
          </p:nvPr>
        </p:nvSpPr>
        <p:spPr>
          <a:xfrm>
            <a:off x="655320" y="429030"/>
            <a:ext cx="2834640" cy="5457589"/>
          </a:xfrm>
        </p:spPr>
        <p:txBody>
          <a:bodyPr anchor="ctr">
            <a:normAutofit/>
          </a:bodyPr>
          <a:lstStyle/>
          <a:p>
            <a:r>
              <a:rPr lang="en-IN" dirty="0"/>
              <a:t>Particulate Matter and Wind Speeds</a:t>
            </a:r>
          </a:p>
        </p:txBody>
      </p:sp>
      <p:sp>
        <p:nvSpPr>
          <p:cNvPr id="12" name="Rectangle 11">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2848562580"/>
              </p:ext>
            </p:extLst>
          </p:nvPr>
        </p:nvGraphicFramePr>
        <p:xfrm>
          <a:off x="4041648" y="429030"/>
          <a:ext cx="7452360" cy="5459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141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DF19E-113B-4FB7-A73E-62E7D333E30F}"/>
              </a:ext>
            </a:extLst>
          </p:cNvPr>
          <p:cNvSpPr>
            <a:spLocks noGrp="1"/>
          </p:cNvSpPr>
          <p:nvPr>
            <p:ph type="title"/>
          </p:nvPr>
        </p:nvSpPr>
        <p:spPr/>
        <p:txBody>
          <a:bodyPr/>
          <a:lstStyle/>
          <a:p>
            <a:r>
              <a:rPr lang="en-IN" dirty="0"/>
              <a:t>Atmospheric Slabs</a:t>
            </a:r>
          </a:p>
        </p:txBody>
      </p:sp>
      <p:graphicFrame>
        <p:nvGraphicFramePr>
          <p:cNvPr id="5" name="Content Placeholder 4">
            <a:extLst>
              <a:ext uri="{FF2B5EF4-FFF2-40B4-BE49-F238E27FC236}">
                <a16:creationId xmlns:a16="http://schemas.microsoft.com/office/drawing/2014/main" id="{00000000-0008-0000-0100-000004000000}"/>
              </a:ext>
            </a:extLst>
          </p:cNvPr>
          <p:cNvGraphicFramePr>
            <a:graphicFrameLocks noGrp="1"/>
          </p:cNvGraphicFramePr>
          <p:nvPr>
            <p:ph type="pic" idx="1"/>
          </p:nvPr>
        </p:nvGraphicFramePr>
        <p:xfrm>
          <a:off x="4965700" y="1162050"/>
          <a:ext cx="6729413" cy="46450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6F73BCF5-F858-4B26-AF60-4FC04C439D4C}"/>
              </a:ext>
            </a:extLst>
          </p:cNvPr>
          <p:cNvSpPr>
            <a:spLocks noGrp="1"/>
          </p:cNvSpPr>
          <p:nvPr>
            <p:ph type="body" sz="half" idx="2"/>
          </p:nvPr>
        </p:nvSpPr>
        <p:spPr/>
        <p:txBody>
          <a:bodyPr>
            <a:normAutofit fontScale="62500" lnSpcReduction="20000"/>
          </a:bodyPr>
          <a:lstStyle/>
          <a:p>
            <a:r>
              <a:rPr lang="en-IN" dirty="0"/>
              <a:t>: PM concentrations vs Atmospheric Classes. </a:t>
            </a:r>
          </a:p>
          <a:p>
            <a:pPr marL="342900" indent="-342900">
              <a:buAutoNum type="arabicParenR"/>
            </a:pPr>
            <a:r>
              <a:rPr lang="en-IN" dirty="0"/>
              <a:t>Low windspeed and Low Precipitation. </a:t>
            </a:r>
          </a:p>
          <a:p>
            <a:pPr marL="342900" indent="-342900">
              <a:buAutoNum type="arabicParenR"/>
            </a:pPr>
            <a:r>
              <a:rPr lang="en-IN" dirty="0"/>
              <a:t>High Windspeed and Low Precipitation. </a:t>
            </a:r>
          </a:p>
          <a:p>
            <a:pPr marL="342900" indent="-342900">
              <a:buAutoNum type="arabicParenR"/>
            </a:pPr>
            <a:r>
              <a:rPr lang="en-IN" dirty="0"/>
              <a:t>Low Windspeed and High Precipitation. </a:t>
            </a:r>
          </a:p>
          <a:p>
            <a:pPr marL="342900" indent="-342900">
              <a:buAutoNum type="arabicParenR"/>
            </a:pPr>
            <a:r>
              <a:rPr lang="en-IN" dirty="0"/>
              <a:t>High windspeed and High Precipitation. </a:t>
            </a:r>
          </a:p>
          <a:p>
            <a:pPr marL="342900" indent="-342900">
              <a:buAutoNum type="arabicParenR"/>
            </a:pPr>
            <a:r>
              <a:rPr lang="en-IN" dirty="0"/>
              <a:t>Extreme Wind and Extreme Precipitation (Thunderstorm)</a:t>
            </a:r>
          </a:p>
        </p:txBody>
      </p:sp>
    </p:spTree>
    <p:extLst>
      <p:ext uri="{BB962C8B-B14F-4D97-AF65-F5344CB8AC3E}">
        <p14:creationId xmlns:p14="http://schemas.microsoft.com/office/powerpoint/2010/main" val="237974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D61A-3D1A-4AD6-B3C9-FEE6A12F905C}"/>
              </a:ext>
            </a:extLst>
          </p:cNvPr>
          <p:cNvSpPr>
            <a:spLocks noGrp="1"/>
          </p:cNvSpPr>
          <p:nvPr>
            <p:ph type="title"/>
          </p:nvPr>
        </p:nvSpPr>
        <p:spPr/>
        <p:txBody>
          <a:bodyPr/>
          <a:lstStyle/>
          <a:p>
            <a:r>
              <a:rPr lang="en-IN" dirty="0"/>
              <a:t>PM Levels against Winds and Rainfalls</a:t>
            </a:r>
          </a:p>
        </p:txBody>
      </p:sp>
      <p:graphicFrame>
        <p:nvGraphicFramePr>
          <p:cNvPr id="5" name="Content Placeholder 4">
            <a:extLst>
              <a:ext uri="{FF2B5EF4-FFF2-40B4-BE49-F238E27FC236}">
                <a16:creationId xmlns:a16="http://schemas.microsoft.com/office/drawing/2014/main" id="{E061C3EB-FD18-4C95-A11B-C5C7D2D39133}"/>
              </a:ext>
            </a:extLst>
          </p:cNvPr>
          <p:cNvGraphicFramePr>
            <a:graphicFrameLocks noGrp="1"/>
          </p:cNvGraphicFramePr>
          <p:nvPr>
            <p:ph idx="1"/>
            <p:extLst>
              <p:ext uri="{D42A27DB-BD31-4B8C-83A1-F6EECF244321}">
                <p14:modId xmlns:p14="http://schemas.microsoft.com/office/powerpoint/2010/main" val="763390440"/>
              </p:ext>
            </p:extLst>
          </p:nvPr>
        </p:nvGraphicFramePr>
        <p:xfrm>
          <a:off x="574756" y="2231328"/>
          <a:ext cx="11260851" cy="4078032"/>
        </p:xfrm>
        <a:graphic>
          <a:graphicData uri="http://schemas.openxmlformats.org/drawingml/2006/table">
            <a:tbl>
              <a:tblPr firstRow="1" firstCol="1" bandRow="1"/>
              <a:tblGrid>
                <a:gridCol w="1586306">
                  <a:extLst>
                    <a:ext uri="{9D8B030D-6E8A-4147-A177-3AD203B41FA5}">
                      <a16:colId xmlns:a16="http://schemas.microsoft.com/office/drawing/2014/main" val="2799883665"/>
                    </a:ext>
                  </a:extLst>
                </a:gridCol>
                <a:gridCol w="771565">
                  <a:extLst>
                    <a:ext uri="{9D8B030D-6E8A-4147-A177-3AD203B41FA5}">
                      <a16:colId xmlns:a16="http://schemas.microsoft.com/office/drawing/2014/main" val="3856902741"/>
                    </a:ext>
                  </a:extLst>
                </a:gridCol>
                <a:gridCol w="840326">
                  <a:extLst>
                    <a:ext uri="{9D8B030D-6E8A-4147-A177-3AD203B41FA5}">
                      <a16:colId xmlns:a16="http://schemas.microsoft.com/office/drawing/2014/main" val="2994844811"/>
                    </a:ext>
                  </a:extLst>
                </a:gridCol>
                <a:gridCol w="771565">
                  <a:extLst>
                    <a:ext uri="{9D8B030D-6E8A-4147-A177-3AD203B41FA5}">
                      <a16:colId xmlns:a16="http://schemas.microsoft.com/office/drawing/2014/main" val="526860594"/>
                    </a:ext>
                  </a:extLst>
                </a:gridCol>
                <a:gridCol w="841126">
                  <a:extLst>
                    <a:ext uri="{9D8B030D-6E8A-4147-A177-3AD203B41FA5}">
                      <a16:colId xmlns:a16="http://schemas.microsoft.com/office/drawing/2014/main" val="1556345429"/>
                    </a:ext>
                  </a:extLst>
                </a:gridCol>
                <a:gridCol w="771565">
                  <a:extLst>
                    <a:ext uri="{9D8B030D-6E8A-4147-A177-3AD203B41FA5}">
                      <a16:colId xmlns:a16="http://schemas.microsoft.com/office/drawing/2014/main" val="2973243745"/>
                    </a:ext>
                  </a:extLst>
                </a:gridCol>
                <a:gridCol w="840326">
                  <a:extLst>
                    <a:ext uri="{9D8B030D-6E8A-4147-A177-3AD203B41FA5}">
                      <a16:colId xmlns:a16="http://schemas.microsoft.com/office/drawing/2014/main" val="1268565834"/>
                    </a:ext>
                  </a:extLst>
                </a:gridCol>
                <a:gridCol w="771565">
                  <a:extLst>
                    <a:ext uri="{9D8B030D-6E8A-4147-A177-3AD203B41FA5}">
                      <a16:colId xmlns:a16="http://schemas.microsoft.com/office/drawing/2014/main" val="3804136530"/>
                    </a:ext>
                  </a:extLst>
                </a:gridCol>
                <a:gridCol w="841126">
                  <a:extLst>
                    <a:ext uri="{9D8B030D-6E8A-4147-A177-3AD203B41FA5}">
                      <a16:colId xmlns:a16="http://schemas.microsoft.com/office/drawing/2014/main" val="1164614806"/>
                    </a:ext>
                  </a:extLst>
                </a:gridCol>
                <a:gridCol w="771565">
                  <a:extLst>
                    <a:ext uri="{9D8B030D-6E8A-4147-A177-3AD203B41FA5}">
                      <a16:colId xmlns:a16="http://schemas.microsoft.com/office/drawing/2014/main" val="4179631375"/>
                    </a:ext>
                  </a:extLst>
                </a:gridCol>
                <a:gridCol w="840326">
                  <a:extLst>
                    <a:ext uri="{9D8B030D-6E8A-4147-A177-3AD203B41FA5}">
                      <a16:colId xmlns:a16="http://schemas.microsoft.com/office/drawing/2014/main" val="3557711298"/>
                    </a:ext>
                  </a:extLst>
                </a:gridCol>
                <a:gridCol w="771565">
                  <a:extLst>
                    <a:ext uri="{9D8B030D-6E8A-4147-A177-3AD203B41FA5}">
                      <a16:colId xmlns:a16="http://schemas.microsoft.com/office/drawing/2014/main" val="2950304615"/>
                    </a:ext>
                  </a:extLst>
                </a:gridCol>
                <a:gridCol w="841925">
                  <a:extLst>
                    <a:ext uri="{9D8B030D-6E8A-4147-A177-3AD203B41FA5}">
                      <a16:colId xmlns:a16="http://schemas.microsoft.com/office/drawing/2014/main" val="3105403085"/>
                    </a:ext>
                  </a:extLst>
                </a:gridCol>
              </a:tblGrid>
              <a:tr h="386705">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PM Level</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gridSpan="2">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PM2.5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n-IN"/>
                    </a:p>
                  </a:txBody>
                  <a:tcPr/>
                </a:tc>
                <a:tc gridSpan="2">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PM10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n-IN"/>
                    </a:p>
                  </a:txBody>
                  <a:tcPr/>
                </a:tc>
                <a:tc gridSpan="2">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PM2.5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n-IN"/>
                    </a:p>
                  </a:txBody>
                  <a:tcPr/>
                </a:tc>
                <a:tc gridSpan="2">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PM10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n-IN"/>
                    </a:p>
                  </a:txBody>
                  <a:tcPr/>
                </a:tc>
                <a:tc gridSpan="2">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PM2.5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n-IN"/>
                    </a:p>
                  </a:txBody>
                  <a:tcPr/>
                </a:tc>
                <a:tc gridSpan="2">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PM10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en-IN"/>
                    </a:p>
                  </a:txBody>
                  <a:tcPr/>
                </a:tc>
                <a:extLst>
                  <a:ext uri="{0D108BD9-81ED-4DB2-BD59-A6C34878D82A}">
                    <a16:rowId xmlns:a16="http://schemas.microsoft.com/office/drawing/2014/main" val="365559376"/>
                  </a:ext>
                </a:extLst>
              </a:tr>
              <a:tr h="395114">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1st Hour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2nd Hour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1st Hour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2nd Hour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1st Hour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2nd Hour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1st Hour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2nd Hour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1st Hour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2nd Hour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1st Hour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2nd Hour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749656736"/>
                  </a:ext>
                </a:extLst>
              </a:tr>
              <a:tr h="400291">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Wind/Rain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Wind</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IN"/>
                    </a:p>
                  </a:txBody>
                  <a:tcPr/>
                </a:tc>
                <a:tc hMerge="1">
                  <a:txBody>
                    <a:bodyPr/>
                    <a:lstStyle/>
                    <a:p>
                      <a:endParaRPr lang="en-IN"/>
                    </a:p>
                  </a:txBody>
                  <a:tcPr/>
                </a:tc>
                <a:tc hMerge="1">
                  <a:txBody>
                    <a:bodyPr/>
                    <a:lstStyle/>
                    <a:p>
                      <a:endParaRPr lang="en-IN"/>
                    </a:p>
                  </a:txBody>
                  <a:tcPr/>
                </a:tc>
                <a:tc gridSpan="4">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Moderate Wind</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IN"/>
                    </a:p>
                  </a:txBody>
                  <a:tcPr/>
                </a:tc>
                <a:tc hMerge="1">
                  <a:txBody>
                    <a:bodyPr/>
                    <a:lstStyle/>
                    <a:p>
                      <a:endParaRPr lang="en-IN"/>
                    </a:p>
                  </a:txBody>
                  <a:tcPr/>
                </a:tc>
                <a:tc hMerge="1">
                  <a:txBody>
                    <a:bodyPr/>
                    <a:lstStyle/>
                    <a:p>
                      <a:endParaRPr lang="en-IN"/>
                    </a:p>
                  </a:txBody>
                  <a:tcPr/>
                </a:tc>
                <a:tc gridSpan="4">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 Wind</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625465891"/>
                  </a:ext>
                </a:extLst>
              </a:tr>
              <a:tr h="903449">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Heavy Rainfall</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17.31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116.5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88.55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17F"/>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139.7</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42.07</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A83"/>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37.75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282"/>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61.78</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C97D"/>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57.11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48.86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82"/>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48.79</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82"/>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DB80"/>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69.91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D81"/>
                    </a:solidFill>
                  </a:tcPr>
                </a:tc>
                <a:extLst>
                  <a:ext uri="{0D108BD9-81ED-4DB2-BD59-A6C34878D82A}">
                    <a16:rowId xmlns:a16="http://schemas.microsoft.com/office/drawing/2014/main" val="1899005062"/>
                  </a:ext>
                </a:extLst>
              </a:tr>
              <a:tr h="943084">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Moderate Rainfall</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39.11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E582"/>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46.15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83"/>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68.91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A80"/>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81.24</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82"/>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32.36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980"/>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36.48</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081"/>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59.29</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C37C"/>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DCE7E"/>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46.85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383"/>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47.16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383"/>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66.73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D57F"/>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66.33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D47F"/>
                    </a:solidFill>
                  </a:tcPr>
                </a:tc>
                <a:extLst>
                  <a:ext uri="{0D108BD9-81ED-4DB2-BD59-A6C34878D82A}">
                    <a16:rowId xmlns:a16="http://schemas.microsoft.com/office/drawing/2014/main" val="1832238551"/>
                  </a:ext>
                </a:extLst>
              </a:tr>
              <a:tr h="1049389">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 Rainfall</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37.32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282"/>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38.42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482"/>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83.50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81"/>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84.63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81"/>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42.15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A83"/>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42.25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84.23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81"/>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84.65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81"/>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55.16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580"/>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580"/>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91.53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B7E"/>
                    </a:solidFill>
                  </a:tcPr>
                </a:tc>
                <a:tc>
                  <a:txBody>
                    <a:bodyPr/>
                    <a:lstStyle/>
                    <a:p>
                      <a:pPr algn="ctr">
                        <a:lnSpc>
                          <a:spcPct val="107000"/>
                        </a:lnSpc>
                        <a:spcAft>
                          <a:spcPts val="0"/>
                        </a:spcAft>
                      </a:pPr>
                      <a:r>
                        <a:rPr lang="en-IN"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91.39</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B7E"/>
                    </a:solidFill>
                  </a:tcPr>
                </a:tc>
                <a:extLst>
                  <a:ext uri="{0D108BD9-81ED-4DB2-BD59-A6C34878D82A}">
                    <a16:rowId xmlns:a16="http://schemas.microsoft.com/office/drawing/2014/main" val="618827271"/>
                  </a:ext>
                </a:extLst>
              </a:tr>
            </a:tbl>
          </a:graphicData>
        </a:graphic>
      </p:graphicFrame>
    </p:spTree>
    <p:extLst>
      <p:ext uri="{BB962C8B-B14F-4D97-AF65-F5344CB8AC3E}">
        <p14:creationId xmlns:p14="http://schemas.microsoft.com/office/powerpoint/2010/main" val="3195895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733B1-E886-4BAC-8990-B41CAA499484}"/>
              </a:ext>
            </a:extLst>
          </p:cNvPr>
          <p:cNvSpPr>
            <a:spLocks noGrp="1"/>
          </p:cNvSpPr>
          <p:nvPr>
            <p:ph type="title"/>
          </p:nvPr>
        </p:nvSpPr>
        <p:spPr/>
        <p:txBody>
          <a:bodyPr/>
          <a:lstStyle/>
          <a:p>
            <a:r>
              <a:rPr lang="en-IN" dirty="0"/>
              <a:t>Conclusions</a:t>
            </a:r>
          </a:p>
        </p:txBody>
      </p:sp>
      <p:sp>
        <p:nvSpPr>
          <p:cNvPr id="3" name="Content Placeholder 2">
            <a:extLst>
              <a:ext uri="{FF2B5EF4-FFF2-40B4-BE49-F238E27FC236}">
                <a16:creationId xmlns:a16="http://schemas.microsoft.com/office/drawing/2014/main" id="{B751DCC5-88CE-4760-903D-92F4FD68C163}"/>
              </a:ext>
            </a:extLst>
          </p:cNvPr>
          <p:cNvSpPr>
            <a:spLocks noGrp="1"/>
          </p:cNvSpPr>
          <p:nvPr>
            <p:ph idx="1"/>
          </p:nvPr>
        </p:nvSpPr>
        <p:spPr/>
        <p:txBody>
          <a:bodyPr/>
          <a:lstStyle/>
          <a:p>
            <a:r>
              <a:rPr lang="en-IN" dirty="0"/>
              <a:t>PM Levels are dependent on Precipitation, Humidity and Wind Speed</a:t>
            </a:r>
          </a:p>
          <a:p>
            <a:r>
              <a:rPr lang="en-IN" dirty="0"/>
              <a:t>Lag in the results is expected and observed</a:t>
            </a:r>
          </a:p>
          <a:p>
            <a:r>
              <a:rPr lang="en-IN" dirty="0"/>
              <a:t>Considering individual aspect of meteorology is unfair</a:t>
            </a:r>
          </a:p>
          <a:p>
            <a:r>
              <a:rPr lang="en-IN" dirty="0"/>
              <a:t>Gases vary mostly with Precipitation and RH</a:t>
            </a:r>
          </a:p>
          <a:p>
            <a:endParaRPr lang="en-IN" dirty="0"/>
          </a:p>
        </p:txBody>
      </p:sp>
    </p:spTree>
    <p:extLst>
      <p:ext uri="{BB962C8B-B14F-4D97-AF65-F5344CB8AC3E}">
        <p14:creationId xmlns:p14="http://schemas.microsoft.com/office/powerpoint/2010/main" val="363208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E645-857F-4B4E-AE85-D9552AA76CD5}"/>
              </a:ext>
            </a:extLst>
          </p:cNvPr>
          <p:cNvSpPr>
            <a:spLocks noGrp="1"/>
          </p:cNvSpPr>
          <p:nvPr>
            <p:ph type="title"/>
          </p:nvPr>
        </p:nvSpPr>
        <p:spPr/>
        <p:txBody>
          <a:bodyPr/>
          <a:lstStyle/>
          <a:p>
            <a:r>
              <a:rPr lang="en-IN" dirty="0"/>
              <a:t>Introduction</a:t>
            </a:r>
          </a:p>
        </p:txBody>
      </p:sp>
      <p:sp>
        <p:nvSpPr>
          <p:cNvPr id="3" name="Content Placeholder 2">
            <a:extLst>
              <a:ext uri="{FF2B5EF4-FFF2-40B4-BE49-F238E27FC236}">
                <a16:creationId xmlns:a16="http://schemas.microsoft.com/office/drawing/2014/main" id="{BA4B7559-3731-4AFC-80AE-0D8A1B850E51}"/>
              </a:ext>
            </a:extLst>
          </p:cNvPr>
          <p:cNvSpPr>
            <a:spLocks noGrp="1"/>
          </p:cNvSpPr>
          <p:nvPr>
            <p:ph idx="1"/>
          </p:nvPr>
        </p:nvSpPr>
        <p:spPr/>
        <p:txBody>
          <a:bodyPr/>
          <a:lstStyle/>
          <a:p>
            <a:r>
              <a:rPr lang="en-IN" dirty="0"/>
              <a:t>Finding a correlation between Particulate Matter (both PM</a:t>
            </a:r>
            <a:r>
              <a:rPr lang="en-IN" baseline="-25000" dirty="0"/>
              <a:t>10</a:t>
            </a:r>
            <a:r>
              <a:rPr lang="en-IN" dirty="0"/>
              <a:t> and PM</a:t>
            </a:r>
            <a:r>
              <a:rPr lang="en-IN" baseline="-25000" dirty="0"/>
              <a:t>2.5</a:t>
            </a:r>
            <a:r>
              <a:rPr lang="en-IN" dirty="0"/>
              <a:t>) and </a:t>
            </a:r>
          </a:p>
          <a:p>
            <a:pPr lvl="1"/>
            <a:r>
              <a:rPr lang="en-IN" dirty="0"/>
              <a:t>Windspeed</a:t>
            </a:r>
          </a:p>
          <a:p>
            <a:pPr lvl="1"/>
            <a:r>
              <a:rPr lang="en-IN" dirty="0"/>
              <a:t>Relative Humidity</a:t>
            </a:r>
          </a:p>
          <a:p>
            <a:pPr lvl="1"/>
            <a:r>
              <a:rPr lang="en-IN" dirty="0"/>
              <a:t>Precipitation</a:t>
            </a:r>
          </a:p>
        </p:txBody>
      </p:sp>
    </p:spTree>
    <p:extLst>
      <p:ext uri="{BB962C8B-B14F-4D97-AF65-F5344CB8AC3E}">
        <p14:creationId xmlns:p14="http://schemas.microsoft.com/office/powerpoint/2010/main" val="74408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C99EA-4DD1-42C6-81A7-D202855F0FD0}"/>
              </a:ext>
            </a:extLst>
          </p:cNvPr>
          <p:cNvSpPr>
            <a:spLocks noGrp="1"/>
          </p:cNvSpPr>
          <p:nvPr>
            <p:ph type="title"/>
          </p:nvPr>
        </p:nvSpPr>
        <p:spPr/>
        <p:txBody>
          <a:bodyPr/>
          <a:lstStyle/>
          <a:p>
            <a:r>
              <a:rPr lang="en-IN" dirty="0"/>
              <a:t>Methodology</a:t>
            </a:r>
          </a:p>
        </p:txBody>
      </p:sp>
      <p:sp>
        <p:nvSpPr>
          <p:cNvPr id="3" name="Content Placeholder 2">
            <a:extLst>
              <a:ext uri="{FF2B5EF4-FFF2-40B4-BE49-F238E27FC236}">
                <a16:creationId xmlns:a16="http://schemas.microsoft.com/office/drawing/2014/main" id="{369C39F8-F565-401F-B6BE-61E90C34DAB4}"/>
              </a:ext>
            </a:extLst>
          </p:cNvPr>
          <p:cNvSpPr>
            <a:spLocks noGrp="1"/>
          </p:cNvSpPr>
          <p:nvPr>
            <p:ph idx="1"/>
          </p:nvPr>
        </p:nvSpPr>
        <p:spPr/>
        <p:txBody>
          <a:bodyPr>
            <a:normAutofit lnSpcReduction="10000"/>
          </a:bodyPr>
          <a:lstStyle/>
          <a:p>
            <a:r>
              <a:rPr lang="en-IN" dirty="0"/>
              <a:t>Three years worth of data was collected from DarkSky API.</a:t>
            </a:r>
          </a:p>
          <a:p>
            <a:r>
              <a:rPr lang="en-IN" dirty="0"/>
              <a:t>Simple correlations were analysed graphically and mathematically</a:t>
            </a:r>
          </a:p>
          <a:p>
            <a:r>
              <a:rPr lang="en-IN" dirty="0"/>
              <a:t>Delayed correlations (As in effects are shown not in the subsequent readings not the current one) were drawn</a:t>
            </a:r>
          </a:p>
          <a:p>
            <a:r>
              <a:rPr lang="en-IN" dirty="0"/>
              <a:t>Meteorological factors were divided into bins for individual analysis and further into sub-groups for combined analysis</a:t>
            </a:r>
          </a:p>
        </p:txBody>
      </p:sp>
    </p:spTree>
    <p:extLst>
      <p:ext uri="{BB962C8B-B14F-4D97-AF65-F5344CB8AC3E}">
        <p14:creationId xmlns:p14="http://schemas.microsoft.com/office/powerpoint/2010/main" val="292893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5E573B-2068-41C3-98D6-13ABE4E24EB3}"/>
              </a:ext>
            </a:extLst>
          </p:cNvPr>
          <p:cNvSpPr>
            <a:spLocks noGrp="1"/>
          </p:cNvSpPr>
          <p:nvPr>
            <p:ph type="title"/>
          </p:nvPr>
        </p:nvSpPr>
        <p:spPr/>
        <p:txBody>
          <a:bodyPr/>
          <a:lstStyle/>
          <a:p>
            <a:r>
              <a:rPr lang="en-IN" dirty="0"/>
              <a:t>Observations and Results</a:t>
            </a:r>
          </a:p>
        </p:txBody>
      </p:sp>
      <p:sp>
        <p:nvSpPr>
          <p:cNvPr id="5" name="Text Placeholder 4">
            <a:extLst>
              <a:ext uri="{FF2B5EF4-FFF2-40B4-BE49-F238E27FC236}">
                <a16:creationId xmlns:a16="http://schemas.microsoft.com/office/drawing/2014/main" id="{24F36EA2-93A3-45F3-8252-DA84B72F1591}"/>
              </a:ext>
            </a:extLst>
          </p:cNvPr>
          <p:cNvSpPr>
            <a:spLocks noGrp="1"/>
          </p:cNvSpPr>
          <p:nvPr>
            <p:ph type="body" idx="1"/>
          </p:nvPr>
        </p:nvSpPr>
        <p:spPr/>
        <p:txBody>
          <a:bodyPr/>
          <a:lstStyle/>
          <a:p>
            <a:r>
              <a:rPr lang="en-IN" dirty="0"/>
              <a:t>Data Authenticity and Excerpts</a:t>
            </a:r>
          </a:p>
        </p:txBody>
      </p:sp>
    </p:spTree>
    <p:extLst>
      <p:ext uri="{BB962C8B-B14F-4D97-AF65-F5344CB8AC3E}">
        <p14:creationId xmlns:p14="http://schemas.microsoft.com/office/powerpoint/2010/main" val="155008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11">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8F3D51-DA18-4952-BCA1-D538B26C106C}"/>
              </a:ext>
            </a:extLst>
          </p:cNvPr>
          <p:cNvSpPr>
            <a:spLocks noGrp="1"/>
          </p:cNvSpPr>
          <p:nvPr>
            <p:ph type="title"/>
          </p:nvPr>
        </p:nvSpPr>
        <p:spPr>
          <a:xfrm>
            <a:off x="1115568" y="509521"/>
            <a:ext cx="10232136" cy="1014984"/>
          </a:xfrm>
        </p:spPr>
        <p:txBody>
          <a:bodyPr>
            <a:normAutofit/>
          </a:bodyPr>
          <a:lstStyle/>
          <a:p>
            <a:r>
              <a:rPr lang="en-IN" dirty="0"/>
              <a:t>Correlation (Data Authenticity)</a:t>
            </a:r>
          </a:p>
        </p:txBody>
      </p:sp>
      <p:sp>
        <p:nvSpPr>
          <p:cNvPr id="24" name="Rectangle 13">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7C0C1BBB-C1A2-49AE-AFFF-663F5BE12282}"/>
              </a:ext>
            </a:extLst>
          </p:cNvPr>
          <p:cNvGraphicFramePr>
            <a:graphicFrameLocks noGrp="1"/>
          </p:cNvGraphicFramePr>
          <p:nvPr>
            <p:ph idx="1"/>
            <p:extLst>
              <p:ext uri="{D42A27DB-BD31-4B8C-83A1-F6EECF244321}">
                <p14:modId xmlns:p14="http://schemas.microsoft.com/office/powerpoint/2010/main" val="1455824316"/>
              </p:ext>
            </p:extLst>
          </p:nvPr>
        </p:nvGraphicFramePr>
        <p:xfrm>
          <a:off x="1115568" y="2078189"/>
          <a:ext cx="10232140" cy="3524590"/>
        </p:xfrm>
        <a:graphic>
          <a:graphicData uri="http://schemas.openxmlformats.org/drawingml/2006/table">
            <a:tbl>
              <a:tblPr/>
              <a:tblGrid>
                <a:gridCol w="1196753">
                  <a:extLst>
                    <a:ext uri="{9D8B030D-6E8A-4147-A177-3AD203B41FA5}">
                      <a16:colId xmlns:a16="http://schemas.microsoft.com/office/drawing/2014/main" val="4273634429"/>
                    </a:ext>
                  </a:extLst>
                </a:gridCol>
                <a:gridCol w="943628">
                  <a:extLst>
                    <a:ext uri="{9D8B030D-6E8A-4147-A177-3AD203B41FA5}">
                      <a16:colId xmlns:a16="http://schemas.microsoft.com/office/drawing/2014/main" val="1959901218"/>
                    </a:ext>
                  </a:extLst>
                </a:gridCol>
                <a:gridCol w="943628">
                  <a:extLst>
                    <a:ext uri="{9D8B030D-6E8A-4147-A177-3AD203B41FA5}">
                      <a16:colId xmlns:a16="http://schemas.microsoft.com/office/drawing/2014/main" val="1983860492"/>
                    </a:ext>
                  </a:extLst>
                </a:gridCol>
                <a:gridCol w="943628">
                  <a:extLst>
                    <a:ext uri="{9D8B030D-6E8A-4147-A177-3AD203B41FA5}">
                      <a16:colId xmlns:a16="http://schemas.microsoft.com/office/drawing/2014/main" val="3432525351"/>
                    </a:ext>
                  </a:extLst>
                </a:gridCol>
                <a:gridCol w="943628">
                  <a:extLst>
                    <a:ext uri="{9D8B030D-6E8A-4147-A177-3AD203B41FA5}">
                      <a16:colId xmlns:a16="http://schemas.microsoft.com/office/drawing/2014/main" val="3749109442"/>
                    </a:ext>
                  </a:extLst>
                </a:gridCol>
                <a:gridCol w="943628">
                  <a:extLst>
                    <a:ext uri="{9D8B030D-6E8A-4147-A177-3AD203B41FA5}">
                      <a16:colId xmlns:a16="http://schemas.microsoft.com/office/drawing/2014/main" val="3123145182"/>
                    </a:ext>
                  </a:extLst>
                </a:gridCol>
                <a:gridCol w="841011">
                  <a:extLst>
                    <a:ext uri="{9D8B030D-6E8A-4147-A177-3AD203B41FA5}">
                      <a16:colId xmlns:a16="http://schemas.microsoft.com/office/drawing/2014/main" val="64592123"/>
                    </a:ext>
                  </a:extLst>
                </a:gridCol>
                <a:gridCol w="1313052">
                  <a:extLst>
                    <a:ext uri="{9D8B030D-6E8A-4147-A177-3AD203B41FA5}">
                      <a16:colId xmlns:a16="http://schemas.microsoft.com/office/drawing/2014/main" val="26580708"/>
                    </a:ext>
                  </a:extLst>
                </a:gridCol>
                <a:gridCol w="1251482">
                  <a:extLst>
                    <a:ext uri="{9D8B030D-6E8A-4147-A177-3AD203B41FA5}">
                      <a16:colId xmlns:a16="http://schemas.microsoft.com/office/drawing/2014/main" val="4294326131"/>
                    </a:ext>
                  </a:extLst>
                </a:gridCol>
                <a:gridCol w="911702">
                  <a:extLst>
                    <a:ext uri="{9D8B030D-6E8A-4147-A177-3AD203B41FA5}">
                      <a16:colId xmlns:a16="http://schemas.microsoft.com/office/drawing/2014/main" val="2315177594"/>
                    </a:ext>
                  </a:extLst>
                </a:gridCol>
              </a:tblGrid>
              <a:tr h="545107">
                <a:tc>
                  <a:txBody>
                    <a:bodyPr/>
                    <a:lstStyle/>
                    <a:p>
                      <a:pPr algn="ctr" fontAlgn="b">
                        <a:spcBef>
                          <a:spcPts val="0"/>
                        </a:spcBef>
                        <a:spcAft>
                          <a:spcPts val="0"/>
                        </a:spcAft>
                      </a:pPr>
                      <a:r>
                        <a:rPr lang="en-IN" sz="1600" b="0" i="1"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spcBef>
                          <a:spcPts val="0"/>
                        </a:spcBef>
                        <a:spcAft>
                          <a:spcPts val="0"/>
                        </a:spcAft>
                      </a:pPr>
                      <a:r>
                        <a:rPr lang="en-IN" sz="1600" b="0" i="1" u="none" strike="noStrike" dirty="0">
                          <a:effectLst/>
                          <a:latin typeface="Calibri" panose="020F0502020204030204" pitchFamily="34" charset="0"/>
                        </a:rPr>
                        <a:t>CO</a:t>
                      </a:r>
                      <a:endParaRPr lang="en-IN" sz="2600" b="0" i="0" u="none" strike="noStrike" dirty="0">
                        <a:effectLst/>
                        <a:latin typeface="Arial" panose="020B0604020202020204" pitchFamily="34" charset="0"/>
                      </a:endParaRPr>
                    </a:p>
                  </a:txBody>
                  <a:tcPr marL="10946" marR="10946" marT="1094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IN" sz="1600" b="0" i="1" u="none" strike="noStrike" dirty="0">
                          <a:effectLst/>
                          <a:latin typeface="Calibri" panose="020F0502020204030204" pitchFamily="34" charset="0"/>
                        </a:rPr>
                        <a:t>NO2</a:t>
                      </a:r>
                      <a:endParaRPr lang="en-IN" sz="2600" b="0" i="0" u="none" strike="noStrike" dirty="0">
                        <a:effectLst/>
                        <a:latin typeface="Arial" panose="020B0604020202020204" pitchFamily="34" charset="0"/>
                      </a:endParaRPr>
                    </a:p>
                  </a:txBody>
                  <a:tcPr marL="10946" marR="10946" marT="1094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IN" sz="1600" b="0" i="1" u="none" strike="noStrike" dirty="0">
                          <a:effectLst/>
                          <a:latin typeface="Calibri" panose="020F0502020204030204" pitchFamily="34" charset="0"/>
                        </a:rPr>
                        <a:t>O3</a:t>
                      </a:r>
                      <a:endParaRPr lang="en-IN" sz="2600" b="0" i="0" u="none" strike="noStrike" dirty="0">
                        <a:effectLst/>
                        <a:latin typeface="Arial" panose="020B0604020202020204" pitchFamily="34" charset="0"/>
                      </a:endParaRPr>
                    </a:p>
                  </a:txBody>
                  <a:tcPr marL="10946" marR="10946" marT="1094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IN" sz="1600" b="0" i="1" u="none" strike="noStrike" dirty="0">
                          <a:effectLst/>
                          <a:latin typeface="Calibri" panose="020F0502020204030204" pitchFamily="34" charset="0"/>
                        </a:rPr>
                        <a:t>PM10</a:t>
                      </a:r>
                      <a:endParaRPr lang="en-IN" sz="2600" b="0" i="0" u="none" strike="noStrike" dirty="0">
                        <a:effectLst/>
                        <a:latin typeface="Arial" panose="020B0604020202020204" pitchFamily="34" charset="0"/>
                      </a:endParaRPr>
                    </a:p>
                  </a:txBody>
                  <a:tcPr marL="10946" marR="10946" marT="1094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IN" sz="1600" b="0" i="1" u="none" strike="noStrike" dirty="0">
                          <a:effectLst/>
                          <a:latin typeface="Calibri" panose="020F0502020204030204" pitchFamily="34" charset="0"/>
                        </a:rPr>
                        <a:t>PM2.5</a:t>
                      </a:r>
                      <a:endParaRPr lang="en-IN" sz="2600" b="0" i="0" u="none" strike="noStrike" dirty="0">
                        <a:effectLst/>
                        <a:latin typeface="Arial" panose="020B0604020202020204" pitchFamily="34" charset="0"/>
                      </a:endParaRPr>
                    </a:p>
                  </a:txBody>
                  <a:tcPr marL="10946" marR="10946" marT="1094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IN" sz="1600" b="0" i="1" u="none" strike="noStrike" dirty="0">
                          <a:effectLst/>
                          <a:latin typeface="Calibri" panose="020F0502020204030204" pitchFamily="34" charset="0"/>
                        </a:rPr>
                        <a:t>SO2</a:t>
                      </a:r>
                      <a:endParaRPr lang="en-IN" sz="2600" b="0" i="0" u="none" strike="noStrike" dirty="0">
                        <a:effectLst/>
                        <a:latin typeface="Arial" panose="020B0604020202020204" pitchFamily="34" charset="0"/>
                      </a:endParaRPr>
                    </a:p>
                  </a:txBody>
                  <a:tcPr marL="10946" marR="10946" marT="1094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IN" sz="1600" b="0" i="1" u="none" strike="noStrike" dirty="0">
                          <a:effectLst/>
                          <a:latin typeface="Calibri" panose="020F0502020204030204" pitchFamily="34" charset="0"/>
                        </a:rPr>
                        <a:t>Wind Speed</a:t>
                      </a:r>
                      <a:endParaRPr lang="en-IN" sz="2600" b="0" i="0" u="none" strike="noStrike" dirty="0">
                        <a:effectLst/>
                        <a:latin typeface="Arial" panose="020B0604020202020204" pitchFamily="34" charset="0"/>
                      </a:endParaRPr>
                    </a:p>
                  </a:txBody>
                  <a:tcPr marL="10946" marR="10946" marT="1094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IN" sz="1600" b="0" i="1" u="none" strike="noStrike" dirty="0">
                          <a:effectLst/>
                          <a:latin typeface="Calibri" panose="020F0502020204030204" pitchFamily="34" charset="0"/>
                        </a:rPr>
                        <a:t>Precipitation Intensity</a:t>
                      </a:r>
                      <a:endParaRPr lang="en-IN" sz="2600" b="0" i="0" u="none" strike="noStrike" dirty="0">
                        <a:effectLst/>
                        <a:latin typeface="Arial" panose="020B0604020202020204" pitchFamily="34" charset="0"/>
                      </a:endParaRPr>
                    </a:p>
                  </a:txBody>
                  <a:tcPr marL="10946" marR="10946" marT="1094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IN" sz="1600" b="0" i="1" u="none" strike="noStrike" dirty="0">
                          <a:effectLst/>
                          <a:latin typeface="Calibri" panose="020F0502020204030204" pitchFamily="34" charset="0"/>
                        </a:rPr>
                        <a:t>Humidity</a:t>
                      </a:r>
                      <a:endParaRPr lang="en-IN" sz="2600" b="0" i="0" u="none" strike="noStrike" dirty="0">
                        <a:effectLst/>
                        <a:latin typeface="Arial" panose="020B0604020202020204" pitchFamily="34" charset="0"/>
                      </a:endParaRPr>
                    </a:p>
                  </a:txBody>
                  <a:tcPr marL="10946" marR="10946" marT="10946"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128735"/>
                  </a:ext>
                </a:extLst>
              </a:tr>
              <a:tr h="304297">
                <a:tc>
                  <a:txBody>
                    <a:bodyPr/>
                    <a:lstStyle/>
                    <a:p>
                      <a:pPr algn="ctr" fontAlgn="b">
                        <a:spcBef>
                          <a:spcPts val="0"/>
                        </a:spcBef>
                        <a:spcAft>
                          <a:spcPts val="0"/>
                        </a:spcAft>
                      </a:pPr>
                      <a:r>
                        <a:rPr lang="en-IN" sz="1600" b="0" i="1" u="none" strike="noStrike" dirty="0">
                          <a:effectLst/>
                          <a:latin typeface="Calibri" panose="020F0502020204030204" pitchFamily="34" charset="0"/>
                        </a:rPr>
                        <a:t>CO</a:t>
                      </a:r>
                      <a:endParaRPr lang="en-IN" sz="2600" b="0" i="0" u="none" strike="noStrike" dirty="0">
                        <a:effectLst/>
                        <a:latin typeface="Arial" panose="020B0604020202020204" pitchFamily="34" charset="0"/>
                      </a:endParaRPr>
                    </a:p>
                  </a:txBody>
                  <a:tcPr marL="10946" marR="10946" marT="1094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1</a:t>
                      </a:r>
                      <a:endParaRPr lang="en-IN" sz="2600" b="0" i="0" u="none" strike="noStrike" dirty="0">
                        <a:effectLst/>
                        <a:latin typeface="Arial" panose="020B0604020202020204" pitchFamily="34" charset="0"/>
                      </a:endParaRPr>
                    </a:p>
                  </a:txBody>
                  <a:tcPr marL="10946" marR="10946" marT="1094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63BE7B"/>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27886298"/>
                  </a:ext>
                </a:extLst>
              </a:tr>
              <a:tr h="304297">
                <a:tc>
                  <a:txBody>
                    <a:bodyPr/>
                    <a:lstStyle/>
                    <a:p>
                      <a:pPr algn="ctr" fontAlgn="b">
                        <a:spcBef>
                          <a:spcPts val="0"/>
                        </a:spcBef>
                        <a:spcAft>
                          <a:spcPts val="0"/>
                        </a:spcAft>
                      </a:pPr>
                      <a:r>
                        <a:rPr lang="en-IN" sz="1600" b="0" i="1" u="none" strike="noStrike" dirty="0">
                          <a:effectLst/>
                          <a:latin typeface="Calibri" panose="020F0502020204030204" pitchFamily="34" charset="0"/>
                        </a:rPr>
                        <a:t>NO2</a:t>
                      </a:r>
                      <a:endParaRPr lang="en-IN" sz="2600" b="0" i="0" u="none" strike="noStrike" dirty="0">
                        <a:effectLst/>
                        <a:latin typeface="Arial" panose="020B0604020202020204" pitchFamily="34" charset="0"/>
                      </a:endParaRPr>
                    </a:p>
                  </a:txBody>
                  <a:tcPr marL="10946" marR="10946" marT="1094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0.705144</a:t>
                      </a:r>
                      <a:endParaRPr lang="en-IN" sz="2600" b="0" i="0" u="none" strike="noStrike" dirty="0">
                        <a:effectLst/>
                        <a:latin typeface="Arial" panose="020B0604020202020204" pitchFamily="34" charset="0"/>
                      </a:endParaRPr>
                    </a:p>
                  </a:txBody>
                  <a:tcPr marL="10946" marR="10946" marT="10946" marB="0" anchor="ctr">
                    <a:lnL w="6350" cap="flat" cmpd="sng" algn="ctr">
                      <a:solidFill>
                        <a:srgbClr val="000000"/>
                      </a:solidFill>
                      <a:prstDash val="solid"/>
                      <a:round/>
                      <a:headEnd type="none" w="med" len="med"/>
                      <a:tailEnd type="none" w="med" len="med"/>
                    </a:lnL>
                    <a:lnR>
                      <a:noFill/>
                    </a:lnR>
                    <a:lnT>
                      <a:noFill/>
                    </a:lnT>
                    <a:lnB>
                      <a:noFill/>
                    </a:lnB>
                    <a:solidFill>
                      <a:srgbClr val="99CE7F"/>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1</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63BE7B"/>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extLst>
                  <a:ext uri="{0D108BD9-81ED-4DB2-BD59-A6C34878D82A}">
                    <a16:rowId xmlns:a16="http://schemas.microsoft.com/office/drawing/2014/main" val="2085909444"/>
                  </a:ext>
                </a:extLst>
              </a:tr>
              <a:tr h="304297">
                <a:tc>
                  <a:txBody>
                    <a:bodyPr/>
                    <a:lstStyle/>
                    <a:p>
                      <a:pPr algn="ctr" fontAlgn="b">
                        <a:spcBef>
                          <a:spcPts val="0"/>
                        </a:spcBef>
                        <a:spcAft>
                          <a:spcPts val="0"/>
                        </a:spcAft>
                      </a:pPr>
                      <a:r>
                        <a:rPr lang="en-IN" sz="1600" b="0" i="1" u="none" strike="noStrike" dirty="0">
                          <a:effectLst/>
                          <a:latin typeface="Calibri" panose="020F0502020204030204" pitchFamily="34" charset="0"/>
                        </a:rPr>
                        <a:t>O3</a:t>
                      </a:r>
                      <a:endParaRPr lang="en-IN" sz="2600" b="0" i="0" u="none" strike="noStrike" dirty="0">
                        <a:effectLst/>
                        <a:latin typeface="Arial" panose="020B0604020202020204" pitchFamily="34" charset="0"/>
                      </a:endParaRPr>
                    </a:p>
                  </a:txBody>
                  <a:tcPr marL="10946" marR="10946" marT="1094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-0.21577</a:t>
                      </a:r>
                      <a:endParaRPr lang="en-IN" sz="2600" b="0" i="0" u="none" strike="noStrike" dirty="0">
                        <a:effectLst/>
                        <a:latin typeface="Arial" panose="020B0604020202020204" pitchFamily="34" charset="0"/>
                      </a:endParaRPr>
                    </a:p>
                  </a:txBody>
                  <a:tcPr marL="10946" marR="10946" marT="10946" marB="0" anchor="ctr">
                    <a:lnL w="6350" cap="flat" cmpd="sng" algn="ctr">
                      <a:solidFill>
                        <a:srgbClr val="000000"/>
                      </a:solidFill>
                      <a:prstDash val="solid"/>
                      <a:round/>
                      <a:headEnd type="none" w="med" len="med"/>
                      <a:tailEnd type="none" w="med" len="med"/>
                    </a:lnL>
                    <a:lnR>
                      <a:noFill/>
                    </a:lnR>
                    <a:lnT>
                      <a:noFill/>
                    </a:lnT>
                    <a:lnB>
                      <a:noFill/>
                    </a:lnB>
                    <a:solidFill>
                      <a:srgbClr val="FBA175"/>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-0.4738</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F86D6B"/>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1</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63BE7B"/>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extLst>
                  <a:ext uri="{0D108BD9-81ED-4DB2-BD59-A6C34878D82A}">
                    <a16:rowId xmlns:a16="http://schemas.microsoft.com/office/drawing/2014/main" val="2383800086"/>
                  </a:ext>
                </a:extLst>
              </a:tr>
              <a:tr h="304297">
                <a:tc>
                  <a:txBody>
                    <a:bodyPr/>
                    <a:lstStyle/>
                    <a:p>
                      <a:pPr algn="ctr" fontAlgn="b">
                        <a:spcBef>
                          <a:spcPts val="0"/>
                        </a:spcBef>
                        <a:spcAft>
                          <a:spcPts val="0"/>
                        </a:spcAft>
                      </a:pPr>
                      <a:r>
                        <a:rPr lang="en-IN" sz="1600" b="0" i="1" u="none" strike="noStrike" dirty="0">
                          <a:effectLst/>
                          <a:latin typeface="Calibri" panose="020F0502020204030204" pitchFamily="34" charset="0"/>
                        </a:rPr>
                        <a:t>PM10</a:t>
                      </a:r>
                      <a:endParaRPr lang="en-IN" sz="2600" b="0" i="0" u="none" strike="noStrike" dirty="0">
                        <a:effectLst/>
                        <a:latin typeface="Arial" panose="020B0604020202020204" pitchFamily="34" charset="0"/>
                      </a:endParaRPr>
                    </a:p>
                  </a:txBody>
                  <a:tcPr marL="10946" marR="10946" marT="1094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0.460527</a:t>
                      </a:r>
                      <a:endParaRPr lang="en-IN" sz="2600" b="0" i="0" u="none" strike="noStrike" dirty="0">
                        <a:effectLst/>
                        <a:latin typeface="Arial" panose="020B0604020202020204" pitchFamily="34" charset="0"/>
                      </a:endParaRPr>
                    </a:p>
                  </a:txBody>
                  <a:tcPr marL="10946" marR="10946" marT="10946" marB="0" anchor="ctr">
                    <a:lnL w="6350" cap="flat" cmpd="sng" algn="ctr">
                      <a:solidFill>
                        <a:srgbClr val="000000"/>
                      </a:solidFill>
                      <a:prstDash val="solid"/>
                      <a:round/>
                      <a:headEnd type="none" w="med" len="med"/>
                      <a:tailEnd type="none" w="med" len="med"/>
                    </a:lnL>
                    <a:lnR>
                      <a:noFill/>
                    </a:lnR>
                    <a:lnT>
                      <a:noFill/>
                    </a:lnT>
                    <a:lnB>
                      <a:noFill/>
                    </a:lnB>
                    <a:solidFill>
                      <a:srgbClr val="C6DB81"/>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0.42553</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CCDD82"/>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-0.00214</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FDCD7E"/>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1</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63BE7B"/>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extLst>
                  <a:ext uri="{0D108BD9-81ED-4DB2-BD59-A6C34878D82A}">
                    <a16:rowId xmlns:a16="http://schemas.microsoft.com/office/drawing/2014/main" val="2307314785"/>
                  </a:ext>
                </a:extLst>
              </a:tr>
              <a:tr h="304297">
                <a:tc>
                  <a:txBody>
                    <a:bodyPr/>
                    <a:lstStyle/>
                    <a:p>
                      <a:pPr algn="ctr" fontAlgn="b">
                        <a:spcBef>
                          <a:spcPts val="0"/>
                        </a:spcBef>
                        <a:spcAft>
                          <a:spcPts val="0"/>
                        </a:spcAft>
                      </a:pPr>
                      <a:r>
                        <a:rPr lang="en-IN" sz="1600" b="0" i="1" u="none" strike="noStrike" dirty="0">
                          <a:effectLst/>
                          <a:latin typeface="Calibri" panose="020F0502020204030204" pitchFamily="34" charset="0"/>
                        </a:rPr>
                        <a:t>PM2.5</a:t>
                      </a:r>
                      <a:endParaRPr lang="en-IN" sz="2600" b="0" i="0" u="none" strike="noStrike" dirty="0">
                        <a:effectLst/>
                        <a:latin typeface="Arial" panose="020B0604020202020204" pitchFamily="34" charset="0"/>
                      </a:endParaRPr>
                    </a:p>
                  </a:txBody>
                  <a:tcPr marL="10946" marR="10946" marT="1094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0.772588</a:t>
                      </a:r>
                      <a:endParaRPr lang="en-IN" sz="2600" b="0" i="0" u="none" strike="noStrike" dirty="0">
                        <a:effectLst/>
                        <a:latin typeface="Arial" panose="020B0604020202020204" pitchFamily="34" charset="0"/>
                      </a:endParaRPr>
                    </a:p>
                  </a:txBody>
                  <a:tcPr marL="10946" marR="10946" marT="10946" marB="0" anchor="ctr">
                    <a:lnL w="6350" cap="flat" cmpd="sng" algn="ctr">
                      <a:solidFill>
                        <a:srgbClr val="000000"/>
                      </a:solidFill>
                      <a:prstDash val="solid"/>
                      <a:round/>
                      <a:headEnd type="none" w="med" len="med"/>
                      <a:tailEnd type="none" w="med" len="med"/>
                    </a:lnL>
                    <a:lnR>
                      <a:noFill/>
                    </a:lnR>
                    <a:lnT>
                      <a:noFill/>
                    </a:lnT>
                    <a:lnB>
                      <a:noFill/>
                    </a:lnB>
                    <a:solidFill>
                      <a:srgbClr val="8DCA7E"/>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0.616818</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A9D380"/>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-0.04229</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FCC57C"/>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0.749231</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91CC7E"/>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1</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63BE7B"/>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extLst>
                  <a:ext uri="{0D108BD9-81ED-4DB2-BD59-A6C34878D82A}">
                    <a16:rowId xmlns:a16="http://schemas.microsoft.com/office/drawing/2014/main" val="785233682"/>
                  </a:ext>
                </a:extLst>
              </a:tr>
              <a:tr h="304297">
                <a:tc>
                  <a:txBody>
                    <a:bodyPr/>
                    <a:lstStyle/>
                    <a:p>
                      <a:pPr algn="ctr" fontAlgn="b">
                        <a:spcBef>
                          <a:spcPts val="0"/>
                        </a:spcBef>
                        <a:spcAft>
                          <a:spcPts val="0"/>
                        </a:spcAft>
                      </a:pPr>
                      <a:r>
                        <a:rPr lang="en-IN" sz="1600" b="0" i="1" u="none" strike="noStrike" dirty="0">
                          <a:effectLst/>
                          <a:latin typeface="Calibri" panose="020F0502020204030204" pitchFamily="34" charset="0"/>
                        </a:rPr>
                        <a:t>SO2</a:t>
                      </a:r>
                      <a:endParaRPr lang="en-IN" sz="2600" b="0" i="0" u="none" strike="noStrike" dirty="0">
                        <a:effectLst/>
                        <a:latin typeface="Arial" panose="020B0604020202020204" pitchFamily="34" charset="0"/>
                      </a:endParaRPr>
                    </a:p>
                  </a:txBody>
                  <a:tcPr marL="10946" marR="10946" marT="1094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0.563771</a:t>
                      </a:r>
                      <a:endParaRPr lang="en-IN" sz="2600" b="0" i="0" u="none" strike="noStrike" dirty="0">
                        <a:effectLst/>
                        <a:latin typeface="Arial" panose="020B0604020202020204" pitchFamily="34" charset="0"/>
                      </a:endParaRPr>
                    </a:p>
                  </a:txBody>
                  <a:tcPr marL="10946" marR="10946" marT="10946" marB="0" anchor="ctr">
                    <a:lnL w="6350" cap="flat" cmpd="sng" algn="ctr">
                      <a:solidFill>
                        <a:srgbClr val="000000"/>
                      </a:solidFill>
                      <a:prstDash val="solid"/>
                      <a:round/>
                      <a:headEnd type="none" w="med" len="med"/>
                      <a:tailEnd type="none" w="med" len="med"/>
                    </a:lnL>
                    <a:lnR>
                      <a:noFill/>
                    </a:lnR>
                    <a:lnT>
                      <a:noFill/>
                    </a:lnT>
                    <a:lnB>
                      <a:noFill/>
                    </a:lnB>
                    <a:solidFill>
                      <a:srgbClr val="B3D580"/>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0.477543</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C3DA81"/>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-0.02648</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FDC87D"/>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0.337907</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DCE182"/>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0.477846</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C3DA81"/>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1</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63BE7B"/>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extLst>
                  <a:ext uri="{0D108BD9-81ED-4DB2-BD59-A6C34878D82A}">
                    <a16:rowId xmlns:a16="http://schemas.microsoft.com/office/drawing/2014/main" val="2267795538"/>
                  </a:ext>
                </a:extLst>
              </a:tr>
              <a:tr h="304297">
                <a:tc>
                  <a:txBody>
                    <a:bodyPr/>
                    <a:lstStyle/>
                    <a:p>
                      <a:pPr algn="ctr" fontAlgn="b">
                        <a:spcBef>
                          <a:spcPts val="0"/>
                        </a:spcBef>
                        <a:spcAft>
                          <a:spcPts val="0"/>
                        </a:spcAft>
                      </a:pPr>
                      <a:r>
                        <a:rPr lang="en-IN" sz="1600" b="0" i="1" u="none" strike="noStrike" dirty="0">
                          <a:effectLst/>
                          <a:latin typeface="Calibri" panose="020F0502020204030204" pitchFamily="34" charset="0"/>
                        </a:rPr>
                        <a:t>Wind Speed</a:t>
                      </a:r>
                      <a:endParaRPr lang="en-IN" sz="2600" b="0" i="0" u="none" strike="noStrike" dirty="0">
                        <a:effectLst/>
                        <a:latin typeface="Arial" panose="020B0604020202020204" pitchFamily="34" charset="0"/>
                      </a:endParaRPr>
                    </a:p>
                  </a:txBody>
                  <a:tcPr marL="10946" marR="10946" marT="1094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-0.20429</a:t>
                      </a:r>
                      <a:endParaRPr lang="en-IN" sz="2600" b="0" i="0" u="none" strike="noStrike" dirty="0">
                        <a:effectLst/>
                        <a:latin typeface="Arial" panose="020B0604020202020204" pitchFamily="34" charset="0"/>
                      </a:endParaRPr>
                    </a:p>
                  </a:txBody>
                  <a:tcPr marL="10946" marR="10946" marT="10946" marB="0" anchor="ctr">
                    <a:lnL w="6350" cap="flat" cmpd="sng" algn="ctr">
                      <a:solidFill>
                        <a:srgbClr val="000000"/>
                      </a:solidFill>
                      <a:prstDash val="solid"/>
                      <a:round/>
                      <a:headEnd type="none" w="med" len="med"/>
                      <a:tailEnd type="none" w="med" len="med"/>
                    </a:lnL>
                    <a:lnR>
                      <a:noFill/>
                    </a:lnR>
                    <a:lnT>
                      <a:noFill/>
                    </a:lnT>
                    <a:lnB>
                      <a:noFill/>
                    </a:lnB>
                    <a:solidFill>
                      <a:srgbClr val="FBA476"/>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-0.15702</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FBAD78"/>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-0.05605</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FCC27C"/>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-0.05471</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FCC27C"/>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-0.14911</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FBAF78"/>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-0.12449</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FCB479"/>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1</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63BE7B"/>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extLst>
                  <a:ext uri="{0D108BD9-81ED-4DB2-BD59-A6C34878D82A}">
                    <a16:rowId xmlns:a16="http://schemas.microsoft.com/office/drawing/2014/main" val="2531033928"/>
                  </a:ext>
                </a:extLst>
              </a:tr>
              <a:tr h="545107">
                <a:tc>
                  <a:txBody>
                    <a:bodyPr/>
                    <a:lstStyle/>
                    <a:p>
                      <a:pPr algn="ctr" fontAlgn="b">
                        <a:spcBef>
                          <a:spcPts val="0"/>
                        </a:spcBef>
                        <a:spcAft>
                          <a:spcPts val="0"/>
                        </a:spcAft>
                      </a:pPr>
                      <a:r>
                        <a:rPr lang="en-IN" sz="1600" b="0" i="1" u="none" strike="noStrike" dirty="0">
                          <a:effectLst/>
                          <a:latin typeface="Calibri" panose="020F0502020204030204" pitchFamily="34" charset="0"/>
                        </a:rPr>
                        <a:t>Precipitation Intensity</a:t>
                      </a:r>
                      <a:endParaRPr lang="en-IN" sz="2600" b="0" i="0" u="none" strike="noStrike" dirty="0">
                        <a:effectLst/>
                        <a:latin typeface="Arial" panose="020B0604020202020204" pitchFamily="34" charset="0"/>
                      </a:endParaRPr>
                    </a:p>
                  </a:txBody>
                  <a:tcPr marL="10946" marR="10946" marT="1094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0.00908</a:t>
                      </a:r>
                      <a:endParaRPr lang="en-IN" sz="2600" b="0" i="0" u="none" strike="noStrike" dirty="0">
                        <a:effectLst/>
                        <a:latin typeface="Arial" panose="020B0604020202020204" pitchFamily="34" charset="0"/>
                      </a:endParaRPr>
                    </a:p>
                  </a:txBody>
                  <a:tcPr marL="10946" marR="10946" marT="10946" marB="0" anchor="ctr">
                    <a:lnL w="6350" cap="flat" cmpd="sng" algn="ctr">
                      <a:solidFill>
                        <a:srgbClr val="000000"/>
                      </a:solidFill>
                      <a:prstDash val="solid"/>
                      <a:round/>
                      <a:headEnd type="none" w="med" len="med"/>
                      <a:tailEnd type="none" w="med" len="med"/>
                    </a:lnL>
                    <a:lnR>
                      <a:noFill/>
                    </a:lnR>
                    <a:lnT>
                      <a:noFill/>
                    </a:lnT>
                    <a:lnB>
                      <a:noFill/>
                    </a:lnB>
                    <a:solidFill>
                      <a:srgbClr val="FDCF7E"/>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-0.04047</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FCC57C"/>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0.028062</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FDD37F"/>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-0.0222</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FDC97D"/>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-0.00737</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FDCC7E"/>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-0.02982</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FDC77D"/>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-0.012760826</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FDCB7D"/>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1</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solidFill>
                      <a:srgbClr val="63BE7B"/>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 </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a:noFill/>
                    </a:lnB>
                  </a:tcPr>
                </a:tc>
                <a:extLst>
                  <a:ext uri="{0D108BD9-81ED-4DB2-BD59-A6C34878D82A}">
                    <a16:rowId xmlns:a16="http://schemas.microsoft.com/office/drawing/2014/main" val="3335831073"/>
                  </a:ext>
                </a:extLst>
              </a:tr>
              <a:tr h="304297">
                <a:tc>
                  <a:txBody>
                    <a:bodyPr/>
                    <a:lstStyle/>
                    <a:p>
                      <a:pPr algn="ctr" fontAlgn="b">
                        <a:spcBef>
                          <a:spcPts val="0"/>
                        </a:spcBef>
                        <a:spcAft>
                          <a:spcPts val="0"/>
                        </a:spcAft>
                      </a:pPr>
                      <a:r>
                        <a:rPr lang="en-IN" sz="1600" b="0" i="1" u="none" strike="noStrike" dirty="0">
                          <a:effectLst/>
                          <a:latin typeface="Calibri" panose="020F0502020204030204" pitchFamily="34" charset="0"/>
                        </a:rPr>
                        <a:t>Humidity</a:t>
                      </a:r>
                      <a:endParaRPr lang="en-IN" sz="2600" b="0" i="0" u="none" strike="noStrike" dirty="0">
                        <a:effectLst/>
                        <a:latin typeface="Arial" panose="020B0604020202020204" pitchFamily="34" charset="0"/>
                      </a:endParaRPr>
                    </a:p>
                  </a:txBody>
                  <a:tcPr marL="10946" marR="10946" marT="10946"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0.186513</a:t>
                      </a:r>
                      <a:endParaRPr lang="en-IN" sz="2600" b="0" i="0" u="none" strike="noStrike" dirty="0">
                        <a:effectLst/>
                        <a:latin typeface="Arial" panose="020B0604020202020204" pitchFamily="34" charset="0"/>
                      </a:endParaRPr>
                    </a:p>
                  </a:txBody>
                  <a:tcPr marL="10946" marR="10946" marT="10946"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8E984"/>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0.012181</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w="12700" cap="flat" cmpd="sng" algn="ctr">
                      <a:solidFill>
                        <a:srgbClr val="000000"/>
                      </a:solidFill>
                      <a:prstDash val="solid"/>
                      <a:round/>
                      <a:headEnd type="none" w="med" len="med"/>
                      <a:tailEnd type="none" w="med" len="med"/>
                    </a:lnB>
                    <a:solidFill>
                      <a:srgbClr val="FDD07E"/>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0.207383</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w="12700" cap="flat" cmpd="sng" algn="ctr">
                      <a:solidFill>
                        <a:srgbClr val="000000"/>
                      </a:solidFill>
                      <a:prstDash val="solid"/>
                      <a:round/>
                      <a:headEnd type="none" w="med" len="med"/>
                      <a:tailEnd type="none" w="med" len="med"/>
                    </a:lnB>
                    <a:solidFill>
                      <a:srgbClr val="F4E884"/>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0.016947</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w="12700" cap="flat" cmpd="sng" algn="ctr">
                      <a:solidFill>
                        <a:srgbClr val="000000"/>
                      </a:solidFill>
                      <a:prstDash val="solid"/>
                      <a:round/>
                      <a:headEnd type="none" w="med" len="med"/>
                      <a:tailEnd type="none" w="med" len="med"/>
                    </a:lnB>
                    <a:solidFill>
                      <a:srgbClr val="FDD17F"/>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0.166422</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w="12700" cap="flat" cmpd="sng" algn="ctr">
                      <a:solidFill>
                        <a:srgbClr val="000000"/>
                      </a:solidFill>
                      <a:prstDash val="solid"/>
                      <a:round/>
                      <a:headEnd type="none" w="med" len="med"/>
                      <a:tailEnd type="none" w="med" len="med"/>
                    </a:lnB>
                    <a:solidFill>
                      <a:srgbClr val="FBEA84"/>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-0.08205</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w="12700" cap="flat" cmpd="sng" algn="ctr">
                      <a:solidFill>
                        <a:srgbClr val="000000"/>
                      </a:solidFill>
                      <a:prstDash val="solid"/>
                      <a:round/>
                      <a:headEnd type="none" w="med" len="med"/>
                      <a:tailEnd type="none" w="med" len="med"/>
                    </a:lnB>
                    <a:solidFill>
                      <a:srgbClr val="FCBC7B"/>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-0.494910043</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0.144400745</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w="12700" cap="flat" cmpd="sng" algn="ctr">
                      <a:solidFill>
                        <a:srgbClr val="000000"/>
                      </a:solidFill>
                      <a:prstDash val="solid"/>
                      <a:round/>
                      <a:headEnd type="none" w="med" len="med"/>
                      <a:tailEnd type="none" w="med" len="med"/>
                    </a:lnB>
                    <a:solidFill>
                      <a:srgbClr val="FFEB84"/>
                    </a:solidFill>
                  </a:tcPr>
                </a:tc>
                <a:tc>
                  <a:txBody>
                    <a:bodyPr/>
                    <a:lstStyle/>
                    <a:p>
                      <a:pPr algn="ctr" fontAlgn="b">
                        <a:spcBef>
                          <a:spcPts val="0"/>
                        </a:spcBef>
                        <a:spcAft>
                          <a:spcPts val="0"/>
                        </a:spcAft>
                      </a:pPr>
                      <a:r>
                        <a:rPr lang="en-IN" sz="1600" b="0" i="0" u="none" strike="noStrike" dirty="0">
                          <a:effectLst/>
                          <a:latin typeface="Calibri" panose="020F0502020204030204" pitchFamily="34" charset="0"/>
                        </a:rPr>
                        <a:t>1</a:t>
                      </a:r>
                      <a:endParaRPr lang="en-IN" sz="2600" b="0" i="0" u="none" strike="noStrike" dirty="0">
                        <a:effectLst/>
                        <a:latin typeface="Arial" panose="020B0604020202020204" pitchFamily="34" charset="0"/>
                      </a:endParaRPr>
                    </a:p>
                  </a:txBody>
                  <a:tcPr marL="10946" marR="10946" marT="10946" marB="0" anchor="ctr">
                    <a:lnL>
                      <a:noFill/>
                    </a:lnL>
                    <a:lnR>
                      <a:noFill/>
                    </a:lnR>
                    <a:lnT>
                      <a:noFill/>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295399411"/>
                  </a:ext>
                </a:extLst>
              </a:tr>
            </a:tbl>
          </a:graphicData>
        </a:graphic>
      </p:graphicFrame>
    </p:spTree>
    <p:extLst>
      <p:ext uri="{BB962C8B-B14F-4D97-AF65-F5344CB8AC3E}">
        <p14:creationId xmlns:p14="http://schemas.microsoft.com/office/powerpoint/2010/main" val="13962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6" name="Rectangle 12">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0766ED-1061-4C6B-8FA7-98065167AA65}"/>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3100" dirty="0"/>
              <a:t>PM2.5 against Humidity and Wind Speed</a:t>
            </a:r>
          </a:p>
        </p:txBody>
      </p:sp>
      <p:sp>
        <p:nvSpPr>
          <p:cNvPr id="17" name="Rectangle: Rounded Corners 16">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4" name="Content Placeholder 3">
            <a:extLst>
              <a:ext uri="{FF2B5EF4-FFF2-40B4-BE49-F238E27FC236}">
                <a16:creationId xmlns:a16="http://schemas.microsoft.com/office/drawing/2014/main" id="{752956DD-4105-4119-B541-A9F6B19E6B2A}"/>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764255" y="1739153"/>
            <a:ext cx="8663490" cy="4897174"/>
          </a:xfrm>
          <a:prstGeom prst="rect">
            <a:avLst/>
          </a:prstGeom>
          <a:noFill/>
        </p:spPr>
      </p:pic>
    </p:spTree>
    <p:extLst>
      <p:ext uri="{BB962C8B-B14F-4D97-AF65-F5344CB8AC3E}">
        <p14:creationId xmlns:p14="http://schemas.microsoft.com/office/powerpoint/2010/main" val="175373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42F982-4B10-4563-88B2-06458B7E2BF5}"/>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3100" dirty="0"/>
              <a:t>PM10 against Humidity and Wind Speed</a:t>
            </a:r>
          </a:p>
        </p:txBody>
      </p:sp>
      <p:sp>
        <p:nvSpPr>
          <p:cNvPr id="17" name="Rectangle: Rounded Corners 16">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4" name="Content Placeholder 3" descr="A group of people&#10;&#10;Description automatically generated">
            <a:extLst>
              <a:ext uri="{FF2B5EF4-FFF2-40B4-BE49-F238E27FC236}">
                <a16:creationId xmlns:a16="http://schemas.microsoft.com/office/drawing/2014/main" id="{DA234DBD-CC03-46BE-B9B7-2CE6C961929E}"/>
              </a:ext>
            </a:extLst>
          </p:cNvPr>
          <p:cNvPicPr>
            <a:picLocks noGrp="1"/>
          </p:cNvPicPr>
          <p:nvPr>
            <p:ph idx="1"/>
          </p:nvPr>
        </p:nvPicPr>
        <p:blipFill>
          <a:blip r:embed="rId3"/>
          <a:stretch>
            <a:fillRect/>
          </a:stretch>
        </p:blipFill>
        <p:spPr>
          <a:xfrm>
            <a:off x="2138017" y="2139484"/>
            <a:ext cx="7915966" cy="4096512"/>
          </a:xfrm>
          <a:prstGeom prst="rect">
            <a:avLst/>
          </a:prstGeom>
        </p:spPr>
      </p:pic>
      <p:cxnSp>
        <p:nvCxnSpPr>
          <p:cNvPr id="6" name="Straight Connector 5">
            <a:extLst>
              <a:ext uri="{FF2B5EF4-FFF2-40B4-BE49-F238E27FC236}">
                <a16:creationId xmlns:a16="http://schemas.microsoft.com/office/drawing/2014/main" id="{BFDAD685-B94D-4E23-96D8-30E46DA25834}"/>
              </a:ext>
            </a:extLst>
          </p:cNvPr>
          <p:cNvCxnSpPr>
            <a:cxnSpLocks/>
          </p:cNvCxnSpPr>
          <p:nvPr/>
        </p:nvCxnSpPr>
        <p:spPr>
          <a:xfrm>
            <a:off x="5841242" y="2196348"/>
            <a:ext cx="0" cy="3904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28B6568-94EC-4EE6-89FA-F18371018DE7}"/>
              </a:ext>
            </a:extLst>
          </p:cNvPr>
          <p:cNvCxnSpPr/>
          <p:nvPr/>
        </p:nvCxnSpPr>
        <p:spPr>
          <a:xfrm>
            <a:off x="3577983" y="2196348"/>
            <a:ext cx="0" cy="39610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539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1" name="Rectangle 1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Freeform: Shape 1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3" name="Freeform: Shape 15">
            <a:extLst>
              <a:ext uri="{FF2B5EF4-FFF2-40B4-BE49-F238E27FC236}">
                <a16:creationId xmlns:a16="http://schemas.microsoft.com/office/drawing/2014/main" id="{9C45F024-2468-4D8A-9E11-BB2B1E0A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946C5C-52BC-4010-BB41-48EE224925A1}"/>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6100" dirty="0"/>
              <a:t>NO2 SO2 and CO against humidity and Windspeed </a:t>
            </a:r>
          </a:p>
        </p:txBody>
      </p:sp>
      <p:sp>
        <p:nvSpPr>
          <p:cNvPr id="18" name="Rectangle 1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608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a:extLst>
              <a:ext uri="{FF2B5EF4-FFF2-40B4-BE49-F238E27FC236}">
                <a16:creationId xmlns:a16="http://schemas.microsoft.com/office/drawing/2014/main" id="{9AD0FF9D-21D1-41F7-9778-289FC036F9D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27387" y="228600"/>
            <a:ext cx="5737225" cy="29337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5">
            <a:extLst>
              <a:ext uri="{FF2B5EF4-FFF2-40B4-BE49-F238E27FC236}">
                <a16:creationId xmlns:a16="http://schemas.microsoft.com/office/drawing/2014/main" id="{9FDA7789-C65E-42D2-879D-B3C70E4DD3C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1355" y="3429000"/>
            <a:ext cx="573722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6">
            <a:extLst>
              <a:ext uri="{FF2B5EF4-FFF2-40B4-BE49-F238E27FC236}">
                <a16:creationId xmlns:a16="http://schemas.microsoft.com/office/drawing/2014/main" id="{9766C0EA-BA71-4432-9D16-ADD1B1616AF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73420" y="3429000"/>
            <a:ext cx="5737225"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1D6F7678-0228-4FFC-BEEE-0E939DBFECA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dirty="0"/>
          </a:p>
        </p:txBody>
      </p:sp>
    </p:spTree>
    <p:extLst>
      <p:ext uri="{BB962C8B-B14F-4D97-AF65-F5344CB8AC3E}">
        <p14:creationId xmlns:p14="http://schemas.microsoft.com/office/powerpoint/2010/main" val="1680562220"/>
      </p:ext>
    </p:extLst>
  </p:cSld>
  <p:clrMapOvr>
    <a:masterClrMapping/>
  </p:clrMapOvr>
</p:sld>
</file>

<file path=ppt/theme/theme1.xml><?xml version="1.0" encoding="utf-8"?>
<a:theme xmlns:a="http://schemas.openxmlformats.org/drawingml/2006/main" name="AccentBoxVTI">
  <a:themeElements>
    <a:clrScheme name="AnalogousFromRegularSeed_2SEEDS">
      <a:dk1>
        <a:srgbClr val="000000"/>
      </a:dk1>
      <a:lt1>
        <a:srgbClr val="FFFFFF"/>
      </a:lt1>
      <a:dk2>
        <a:srgbClr val="412425"/>
      </a:dk2>
      <a:lt2>
        <a:srgbClr val="E8E2E6"/>
      </a:lt2>
      <a:accent1>
        <a:srgbClr val="16B854"/>
      </a:accent1>
      <a:accent2>
        <a:srgbClr val="29BB23"/>
      </a:accent2>
      <a:accent3>
        <a:srgbClr val="22B597"/>
      </a:accent3>
      <a:accent4>
        <a:srgbClr val="BC1AD3"/>
      </a:accent4>
      <a:accent5>
        <a:srgbClr val="E42BAE"/>
      </a:accent5>
      <a:accent6>
        <a:srgbClr val="D31A4F"/>
      </a:accent6>
      <a:hlink>
        <a:srgbClr val="C14692"/>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314</TotalTime>
  <Words>1168</Words>
  <Application>Microsoft Office PowerPoint</Application>
  <PresentationFormat>Widescreen</PresentationFormat>
  <Paragraphs>244</Paragraphs>
  <Slides>15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Avenir Next LT Pro</vt:lpstr>
      <vt:lpstr>Calibri</vt:lpstr>
      <vt:lpstr>AccentBoxVTI</vt:lpstr>
      <vt:lpstr>Term Paper Presentation</vt:lpstr>
      <vt:lpstr>Introduction</vt:lpstr>
      <vt:lpstr>Methodology</vt:lpstr>
      <vt:lpstr>Observations and Results</vt:lpstr>
      <vt:lpstr>Correlation (Data Authenticity)</vt:lpstr>
      <vt:lpstr>PM2.5 against Humidity and Wind Speed</vt:lpstr>
      <vt:lpstr>PM10 against Humidity and Wind Speed</vt:lpstr>
      <vt:lpstr>NO2 SO2 and CO against humidity and Windspeed </vt:lpstr>
      <vt:lpstr>PowerPoint Presentation</vt:lpstr>
      <vt:lpstr>Observations and Results</vt:lpstr>
      <vt:lpstr>Particulate Matter and Precipitation</vt:lpstr>
      <vt:lpstr>Particulate Matter and Wind Speeds</vt:lpstr>
      <vt:lpstr>Atmospheric Slabs</vt:lpstr>
      <vt:lpstr>PM Levels against Winds and Rainfalls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 Paper Presentation</dc:title>
  <dc:creator>Priyansh Sharma</dc:creator>
  <cp:lastModifiedBy>Priyansh Sharma</cp:lastModifiedBy>
  <cp:revision>8</cp:revision>
  <dcterms:created xsi:type="dcterms:W3CDTF">2020-04-21T14:12:43Z</dcterms:created>
  <dcterms:modified xsi:type="dcterms:W3CDTF">2020-04-21T19:27:19Z</dcterms:modified>
</cp:coreProperties>
</file>