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65" r:id="rId4"/>
    <p:sldId id="267" r:id="rId5"/>
    <p:sldId id="268" r:id="rId6"/>
    <p:sldId id="258" r:id="rId7"/>
    <p:sldId id="259" r:id="rId8"/>
    <p:sldId id="260" r:id="rId9"/>
    <p:sldId id="263" r:id="rId10"/>
    <p:sldId id="261" r:id="rId11"/>
    <p:sldId id="262" r:id="rId12"/>
    <p:sldId id="264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33788-8F7F-4E86-AFDB-F5609718347D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E81AE-B17B-47D8-BA83-665368911E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 vingarzan:</a:t>
            </a:r>
            <a:r>
              <a:rPr lang="en-US" baseline="0" dirty="0" smtClean="0"/>
              <a:t> “</a:t>
            </a:r>
            <a:r>
              <a:rPr lang="en-US" i="1" baseline="0" dirty="0" smtClean="0"/>
              <a:t>A review of surface ozone background levels and trends” Atmospheric Environment 38 (2004) 3431-3442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E81AE-B17B-47D8-BA83-665368911E7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02F-5F47-4E97-AC83-EB7EB99E7470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2597-FB9B-4271-95FD-323693254E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02F-5F47-4E97-AC83-EB7EB99E7470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2597-FB9B-4271-95FD-323693254E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02F-5F47-4E97-AC83-EB7EB99E7470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2597-FB9B-4271-95FD-323693254E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02F-5F47-4E97-AC83-EB7EB99E7470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2597-FB9B-4271-95FD-323693254E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02F-5F47-4E97-AC83-EB7EB99E7470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F82597-FB9B-4271-95FD-323693254E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02F-5F47-4E97-AC83-EB7EB99E7470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2597-FB9B-4271-95FD-323693254E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02F-5F47-4E97-AC83-EB7EB99E7470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2597-FB9B-4271-95FD-323693254E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02F-5F47-4E97-AC83-EB7EB99E7470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2597-FB9B-4271-95FD-323693254E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02F-5F47-4E97-AC83-EB7EB99E7470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2597-FB9B-4271-95FD-323693254E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02F-5F47-4E97-AC83-EB7EB99E7470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2597-FB9B-4271-95FD-323693254E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02F-5F47-4E97-AC83-EB7EB99E7470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2597-FB9B-4271-95FD-323693254E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B7C02F-5F47-4E97-AC83-EB7EB99E7470}" type="datetimeFigureOut">
              <a:rPr lang="en-US" smtClean="0"/>
              <a:pPr/>
              <a:t>4/21/2009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F82597-FB9B-4271-95FD-323693254E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098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Mechanisms contributing to the Spring ozone maximum in the Northern Hemisphere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David Gray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Dibb 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Concluded that the positive trend in O</a:t>
            </a:r>
            <a:r>
              <a:rPr lang="en-US" baseline="-25000" dirty="0" smtClean="0"/>
              <a:t>3</a:t>
            </a:r>
            <a:r>
              <a:rPr lang="en-US" dirty="0" smtClean="0"/>
              <a:t> production in the high latitude study region is due to a net gain of ozone through photochemical production.</a:t>
            </a:r>
          </a:p>
          <a:p>
            <a:pPr lvl="1"/>
            <a:r>
              <a:rPr lang="en-US" dirty="0" smtClean="0"/>
              <a:t>Reportedly consistent with </a:t>
            </a:r>
            <a:r>
              <a:rPr lang="en-US" dirty="0" smtClean="0"/>
              <a:t>Browell</a:t>
            </a:r>
            <a:r>
              <a:rPr lang="en-US" dirty="0" smtClean="0"/>
              <a:t> et al., 2003; Allen et al., 2003; and Wang et al., 2003</a:t>
            </a:r>
          </a:p>
          <a:p>
            <a:r>
              <a:rPr lang="en-US" dirty="0" smtClean="0"/>
              <a:t>Also concluded that &gt;85% of the O</a:t>
            </a:r>
            <a:r>
              <a:rPr lang="en-US" baseline="-25000" dirty="0" smtClean="0"/>
              <a:t>3</a:t>
            </a:r>
            <a:r>
              <a:rPr lang="en-US" dirty="0" smtClean="0"/>
              <a:t> between the surface and </a:t>
            </a:r>
            <a:r>
              <a:rPr lang="en-US" dirty="0" smtClean="0"/>
              <a:t>8km</a:t>
            </a:r>
            <a:r>
              <a:rPr lang="en-US" dirty="0" smtClean="0"/>
              <a:t> max sampling altitude originated in the </a:t>
            </a:r>
            <a:r>
              <a:rPr lang="en-US" dirty="0" smtClean="0"/>
              <a:t>stratosphere.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Wang et al</a:t>
            </a:r>
            <a:r>
              <a:rPr lang="en-US" dirty="0" smtClean="0"/>
              <a:t>, (2003)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Describing the ozone variation from winter/spring </a:t>
            </a:r>
          </a:p>
          <a:p>
            <a:pPr lvl="1"/>
            <a:r>
              <a:rPr lang="en-US" dirty="0" smtClean="0"/>
              <a:t>35% to 40% of  variation of spring ozone max due to stratospheric source in mid latitudes.  (14 </a:t>
            </a:r>
            <a:r>
              <a:rPr lang="en-US" dirty="0" smtClean="0"/>
              <a:t>ppbv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11 </a:t>
            </a:r>
            <a:r>
              <a:rPr lang="en-US" dirty="0" smtClean="0"/>
              <a:t>ppbv</a:t>
            </a:r>
            <a:r>
              <a:rPr lang="en-US" dirty="0" smtClean="0"/>
              <a:t> is explained by transport plus a favorable photochemical environment</a:t>
            </a:r>
          </a:p>
          <a:p>
            <a:pPr lvl="1"/>
            <a:r>
              <a:rPr lang="en-US" dirty="0" smtClean="0"/>
              <a:t>lower in higher latitudes (20%)</a:t>
            </a:r>
          </a:p>
          <a:p>
            <a:pPr lvl="2"/>
            <a:r>
              <a:rPr lang="en-US" dirty="0" smtClean="0"/>
              <a:t>Likely reason is there are more vigorous spring time storms in lower latitudes</a:t>
            </a:r>
          </a:p>
          <a:p>
            <a:pPr lvl="3"/>
            <a:r>
              <a:rPr lang="en-US" dirty="0" smtClean="0"/>
              <a:t>slow springtime photochemistry enhances the importance of global transport</a:t>
            </a:r>
          </a:p>
          <a:p>
            <a:pPr lvl="3"/>
            <a:r>
              <a:rPr lang="en-US" dirty="0" smtClean="0"/>
              <a:t> </a:t>
            </a:r>
            <a:r>
              <a:rPr lang="en-US" dirty="0" smtClean="0"/>
              <a:t> ozone from lower latitudes dominates ozone variability while reactive air  masses tend to dominate spring seasonal trends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24013"/>
            <a:ext cx="8534399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Wang et al. (2003)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debate continues...</a:t>
            </a:r>
            <a:br>
              <a:rPr lang="en-US" dirty="0" smtClean="0"/>
            </a:br>
            <a:r>
              <a:rPr lang="en-US" sz="2000" dirty="0" smtClean="0"/>
              <a:t>summarized by R. </a:t>
            </a:r>
            <a:r>
              <a:rPr lang="en-US" sz="2000" dirty="0" smtClean="0"/>
              <a:t>Vingarzan</a:t>
            </a:r>
            <a:r>
              <a:rPr lang="en-US" sz="2000" dirty="0" smtClean="0"/>
              <a:t> (2004)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Our ozone forecast for the future is still in great debate</a:t>
            </a:r>
          </a:p>
          <a:p>
            <a:pPr lvl="1"/>
            <a:r>
              <a:rPr lang="en-US" dirty="0" smtClean="0"/>
              <a:t>Ozone production rates from anthropogenic sources may be slowing</a:t>
            </a:r>
          </a:p>
          <a:p>
            <a:pPr lvl="2"/>
            <a:r>
              <a:rPr lang="en-US" dirty="0" smtClean="0"/>
              <a:t>likely due to the reduction in ozone precursors </a:t>
            </a:r>
          </a:p>
          <a:p>
            <a:pPr lvl="2"/>
            <a:r>
              <a:rPr lang="en-US" dirty="0" smtClean="0"/>
              <a:t>possible feedback relating to background ozone</a:t>
            </a:r>
          </a:p>
          <a:p>
            <a:pPr lvl="2"/>
            <a:r>
              <a:rPr lang="en-US" dirty="0" smtClean="0"/>
              <a:t>difficult to measure full effects because of a lack of background ozone monitoring stations</a:t>
            </a:r>
          </a:p>
          <a:p>
            <a:pPr lvl="1"/>
            <a:r>
              <a:rPr lang="en-US" dirty="0" smtClean="0"/>
              <a:t>possible reduction from STE due to thinning of </a:t>
            </a:r>
            <a:r>
              <a:rPr lang="en-US" dirty="0" smtClean="0"/>
              <a:t>stratospheric </a:t>
            </a:r>
            <a:r>
              <a:rPr lang="en-US" dirty="0" smtClean="0"/>
              <a:t>ozone.  (Fusco and Logan (2003))</a:t>
            </a:r>
          </a:p>
          <a:p>
            <a:r>
              <a:rPr lang="en-US" dirty="0" smtClean="0"/>
              <a:t>Models still show increasing ozone mostly due to rising population and continued use of fossil fuel. 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 ozone</a:t>
            </a:r>
          </a:p>
          <a:p>
            <a:pPr lvl="1"/>
            <a:r>
              <a:rPr lang="en-US" dirty="0" smtClean="0"/>
              <a:t>ozone present through natural or nonlocal sources</a:t>
            </a:r>
          </a:p>
          <a:p>
            <a:pPr lvl="1"/>
            <a:r>
              <a:rPr lang="en-US" dirty="0" smtClean="0"/>
              <a:t>currently ranges from 20-45 ppb in North </a:t>
            </a:r>
            <a:r>
              <a:rPr lang="en-US" dirty="0" smtClean="0"/>
              <a:t>America</a:t>
            </a:r>
          </a:p>
          <a:p>
            <a:pPr lvl="2"/>
            <a:r>
              <a:rPr lang="en-US" dirty="0" smtClean="0"/>
              <a:t>Rising background ozone could mean non-attainment for much of North America</a:t>
            </a:r>
          </a:p>
          <a:p>
            <a:pPr lvl="2"/>
            <a:r>
              <a:rPr lang="en-US" dirty="0" smtClean="0"/>
              <a:t>background trends help shape policy</a:t>
            </a:r>
            <a:endParaRPr lang="en-US" dirty="0" smtClean="0"/>
          </a:p>
          <a:p>
            <a:r>
              <a:rPr lang="en-US" dirty="0" smtClean="0"/>
              <a:t>Current known sources</a:t>
            </a:r>
          </a:p>
          <a:p>
            <a:pPr lvl="1"/>
            <a:r>
              <a:rPr lang="en-US" dirty="0" smtClean="0"/>
              <a:t>stratospheric wave propagation and other mechanisms to transport ozone from the stratosphere to the boundary layer</a:t>
            </a:r>
          </a:p>
          <a:p>
            <a:pPr lvl="1"/>
            <a:r>
              <a:rPr lang="en-US" dirty="0" smtClean="0"/>
              <a:t>in place ozone production </a:t>
            </a:r>
          </a:p>
          <a:p>
            <a:pPr lvl="2"/>
            <a:r>
              <a:rPr lang="en-US" dirty="0" smtClean="0"/>
              <a:t>methane reacting with natural NO</a:t>
            </a:r>
            <a:r>
              <a:rPr lang="en-US" baseline="-25000" dirty="0" smtClean="0"/>
              <a:t>x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biogenic </a:t>
            </a:r>
            <a:r>
              <a:rPr lang="en-US" dirty="0" smtClean="0"/>
              <a:t>VOCs</a:t>
            </a:r>
            <a:r>
              <a:rPr lang="en-US" dirty="0" smtClean="0"/>
              <a:t> reacting with natural NO</a:t>
            </a:r>
            <a:r>
              <a:rPr lang="en-US" baseline="-25000" dirty="0" smtClean="0"/>
              <a:t>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Long range transport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Stratosphere – troposphere exchanges (STE) were once considered as the leading cause of ozone maximum in occurring in spring in the Northern Hemisphere  (Levy et al. 1985, Logan 1985 etc...)</a:t>
            </a:r>
          </a:p>
          <a:p>
            <a:pPr lvl="1"/>
            <a:r>
              <a:rPr lang="en-US" dirty="0" smtClean="0"/>
              <a:t>Was argued that seasonal radioactivity could be linked to STE due from past nuclear tests</a:t>
            </a:r>
          </a:p>
          <a:p>
            <a:pPr lvl="1"/>
            <a:r>
              <a:rPr lang="en-US" dirty="0" smtClean="0"/>
              <a:t>Holton 1995 suggested that mass exchange with the stratosphere coupled with synoptic mechanisms would predict max flux in late winter/early spring.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Ozone max in northern hemisphere greater than in southern hemisphere</a:t>
            </a:r>
          </a:p>
          <a:p>
            <a:pPr lvl="1"/>
            <a:r>
              <a:rPr lang="en-US" dirty="0" smtClean="0"/>
              <a:t>G. Vaughan in a communication to P.S. Monk explains that troposphere folding event happen twice as often in Northern Hemisphere than in the Southern Hemisphere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209800"/>
            <a:ext cx="4038600" cy="266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486400" y="5105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 from Monks (2000)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Liu et al.(1987), </a:t>
            </a:r>
          </a:p>
          <a:p>
            <a:pPr lvl="1"/>
            <a:r>
              <a:rPr lang="en-US" dirty="0" smtClean="0"/>
              <a:t>proposed that ozone distribution might not only be stratospheric in nature but anthropogenic</a:t>
            </a:r>
            <a:endParaRPr lang="en-US" dirty="0" smtClean="0"/>
          </a:p>
          <a:p>
            <a:pPr lvl="1"/>
            <a:r>
              <a:rPr lang="en-US" dirty="0" smtClean="0"/>
              <a:t>conceded that some models accurately predicted the spring max without using photo chemistry</a:t>
            </a:r>
          </a:p>
          <a:p>
            <a:pPr lvl="1"/>
            <a:r>
              <a:rPr lang="en-US" dirty="0" smtClean="0"/>
              <a:t>related this to increasing background ozone in Mauna Loa, Hawaii from 1973 – 1984</a:t>
            </a:r>
          </a:p>
          <a:p>
            <a:pPr lvl="2"/>
            <a:r>
              <a:rPr lang="en-US" dirty="0" smtClean="0"/>
              <a:t>study completed by </a:t>
            </a:r>
            <a:r>
              <a:rPr lang="en-US" dirty="0" smtClean="0"/>
              <a:t>Oltmans</a:t>
            </a:r>
            <a:r>
              <a:rPr lang="en-US" dirty="0" smtClean="0"/>
              <a:t> and </a:t>
            </a:r>
            <a:r>
              <a:rPr lang="en-US" dirty="0" smtClean="0"/>
              <a:t>Komhyr</a:t>
            </a:r>
            <a:r>
              <a:rPr lang="en-US" dirty="0" smtClean="0"/>
              <a:t> [1986]</a:t>
            </a:r>
          </a:p>
          <a:p>
            <a:pPr lvl="3"/>
            <a:r>
              <a:rPr lang="en-US" dirty="0" smtClean="0"/>
              <a:t>they concluded that a change in transport due to El Nino events</a:t>
            </a:r>
          </a:p>
          <a:p>
            <a:pPr lvl="3"/>
            <a:r>
              <a:rPr lang="en-US" dirty="0" smtClean="0"/>
              <a:t>other data pointed to increasing anthropogenic emissions</a:t>
            </a:r>
          </a:p>
          <a:p>
            <a:pPr lvl="1"/>
            <a:r>
              <a:rPr lang="en-US" dirty="0" smtClean="0"/>
              <a:t>concluded that long lived ozone could be a significant proportion of accumulation in winter, peaking in spring</a:t>
            </a:r>
          </a:p>
          <a:p>
            <a:pPr lvl="2"/>
            <a:r>
              <a:rPr lang="en-US" dirty="0" smtClean="0"/>
              <a:t>general agreement with some other papers at the time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gathering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Little data about this </a:t>
            </a:r>
            <a:r>
              <a:rPr lang="en-US" dirty="0" smtClean="0"/>
              <a:t>event </a:t>
            </a:r>
            <a:r>
              <a:rPr lang="en-US" dirty="0" smtClean="0"/>
              <a:t>until 2000</a:t>
            </a:r>
          </a:p>
          <a:p>
            <a:r>
              <a:rPr lang="en-US" dirty="0" smtClean="0"/>
              <a:t>Tropospheric Ozone Production about the Spring Equinox (TOPSE)</a:t>
            </a:r>
          </a:p>
          <a:p>
            <a:pPr lvl="1"/>
            <a:r>
              <a:rPr lang="en-US" dirty="0" smtClean="0"/>
              <a:t>Investigated the evolution of troposphere over North America during winter/spring transition</a:t>
            </a:r>
          </a:p>
          <a:p>
            <a:pPr lvl="2"/>
            <a:r>
              <a:rPr lang="en-US" dirty="0" smtClean="0"/>
              <a:t>Ozone max occurs at this time in the free Troposphere</a:t>
            </a:r>
          </a:p>
          <a:p>
            <a:pPr lvl="1"/>
            <a:r>
              <a:rPr lang="en-US" dirty="0" smtClean="0"/>
              <a:t>Many papers attempt to explain </a:t>
            </a:r>
            <a:endParaRPr lang="en-US" dirty="0"/>
          </a:p>
        </p:txBody>
      </p:sp>
      <p:pic>
        <p:nvPicPr>
          <p:cNvPr id="5" name="Content Placeholder 4" descr="C-130 in Churchill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371600"/>
            <a:ext cx="4038600" cy="269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00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191000"/>
            <a:ext cx="3581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Dibb (2003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Uses Be, HNO</a:t>
            </a:r>
            <a:r>
              <a:rPr lang="en-US" baseline="-25000" dirty="0" smtClean="0"/>
              <a:t>3</a:t>
            </a:r>
            <a:r>
              <a:rPr lang="en-US" dirty="0" smtClean="0"/>
              <a:t> and O</a:t>
            </a:r>
            <a:r>
              <a:rPr lang="en-US" baseline="-25000" dirty="0" smtClean="0"/>
              <a:t>3</a:t>
            </a:r>
            <a:r>
              <a:rPr lang="en-US" dirty="0" smtClean="0"/>
              <a:t> to identify the type of air mass they are measuring.  </a:t>
            </a:r>
          </a:p>
          <a:p>
            <a:r>
              <a:rPr lang="en-US" dirty="0" smtClean="0"/>
              <a:t>Any spike in </a:t>
            </a:r>
            <a:r>
              <a:rPr lang="en-US" dirty="0" smtClean="0"/>
              <a:t>all three tracers </a:t>
            </a:r>
            <a:r>
              <a:rPr lang="en-US" dirty="0" smtClean="0"/>
              <a:t>would indicate air from the stratosphere had propagated downward</a:t>
            </a:r>
          </a:p>
          <a:p>
            <a:r>
              <a:rPr lang="en-US" dirty="0" smtClean="0"/>
              <a:t>A spike in </a:t>
            </a:r>
            <a:r>
              <a:rPr lang="en-US" dirty="0" smtClean="0"/>
              <a:t>just Be tracers was not included in the definition of stratospherically influenced air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219200"/>
            <a:ext cx="3352800" cy="554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Dibb </a:t>
            </a:r>
            <a:r>
              <a:rPr lang="en-US" dirty="0" smtClean="0"/>
              <a:t>(2003)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3352800" cy="497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1" y="1600200"/>
            <a:ext cx="340349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Dibb (2003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data set has some limitations</a:t>
            </a:r>
          </a:p>
          <a:p>
            <a:pPr lvl="1"/>
            <a:r>
              <a:rPr lang="en-US" dirty="0" smtClean="0"/>
              <a:t>the fraction of stratospheric tracers that were ultimately moved into the troposphere</a:t>
            </a:r>
          </a:p>
          <a:p>
            <a:pPr lvl="1"/>
            <a:r>
              <a:rPr lang="en-US" dirty="0" smtClean="0"/>
              <a:t>assumes that 100% of Be is non-anthropogenic in this study	</a:t>
            </a:r>
          </a:p>
          <a:p>
            <a:pPr lvl="2"/>
            <a:r>
              <a:rPr lang="en-US" dirty="0" smtClean="0"/>
              <a:t>try to justify this assumption using </a:t>
            </a:r>
            <a:r>
              <a:rPr lang="en-US" dirty="0" smtClean="0"/>
              <a:t>Lal</a:t>
            </a:r>
            <a:r>
              <a:rPr lang="en-US" dirty="0" smtClean="0"/>
              <a:t> et al., (1958)</a:t>
            </a:r>
          </a:p>
          <a:p>
            <a:pPr lvl="3"/>
            <a:r>
              <a:rPr lang="en-US" dirty="0" smtClean="0"/>
              <a:t>states that 90% of Be production is from stratosphere</a:t>
            </a:r>
          </a:p>
          <a:p>
            <a:pPr lvl="1"/>
            <a:r>
              <a:rPr lang="en-US" dirty="0" smtClean="0"/>
              <a:t>Reasonable data fit but some knowledge gaps remain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76400"/>
            <a:ext cx="4210050" cy="408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738</TotalTime>
  <Words>725</Words>
  <Application>Microsoft Office PowerPoint</Application>
  <PresentationFormat>On-screen Show (4:3)</PresentationFormat>
  <Paragraphs>74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Mechanisms contributing to the Spring ozone maximum in the Northern Hemisphere</vt:lpstr>
      <vt:lpstr>Scientific use</vt:lpstr>
      <vt:lpstr>View Points</vt:lpstr>
      <vt:lpstr>View Points</vt:lpstr>
      <vt:lpstr>View Points</vt:lpstr>
      <vt:lpstr>Data gathering</vt:lpstr>
      <vt:lpstr>Dibb (2003)</vt:lpstr>
      <vt:lpstr>Dibb (2003)</vt:lpstr>
      <vt:lpstr>Dibb (2003</vt:lpstr>
      <vt:lpstr>Dibb conclusion</vt:lpstr>
      <vt:lpstr>Wang et al, (2003)</vt:lpstr>
      <vt:lpstr>Wang et al. (2003)</vt:lpstr>
      <vt:lpstr>The debate continues... summarized by R. Vingarzan (2004)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Mechanisms contributing to the Spring ozone maximum in the Northern Hemisphere</dc:title>
  <dc:creator>dgray9</dc:creator>
  <cp:lastModifiedBy>dgray9</cp:lastModifiedBy>
  <cp:revision>59</cp:revision>
  <dcterms:created xsi:type="dcterms:W3CDTF">2009-04-20T23:39:43Z</dcterms:created>
  <dcterms:modified xsi:type="dcterms:W3CDTF">2009-04-21T20:18:20Z</dcterms:modified>
</cp:coreProperties>
</file>