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30.jpg" ContentType="image/png"/>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12" r:id="rId2"/>
    <p:sldId id="313" r:id="rId3"/>
    <p:sldId id="355" r:id="rId4"/>
    <p:sldId id="356" r:id="rId5"/>
    <p:sldId id="357" r:id="rId6"/>
    <p:sldId id="358" r:id="rId7"/>
    <p:sldId id="359" r:id="rId8"/>
    <p:sldId id="360" r:id="rId9"/>
    <p:sldId id="361" r:id="rId10"/>
    <p:sldId id="362" r:id="rId11"/>
    <p:sldId id="363"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289" r:id="rId27"/>
    <p:sldId id="323" r:id="rId28"/>
    <p:sldId id="311" r:id="rId29"/>
    <p:sldId id="324" r:id="rId30"/>
    <p:sldId id="325" r:id="rId31"/>
    <p:sldId id="326" r:id="rId32"/>
    <p:sldId id="327" r:id="rId33"/>
    <p:sldId id="328" r:id="rId34"/>
    <p:sldId id="329" r:id="rId35"/>
    <p:sldId id="293" r:id="rId36"/>
    <p:sldId id="333" r:id="rId37"/>
    <p:sldId id="297" r:id="rId38"/>
    <p:sldId id="301" r:id="rId39"/>
    <p:sldId id="302" r:id="rId40"/>
    <p:sldId id="303" r:id="rId41"/>
    <p:sldId id="304" r:id="rId42"/>
    <p:sldId id="305" r:id="rId43"/>
    <p:sldId id="306" r:id="rId44"/>
    <p:sldId id="330" r:id="rId45"/>
    <p:sldId id="354" r:id="rId46"/>
    <p:sldId id="352" r:id="rId47"/>
    <p:sldId id="353" r:id="rId48"/>
    <p:sldId id="331" r:id="rId49"/>
    <p:sldId id="332" r:id="rId50"/>
    <p:sldId id="310" r:id="rId51"/>
    <p:sldId id="296" r:id="rId52"/>
    <p:sldId id="364" r:id="rId53"/>
    <p:sldId id="365" r:id="rId54"/>
    <p:sldId id="366" r:id="rId55"/>
    <p:sldId id="36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69272" autoAdjust="0"/>
  </p:normalViewPr>
  <p:slideViewPr>
    <p:cSldViewPr>
      <p:cViewPr>
        <p:scale>
          <a:sx n="66" d="100"/>
          <a:sy n="66" d="100"/>
        </p:scale>
        <p:origin x="-630" y="294"/>
      </p:cViewPr>
      <p:guideLst>
        <p:guide orient="horz" pos="2160"/>
        <p:guide pos="2880"/>
      </p:guideLst>
    </p:cSldViewPr>
  </p:slideViewPr>
  <p:outlineViewPr>
    <p:cViewPr>
      <p:scale>
        <a:sx n="33" d="100"/>
        <a:sy n="33" d="100"/>
      </p:scale>
      <p:origin x="0" y="5226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62721-6173-4F18-AAEA-44639A998428}"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n-US"/>
        </a:p>
      </dgm:t>
    </dgm:pt>
    <dgm:pt modelId="{B5D5E350-E930-4179-BF75-AE430103CF5D}">
      <dgm:prSet phldrT="[Text]" custT="1"/>
      <dgm:spPr/>
      <dgm:t>
        <a:bodyPr/>
        <a:lstStyle/>
        <a:p>
          <a:r>
            <a:rPr lang="en-US" sz="2000" dirty="0" smtClean="0"/>
            <a:t>Part I: Introduction &amp; general scope (Chap. 1-2,9) </a:t>
          </a:r>
          <a:endParaRPr lang="en-US" sz="2000" dirty="0"/>
        </a:p>
      </dgm:t>
    </dgm:pt>
    <dgm:pt modelId="{3CA8CF82-9878-42F1-BF39-3CCF43676A55}" type="parTrans" cxnId="{E906E94B-CA77-4954-8407-773696E9318F}">
      <dgm:prSet/>
      <dgm:spPr/>
      <dgm:t>
        <a:bodyPr/>
        <a:lstStyle/>
        <a:p>
          <a:endParaRPr lang="en-US"/>
        </a:p>
      </dgm:t>
    </dgm:pt>
    <dgm:pt modelId="{CA5F6A49-D36C-4C1D-8160-4F9F8CF6A881}" type="sibTrans" cxnId="{E906E94B-CA77-4954-8407-773696E9318F}">
      <dgm:prSet/>
      <dgm:spPr/>
      <dgm:t>
        <a:bodyPr/>
        <a:lstStyle/>
        <a:p>
          <a:endParaRPr lang="en-US"/>
        </a:p>
      </dgm:t>
    </dgm:pt>
    <dgm:pt modelId="{F320F949-B867-4B57-905B-82AEF28CA7A8}">
      <dgm:prSet phldrT="[Text]" custT="1"/>
      <dgm:spPr/>
      <dgm:t>
        <a:bodyPr/>
        <a:lstStyle/>
        <a:p>
          <a:r>
            <a:rPr lang="en-US" sz="2000" dirty="0" smtClean="0"/>
            <a:t>Part II: Climate extremes &amp; impacts (Chap. 3-4) </a:t>
          </a:r>
          <a:endParaRPr lang="en-US" sz="2000" dirty="0"/>
        </a:p>
      </dgm:t>
    </dgm:pt>
    <dgm:pt modelId="{1F8B3908-E4BF-46C0-B6DA-C2911BF7EAC5}" type="parTrans" cxnId="{C2E27FE2-1348-421F-B0D7-B56B471EECE7}">
      <dgm:prSet/>
      <dgm:spPr/>
      <dgm:t>
        <a:bodyPr/>
        <a:lstStyle/>
        <a:p>
          <a:endParaRPr lang="en-US"/>
        </a:p>
      </dgm:t>
    </dgm:pt>
    <dgm:pt modelId="{8449A9CA-14CC-412F-9F3B-C4825F9C99C2}" type="sibTrans" cxnId="{C2E27FE2-1348-421F-B0D7-B56B471EECE7}">
      <dgm:prSet/>
      <dgm:spPr/>
      <dgm:t>
        <a:bodyPr/>
        <a:lstStyle/>
        <a:p>
          <a:endParaRPr lang="en-US"/>
        </a:p>
      </dgm:t>
    </dgm:pt>
    <dgm:pt modelId="{170A94ED-4085-4F84-BABC-1E8BCE055973}">
      <dgm:prSet phldrT="[Text]" custT="1"/>
      <dgm:spPr/>
      <dgm:t>
        <a:bodyPr/>
        <a:lstStyle/>
        <a:p>
          <a:r>
            <a:rPr lang="en-US" sz="2000" dirty="0" smtClean="0"/>
            <a:t>Part III: Risk management &amp; adaptation (Chap. 5-8) </a:t>
          </a:r>
          <a:endParaRPr lang="en-US" sz="2000" dirty="0"/>
        </a:p>
      </dgm:t>
    </dgm:pt>
    <dgm:pt modelId="{6C4EEF1A-CC31-45E6-B15A-771EF80D689E}" type="parTrans" cxnId="{12CB869C-9CD3-4619-B6AE-32696FCD1328}">
      <dgm:prSet/>
      <dgm:spPr/>
      <dgm:t>
        <a:bodyPr/>
        <a:lstStyle/>
        <a:p>
          <a:endParaRPr lang="en-US"/>
        </a:p>
      </dgm:t>
    </dgm:pt>
    <dgm:pt modelId="{2E0D127B-A34D-45F7-BA51-1D73697A88F0}" type="sibTrans" cxnId="{12CB869C-9CD3-4619-B6AE-32696FCD1328}">
      <dgm:prSet/>
      <dgm:spPr/>
      <dgm:t>
        <a:bodyPr/>
        <a:lstStyle/>
        <a:p>
          <a:endParaRPr lang="en-US"/>
        </a:p>
      </dgm:t>
    </dgm:pt>
    <dgm:pt modelId="{C8CADCA6-96D6-4058-AC76-FB52AFB29938}" type="pres">
      <dgm:prSet presAssocID="{49B62721-6173-4F18-AAEA-44639A998428}" presName="Name0" presStyleCnt="0">
        <dgm:presLayoutVars>
          <dgm:chMax val="7"/>
          <dgm:chPref val="7"/>
          <dgm:dir/>
        </dgm:presLayoutVars>
      </dgm:prSet>
      <dgm:spPr/>
      <dgm:t>
        <a:bodyPr/>
        <a:lstStyle/>
        <a:p>
          <a:endParaRPr lang="en-US"/>
        </a:p>
      </dgm:t>
    </dgm:pt>
    <dgm:pt modelId="{AE751156-2CDE-4341-88E0-E4402AB84477}" type="pres">
      <dgm:prSet presAssocID="{49B62721-6173-4F18-AAEA-44639A998428}" presName="Name1" presStyleCnt="0"/>
      <dgm:spPr/>
    </dgm:pt>
    <dgm:pt modelId="{32368A52-B43D-4493-99A9-76E2A1AA7AA1}" type="pres">
      <dgm:prSet presAssocID="{49B62721-6173-4F18-AAEA-44639A998428}" presName="cycle" presStyleCnt="0"/>
      <dgm:spPr/>
    </dgm:pt>
    <dgm:pt modelId="{4B722B32-68AB-4617-AA3A-9076AAD612C7}" type="pres">
      <dgm:prSet presAssocID="{49B62721-6173-4F18-AAEA-44639A998428}" presName="srcNode" presStyleLbl="node1" presStyleIdx="0" presStyleCnt="3"/>
      <dgm:spPr/>
    </dgm:pt>
    <dgm:pt modelId="{9A89D961-364C-4C41-9F89-B99C50FBB196}" type="pres">
      <dgm:prSet presAssocID="{49B62721-6173-4F18-AAEA-44639A998428}" presName="conn" presStyleLbl="parChTrans1D2" presStyleIdx="0" presStyleCnt="1"/>
      <dgm:spPr/>
      <dgm:t>
        <a:bodyPr/>
        <a:lstStyle/>
        <a:p>
          <a:endParaRPr lang="en-US"/>
        </a:p>
      </dgm:t>
    </dgm:pt>
    <dgm:pt modelId="{77A3F19A-B27E-4C56-BCE7-8717D2AAFCD9}" type="pres">
      <dgm:prSet presAssocID="{49B62721-6173-4F18-AAEA-44639A998428}" presName="extraNode" presStyleLbl="node1" presStyleIdx="0" presStyleCnt="3"/>
      <dgm:spPr/>
    </dgm:pt>
    <dgm:pt modelId="{F2FD7475-ABD5-496B-8A27-2ECC2747497F}" type="pres">
      <dgm:prSet presAssocID="{49B62721-6173-4F18-AAEA-44639A998428}" presName="dstNode" presStyleLbl="node1" presStyleIdx="0" presStyleCnt="3"/>
      <dgm:spPr/>
    </dgm:pt>
    <dgm:pt modelId="{C901B337-7008-4A50-907E-9B62F17863B3}" type="pres">
      <dgm:prSet presAssocID="{B5D5E350-E930-4179-BF75-AE430103CF5D}" presName="text_1" presStyleLbl="node1" presStyleIdx="0" presStyleCnt="3">
        <dgm:presLayoutVars>
          <dgm:bulletEnabled val="1"/>
        </dgm:presLayoutVars>
      </dgm:prSet>
      <dgm:spPr/>
      <dgm:t>
        <a:bodyPr/>
        <a:lstStyle/>
        <a:p>
          <a:endParaRPr lang="en-US"/>
        </a:p>
      </dgm:t>
    </dgm:pt>
    <dgm:pt modelId="{D868493E-41D9-4961-975F-F6F39681ED91}" type="pres">
      <dgm:prSet presAssocID="{B5D5E350-E930-4179-BF75-AE430103CF5D}" presName="accent_1" presStyleCnt="0"/>
      <dgm:spPr/>
    </dgm:pt>
    <dgm:pt modelId="{6CDAC5B2-36A2-4570-8A2C-0D852C71AC77}" type="pres">
      <dgm:prSet presAssocID="{B5D5E350-E930-4179-BF75-AE430103CF5D}" presName="accentRepeatNode" presStyleLbl="solidFgAcc1" presStyleIdx="0" presStyleCnt="3"/>
      <dgm:spPr/>
    </dgm:pt>
    <dgm:pt modelId="{24DDCEC6-E7DF-4662-BD37-8550C58E69F8}" type="pres">
      <dgm:prSet presAssocID="{F320F949-B867-4B57-905B-82AEF28CA7A8}" presName="text_2" presStyleLbl="node1" presStyleIdx="1" presStyleCnt="3">
        <dgm:presLayoutVars>
          <dgm:bulletEnabled val="1"/>
        </dgm:presLayoutVars>
      </dgm:prSet>
      <dgm:spPr/>
      <dgm:t>
        <a:bodyPr/>
        <a:lstStyle/>
        <a:p>
          <a:endParaRPr lang="en-US"/>
        </a:p>
      </dgm:t>
    </dgm:pt>
    <dgm:pt modelId="{9FF9BDF9-05F6-4AFE-BCFB-10D3C7E34279}" type="pres">
      <dgm:prSet presAssocID="{F320F949-B867-4B57-905B-82AEF28CA7A8}" presName="accent_2" presStyleCnt="0"/>
      <dgm:spPr/>
    </dgm:pt>
    <dgm:pt modelId="{439D88B2-2302-4EAC-8DA9-0E4BA5AE2F01}" type="pres">
      <dgm:prSet presAssocID="{F320F949-B867-4B57-905B-82AEF28CA7A8}" presName="accentRepeatNode" presStyleLbl="solidFgAcc1" presStyleIdx="1" presStyleCnt="3"/>
      <dgm:spPr/>
    </dgm:pt>
    <dgm:pt modelId="{377C0017-E778-4D44-A197-B21A1588F42D}" type="pres">
      <dgm:prSet presAssocID="{170A94ED-4085-4F84-BABC-1E8BCE055973}" presName="text_3" presStyleLbl="node1" presStyleIdx="2" presStyleCnt="3">
        <dgm:presLayoutVars>
          <dgm:bulletEnabled val="1"/>
        </dgm:presLayoutVars>
      </dgm:prSet>
      <dgm:spPr/>
      <dgm:t>
        <a:bodyPr/>
        <a:lstStyle/>
        <a:p>
          <a:endParaRPr lang="en-US"/>
        </a:p>
      </dgm:t>
    </dgm:pt>
    <dgm:pt modelId="{76B00C79-D65F-47AE-8772-1E1B876070EB}" type="pres">
      <dgm:prSet presAssocID="{170A94ED-4085-4F84-BABC-1E8BCE055973}" presName="accent_3" presStyleCnt="0"/>
      <dgm:spPr/>
    </dgm:pt>
    <dgm:pt modelId="{7D851CA4-EE7D-4B61-9291-F9506B57F2BE}" type="pres">
      <dgm:prSet presAssocID="{170A94ED-4085-4F84-BABC-1E8BCE055973}" presName="accentRepeatNode" presStyleLbl="solidFgAcc1" presStyleIdx="2" presStyleCnt="3"/>
      <dgm:spPr/>
    </dgm:pt>
  </dgm:ptLst>
  <dgm:cxnLst>
    <dgm:cxn modelId="{E906E94B-CA77-4954-8407-773696E9318F}" srcId="{49B62721-6173-4F18-AAEA-44639A998428}" destId="{B5D5E350-E930-4179-BF75-AE430103CF5D}" srcOrd="0" destOrd="0" parTransId="{3CA8CF82-9878-42F1-BF39-3CCF43676A55}" sibTransId="{CA5F6A49-D36C-4C1D-8160-4F9F8CF6A881}"/>
    <dgm:cxn modelId="{3D62D334-26A4-412E-8D97-C9C917AFC79C}" type="presOf" srcId="{B5D5E350-E930-4179-BF75-AE430103CF5D}" destId="{C901B337-7008-4A50-907E-9B62F17863B3}" srcOrd="0" destOrd="0" presId="urn:microsoft.com/office/officeart/2008/layout/VerticalCurvedList"/>
    <dgm:cxn modelId="{9269FE93-284D-47DA-A68A-BF94BA505E62}" type="presOf" srcId="{CA5F6A49-D36C-4C1D-8160-4F9F8CF6A881}" destId="{9A89D961-364C-4C41-9F89-B99C50FBB196}" srcOrd="0" destOrd="0" presId="urn:microsoft.com/office/officeart/2008/layout/VerticalCurvedList"/>
    <dgm:cxn modelId="{E53DDDEA-071A-41C2-92BE-017A56FBE0B8}" type="presOf" srcId="{F320F949-B867-4B57-905B-82AEF28CA7A8}" destId="{24DDCEC6-E7DF-4662-BD37-8550C58E69F8}" srcOrd="0" destOrd="0" presId="urn:microsoft.com/office/officeart/2008/layout/VerticalCurvedList"/>
    <dgm:cxn modelId="{C2E27FE2-1348-421F-B0D7-B56B471EECE7}" srcId="{49B62721-6173-4F18-AAEA-44639A998428}" destId="{F320F949-B867-4B57-905B-82AEF28CA7A8}" srcOrd="1" destOrd="0" parTransId="{1F8B3908-E4BF-46C0-B6DA-C2911BF7EAC5}" sibTransId="{8449A9CA-14CC-412F-9F3B-C4825F9C99C2}"/>
    <dgm:cxn modelId="{9392D50E-1D13-44F1-8753-B4733D5F2BEE}" type="presOf" srcId="{170A94ED-4085-4F84-BABC-1E8BCE055973}" destId="{377C0017-E778-4D44-A197-B21A1588F42D}" srcOrd="0" destOrd="0" presId="urn:microsoft.com/office/officeart/2008/layout/VerticalCurvedList"/>
    <dgm:cxn modelId="{92F3BD58-B7C5-4429-AC09-24B3F3772C6E}" type="presOf" srcId="{49B62721-6173-4F18-AAEA-44639A998428}" destId="{C8CADCA6-96D6-4058-AC76-FB52AFB29938}" srcOrd="0" destOrd="0" presId="urn:microsoft.com/office/officeart/2008/layout/VerticalCurvedList"/>
    <dgm:cxn modelId="{12CB869C-9CD3-4619-B6AE-32696FCD1328}" srcId="{49B62721-6173-4F18-AAEA-44639A998428}" destId="{170A94ED-4085-4F84-BABC-1E8BCE055973}" srcOrd="2" destOrd="0" parTransId="{6C4EEF1A-CC31-45E6-B15A-771EF80D689E}" sibTransId="{2E0D127B-A34D-45F7-BA51-1D73697A88F0}"/>
    <dgm:cxn modelId="{F76B400B-7D7F-4131-90EF-56E1D3E247C2}" type="presParOf" srcId="{C8CADCA6-96D6-4058-AC76-FB52AFB29938}" destId="{AE751156-2CDE-4341-88E0-E4402AB84477}" srcOrd="0" destOrd="0" presId="urn:microsoft.com/office/officeart/2008/layout/VerticalCurvedList"/>
    <dgm:cxn modelId="{DFACB79A-12F1-463B-8245-B8F68E59BF64}" type="presParOf" srcId="{AE751156-2CDE-4341-88E0-E4402AB84477}" destId="{32368A52-B43D-4493-99A9-76E2A1AA7AA1}" srcOrd="0" destOrd="0" presId="urn:microsoft.com/office/officeart/2008/layout/VerticalCurvedList"/>
    <dgm:cxn modelId="{70B0F948-A6A9-44EB-8F28-AF44A8557670}" type="presParOf" srcId="{32368A52-B43D-4493-99A9-76E2A1AA7AA1}" destId="{4B722B32-68AB-4617-AA3A-9076AAD612C7}" srcOrd="0" destOrd="0" presId="urn:microsoft.com/office/officeart/2008/layout/VerticalCurvedList"/>
    <dgm:cxn modelId="{F13CF16B-E84F-47A4-91EB-0E82F3D6528A}" type="presParOf" srcId="{32368A52-B43D-4493-99A9-76E2A1AA7AA1}" destId="{9A89D961-364C-4C41-9F89-B99C50FBB196}" srcOrd="1" destOrd="0" presId="urn:microsoft.com/office/officeart/2008/layout/VerticalCurvedList"/>
    <dgm:cxn modelId="{A6E4BABC-388A-457F-AA21-A4E05717D54A}" type="presParOf" srcId="{32368A52-B43D-4493-99A9-76E2A1AA7AA1}" destId="{77A3F19A-B27E-4C56-BCE7-8717D2AAFCD9}" srcOrd="2" destOrd="0" presId="urn:microsoft.com/office/officeart/2008/layout/VerticalCurvedList"/>
    <dgm:cxn modelId="{6D6D90EE-16BC-4745-98C9-12FE44BF82B9}" type="presParOf" srcId="{32368A52-B43D-4493-99A9-76E2A1AA7AA1}" destId="{F2FD7475-ABD5-496B-8A27-2ECC2747497F}" srcOrd="3" destOrd="0" presId="urn:microsoft.com/office/officeart/2008/layout/VerticalCurvedList"/>
    <dgm:cxn modelId="{99677A7C-31A4-43C6-A62B-9D4D9B8F1C4E}" type="presParOf" srcId="{AE751156-2CDE-4341-88E0-E4402AB84477}" destId="{C901B337-7008-4A50-907E-9B62F17863B3}" srcOrd="1" destOrd="0" presId="urn:microsoft.com/office/officeart/2008/layout/VerticalCurvedList"/>
    <dgm:cxn modelId="{A4314FA6-14A6-411D-BBE1-EACBE808F804}" type="presParOf" srcId="{AE751156-2CDE-4341-88E0-E4402AB84477}" destId="{D868493E-41D9-4961-975F-F6F39681ED91}" srcOrd="2" destOrd="0" presId="urn:microsoft.com/office/officeart/2008/layout/VerticalCurvedList"/>
    <dgm:cxn modelId="{8612B580-7ECC-4F54-A303-F7369F804C7A}" type="presParOf" srcId="{D868493E-41D9-4961-975F-F6F39681ED91}" destId="{6CDAC5B2-36A2-4570-8A2C-0D852C71AC77}" srcOrd="0" destOrd="0" presId="urn:microsoft.com/office/officeart/2008/layout/VerticalCurvedList"/>
    <dgm:cxn modelId="{ECF9E239-9FDA-4D6B-86D4-793D8DB4C63B}" type="presParOf" srcId="{AE751156-2CDE-4341-88E0-E4402AB84477}" destId="{24DDCEC6-E7DF-4662-BD37-8550C58E69F8}" srcOrd="3" destOrd="0" presId="urn:microsoft.com/office/officeart/2008/layout/VerticalCurvedList"/>
    <dgm:cxn modelId="{D2780150-F1B5-4EA5-9DC6-E800A7F0D39B}" type="presParOf" srcId="{AE751156-2CDE-4341-88E0-E4402AB84477}" destId="{9FF9BDF9-05F6-4AFE-BCFB-10D3C7E34279}" srcOrd="4" destOrd="0" presId="urn:microsoft.com/office/officeart/2008/layout/VerticalCurvedList"/>
    <dgm:cxn modelId="{398570FB-8932-4A2A-ABB1-29F562AD7060}" type="presParOf" srcId="{9FF9BDF9-05F6-4AFE-BCFB-10D3C7E34279}" destId="{439D88B2-2302-4EAC-8DA9-0E4BA5AE2F01}" srcOrd="0" destOrd="0" presId="urn:microsoft.com/office/officeart/2008/layout/VerticalCurvedList"/>
    <dgm:cxn modelId="{300289C7-4CBE-44D2-ADE2-DA2C4B67F35A}" type="presParOf" srcId="{AE751156-2CDE-4341-88E0-E4402AB84477}" destId="{377C0017-E778-4D44-A197-B21A1588F42D}" srcOrd="5" destOrd="0" presId="urn:microsoft.com/office/officeart/2008/layout/VerticalCurvedList"/>
    <dgm:cxn modelId="{BF9B8F33-B87D-4780-90EB-DA85FEAB2FBD}" type="presParOf" srcId="{AE751156-2CDE-4341-88E0-E4402AB84477}" destId="{76B00C79-D65F-47AE-8772-1E1B876070EB}" srcOrd="6" destOrd="0" presId="urn:microsoft.com/office/officeart/2008/layout/VerticalCurvedList"/>
    <dgm:cxn modelId="{CACC506D-9DA9-4487-A7C4-2CE0EB396ED4}" type="presParOf" srcId="{76B00C79-D65F-47AE-8772-1E1B876070EB}" destId="{7D851CA4-EE7D-4B61-9291-F9506B57F2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83929-70C8-4B88-BC81-16172F5B0107}" type="doc">
      <dgm:prSet loTypeId="urn:microsoft.com/office/officeart/2005/8/layout/vList3" loCatId="list" qsTypeId="urn:microsoft.com/office/officeart/2005/8/quickstyle/simple2" qsCatId="simple" csTypeId="urn:microsoft.com/office/officeart/2005/8/colors/accent1_2" csCatId="accent1" phldr="1"/>
      <dgm:spPr/>
    </dgm:pt>
    <dgm:pt modelId="{62274805-5BB9-42B6-A09D-9257915CF323}">
      <dgm:prSet phldrT="[Text]"/>
      <dgm:spPr/>
      <dgm:t>
        <a:bodyPr/>
        <a:lstStyle/>
        <a:p>
          <a:r>
            <a:rPr lang="en-US" dirty="0" smtClean="0"/>
            <a:t>Changes in natural physical environment</a:t>
          </a:r>
          <a:endParaRPr lang="en-US" dirty="0"/>
        </a:p>
      </dgm:t>
    </dgm:pt>
    <dgm:pt modelId="{54D06ED8-3020-4BDA-BBD2-7E2EB9D05F64}" type="parTrans" cxnId="{177DE725-C76E-415F-BFB7-F41C38286573}">
      <dgm:prSet/>
      <dgm:spPr/>
      <dgm:t>
        <a:bodyPr/>
        <a:lstStyle/>
        <a:p>
          <a:endParaRPr lang="en-US"/>
        </a:p>
      </dgm:t>
    </dgm:pt>
    <dgm:pt modelId="{9FD2B9DA-EF06-45F6-9970-EDDA7B0298B9}" type="sibTrans" cxnId="{177DE725-C76E-415F-BFB7-F41C38286573}">
      <dgm:prSet/>
      <dgm:spPr/>
      <dgm:t>
        <a:bodyPr/>
        <a:lstStyle/>
        <a:p>
          <a:endParaRPr lang="en-US"/>
        </a:p>
      </dgm:t>
    </dgm:pt>
    <dgm:pt modelId="{FF76B7AA-BEDA-4D7B-ACCD-968898331CF0}">
      <dgm:prSet phldrT="[Text]"/>
      <dgm:spPr/>
      <dgm:t>
        <a:bodyPr/>
        <a:lstStyle/>
        <a:p>
          <a:r>
            <a:rPr lang="en-US" dirty="0" smtClean="0"/>
            <a:t>Changes in ecosystems</a:t>
          </a:r>
          <a:endParaRPr lang="en-US" dirty="0"/>
        </a:p>
      </dgm:t>
    </dgm:pt>
    <dgm:pt modelId="{F90A95F9-A362-40FF-8309-B9448F19C029}" type="parTrans" cxnId="{88BCCFBF-9496-4659-92B9-34B2FA03BE52}">
      <dgm:prSet/>
      <dgm:spPr/>
      <dgm:t>
        <a:bodyPr/>
        <a:lstStyle/>
        <a:p>
          <a:endParaRPr lang="en-US"/>
        </a:p>
      </dgm:t>
    </dgm:pt>
    <dgm:pt modelId="{250914BA-5A30-4329-9379-74BDFC2D10E3}" type="sibTrans" cxnId="{88BCCFBF-9496-4659-92B9-34B2FA03BE52}">
      <dgm:prSet/>
      <dgm:spPr/>
      <dgm:t>
        <a:bodyPr/>
        <a:lstStyle/>
        <a:p>
          <a:endParaRPr lang="en-US"/>
        </a:p>
      </dgm:t>
    </dgm:pt>
    <dgm:pt modelId="{F1E148DC-667B-4048-9911-7E90D973B6C0}">
      <dgm:prSet phldrT="[Text]"/>
      <dgm:spPr/>
      <dgm:t>
        <a:bodyPr/>
        <a:lstStyle/>
        <a:p>
          <a:r>
            <a:rPr lang="en-US" dirty="0" smtClean="0"/>
            <a:t>Adverse effects on human conditions</a:t>
          </a:r>
          <a:endParaRPr lang="en-US" dirty="0"/>
        </a:p>
      </dgm:t>
    </dgm:pt>
    <dgm:pt modelId="{BE7E4F5B-A5A8-4DB8-8B49-394DC147D143}" type="parTrans" cxnId="{ADC48CD6-6AA1-4CC3-82AF-4259D55DE2B8}">
      <dgm:prSet/>
      <dgm:spPr/>
      <dgm:t>
        <a:bodyPr/>
        <a:lstStyle/>
        <a:p>
          <a:endParaRPr lang="en-US"/>
        </a:p>
      </dgm:t>
    </dgm:pt>
    <dgm:pt modelId="{76AC1A57-6761-4125-A2E4-5C0689DA2EA5}" type="sibTrans" cxnId="{ADC48CD6-6AA1-4CC3-82AF-4259D55DE2B8}">
      <dgm:prSet/>
      <dgm:spPr/>
      <dgm:t>
        <a:bodyPr/>
        <a:lstStyle/>
        <a:p>
          <a:endParaRPr lang="en-US"/>
        </a:p>
      </dgm:t>
    </dgm:pt>
    <dgm:pt modelId="{EABCD001-9730-4C5E-BCB7-1049EE194946}" type="pres">
      <dgm:prSet presAssocID="{2AD83929-70C8-4B88-BC81-16172F5B0107}" presName="linearFlow" presStyleCnt="0">
        <dgm:presLayoutVars>
          <dgm:dir/>
          <dgm:resizeHandles val="exact"/>
        </dgm:presLayoutVars>
      </dgm:prSet>
      <dgm:spPr/>
    </dgm:pt>
    <dgm:pt modelId="{84F98AEF-4816-43AC-9C01-DECEEA975876}" type="pres">
      <dgm:prSet presAssocID="{62274805-5BB9-42B6-A09D-9257915CF323}" presName="composite" presStyleCnt="0"/>
      <dgm:spPr/>
    </dgm:pt>
    <dgm:pt modelId="{65B7488A-E7D5-4DCB-9DA6-FE55C4ED9860}" type="pres">
      <dgm:prSet presAssocID="{62274805-5BB9-42B6-A09D-9257915CF32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C0576C30-6423-43C7-B127-E92D3592EEDF}" type="pres">
      <dgm:prSet presAssocID="{62274805-5BB9-42B6-A09D-9257915CF323}" presName="txShp" presStyleLbl="node1" presStyleIdx="0" presStyleCnt="3">
        <dgm:presLayoutVars>
          <dgm:bulletEnabled val="1"/>
        </dgm:presLayoutVars>
      </dgm:prSet>
      <dgm:spPr/>
      <dgm:t>
        <a:bodyPr/>
        <a:lstStyle/>
        <a:p>
          <a:endParaRPr lang="en-US"/>
        </a:p>
      </dgm:t>
    </dgm:pt>
    <dgm:pt modelId="{ABF87371-1947-4A80-9A59-9E82E6807AFB}" type="pres">
      <dgm:prSet presAssocID="{9FD2B9DA-EF06-45F6-9970-EDDA7B0298B9}" presName="spacing" presStyleCnt="0"/>
      <dgm:spPr/>
    </dgm:pt>
    <dgm:pt modelId="{BCAFAEEE-EC1C-4C3E-9BF4-A6A5F190DA25}" type="pres">
      <dgm:prSet presAssocID="{FF76B7AA-BEDA-4D7B-ACCD-968898331CF0}" presName="composite" presStyleCnt="0"/>
      <dgm:spPr/>
    </dgm:pt>
    <dgm:pt modelId="{3C72E853-0F56-468E-8AAC-ABC3E5AC7D0E}" type="pres">
      <dgm:prSet presAssocID="{FF76B7AA-BEDA-4D7B-ACCD-968898331CF0}"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dgm:spPr>
    </dgm:pt>
    <dgm:pt modelId="{29F20098-8FAE-463D-845C-7D16DAD77983}" type="pres">
      <dgm:prSet presAssocID="{FF76B7AA-BEDA-4D7B-ACCD-968898331CF0}" presName="txShp" presStyleLbl="node1" presStyleIdx="1" presStyleCnt="3">
        <dgm:presLayoutVars>
          <dgm:bulletEnabled val="1"/>
        </dgm:presLayoutVars>
      </dgm:prSet>
      <dgm:spPr/>
      <dgm:t>
        <a:bodyPr/>
        <a:lstStyle/>
        <a:p>
          <a:endParaRPr lang="en-US"/>
        </a:p>
      </dgm:t>
    </dgm:pt>
    <dgm:pt modelId="{667C509C-87CE-43DA-997B-364D661E712C}" type="pres">
      <dgm:prSet presAssocID="{250914BA-5A30-4329-9379-74BDFC2D10E3}" presName="spacing" presStyleCnt="0"/>
      <dgm:spPr/>
    </dgm:pt>
    <dgm:pt modelId="{F1705DA0-E364-4CDB-A1E0-19B02F61E937}" type="pres">
      <dgm:prSet presAssocID="{F1E148DC-667B-4048-9911-7E90D973B6C0}" presName="composite" presStyleCnt="0"/>
      <dgm:spPr/>
    </dgm:pt>
    <dgm:pt modelId="{35B735BA-744A-4DE6-A6C3-5C35B41E680B}" type="pres">
      <dgm:prSet presAssocID="{F1E148DC-667B-4048-9911-7E90D973B6C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6CF73C64-3EDA-49CE-BCA6-EDC1EA9659EE}" type="pres">
      <dgm:prSet presAssocID="{F1E148DC-667B-4048-9911-7E90D973B6C0}" presName="txShp" presStyleLbl="node1" presStyleIdx="2" presStyleCnt="3">
        <dgm:presLayoutVars>
          <dgm:bulletEnabled val="1"/>
        </dgm:presLayoutVars>
      </dgm:prSet>
      <dgm:spPr/>
      <dgm:t>
        <a:bodyPr/>
        <a:lstStyle/>
        <a:p>
          <a:endParaRPr lang="en-US"/>
        </a:p>
      </dgm:t>
    </dgm:pt>
  </dgm:ptLst>
  <dgm:cxnLst>
    <dgm:cxn modelId="{88BCCFBF-9496-4659-92B9-34B2FA03BE52}" srcId="{2AD83929-70C8-4B88-BC81-16172F5B0107}" destId="{FF76B7AA-BEDA-4D7B-ACCD-968898331CF0}" srcOrd="1" destOrd="0" parTransId="{F90A95F9-A362-40FF-8309-B9448F19C029}" sibTransId="{250914BA-5A30-4329-9379-74BDFC2D10E3}"/>
    <dgm:cxn modelId="{708D0BC0-D0F0-460B-AF5B-9EDEEAC02234}" type="presOf" srcId="{FF76B7AA-BEDA-4D7B-ACCD-968898331CF0}" destId="{29F20098-8FAE-463D-845C-7D16DAD77983}" srcOrd="0" destOrd="0" presId="urn:microsoft.com/office/officeart/2005/8/layout/vList3"/>
    <dgm:cxn modelId="{2DE9F3E2-C182-4972-B443-D62B3A2685EF}" type="presOf" srcId="{2AD83929-70C8-4B88-BC81-16172F5B0107}" destId="{EABCD001-9730-4C5E-BCB7-1049EE194946}" srcOrd="0" destOrd="0" presId="urn:microsoft.com/office/officeart/2005/8/layout/vList3"/>
    <dgm:cxn modelId="{177DE725-C76E-415F-BFB7-F41C38286573}" srcId="{2AD83929-70C8-4B88-BC81-16172F5B0107}" destId="{62274805-5BB9-42B6-A09D-9257915CF323}" srcOrd="0" destOrd="0" parTransId="{54D06ED8-3020-4BDA-BBD2-7E2EB9D05F64}" sibTransId="{9FD2B9DA-EF06-45F6-9970-EDDA7B0298B9}"/>
    <dgm:cxn modelId="{ADC48CD6-6AA1-4CC3-82AF-4259D55DE2B8}" srcId="{2AD83929-70C8-4B88-BC81-16172F5B0107}" destId="{F1E148DC-667B-4048-9911-7E90D973B6C0}" srcOrd="2" destOrd="0" parTransId="{BE7E4F5B-A5A8-4DB8-8B49-394DC147D143}" sibTransId="{76AC1A57-6761-4125-A2E4-5C0689DA2EA5}"/>
    <dgm:cxn modelId="{C2700066-865E-4391-9021-0C4A8E5C5E48}" type="presOf" srcId="{F1E148DC-667B-4048-9911-7E90D973B6C0}" destId="{6CF73C64-3EDA-49CE-BCA6-EDC1EA9659EE}" srcOrd="0" destOrd="0" presId="urn:microsoft.com/office/officeart/2005/8/layout/vList3"/>
    <dgm:cxn modelId="{B3198E92-B33C-4918-A01B-DDEC8B07A207}" type="presOf" srcId="{62274805-5BB9-42B6-A09D-9257915CF323}" destId="{C0576C30-6423-43C7-B127-E92D3592EEDF}" srcOrd="0" destOrd="0" presId="urn:microsoft.com/office/officeart/2005/8/layout/vList3"/>
    <dgm:cxn modelId="{AD1DCB2E-D436-4E23-BEBF-7535A7533D75}" type="presParOf" srcId="{EABCD001-9730-4C5E-BCB7-1049EE194946}" destId="{84F98AEF-4816-43AC-9C01-DECEEA975876}" srcOrd="0" destOrd="0" presId="urn:microsoft.com/office/officeart/2005/8/layout/vList3"/>
    <dgm:cxn modelId="{B44D744F-281B-44B0-8CF7-EC79DFA30A8D}" type="presParOf" srcId="{84F98AEF-4816-43AC-9C01-DECEEA975876}" destId="{65B7488A-E7D5-4DCB-9DA6-FE55C4ED9860}" srcOrd="0" destOrd="0" presId="urn:microsoft.com/office/officeart/2005/8/layout/vList3"/>
    <dgm:cxn modelId="{7829CDE4-EBE9-4F40-80C5-90F68DCB1FA4}" type="presParOf" srcId="{84F98AEF-4816-43AC-9C01-DECEEA975876}" destId="{C0576C30-6423-43C7-B127-E92D3592EEDF}" srcOrd="1" destOrd="0" presId="urn:microsoft.com/office/officeart/2005/8/layout/vList3"/>
    <dgm:cxn modelId="{BB0EC04E-1EEA-42DF-8C6B-D6A229958C76}" type="presParOf" srcId="{EABCD001-9730-4C5E-BCB7-1049EE194946}" destId="{ABF87371-1947-4A80-9A59-9E82E6807AFB}" srcOrd="1" destOrd="0" presId="urn:microsoft.com/office/officeart/2005/8/layout/vList3"/>
    <dgm:cxn modelId="{602668BD-3873-4997-BE2A-5950C05FA166}" type="presParOf" srcId="{EABCD001-9730-4C5E-BCB7-1049EE194946}" destId="{BCAFAEEE-EC1C-4C3E-9BF4-A6A5F190DA25}" srcOrd="2" destOrd="0" presId="urn:microsoft.com/office/officeart/2005/8/layout/vList3"/>
    <dgm:cxn modelId="{98742BA3-C9DD-4A44-9A48-4B73644B6C34}" type="presParOf" srcId="{BCAFAEEE-EC1C-4C3E-9BF4-A6A5F190DA25}" destId="{3C72E853-0F56-468E-8AAC-ABC3E5AC7D0E}" srcOrd="0" destOrd="0" presId="urn:microsoft.com/office/officeart/2005/8/layout/vList3"/>
    <dgm:cxn modelId="{1B351850-9D0A-49D8-ADE5-941D02B4B0DE}" type="presParOf" srcId="{BCAFAEEE-EC1C-4C3E-9BF4-A6A5F190DA25}" destId="{29F20098-8FAE-463D-845C-7D16DAD77983}" srcOrd="1" destOrd="0" presId="urn:microsoft.com/office/officeart/2005/8/layout/vList3"/>
    <dgm:cxn modelId="{3276C237-A7E6-454F-98CE-12218E826EB8}" type="presParOf" srcId="{EABCD001-9730-4C5E-BCB7-1049EE194946}" destId="{667C509C-87CE-43DA-997B-364D661E712C}" srcOrd="3" destOrd="0" presId="urn:microsoft.com/office/officeart/2005/8/layout/vList3"/>
    <dgm:cxn modelId="{F1583263-21DD-41C0-9B53-F82AABEBEE81}" type="presParOf" srcId="{EABCD001-9730-4C5E-BCB7-1049EE194946}" destId="{F1705DA0-E364-4CDB-A1E0-19B02F61E937}" srcOrd="4" destOrd="0" presId="urn:microsoft.com/office/officeart/2005/8/layout/vList3"/>
    <dgm:cxn modelId="{CD735C33-999A-42CE-B31B-DBD93C9FB03B}" type="presParOf" srcId="{F1705DA0-E364-4CDB-A1E0-19B02F61E937}" destId="{35B735BA-744A-4DE6-A6C3-5C35B41E680B}" srcOrd="0" destOrd="0" presId="urn:microsoft.com/office/officeart/2005/8/layout/vList3"/>
    <dgm:cxn modelId="{860559E6-5D90-4930-A168-9F8504F1A5D2}" type="presParOf" srcId="{F1705DA0-E364-4CDB-A1E0-19B02F61E937}" destId="{6CF73C64-3EDA-49CE-BCA6-EDC1EA9659E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D695AD-9654-4C50-B78C-DD2199783A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4576B5-A697-4B9D-89B4-ADE38911C8BD}">
      <dgm:prSet phldrT="[Text]" custT="1"/>
      <dgm:spPr/>
      <dgm:t>
        <a:bodyPr vert="vert270"/>
        <a:lstStyle/>
        <a:p>
          <a:r>
            <a:rPr lang="en-US" sz="2800" dirty="0" smtClean="0"/>
            <a:t>          Determinants of Risk:</a:t>
          </a:r>
          <a:endParaRPr lang="en-US" sz="2800" dirty="0"/>
        </a:p>
      </dgm:t>
    </dgm:pt>
    <dgm:pt modelId="{8FE70C78-18FA-44D9-80A9-7193125D0655}" type="parTrans" cxnId="{4F70A2D7-FD49-4FBF-A807-6A34ACE72AC9}">
      <dgm:prSet/>
      <dgm:spPr/>
      <dgm:t>
        <a:bodyPr/>
        <a:lstStyle/>
        <a:p>
          <a:endParaRPr lang="en-US"/>
        </a:p>
      </dgm:t>
    </dgm:pt>
    <dgm:pt modelId="{1EBE2055-A8F5-4806-B846-2844FE3F3388}" type="sibTrans" cxnId="{4F70A2D7-FD49-4FBF-A807-6A34ACE72AC9}">
      <dgm:prSet/>
      <dgm:spPr/>
      <dgm:t>
        <a:bodyPr/>
        <a:lstStyle/>
        <a:p>
          <a:endParaRPr lang="en-US"/>
        </a:p>
      </dgm:t>
    </dgm:pt>
    <dgm:pt modelId="{C733CD56-EDD1-47F0-9589-CBD64AEB3E1B}">
      <dgm:prSet phldrT="[Text]" custT="1"/>
      <dgm:spPr/>
      <dgm:t>
        <a:bodyPr/>
        <a:lstStyle/>
        <a:p>
          <a:r>
            <a:rPr lang="en-US" sz="1800" dirty="0" smtClean="0"/>
            <a:t>Hazard:</a:t>
          </a:r>
          <a:endParaRPr lang="en-US" sz="1800" dirty="0"/>
        </a:p>
      </dgm:t>
    </dgm:pt>
    <dgm:pt modelId="{EC2096B4-F58A-48E1-B1BA-A5CB662881F8}" type="parTrans" cxnId="{A32BB02C-9516-44D0-954E-CCB0F9290E22}">
      <dgm:prSet/>
      <dgm:spPr/>
      <dgm:t>
        <a:bodyPr/>
        <a:lstStyle/>
        <a:p>
          <a:endParaRPr lang="en-US"/>
        </a:p>
      </dgm:t>
    </dgm:pt>
    <dgm:pt modelId="{0222F541-D614-473A-BC43-C6B442BBB315}" type="sibTrans" cxnId="{A32BB02C-9516-44D0-954E-CCB0F9290E22}">
      <dgm:prSet/>
      <dgm:spPr/>
      <dgm:t>
        <a:bodyPr/>
        <a:lstStyle/>
        <a:p>
          <a:endParaRPr lang="en-US"/>
        </a:p>
      </dgm:t>
    </dgm:pt>
    <dgm:pt modelId="{81A28E24-3C33-444E-80EA-8ADC1CE146D1}">
      <dgm:prSet phldrT="[Text]" custT="1"/>
      <dgm:spPr/>
      <dgm:t>
        <a:bodyPr vert="horz" anchor="t" anchorCtr="0"/>
        <a:lstStyle/>
        <a:p>
          <a:pPr algn="l"/>
          <a:r>
            <a:rPr lang="en-US" sz="1800" dirty="0" smtClean="0"/>
            <a:t>Exposure:</a:t>
          </a:r>
          <a:endParaRPr lang="en-US" sz="1050" dirty="0"/>
        </a:p>
      </dgm:t>
    </dgm:pt>
    <dgm:pt modelId="{99B4735A-AEFD-4E3B-BC68-0DC1E96A1F80}" type="parTrans" cxnId="{E75D95A0-8C21-45A0-B064-4CD0D67754B3}">
      <dgm:prSet/>
      <dgm:spPr/>
      <dgm:t>
        <a:bodyPr/>
        <a:lstStyle/>
        <a:p>
          <a:endParaRPr lang="en-US"/>
        </a:p>
      </dgm:t>
    </dgm:pt>
    <dgm:pt modelId="{C9A0EF83-1D36-4E42-923D-7CF328BA5B70}" type="sibTrans" cxnId="{E75D95A0-8C21-45A0-B064-4CD0D67754B3}">
      <dgm:prSet/>
      <dgm:spPr/>
      <dgm:t>
        <a:bodyPr/>
        <a:lstStyle/>
        <a:p>
          <a:endParaRPr lang="en-US"/>
        </a:p>
      </dgm:t>
    </dgm:pt>
    <dgm:pt modelId="{56D4A9E4-C644-45C3-A7CA-9D5086E9A2F0}">
      <dgm:prSet phldrT="[Text]" custT="1"/>
      <dgm:spPr/>
      <dgm:t>
        <a:bodyPr/>
        <a:lstStyle/>
        <a:p>
          <a:r>
            <a:rPr lang="en-US" sz="1800" dirty="0" smtClean="0"/>
            <a:t>Vulnerability:</a:t>
          </a:r>
        </a:p>
      </dgm:t>
    </dgm:pt>
    <dgm:pt modelId="{31A96B2B-C899-419F-B949-EFF7145BB281}" type="parTrans" cxnId="{AC695109-9C5F-4682-BB02-8C0DB1F2C3B0}">
      <dgm:prSet/>
      <dgm:spPr/>
      <dgm:t>
        <a:bodyPr/>
        <a:lstStyle/>
        <a:p>
          <a:endParaRPr lang="en-US"/>
        </a:p>
      </dgm:t>
    </dgm:pt>
    <dgm:pt modelId="{E88E02DB-2889-4248-B8DD-2FF68FA88373}" type="sibTrans" cxnId="{AC695109-9C5F-4682-BB02-8C0DB1F2C3B0}">
      <dgm:prSet/>
      <dgm:spPr/>
      <dgm:t>
        <a:bodyPr/>
        <a:lstStyle/>
        <a:p>
          <a:endParaRPr lang="en-US"/>
        </a:p>
      </dgm:t>
    </dgm:pt>
    <dgm:pt modelId="{5E544764-6F86-45BC-BF80-A205264BE0C6}" type="pres">
      <dgm:prSet presAssocID="{D9D695AD-9654-4C50-B78C-DD2199783A78}" presName="vert0" presStyleCnt="0">
        <dgm:presLayoutVars>
          <dgm:dir/>
          <dgm:animOne val="branch"/>
          <dgm:animLvl val="lvl"/>
        </dgm:presLayoutVars>
      </dgm:prSet>
      <dgm:spPr/>
      <dgm:t>
        <a:bodyPr/>
        <a:lstStyle/>
        <a:p>
          <a:endParaRPr lang="en-US"/>
        </a:p>
      </dgm:t>
    </dgm:pt>
    <dgm:pt modelId="{69751537-A75D-46C6-8640-592CB5F92329}" type="pres">
      <dgm:prSet presAssocID="{BE4576B5-A697-4B9D-89B4-ADE38911C8BD}" presName="thickLine" presStyleLbl="alignNode1" presStyleIdx="0" presStyleCnt="1" custLinFactNeighborX="-46250" custLinFactNeighborY="-3750"/>
      <dgm:spPr/>
    </dgm:pt>
    <dgm:pt modelId="{B7853484-85C0-486E-B391-3027A936F641}" type="pres">
      <dgm:prSet presAssocID="{BE4576B5-A697-4B9D-89B4-ADE38911C8BD}" presName="horz1" presStyleCnt="0"/>
      <dgm:spPr/>
    </dgm:pt>
    <dgm:pt modelId="{BF3B8363-7F40-497D-88CC-CAA7C21FF167}" type="pres">
      <dgm:prSet presAssocID="{BE4576B5-A697-4B9D-89B4-ADE38911C8BD}" presName="tx1" presStyleLbl="revTx" presStyleIdx="0" presStyleCnt="4" custAng="0" custScaleX="372278" custLinFactNeighborX="-4952"/>
      <dgm:spPr/>
      <dgm:t>
        <a:bodyPr/>
        <a:lstStyle/>
        <a:p>
          <a:endParaRPr lang="en-US"/>
        </a:p>
      </dgm:t>
    </dgm:pt>
    <dgm:pt modelId="{023DC3AE-025C-4E9D-88AF-16A089B8BA25}" type="pres">
      <dgm:prSet presAssocID="{BE4576B5-A697-4B9D-89B4-ADE38911C8BD}" presName="vert1" presStyleCnt="0"/>
      <dgm:spPr/>
    </dgm:pt>
    <dgm:pt modelId="{7898B746-69E1-4BFB-BDA6-4C3B3EE07A81}" type="pres">
      <dgm:prSet presAssocID="{C733CD56-EDD1-47F0-9589-CBD64AEB3E1B}" presName="vertSpace2a" presStyleCnt="0"/>
      <dgm:spPr/>
    </dgm:pt>
    <dgm:pt modelId="{55C0EF58-1D4E-4A67-9053-269AF5F1F189}" type="pres">
      <dgm:prSet presAssocID="{C733CD56-EDD1-47F0-9589-CBD64AEB3E1B}" presName="horz2" presStyleCnt="0"/>
      <dgm:spPr/>
    </dgm:pt>
    <dgm:pt modelId="{BCD2B116-8BF5-43C8-91B9-C22FBABF1336}" type="pres">
      <dgm:prSet presAssocID="{C733CD56-EDD1-47F0-9589-CBD64AEB3E1B}" presName="horzSpace2" presStyleCnt="0"/>
      <dgm:spPr/>
    </dgm:pt>
    <dgm:pt modelId="{22779E52-11A1-4AB3-88F9-FB3D9B711EFE}" type="pres">
      <dgm:prSet presAssocID="{C733CD56-EDD1-47F0-9589-CBD64AEB3E1B}" presName="tx2" presStyleLbl="revTx" presStyleIdx="1" presStyleCnt="4" custScaleX="340218" custLinFactNeighborX="30311"/>
      <dgm:spPr/>
      <dgm:t>
        <a:bodyPr/>
        <a:lstStyle/>
        <a:p>
          <a:endParaRPr lang="en-US"/>
        </a:p>
      </dgm:t>
    </dgm:pt>
    <dgm:pt modelId="{70664E28-ACD7-47C4-B410-13D5363DFEA2}" type="pres">
      <dgm:prSet presAssocID="{C733CD56-EDD1-47F0-9589-CBD64AEB3E1B}" presName="vert2" presStyleCnt="0"/>
      <dgm:spPr/>
    </dgm:pt>
    <dgm:pt modelId="{EC1CE675-782D-4B8B-ACC1-DEF18804DE96}" type="pres">
      <dgm:prSet presAssocID="{C733CD56-EDD1-47F0-9589-CBD64AEB3E1B}" presName="thinLine2b" presStyleLbl="callout" presStyleIdx="0" presStyleCnt="3" custLinFactNeighborX="81080"/>
      <dgm:spPr/>
    </dgm:pt>
    <dgm:pt modelId="{837027BE-54A2-4F11-81DB-945F290007D6}" type="pres">
      <dgm:prSet presAssocID="{C733CD56-EDD1-47F0-9589-CBD64AEB3E1B}" presName="vertSpace2b" presStyleCnt="0"/>
      <dgm:spPr/>
    </dgm:pt>
    <dgm:pt modelId="{6E7D08A1-6665-439C-BCAA-B368A44D5B18}" type="pres">
      <dgm:prSet presAssocID="{81A28E24-3C33-444E-80EA-8ADC1CE146D1}" presName="horz2" presStyleCnt="0"/>
      <dgm:spPr/>
    </dgm:pt>
    <dgm:pt modelId="{DE913DB4-43AA-4F3F-8080-D03CF3B572B8}" type="pres">
      <dgm:prSet presAssocID="{81A28E24-3C33-444E-80EA-8ADC1CE146D1}" presName="horzSpace2" presStyleCnt="0"/>
      <dgm:spPr/>
    </dgm:pt>
    <dgm:pt modelId="{6C42E716-6928-4488-8EAF-05BC8ED2E279}" type="pres">
      <dgm:prSet presAssocID="{81A28E24-3C33-444E-80EA-8ADC1CE146D1}" presName="tx2" presStyleLbl="revTx" presStyleIdx="2" presStyleCnt="4" custScaleX="385777" custLinFactNeighborX="34279"/>
      <dgm:spPr/>
      <dgm:t>
        <a:bodyPr/>
        <a:lstStyle/>
        <a:p>
          <a:endParaRPr lang="en-US"/>
        </a:p>
      </dgm:t>
    </dgm:pt>
    <dgm:pt modelId="{B34CFA57-63B1-4C70-97C4-83013A8CA588}" type="pres">
      <dgm:prSet presAssocID="{81A28E24-3C33-444E-80EA-8ADC1CE146D1}" presName="vert2" presStyleCnt="0"/>
      <dgm:spPr/>
    </dgm:pt>
    <dgm:pt modelId="{C4D33453-B1B3-4D6C-AF67-AC3E0B76581E}" type="pres">
      <dgm:prSet presAssocID="{81A28E24-3C33-444E-80EA-8ADC1CE146D1}" presName="thinLine2b" presStyleLbl="callout" presStyleIdx="1" presStyleCnt="3" custLinFactX="19007" custLinFactNeighborX="100000"/>
      <dgm:spPr/>
    </dgm:pt>
    <dgm:pt modelId="{0226486C-0ED3-4B72-9ABC-5DE4262971AA}" type="pres">
      <dgm:prSet presAssocID="{81A28E24-3C33-444E-80EA-8ADC1CE146D1}" presName="vertSpace2b" presStyleCnt="0"/>
      <dgm:spPr/>
    </dgm:pt>
    <dgm:pt modelId="{BFD3CD6B-319D-4B2F-99A8-0E69EB1AD0A0}" type="pres">
      <dgm:prSet presAssocID="{56D4A9E4-C644-45C3-A7CA-9D5086E9A2F0}" presName="horz2" presStyleCnt="0"/>
      <dgm:spPr/>
    </dgm:pt>
    <dgm:pt modelId="{42D4B483-FE80-4556-B28D-A8B5D171E41C}" type="pres">
      <dgm:prSet presAssocID="{56D4A9E4-C644-45C3-A7CA-9D5086E9A2F0}" presName="horzSpace2" presStyleCnt="0"/>
      <dgm:spPr/>
    </dgm:pt>
    <dgm:pt modelId="{06403536-42DF-47B4-8B00-71C58743C4FE}" type="pres">
      <dgm:prSet presAssocID="{56D4A9E4-C644-45C3-A7CA-9D5086E9A2F0}" presName="tx2" presStyleLbl="revTx" presStyleIdx="3" presStyleCnt="4" custScaleX="399528" custLinFactNeighborX="42384" custLinFactNeighborY="3028"/>
      <dgm:spPr/>
      <dgm:t>
        <a:bodyPr/>
        <a:lstStyle/>
        <a:p>
          <a:endParaRPr lang="en-US"/>
        </a:p>
      </dgm:t>
    </dgm:pt>
    <dgm:pt modelId="{57824694-A960-4F5A-B6BA-73B70C3C2B84}" type="pres">
      <dgm:prSet presAssocID="{56D4A9E4-C644-45C3-A7CA-9D5086E9A2F0}" presName="vert2" presStyleCnt="0"/>
      <dgm:spPr/>
    </dgm:pt>
    <dgm:pt modelId="{B693690C-5D73-416F-89D5-0DE48D4B68CF}" type="pres">
      <dgm:prSet presAssocID="{56D4A9E4-C644-45C3-A7CA-9D5086E9A2F0}" presName="thinLine2b" presStyleLbl="callout" presStyleIdx="2" presStyleCnt="3"/>
      <dgm:spPr/>
    </dgm:pt>
    <dgm:pt modelId="{3A80BBD8-D6A2-45DC-9E63-2BAB40CFDC1E}" type="pres">
      <dgm:prSet presAssocID="{56D4A9E4-C644-45C3-A7CA-9D5086E9A2F0}" presName="vertSpace2b" presStyleCnt="0"/>
      <dgm:spPr/>
    </dgm:pt>
  </dgm:ptLst>
  <dgm:cxnLst>
    <dgm:cxn modelId="{4F70A2D7-FD49-4FBF-A807-6A34ACE72AC9}" srcId="{D9D695AD-9654-4C50-B78C-DD2199783A78}" destId="{BE4576B5-A697-4B9D-89B4-ADE38911C8BD}" srcOrd="0" destOrd="0" parTransId="{8FE70C78-18FA-44D9-80A9-7193125D0655}" sibTransId="{1EBE2055-A8F5-4806-B846-2844FE3F3388}"/>
    <dgm:cxn modelId="{AC695109-9C5F-4682-BB02-8C0DB1F2C3B0}" srcId="{BE4576B5-A697-4B9D-89B4-ADE38911C8BD}" destId="{56D4A9E4-C644-45C3-A7CA-9D5086E9A2F0}" srcOrd="2" destOrd="0" parTransId="{31A96B2B-C899-419F-B949-EFF7145BB281}" sibTransId="{E88E02DB-2889-4248-B8DD-2FF68FA88373}"/>
    <dgm:cxn modelId="{DC86EDF7-6574-444C-B00F-6B3BC14162DB}" type="presOf" srcId="{C733CD56-EDD1-47F0-9589-CBD64AEB3E1B}" destId="{22779E52-11A1-4AB3-88F9-FB3D9B711EFE}" srcOrd="0" destOrd="0" presId="urn:microsoft.com/office/officeart/2008/layout/LinedList"/>
    <dgm:cxn modelId="{F63ACFBE-1035-47E8-8CFE-8D2E50F8246B}" type="presOf" srcId="{56D4A9E4-C644-45C3-A7CA-9D5086E9A2F0}" destId="{06403536-42DF-47B4-8B00-71C58743C4FE}" srcOrd="0" destOrd="0" presId="urn:microsoft.com/office/officeart/2008/layout/LinedList"/>
    <dgm:cxn modelId="{E75D95A0-8C21-45A0-B064-4CD0D67754B3}" srcId="{BE4576B5-A697-4B9D-89B4-ADE38911C8BD}" destId="{81A28E24-3C33-444E-80EA-8ADC1CE146D1}" srcOrd="1" destOrd="0" parTransId="{99B4735A-AEFD-4E3B-BC68-0DC1E96A1F80}" sibTransId="{C9A0EF83-1D36-4E42-923D-7CF328BA5B70}"/>
    <dgm:cxn modelId="{A32BB02C-9516-44D0-954E-CCB0F9290E22}" srcId="{BE4576B5-A697-4B9D-89B4-ADE38911C8BD}" destId="{C733CD56-EDD1-47F0-9589-CBD64AEB3E1B}" srcOrd="0" destOrd="0" parTransId="{EC2096B4-F58A-48E1-B1BA-A5CB662881F8}" sibTransId="{0222F541-D614-473A-BC43-C6B442BBB315}"/>
    <dgm:cxn modelId="{E76B3022-349D-41E7-ACD1-FE359633CF30}" type="presOf" srcId="{81A28E24-3C33-444E-80EA-8ADC1CE146D1}" destId="{6C42E716-6928-4488-8EAF-05BC8ED2E279}" srcOrd="0" destOrd="0" presId="urn:microsoft.com/office/officeart/2008/layout/LinedList"/>
    <dgm:cxn modelId="{041B0605-070C-4F19-9FC4-F3295F9BE39B}" type="presOf" srcId="{D9D695AD-9654-4C50-B78C-DD2199783A78}" destId="{5E544764-6F86-45BC-BF80-A205264BE0C6}" srcOrd="0" destOrd="0" presId="urn:microsoft.com/office/officeart/2008/layout/LinedList"/>
    <dgm:cxn modelId="{99525DA9-CB98-4968-83B3-5ED04D6F378E}" type="presOf" srcId="{BE4576B5-A697-4B9D-89B4-ADE38911C8BD}" destId="{BF3B8363-7F40-497D-88CC-CAA7C21FF167}" srcOrd="0" destOrd="0" presId="urn:microsoft.com/office/officeart/2008/layout/LinedList"/>
    <dgm:cxn modelId="{EB12FC0E-F9F0-4E83-AB44-043B0545F347}" type="presParOf" srcId="{5E544764-6F86-45BC-BF80-A205264BE0C6}" destId="{69751537-A75D-46C6-8640-592CB5F92329}" srcOrd="0" destOrd="0" presId="urn:microsoft.com/office/officeart/2008/layout/LinedList"/>
    <dgm:cxn modelId="{ADE8DFCB-D445-417A-ABB3-BCC7A81111A6}" type="presParOf" srcId="{5E544764-6F86-45BC-BF80-A205264BE0C6}" destId="{B7853484-85C0-486E-B391-3027A936F641}" srcOrd="1" destOrd="0" presId="urn:microsoft.com/office/officeart/2008/layout/LinedList"/>
    <dgm:cxn modelId="{BE47E97C-28BA-4057-A9C6-EF2243DB9DDF}" type="presParOf" srcId="{B7853484-85C0-486E-B391-3027A936F641}" destId="{BF3B8363-7F40-497D-88CC-CAA7C21FF167}" srcOrd="0" destOrd="0" presId="urn:microsoft.com/office/officeart/2008/layout/LinedList"/>
    <dgm:cxn modelId="{D0EF703B-346B-4A3A-B6E7-9369D8710918}" type="presParOf" srcId="{B7853484-85C0-486E-B391-3027A936F641}" destId="{023DC3AE-025C-4E9D-88AF-16A089B8BA25}" srcOrd="1" destOrd="0" presId="urn:microsoft.com/office/officeart/2008/layout/LinedList"/>
    <dgm:cxn modelId="{B06B50ED-3E3B-4223-B009-71B5FFBCE12D}" type="presParOf" srcId="{023DC3AE-025C-4E9D-88AF-16A089B8BA25}" destId="{7898B746-69E1-4BFB-BDA6-4C3B3EE07A81}" srcOrd="0" destOrd="0" presId="urn:microsoft.com/office/officeart/2008/layout/LinedList"/>
    <dgm:cxn modelId="{867EB1CF-E5A8-424C-A2A7-72CF5CFDFD42}" type="presParOf" srcId="{023DC3AE-025C-4E9D-88AF-16A089B8BA25}" destId="{55C0EF58-1D4E-4A67-9053-269AF5F1F189}" srcOrd="1" destOrd="0" presId="urn:microsoft.com/office/officeart/2008/layout/LinedList"/>
    <dgm:cxn modelId="{7AAC377F-B65A-43A3-BF96-F850253FF07A}" type="presParOf" srcId="{55C0EF58-1D4E-4A67-9053-269AF5F1F189}" destId="{BCD2B116-8BF5-43C8-91B9-C22FBABF1336}" srcOrd="0" destOrd="0" presId="urn:microsoft.com/office/officeart/2008/layout/LinedList"/>
    <dgm:cxn modelId="{913BFC1F-926B-40C4-9D25-3B63392DBDD7}" type="presParOf" srcId="{55C0EF58-1D4E-4A67-9053-269AF5F1F189}" destId="{22779E52-11A1-4AB3-88F9-FB3D9B711EFE}" srcOrd="1" destOrd="0" presId="urn:microsoft.com/office/officeart/2008/layout/LinedList"/>
    <dgm:cxn modelId="{85148ACF-C94A-4166-9F74-A5C5609613C7}" type="presParOf" srcId="{55C0EF58-1D4E-4A67-9053-269AF5F1F189}" destId="{70664E28-ACD7-47C4-B410-13D5363DFEA2}" srcOrd="2" destOrd="0" presId="urn:microsoft.com/office/officeart/2008/layout/LinedList"/>
    <dgm:cxn modelId="{6B57681D-0308-4092-AC1E-3B7F389A7F89}" type="presParOf" srcId="{023DC3AE-025C-4E9D-88AF-16A089B8BA25}" destId="{EC1CE675-782D-4B8B-ACC1-DEF18804DE96}" srcOrd="2" destOrd="0" presId="urn:microsoft.com/office/officeart/2008/layout/LinedList"/>
    <dgm:cxn modelId="{3B0576DE-8869-42DE-9EFA-C93D334B0FD0}" type="presParOf" srcId="{023DC3AE-025C-4E9D-88AF-16A089B8BA25}" destId="{837027BE-54A2-4F11-81DB-945F290007D6}" srcOrd="3" destOrd="0" presId="urn:microsoft.com/office/officeart/2008/layout/LinedList"/>
    <dgm:cxn modelId="{5159A42F-BEA1-47D7-AF24-331143A068D5}" type="presParOf" srcId="{023DC3AE-025C-4E9D-88AF-16A089B8BA25}" destId="{6E7D08A1-6665-439C-BCAA-B368A44D5B18}" srcOrd="4" destOrd="0" presId="urn:microsoft.com/office/officeart/2008/layout/LinedList"/>
    <dgm:cxn modelId="{25A28F2B-BDD7-4662-AB1E-F1ECD62BDEF0}" type="presParOf" srcId="{6E7D08A1-6665-439C-BCAA-B368A44D5B18}" destId="{DE913DB4-43AA-4F3F-8080-D03CF3B572B8}" srcOrd="0" destOrd="0" presId="urn:microsoft.com/office/officeart/2008/layout/LinedList"/>
    <dgm:cxn modelId="{4C5A1CC2-E535-47EA-B729-A4A026F574EE}" type="presParOf" srcId="{6E7D08A1-6665-439C-BCAA-B368A44D5B18}" destId="{6C42E716-6928-4488-8EAF-05BC8ED2E279}" srcOrd="1" destOrd="0" presId="urn:microsoft.com/office/officeart/2008/layout/LinedList"/>
    <dgm:cxn modelId="{0E547EE4-24D0-416C-A97A-DC1068283C92}" type="presParOf" srcId="{6E7D08A1-6665-439C-BCAA-B368A44D5B18}" destId="{B34CFA57-63B1-4C70-97C4-83013A8CA588}" srcOrd="2" destOrd="0" presId="urn:microsoft.com/office/officeart/2008/layout/LinedList"/>
    <dgm:cxn modelId="{C59E807F-8F31-43F9-8C50-4F7092ED6F73}" type="presParOf" srcId="{023DC3AE-025C-4E9D-88AF-16A089B8BA25}" destId="{C4D33453-B1B3-4D6C-AF67-AC3E0B76581E}" srcOrd="5" destOrd="0" presId="urn:microsoft.com/office/officeart/2008/layout/LinedList"/>
    <dgm:cxn modelId="{CF8B2965-B829-4820-8341-847144407C32}" type="presParOf" srcId="{023DC3AE-025C-4E9D-88AF-16A089B8BA25}" destId="{0226486C-0ED3-4B72-9ABC-5DE4262971AA}" srcOrd="6" destOrd="0" presId="urn:microsoft.com/office/officeart/2008/layout/LinedList"/>
    <dgm:cxn modelId="{19F60AFA-3D8E-4372-84EC-7655BD813568}" type="presParOf" srcId="{023DC3AE-025C-4E9D-88AF-16A089B8BA25}" destId="{BFD3CD6B-319D-4B2F-99A8-0E69EB1AD0A0}" srcOrd="7" destOrd="0" presId="urn:microsoft.com/office/officeart/2008/layout/LinedList"/>
    <dgm:cxn modelId="{8605464D-CC36-4F2D-B42F-F59CF9276D84}" type="presParOf" srcId="{BFD3CD6B-319D-4B2F-99A8-0E69EB1AD0A0}" destId="{42D4B483-FE80-4556-B28D-A8B5D171E41C}" srcOrd="0" destOrd="0" presId="urn:microsoft.com/office/officeart/2008/layout/LinedList"/>
    <dgm:cxn modelId="{5250DC01-C14A-4BA2-9E6F-104E2285F81D}" type="presParOf" srcId="{BFD3CD6B-319D-4B2F-99A8-0E69EB1AD0A0}" destId="{06403536-42DF-47B4-8B00-71C58743C4FE}" srcOrd="1" destOrd="0" presId="urn:microsoft.com/office/officeart/2008/layout/LinedList"/>
    <dgm:cxn modelId="{10941B03-43D0-48E7-8731-05D10EA80939}" type="presParOf" srcId="{BFD3CD6B-319D-4B2F-99A8-0E69EB1AD0A0}" destId="{57824694-A960-4F5A-B6BA-73B70C3C2B84}" srcOrd="2" destOrd="0" presId="urn:microsoft.com/office/officeart/2008/layout/LinedList"/>
    <dgm:cxn modelId="{AEF77F15-B8F4-4616-BBBA-F4A69A960437}" type="presParOf" srcId="{023DC3AE-025C-4E9D-88AF-16A089B8BA25}" destId="{B693690C-5D73-416F-89D5-0DE48D4B68CF}" srcOrd="8" destOrd="0" presId="urn:microsoft.com/office/officeart/2008/layout/LinedList"/>
    <dgm:cxn modelId="{1D312CA8-B463-4126-B844-0C7C3D5807C5}" type="presParOf" srcId="{023DC3AE-025C-4E9D-88AF-16A089B8BA25}" destId="{3A80BBD8-D6A2-45DC-9E63-2BAB40CFDC1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294FE-BD47-46BF-848F-67E5693546D6}" type="doc">
      <dgm:prSet loTypeId="urn:microsoft.com/office/officeart/2008/layout/LinedList" loCatId="hierarchy" qsTypeId="urn:microsoft.com/office/officeart/2005/8/quickstyle/simple3" qsCatId="simple" csTypeId="urn:microsoft.com/office/officeart/2005/8/colors/accent1_2" csCatId="accent1" phldr="1"/>
      <dgm:spPr/>
      <dgm:t>
        <a:bodyPr/>
        <a:lstStyle/>
        <a:p>
          <a:endParaRPr lang="en-US"/>
        </a:p>
      </dgm:t>
    </dgm:pt>
    <dgm:pt modelId="{5A705135-1ED5-40CC-BC1B-0D9DCBA58FE4}">
      <dgm:prSet phldrT="[Text]" custT="1"/>
      <dgm:spPr/>
      <dgm:t>
        <a:bodyPr/>
        <a:lstStyle/>
        <a:p>
          <a:endParaRPr lang="en-US" sz="2400" dirty="0"/>
        </a:p>
      </dgm:t>
    </dgm:pt>
    <dgm:pt modelId="{C7C62BAD-6D9F-40CA-9439-AE7BD1CE5A1F}" type="parTrans" cxnId="{4330FEBE-C7C2-4208-8749-3FCCF2B175A4}">
      <dgm:prSet/>
      <dgm:spPr/>
      <dgm:t>
        <a:bodyPr/>
        <a:lstStyle/>
        <a:p>
          <a:endParaRPr lang="en-US"/>
        </a:p>
      </dgm:t>
    </dgm:pt>
    <dgm:pt modelId="{C58ADD8F-D22B-43D3-9954-A90D6F3AC031}" type="sibTrans" cxnId="{4330FEBE-C7C2-4208-8749-3FCCF2B175A4}">
      <dgm:prSet/>
      <dgm:spPr/>
      <dgm:t>
        <a:bodyPr/>
        <a:lstStyle/>
        <a:p>
          <a:endParaRPr lang="en-US"/>
        </a:p>
      </dgm:t>
    </dgm:pt>
    <dgm:pt modelId="{A15315E2-FB2B-447A-ACC4-0A6790AB2EE2}">
      <dgm:prSet phldrT="[Text]" custT="1"/>
      <dgm:spPr/>
      <dgm:t>
        <a:bodyPr/>
        <a:lstStyle/>
        <a:p>
          <a:r>
            <a:rPr lang="en-US" sz="1800" b="1" dirty="0" smtClean="0"/>
            <a:t>Environmental</a:t>
          </a:r>
        </a:p>
        <a:p>
          <a:r>
            <a:rPr lang="en-US" sz="1800" b="1" dirty="0" smtClean="0"/>
            <a:t>dimension</a:t>
          </a:r>
          <a:endParaRPr lang="en-US" sz="1800" b="1" dirty="0"/>
        </a:p>
      </dgm:t>
    </dgm:pt>
    <dgm:pt modelId="{89763966-8B06-47E2-A90B-86035FC54BA6}" type="parTrans" cxnId="{2FCD710A-1A07-4A71-A186-B94278AC69CF}">
      <dgm:prSet/>
      <dgm:spPr/>
      <dgm:t>
        <a:bodyPr/>
        <a:lstStyle/>
        <a:p>
          <a:endParaRPr lang="en-US"/>
        </a:p>
      </dgm:t>
    </dgm:pt>
    <dgm:pt modelId="{B29AB6C7-D6F8-49AD-ADFE-5D6B4C6B8C7D}" type="sibTrans" cxnId="{2FCD710A-1A07-4A71-A186-B94278AC69CF}">
      <dgm:prSet/>
      <dgm:spPr/>
      <dgm:t>
        <a:bodyPr/>
        <a:lstStyle/>
        <a:p>
          <a:endParaRPr lang="en-US"/>
        </a:p>
      </dgm:t>
    </dgm:pt>
    <dgm:pt modelId="{831CE666-E4A1-4285-91A5-2885465C8724}">
      <dgm:prSet phldrT="[Text]" custT="1"/>
      <dgm:spPr/>
      <dgm:t>
        <a:bodyPr/>
        <a:lstStyle/>
        <a:p>
          <a:r>
            <a:rPr lang="en-US" sz="1400" dirty="0" smtClean="0"/>
            <a:t>Vulnerable natural systems</a:t>
          </a:r>
          <a:endParaRPr lang="en-US" sz="1400" dirty="0"/>
        </a:p>
      </dgm:t>
    </dgm:pt>
    <dgm:pt modelId="{631889A5-08F3-4DF0-8AE2-82E6BA13F593}" type="parTrans" cxnId="{D74A5F3D-7979-490C-870D-0C36FA805E87}">
      <dgm:prSet/>
      <dgm:spPr/>
      <dgm:t>
        <a:bodyPr/>
        <a:lstStyle/>
        <a:p>
          <a:endParaRPr lang="en-US"/>
        </a:p>
      </dgm:t>
    </dgm:pt>
    <dgm:pt modelId="{AC61CCF5-C58B-49D1-AFBF-016F7E921A81}" type="sibTrans" cxnId="{D74A5F3D-7979-490C-870D-0C36FA805E87}">
      <dgm:prSet/>
      <dgm:spPr/>
      <dgm:t>
        <a:bodyPr/>
        <a:lstStyle/>
        <a:p>
          <a:endParaRPr lang="en-US"/>
        </a:p>
      </dgm:t>
    </dgm:pt>
    <dgm:pt modelId="{A5DBF373-3248-45DE-9DD2-FD5290FBBC03}">
      <dgm:prSet phldrT="[Text]" custT="1"/>
      <dgm:spPr/>
      <dgm:t>
        <a:bodyPr/>
        <a:lstStyle/>
        <a:p>
          <a:r>
            <a:rPr lang="en-US" sz="1400" dirty="0" smtClean="0"/>
            <a:t>Impacts on systems</a:t>
          </a:r>
          <a:endParaRPr lang="en-US" sz="1400" dirty="0"/>
        </a:p>
      </dgm:t>
    </dgm:pt>
    <dgm:pt modelId="{706F293C-202B-4A07-8A7A-62DB84A24B1D}" type="parTrans" cxnId="{B6DAF2C7-36CD-47F4-A831-08907D74B5B9}">
      <dgm:prSet/>
      <dgm:spPr/>
      <dgm:t>
        <a:bodyPr/>
        <a:lstStyle/>
        <a:p>
          <a:endParaRPr lang="en-US"/>
        </a:p>
      </dgm:t>
    </dgm:pt>
    <dgm:pt modelId="{CA2F2DB1-7454-4482-A3C6-968C0D0793D9}" type="sibTrans" cxnId="{B6DAF2C7-36CD-47F4-A831-08907D74B5B9}">
      <dgm:prSet/>
      <dgm:spPr/>
      <dgm:t>
        <a:bodyPr/>
        <a:lstStyle/>
        <a:p>
          <a:endParaRPr lang="en-US"/>
        </a:p>
      </dgm:t>
    </dgm:pt>
    <dgm:pt modelId="{060023F3-6D8B-47AC-ADCB-6DF2131FD0F6}">
      <dgm:prSet phldrT="[Text]" custT="1"/>
      <dgm:spPr/>
      <dgm:t>
        <a:bodyPr/>
        <a:lstStyle/>
        <a:p>
          <a:r>
            <a:rPr lang="en-US" sz="1800" b="1" dirty="0" smtClean="0"/>
            <a:t>Social</a:t>
          </a:r>
          <a:r>
            <a:rPr lang="en-US" sz="1100" dirty="0" smtClean="0"/>
            <a:t> </a:t>
          </a:r>
          <a:r>
            <a:rPr lang="en-US" sz="1800" b="1" dirty="0" smtClean="0"/>
            <a:t>dimension</a:t>
          </a:r>
          <a:endParaRPr lang="en-US" sz="1100" b="1" dirty="0"/>
        </a:p>
      </dgm:t>
    </dgm:pt>
    <dgm:pt modelId="{AAE9653A-AB8F-453A-BEAC-8F9B270BB533}" type="parTrans" cxnId="{28ACA476-8A0E-4F2A-878B-94E761E4F51A}">
      <dgm:prSet/>
      <dgm:spPr/>
      <dgm:t>
        <a:bodyPr/>
        <a:lstStyle/>
        <a:p>
          <a:endParaRPr lang="en-US"/>
        </a:p>
      </dgm:t>
    </dgm:pt>
    <dgm:pt modelId="{3600C826-0D3A-4762-AE5A-9AB44DE17E4D}" type="sibTrans" cxnId="{28ACA476-8A0E-4F2A-878B-94E761E4F51A}">
      <dgm:prSet/>
      <dgm:spPr/>
      <dgm:t>
        <a:bodyPr/>
        <a:lstStyle/>
        <a:p>
          <a:endParaRPr lang="en-US"/>
        </a:p>
      </dgm:t>
    </dgm:pt>
    <dgm:pt modelId="{4B4AE1FD-A852-452D-994E-BF563DEB7E3E}">
      <dgm:prSet phldrT="[Text]" custT="1"/>
      <dgm:spPr/>
      <dgm:t>
        <a:bodyPr/>
        <a:lstStyle/>
        <a:p>
          <a:r>
            <a:rPr lang="en-US" sz="2000" b="1" dirty="0" smtClean="0"/>
            <a:t>Economic</a:t>
          </a:r>
          <a:r>
            <a:rPr lang="en-US" sz="1800" b="1" dirty="0" smtClean="0"/>
            <a:t> dimension</a:t>
          </a:r>
          <a:endParaRPr lang="en-US" sz="1800" b="1" dirty="0"/>
        </a:p>
      </dgm:t>
    </dgm:pt>
    <dgm:pt modelId="{73EF7FD2-F848-475C-8232-8FFE50AF7DEA}" type="parTrans" cxnId="{214D916C-0CF5-46BB-8A39-C0EE1DD3C483}">
      <dgm:prSet/>
      <dgm:spPr/>
      <dgm:t>
        <a:bodyPr/>
        <a:lstStyle/>
        <a:p>
          <a:endParaRPr lang="en-US"/>
        </a:p>
      </dgm:t>
    </dgm:pt>
    <dgm:pt modelId="{81CF394F-AA7D-4B6F-8312-5D72085E8AD0}" type="sibTrans" cxnId="{214D916C-0CF5-46BB-8A39-C0EE1DD3C483}">
      <dgm:prSet/>
      <dgm:spPr/>
      <dgm:t>
        <a:bodyPr/>
        <a:lstStyle/>
        <a:p>
          <a:endParaRPr lang="en-US"/>
        </a:p>
      </dgm:t>
    </dgm:pt>
    <dgm:pt modelId="{4392C2B7-FA34-4C4D-B691-0712B2272EF2}">
      <dgm:prSet phldrT="[Text]" custT="1"/>
      <dgm:spPr/>
      <dgm:t>
        <a:bodyPr/>
        <a:lstStyle/>
        <a:p>
          <a:r>
            <a:rPr lang="en-US" sz="1400" dirty="0" smtClean="0"/>
            <a:t>Population groups</a:t>
          </a:r>
          <a:endParaRPr lang="en-US" sz="1400" dirty="0"/>
        </a:p>
      </dgm:t>
    </dgm:pt>
    <dgm:pt modelId="{058DE43A-611E-4B57-A416-99197B93FF1E}" type="parTrans" cxnId="{A604B8B6-3AAB-4C13-8068-DAEBAD857D82}">
      <dgm:prSet/>
      <dgm:spPr/>
      <dgm:t>
        <a:bodyPr/>
        <a:lstStyle/>
        <a:p>
          <a:endParaRPr lang="en-US"/>
        </a:p>
      </dgm:t>
    </dgm:pt>
    <dgm:pt modelId="{1BD12E63-E511-49F1-9150-77A647975FFA}" type="sibTrans" cxnId="{A604B8B6-3AAB-4C13-8068-DAEBAD857D82}">
      <dgm:prSet/>
      <dgm:spPr/>
      <dgm:t>
        <a:bodyPr/>
        <a:lstStyle/>
        <a:p>
          <a:endParaRPr lang="en-US"/>
        </a:p>
      </dgm:t>
    </dgm:pt>
    <dgm:pt modelId="{2C7EB46F-8F02-4D2E-B652-FD6F1434CD34}">
      <dgm:prSet phldrT="[Text]" custT="1"/>
      <dgm:spPr/>
      <dgm:t>
        <a:bodyPr/>
        <a:lstStyle/>
        <a:p>
          <a:r>
            <a:rPr lang="en-US" sz="1400" dirty="0" smtClean="0"/>
            <a:t>Mechanisms causing impacts</a:t>
          </a:r>
          <a:endParaRPr lang="en-US" sz="1400" dirty="0"/>
        </a:p>
      </dgm:t>
    </dgm:pt>
    <dgm:pt modelId="{8EE19831-9833-4DD7-BB74-8D9587975B09}" type="parTrans" cxnId="{E614B36B-E3FD-4949-B34C-8EBA4336F5BF}">
      <dgm:prSet/>
      <dgm:spPr/>
      <dgm:t>
        <a:bodyPr/>
        <a:lstStyle/>
        <a:p>
          <a:endParaRPr lang="en-US"/>
        </a:p>
      </dgm:t>
    </dgm:pt>
    <dgm:pt modelId="{06AC40CA-F33D-42AB-A20B-50E5F765348C}" type="sibTrans" cxnId="{E614B36B-E3FD-4949-B34C-8EBA4336F5BF}">
      <dgm:prSet/>
      <dgm:spPr/>
      <dgm:t>
        <a:bodyPr/>
        <a:lstStyle/>
        <a:p>
          <a:endParaRPr lang="en-US"/>
        </a:p>
      </dgm:t>
    </dgm:pt>
    <dgm:pt modelId="{B0AA13EE-165F-4F1F-AB6D-1353AB1134DF}">
      <dgm:prSet phldrT="[Text]" custT="1"/>
      <dgm:spPr/>
      <dgm:t>
        <a:bodyPr/>
        <a:lstStyle/>
        <a:p>
          <a:r>
            <a:rPr lang="en-US" sz="1400" dirty="0" smtClean="0"/>
            <a:t>Responses</a:t>
          </a:r>
          <a:endParaRPr lang="en-US" sz="1400" dirty="0"/>
        </a:p>
      </dgm:t>
    </dgm:pt>
    <dgm:pt modelId="{361A411D-72C9-491C-91BE-85F0F1220C16}" type="parTrans" cxnId="{AEC8FE69-23BF-4E3D-9A7F-FB42FCCA768F}">
      <dgm:prSet/>
      <dgm:spPr/>
      <dgm:t>
        <a:bodyPr/>
        <a:lstStyle/>
        <a:p>
          <a:endParaRPr lang="en-US"/>
        </a:p>
      </dgm:t>
    </dgm:pt>
    <dgm:pt modelId="{73A36E1C-02CD-4217-AF51-78C48D488E6B}" type="sibTrans" cxnId="{AEC8FE69-23BF-4E3D-9A7F-FB42FCCA768F}">
      <dgm:prSet/>
      <dgm:spPr/>
      <dgm:t>
        <a:bodyPr/>
        <a:lstStyle/>
        <a:p>
          <a:endParaRPr lang="en-US"/>
        </a:p>
      </dgm:t>
    </dgm:pt>
    <dgm:pt modelId="{06003721-C0AD-43C0-B466-F66F754A0635}">
      <dgm:prSet phldrT="[Text]" custT="1"/>
      <dgm:spPr/>
      <dgm:t>
        <a:bodyPr/>
        <a:lstStyle/>
        <a:p>
          <a:r>
            <a:rPr lang="en-US" sz="1400" dirty="0" smtClean="0"/>
            <a:t>Education</a:t>
          </a:r>
          <a:endParaRPr lang="en-US" sz="1400" dirty="0"/>
        </a:p>
      </dgm:t>
    </dgm:pt>
    <dgm:pt modelId="{93E4EABA-CACA-4967-8195-D967F27F50C4}" type="parTrans" cxnId="{F97BADEE-0484-4708-BC70-FB48FF92120E}">
      <dgm:prSet/>
      <dgm:spPr/>
      <dgm:t>
        <a:bodyPr/>
        <a:lstStyle/>
        <a:p>
          <a:endParaRPr lang="en-US"/>
        </a:p>
      </dgm:t>
    </dgm:pt>
    <dgm:pt modelId="{55A80761-4BA6-473E-B1B1-E8A9A7CBB2DB}" type="sibTrans" cxnId="{F97BADEE-0484-4708-BC70-FB48FF92120E}">
      <dgm:prSet/>
      <dgm:spPr/>
      <dgm:t>
        <a:bodyPr/>
        <a:lstStyle/>
        <a:p>
          <a:endParaRPr lang="en-US"/>
        </a:p>
      </dgm:t>
    </dgm:pt>
    <dgm:pt modelId="{D36B2FD3-776D-440C-A528-81E4D29A80F5}">
      <dgm:prSet phldrT="[Text]" custT="1"/>
      <dgm:spPr/>
      <dgm:t>
        <a:bodyPr/>
        <a:lstStyle/>
        <a:p>
          <a:r>
            <a:rPr lang="en-US" sz="1400" dirty="0" smtClean="0"/>
            <a:t>Health and well-being</a:t>
          </a:r>
          <a:endParaRPr lang="en-US" sz="1400" dirty="0"/>
        </a:p>
      </dgm:t>
    </dgm:pt>
    <dgm:pt modelId="{FAB7F239-3D50-47AF-A57C-23D438E74113}" type="parTrans" cxnId="{04504CDA-9FDF-44BF-9EE1-2EDB655DF6C8}">
      <dgm:prSet/>
      <dgm:spPr/>
      <dgm:t>
        <a:bodyPr/>
        <a:lstStyle/>
        <a:p>
          <a:endParaRPr lang="en-US"/>
        </a:p>
      </dgm:t>
    </dgm:pt>
    <dgm:pt modelId="{56255329-4804-455E-8AD0-90D25CAEC22D}" type="sibTrans" cxnId="{04504CDA-9FDF-44BF-9EE1-2EDB655DF6C8}">
      <dgm:prSet/>
      <dgm:spPr/>
      <dgm:t>
        <a:bodyPr/>
        <a:lstStyle/>
        <a:p>
          <a:endParaRPr lang="en-US"/>
        </a:p>
      </dgm:t>
    </dgm:pt>
    <dgm:pt modelId="{8FB37CBE-E986-4566-BF65-55DDACA313AE}">
      <dgm:prSet phldrT="[Text]" custT="1"/>
      <dgm:spPr/>
      <dgm:t>
        <a:bodyPr/>
        <a:lstStyle/>
        <a:p>
          <a:r>
            <a:rPr lang="en-US" sz="1400" dirty="0" smtClean="0"/>
            <a:t>Culture</a:t>
          </a:r>
          <a:endParaRPr lang="en-US" sz="1400" dirty="0"/>
        </a:p>
      </dgm:t>
    </dgm:pt>
    <dgm:pt modelId="{BE55479E-3D6E-4D79-B43E-98B3BDBF54CB}" type="parTrans" cxnId="{73EDC966-3005-4E9D-9B18-8C4AAF90B3BB}">
      <dgm:prSet/>
      <dgm:spPr/>
      <dgm:t>
        <a:bodyPr/>
        <a:lstStyle/>
        <a:p>
          <a:endParaRPr lang="en-US"/>
        </a:p>
      </dgm:t>
    </dgm:pt>
    <dgm:pt modelId="{C8001CEE-C7B5-4B80-9EFB-F6CB3B7B97CA}" type="sibTrans" cxnId="{73EDC966-3005-4E9D-9B18-8C4AAF90B3BB}">
      <dgm:prSet/>
      <dgm:spPr/>
      <dgm:t>
        <a:bodyPr/>
        <a:lstStyle/>
        <a:p>
          <a:endParaRPr lang="en-US"/>
        </a:p>
      </dgm:t>
    </dgm:pt>
    <dgm:pt modelId="{7779FE32-C645-49C5-9109-28B52D8B28F5}">
      <dgm:prSet phldrT="[Text]" custT="1"/>
      <dgm:spPr/>
      <dgm:t>
        <a:bodyPr/>
        <a:lstStyle/>
        <a:p>
          <a:r>
            <a:rPr lang="en-US" sz="1400" dirty="0" smtClean="0"/>
            <a:t>Economic system</a:t>
          </a:r>
          <a:endParaRPr lang="en-US" sz="1400" dirty="0"/>
        </a:p>
      </dgm:t>
    </dgm:pt>
    <dgm:pt modelId="{896C4F2E-28A6-40DD-83DB-2F4384EF27AA}" type="parTrans" cxnId="{A3697307-8709-402F-B675-5B105C33480B}">
      <dgm:prSet/>
      <dgm:spPr/>
      <dgm:t>
        <a:bodyPr/>
        <a:lstStyle/>
        <a:p>
          <a:endParaRPr lang="en-US"/>
        </a:p>
      </dgm:t>
    </dgm:pt>
    <dgm:pt modelId="{4A7EF2C2-E272-4A67-A2AC-8F1BCCDAF571}" type="sibTrans" cxnId="{A3697307-8709-402F-B675-5B105C33480B}">
      <dgm:prSet/>
      <dgm:spPr/>
      <dgm:t>
        <a:bodyPr/>
        <a:lstStyle/>
        <a:p>
          <a:endParaRPr lang="en-US"/>
        </a:p>
      </dgm:t>
    </dgm:pt>
    <dgm:pt modelId="{C7F75406-6583-4FCA-8FC5-0FF7CB1EEADA}">
      <dgm:prSet phldrT="[Text]" custT="1"/>
      <dgm:spPr/>
      <dgm:t>
        <a:bodyPr/>
        <a:lstStyle/>
        <a:p>
          <a:r>
            <a:rPr lang="en-US" sz="1400" dirty="0" smtClean="0"/>
            <a:t>Work and livelihoods</a:t>
          </a:r>
          <a:endParaRPr lang="en-US" sz="1400" dirty="0"/>
        </a:p>
      </dgm:t>
    </dgm:pt>
    <dgm:pt modelId="{4027B447-3B16-42B8-A5D2-DF60D9B14414}" type="parTrans" cxnId="{0FD98541-74C1-4CFC-98B8-28770CDB02D6}">
      <dgm:prSet/>
      <dgm:spPr/>
      <dgm:t>
        <a:bodyPr/>
        <a:lstStyle/>
        <a:p>
          <a:endParaRPr lang="en-US"/>
        </a:p>
      </dgm:t>
    </dgm:pt>
    <dgm:pt modelId="{A0906493-2610-42B6-8F7A-5F77AFDF0023}" type="sibTrans" cxnId="{0FD98541-74C1-4CFC-98B8-28770CDB02D6}">
      <dgm:prSet/>
      <dgm:spPr/>
      <dgm:t>
        <a:bodyPr/>
        <a:lstStyle/>
        <a:p>
          <a:endParaRPr lang="en-US"/>
        </a:p>
      </dgm:t>
    </dgm:pt>
    <dgm:pt modelId="{3A841EEF-0B98-48FF-851C-C6B2541F3871}" type="pres">
      <dgm:prSet presAssocID="{434294FE-BD47-46BF-848F-67E5693546D6}" presName="vert0" presStyleCnt="0">
        <dgm:presLayoutVars>
          <dgm:dir/>
          <dgm:animOne val="branch"/>
          <dgm:animLvl val="lvl"/>
        </dgm:presLayoutVars>
      </dgm:prSet>
      <dgm:spPr/>
      <dgm:t>
        <a:bodyPr/>
        <a:lstStyle/>
        <a:p>
          <a:endParaRPr lang="en-US"/>
        </a:p>
      </dgm:t>
    </dgm:pt>
    <dgm:pt modelId="{AF0D502E-2CC5-4474-9B08-989A5D2AE148}" type="pres">
      <dgm:prSet presAssocID="{5A705135-1ED5-40CC-BC1B-0D9DCBA58FE4}" presName="thickLine" presStyleLbl="alignNode1" presStyleIdx="0" presStyleCnt="1"/>
      <dgm:spPr/>
    </dgm:pt>
    <dgm:pt modelId="{99222F10-E5FE-4290-8C4F-7BC8F708ED03}" type="pres">
      <dgm:prSet presAssocID="{5A705135-1ED5-40CC-BC1B-0D9DCBA58FE4}" presName="horz1" presStyleCnt="0"/>
      <dgm:spPr/>
    </dgm:pt>
    <dgm:pt modelId="{39E0505E-58B1-487F-926A-D71A3AE5DC57}" type="pres">
      <dgm:prSet presAssocID="{5A705135-1ED5-40CC-BC1B-0D9DCBA58FE4}" presName="tx1" presStyleLbl="revTx" presStyleIdx="0" presStyleCnt="14" custScaleX="18993"/>
      <dgm:spPr/>
      <dgm:t>
        <a:bodyPr/>
        <a:lstStyle/>
        <a:p>
          <a:endParaRPr lang="en-US"/>
        </a:p>
      </dgm:t>
    </dgm:pt>
    <dgm:pt modelId="{DE2C5B94-9D97-4505-9B42-E4B986AE0652}" type="pres">
      <dgm:prSet presAssocID="{5A705135-1ED5-40CC-BC1B-0D9DCBA58FE4}" presName="vert1" presStyleCnt="0"/>
      <dgm:spPr/>
    </dgm:pt>
    <dgm:pt modelId="{42F778E8-9038-4E00-BE46-B725099EC472}" type="pres">
      <dgm:prSet presAssocID="{A15315E2-FB2B-447A-ACC4-0A6790AB2EE2}" presName="vertSpace2a" presStyleCnt="0"/>
      <dgm:spPr/>
    </dgm:pt>
    <dgm:pt modelId="{125B00E6-0775-4437-8E14-AEE7CB81346F}" type="pres">
      <dgm:prSet presAssocID="{A15315E2-FB2B-447A-ACC4-0A6790AB2EE2}" presName="horz2" presStyleCnt="0"/>
      <dgm:spPr/>
    </dgm:pt>
    <dgm:pt modelId="{4FE89B21-EDDB-4234-900B-092B03DDCB5A}" type="pres">
      <dgm:prSet presAssocID="{A15315E2-FB2B-447A-ACC4-0A6790AB2EE2}" presName="horzSpace2" presStyleCnt="0"/>
      <dgm:spPr/>
    </dgm:pt>
    <dgm:pt modelId="{47F06A1D-8622-45C2-AFB3-9C802C493FE8}" type="pres">
      <dgm:prSet presAssocID="{A15315E2-FB2B-447A-ACC4-0A6790AB2EE2}" presName="tx2" presStyleLbl="revTx" presStyleIdx="1" presStyleCnt="14"/>
      <dgm:spPr/>
      <dgm:t>
        <a:bodyPr/>
        <a:lstStyle/>
        <a:p>
          <a:endParaRPr lang="en-US"/>
        </a:p>
      </dgm:t>
    </dgm:pt>
    <dgm:pt modelId="{BC32BF50-D523-4881-9019-BBEE12002381}" type="pres">
      <dgm:prSet presAssocID="{A15315E2-FB2B-447A-ACC4-0A6790AB2EE2}" presName="vert2" presStyleCnt="0"/>
      <dgm:spPr/>
    </dgm:pt>
    <dgm:pt modelId="{0D95C3D7-CE41-42D2-AB86-37D3ED375FDA}" type="pres">
      <dgm:prSet presAssocID="{831CE666-E4A1-4285-91A5-2885465C8724}" presName="horz3" presStyleCnt="0"/>
      <dgm:spPr/>
    </dgm:pt>
    <dgm:pt modelId="{E7D85F4A-6A12-4663-B3E0-65E1E3F56967}" type="pres">
      <dgm:prSet presAssocID="{831CE666-E4A1-4285-91A5-2885465C8724}" presName="horzSpace3" presStyleCnt="0"/>
      <dgm:spPr/>
    </dgm:pt>
    <dgm:pt modelId="{C9666B92-C84B-4F6B-89A7-4C0E8D748555}" type="pres">
      <dgm:prSet presAssocID="{831CE666-E4A1-4285-91A5-2885465C8724}" presName="tx3" presStyleLbl="revTx" presStyleIdx="2" presStyleCnt="14"/>
      <dgm:spPr/>
      <dgm:t>
        <a:bodyPr/>
        <a:lstStyle/>
        <a:p>
          <a:endParaRPr lang="en-US"/>
        </a:p>
      </dgm:t>
    </dgm:pt>
    <dgm:pt modelId="{27C0A09B-002F-48B0-97E8-3FBCC7B9FC65}" type="pres">
      <dgm:prSet presAssocID="{831CE666-E4A1-4285-91A5-2885465C8724}" presName="vert3" presStyleCnt="0"/>
      <dgm:spPr/>
    </dgm:pt>
    <dgm:pt modelId="{E5A6ED03-77C7-43E7-8188-8784240CCF57}" type="pres">
      <dgm:prSet presAssocID="{AC61CCF5-C58B-49D1-AFBF-016F7E921A81}" presName="thinLine3" presStyleLbl="callout" presStyleIdx="0" presStyleCnt="10"/>
      <dgm:spPr/>
    </dgm:pt>
    <dgm:pt modelId="{90B0D9E8-9E6C-43FA-8D18-331780A66358}" type="pres">
      <dgm:prSet presAssocID="{A5DBF373-3248-45DE-9DD2-FD5290FBBC03}" presName="horz3" presStyleCnt="0"/>
      <dgm:spPr/>
    </dgm:pt>
    <dgm:pt modelId="{A6FC02B0-0EB1-476B-A49F-FB63592A16E9}" type="pres">
      <dgm:prSet presAssocID="{A5DBF373-3248-45DE-9DD2-FD5290FBBC03}" presName="horzSpace3" presStyleCnt="0"/>
      <dgm:spPr/>
    </dgm:pt>
    <dgm:pt modelId="{A8DA1743-89E1-4F16-81B4-3C187134989C}" type="pres">
      <dgm:prSet presAssocID="{A5DBF373-3248-45DE-9DD2-FD5290FBBC03}" presName="tx3" presStyleLbl="revTx" presStyleIdx="3" presStyleCnt="14"/>
      <dgm:spPr/>
      <dgm:t>
        <a:bodyPr/>
        <a:lstStyle/>
        <a:p>
          <a:endParaRPr lang="en-US"/>
        </a:p>
      </dgm:t>
    </dgm:pt>
    <dgm:pt modelId="{79A3F2FD-B60B-42A4-A8D9-877D4A42AD94}" type="pres">
      <dgm:prSet presAssocID="{A5DBF373-3248-45DE-9DD2-FD5290FBBC03}" presName="vert3" presStyleCnt="0"/>
      <dgm:spPr/>
    </dgm:pt>
    <dgm:pt modelId="{D2FA1C90-92B9-488A-9251-79BE0002C901}" type="pres">
      <dgm:prSet presAssocID="{CA2F2DB1-7454-4482-A3C6-968C0D0793D9}" presName="thinLine3" presStyleLbl="callout" presStyleIdx="1" presStyleCnt="10"/>
      <dgm:spPr/>
    </dgm:pt>
    <dgm:pt modelId="{84F72973-D4A1-4818-B8DC-BC98CBC65FB5}" type="pres">
      <dgm:prSet presAssocID="{2C7EB46F-8F02-4D2E-B652-FD6F1434CD34}" presName="horz3" presStyleCnt="0"/>
      <dgm:spPr/>
    </dgm:pt>
    <dgm:pt modelId="{96FF3886-16E7-4545-B58E-B7B45FC3F457}" type="pres">
      <dgm:prSet presAssocID="{2C7EB46F-8F02-4D2E-B652-FD6F1434CD34}" presName="horzSpace3" presStyleCnt="0"/>
      <dgm:spPr/>
    </dgm:pt>
    <dgm:pt modelId="{CE96AFA9-F32C-4050-9472-8739D135995B}" type="pres">
      <dgm:prSet presAssocID="{2C7EB46F-8F02-4D2E-B652-FD6F1434CD34}" presName="tx3" presStyleLbl="revTx" presStyleIdx="4" presStyleCnt="14" custScaleX="123141"/>
      <dgm:spPr/>
      <dgm:t>
        <a:bodyPr/>
        <a:lstStyle/>
        <a:p>
          <a:endParaRPr lang="en-US"/>
        </a:p>
      </dgm:t>
    </dgm:pt>
    <dgm:pt modelId="{459450B5-6B02-475D-8B8A-2000FBA0EE54}" type="pres">
      <dgm:prSet presAssocID="{2C7EB46F-8F02-4D2E-B652-FD6F1434CD34}" presName="vert3" presStyleCnt="0"/>
      <dgm:spPr/>
    </dgm:pt>
    <dgm:pt modelId="{C73BA2E8-43EF-4BA9-B394-E10D932A5BB4}" type="pres">
      <dgm:prSet presAssocID="{06AC40CA-F33D-42AB-A20B-50E5F765348C}" presName="thinLine3" presStyleLbl="callout" presStyleIdx="2" presStyleCnt="10"/>
      <dgm:spPr/>
    </dgm:pt>
    <dgm:pt modelId="{BCED05B6-4CC9-404D-9D8E-99DB164EEDFE}" type="pres">
      <dgm:prSet presAssocID="{B0AA13EE-165F-4F1F-AB6D-1353AB1134DF}" presName="horz3" presStyleCnt="0"/>
      <dgm:spPr/>
    </dgm:pt>
    <dgm:pt modelId="{2B7D36B6-6688-41C1-A351-CDF286940023}" type="pres">
      <dgm:prSet presAssocID="{B0AA13EE-165F-4F1F-AB6D-1353AB1134DF}" presName="horzSpace3" presStyleCnt="0"/>
      <dgm:spPr/>
    </dgm:pt>
    <dgm:pt modelId="{B4D9A975-23DE-47A2-86EC-6F367B57ED64}" type="pres">
      <dgm:prSet presAssocID="{B0AA13EE-165F-4F1F-AB6D-1353AB1134DF}" presName="tx3" presStyleLbl="revTx" presStyleIdx="5" presStyleCnt="14"/>
      <dgm:spPr/>
      <dgm:t>
        <a:bodyPr/>
        <a:lstStyle/>
        <a:p>
          <a:endParaRPr lang="en-US"/>
        </a:p>
      </dgm:t>
    </dgm:pt>
    <dgm:pt modelId="{11C361F7-5E03-4EE0-996C-4A9931319CD6}" type="pres">
      <dgm:prSet presAssocID="{B0AA13EE-165F-4F1F-AB6D-1353AB1134DF}" presName="vert3" presStyleCnt="0"/>
      <dgm:spPr/>
    </dgm:pt>
    <dgm:pt modelId="{E4951013-66C4-4F1B-973C-6F65717583EA}" type="pres">
      <dgm:prSet presAssocID="{A15315E2-FB2B-447A-ACC4-0A6790AB2EE2}" presName="thinLine2b" presStyleLbl="callout" presStyleIdx="3" presStyleCnt="10"/>
      <dgm:spPr/>
    </dgm:pt>
    <dgm:pt modelId="{C668A105-C151-4C36-8EBA-CE6B6D8E96F8}" type="pres">
      <dgm:prSet presAssocID="{A15315E2-FB2B-447A-ACC4-0A6790AB2EE2}" presName="vertSpace2b" presStyleCnt="0"/>
      <dgm:spPr/>
    </dgm:pt>
    <dgm:pt modelId="{0A4FAAC3-8302-4681-9A1D-0D52BDCDEBC2}" type="pres">
      <dgm:prSet presAssocID="{060023F3-6D8B-47AC-ADCB-6DF2131FD0F6}" presName="horz2" presStyleCnt="0"/>
      <dgm:spPr/>
    </dgm:pt>
    <dgm:pt modelId="{27BC5CFA-E452-4304-B139-02DD1BE35F51}" type="pres">
      <dgm:prSet presAssocID="{060023F3-6D8B-47AC-ADCB-6DF2131FD0F6}" presName="horzSpace2" presStyleCnt="0"/>
      <dgm:spPr/>
    </dgm:pt>
    <dgm:pt modelId="{0D7A5416-D19C-4B6B-BA9C-E5DEB6903804}" type="pres">
      <dgm:prSet presAssocID="{060023F3-6D8B-47AC-ADCB-6DF2131FD0F6}" presName="tx2" presStyleLbl="revTx" presStyleIdx="6" presStyleCnt="14"/>
      <dgm:spPr/>
      <dgm:t>
        <a:bodyPr/>
        <a:lstStyle/>
        <a:p>
          <a:endParaRPr lang="en-US"/>
        </a:p>
      </dgm:t>
    </dgm:pt>
    <dgm:pt modelId="{A14838EC-7DCE-4DF4-B00A-981A970B0A8B}" type="pres">
      <dgm:prSet presAssocID="{060023F3-6D8B-47AC-ADCB-6DF2131FD0F6}" presName="vert2" presStyleCnt="0"/>
      <dgm:spPr/>
    </dgm:pt>
    <dgm:pt modelId="{EE526E33-225D-470F-97C9-4083D5C2B0CD}" type="pres">
      <dgm:prSet presAssocID="{4392C2B7-FA34-4C4D-B691-0712B2272EF2}" presName="horz3" presStyleCnt="0"/>
      <dgm:spPr/>
    </dgm:pt>
    <dgm:pt modelId="{DAE936C1-9E14-4818-B15E-DEAAD80FDA89}" type="pres">
      <dgm:prSet presAssocID="{4392C2B7-FA34-4C4D-B691-0712B2272EF2}" presName="horzSpace3" presStyleCnt="0"/>
      <dgm:spPr/>
    </dgm:pt>
    <dgm:pt modelId="{8B5B8B57-E51A-462F-926C-B9AFF3AAFDDC}" type="pres">
      <dgm:prSet presAssocID="{4392C2B7-FA34-4C4D-B691-0712B2272EF2}" presName="tx3" presStyleLbl="revTx" presStyleIdx="7" presStyleCnt="14"/>
      <dgm:spPr/>
      <dgm:t>
        <a:bodyPr/>
        <a:lstStyle/>
        <a:p>
          <a:endParaRPr lang="en-US"/>
        </a:p>
      </dgm:t>
    </dgm:pt>
    <dgm:pt modelId="{B8764533-818A-440A-83CF-F6F361984439}" type="pres">
      <dgm:prSet presAssocID="{4392C2B7-FA34-4C4D-B691-0712B2272EF2}" presName="vert3" presStyleCnt="0"/>
      <dgm:spPr/>
    </dgm:pt>
    <dgm:pt modelId="{D61D6B46-7870-4ECA-AB19-2594975F1325}" type="pres">
      <dgm:prSet presAssocID="{1BD12E63-E511-49F1-9150-77A647975FFA}" presName="thinLine3" presStyleLbl="callout" presStyleIdx="4" presStyleCnt="10"/>
      <dgm:spPr/>
    </dgm:pt>
    <dgm:pt modelId="{2764AAE8-D88F-4DF1-B242-20D2157BA21D}" type="pres">
      <dgm:prSet presAssocID="{06003721-C0AD-43C0-B466-F66F754A0635}" presName="horz3" presStyleCnt="0"/>
      <dgm:spPr/>
    </dgm:pt>
    <dgm:pt modelId="{4F60A500-6E47-4B8E-9E2A-D8AFA0D15CA2}" type="pres">
      <dgm:prSet presAssocID="{06003721-C0AD-43C0-B466-F66F754A0635}" presName="horzSpace3" presStyleCnt="0"/>
      <dgm:spPr/>
    </dgm:pt>
    <dgm:pt modelId="{F168FADC-A77B-4BB3-B2B3-2EA1C4C3A05F}" type="pres">
      <dgm:prSet presAssocID="{06003721-C0AD-43C0-B466-F66F754A0635}" presName="tx3" presStyleLbl="revTx" presStyleIdx="8" presStyleCnt="14"/>
      <dgm:spPr/>
      <dgm:t>
        <a:bodyPr/>
        <a:lstStyle/>
        <a:p>
          <a:endParaRPr lang="en-US"/>
        </a:p>
      </dgm:t>
    </dgm:pt>
    <dgm:pt modelId="{F84AD346-BFCD-480D-8F34-0C4D98B500C6}" type="pres">
      <dgm:prSet presAssocID="{06003721-C0AD-43C0-B466-F66F754A0635}" presName="vert3" presStyleCnt="0"/>
      <dgm:spPr/>
    </dgm:pt>
    <dgm:pt modelId="{204E4EF8-E834-406B-ABDC-F81EFC33966D}" type="pres">
      <dgm:prSet presAssocID="{55A80761-4BA6-473E-B1B1-E8A9A7CBB2DB}" presName="thinLine3" presStyleLbl="callout" presStyleIdx="5" presStyleCnt="10"/>
      <dgm:spPr/>
    </dgm:pt>
    <dgm:pt modelId="{E3B958EE-C5B3-4E48-964E-EDD7FCDB7CC4}" type="pres">
      <dgm:prSet presAssocID="{D36B2FD3-776D-440C-A528-81E4D29A80F5}" presName="horz3" presStyleCnt="0"/>
      <dgm:spPr/>
    </dgm:pt>
    <dgm:pt modelId="{3DBB389E-BBFA-4698-A960-5733ACDAF01B}" type="pres">
      <dgm:prSet presAssocID="{D36B2FD3-776D-440C-A528-81E4D29A80F5}" presName="horzSpace3" presStyleCnt="0"/>
      <dgm:spPr/>
    </dgm:pt>
    <dgm:pt modelId="{FD8A348E-E785-487E-BE35-BA53D3FF86EA}" type="pres">
      <dgm:prSet presAssocID="{D36B2FD3-776D-440C-A528-81E4D29A80F5}" presName="tx3" presStyleLbl="revTx" presStyleIdx="9" presStyleCnt="14"/>
      <dgm:spPr/>
      <dgm:t>
        <a:bodyPr/>
        <a:lstStyle/>
        <a:p>
          <a:endParaRPr lang="en-US"/>
        </a:p>
      </dgm:t>
    </dgm:pt>
    <dgm:pt modelId="{905CCFB9-E743-4503-9CE7-BEA9EE7D06BF}" type="pres">
      <dgm:prSet presAssocID="{D36B2FD3-776D-440C-A528-81E4D29A80F5}" presName="vert3" presStyleCnt="0"/>
      <dgm:spPr/>
    </dgm:pt>
    <dgm:pt modelId="{94595EF9-9A9D-4A7A-8A46-9B8603C3F9D4}" type="pres">
      <dgm:prSet presAssocID="{56255329-4804-455E-8AD0-90D25CAEC22D}" presName="thinLine3" presStyleLbl="callout" presStyleIdx="6" presStyleCnt="10"/>
      <dgm:spPr/>
    </dgm:pt>
    <dgm:pt modelId="{95EFBA76-8473-4ADC-9E57-7745D82BF354}" type="pres">
      <dgm:prSet presAssocID="{8FB37CBE-E986-4566-BF65-55DDACA313AE}" presName="horz3" presStyleCnt="0"/>
      <dgm:spPr/>
    </dgm:pt>
    <dgm:pt modelId="{D3F90076-9BB6-41BF-94DA-3E61878E6488}" type="pres">
      <dgm:prSet presAssocID="{8FB37CBE-E986-4566-BF65-55DDACA313AE}" presName="horzSpace3" presStyleCnt="0"/>
      <dgm:spPr/>
    </dgm:pt>
    <dgm:pt modelId="{E11AD778-6C20-44F6-9FCE-40BE045F30C7}" type="pres">
      <dgm:prSet presAssocID="{8FB37CBE-E986-4566-BF65-55DDACA313AE}" presName="tx3" presStyleLbl="revTx" presStyleIdx="10" presStyleCnt="14"/>
      <dgm:spPr/>
      <dgm:t>
        <a:bodyPr/>
        <a:lstStyle/>
        <a:p>
          <a:endParaRPr lang="en-US"/>
        </a:p>
      </dgm:t>
    </dgm:pt>
    <dgm:pt modelId="{6C07F94C-F922-40C2-96EB-BDDC608ED6A3}" type="pres">
      <dgm:prSet presAssocID="{8FB37CBE-E986-4566-BF65-55DDACA313AE}" presName="vert3" presStyleCnt="0"/>
      <dgm:spPr/>
    </dgm:pt>
    <dgm:pt modelId="{5972D1E8-4FC6-416F-A530-20E9390ADEE9}" type="pres">
      <dgm:prSet presAssocID="{060023F3-6D8B-47AC-ADCB-6DF2131FD0F6}" presName="thinLine2b" presStyleLbl="callout" presStyleIdx="7" presStyleCnt="10"/>
      <dgm:spPr/>
    </dgm:pt>
    <dgm:pt modelId="{43C71CE2-56A8-4299-8CD5-4416F9066423}" type="pres">
      <dgm:prSet presAssocID="{060023F3-6D8B-47AC-ADCB-6DF2131FD0F6}" presName="vertSpace2b" presStyleCnt="0"/>
      <dgm:spPr/>
    </dgm:pt>
    <dgm:pt modelId="{7E14BF8A-5C5F-453F-A86A-DD07CEC539C6}" type="pres">
      <dgm:prSet presAssocID="{4B4AE1FD-A852-452D-994E-BF563DEB7E3E}" presName="horz2" presStyleCnt="0"/>
      <dgm:spPr/>
    </dgm:pt>
    <dgm:pt modelId="{4312A491-6918-4B38-92FD-7DAC8D574162}" type="pres">
      <dgm:prSet presAssocID="{4B4AE1FD-A852-452D-994E-BF563DEB7E3E}" presName="horzSpace2" presStyleCnt="0"/>
      <dgm:spPr/>
    </dgm:pt>
    <dgm:pt modelId="{F8ED669D-6913-4327-BE24-7D07CFD5B4C6}" type="pres">
      <dgm:prSet presAssocID="{4B4AE1FD-A852-452D-994E-BF563DEB7E3E}" presName="tx2" presStyleLbl="revTx" presStyleIdx="11" presStyleCnt="14"/>
      <dgm:spPr/>
      <dgm:t>
        <a:bodyPr/>
        <a:lstStyle/>
        <a:p>
          <a:endParaRPr lang="en-US"/>
        </a:p>
      </dgm:t>
    </dgm:pt>
    <dgm:pt modelId="{AD60F014-66F9-468E-81C3-2F11221E9B06}" type="pres">
      <dgm:prSet presAssocID="{4B4AE1FD-A852-452D-994E-BF563DEB7E3E}" presName="vert2" presStyleCnt="0"/>
      <dgm:spPr/>
    </dgm:pt>
    <dgm:pt modelId="{7F3FAE45-FEDE-44A4-B8B6-24E34BF1E41B}" type="pres">
      <dgm:prSet presAssocID="{7779FE32-C645-49C5-9109-28B52D8B28F5}" presName="horz3" presStyleCnt="0"/>
      <dgm:spPr/>
    </dgm:pt>
    <dgm:pt modelId="{C26E4B3B-8241-4188-93CA-29FC29450298}" type="pres">
      <dgm:prSet presAssocID="{7779FE32-C645-49C5-9109-28B52D8B28F5}" presName="horzSpace3" presStyleCnt="0"/>
      <dgm:spPr/>
    </dgm:pt>
    <dgm:pt modelId="{8B819BB0-04AF-4348-96B5-80887C160492}" type="pres">
      <dgm:prSet presAssocID="{7779FE32-C645-49C5-9109-28B52D8B28F5}" presName="tx3" presStyleLbl="revTx" presStyleIdx="12" presStyleCnt="14"/>
      <dgm:spPr/>
      <dgm:t>
        <a:bodyPr/>
        <a:lstStyle/>
        <a:p>
          <a:endParaRPr lang="en-US"/>
        </a:p>
      </dgm:t>
    </dgm:pt>
    <dgm:pt modelId="{2E41D635-4521-4D0E-8B5A-14985B9EBA48}" type="pres">
      <dgm:prSet presAssocID="{7779FE32-C645-49C5-9109-28B52D8B28F5}" presName="vert3" presStyleCnt="0"/>
      <dgm:spPr/>
    </dgm:pt>
    <dgm:pt modelId="{7AE68905-D041-4B46-9431-12B189675E35}" type="pres">
      <dgm:prSet presAssocID="{4A7EF2C2-E272-4A67-A2AC-8F1BCCDAF571}" presName="thinLine3" presStyleLbl="callout" presStyleIdx="8" presStyleCnt="10"/>
      <dgm:spPr/>
    </dgm:pt>
    <dgm:pt modelId="{6E736B82-FC93-4C3E-B0CF-92A689CD12CD}" type="pres">
      <dgm:prSet presAssocID="{C7F75406-6583-4FCA-8FC5-0FF7CB1EEADA}" presName="horz3" presStyleCnt="0"/>
      <dgm:spPr/>
    </dgm:pt>
    <dgm:pt modelId="{29A6C730-264A-444C-B1BF-EE1E3E7CC171}" type="pres">
      <dgm:prSet presAssocID="{C7F75406-6583-4FCA-8FC5-0FF7CB1EEADA}" presName="horzSpace3" presStyleCnt="0"/>
      <dgm:spPr/>
    </dgm:pt>
    <dgm:pt modelId="{03288C46-CE49-4846-948E-DF622FB031A8}" type="pres">
      <dgm:prSet presAssocID="{C7F75406-6583-4FCA-8FC5-0FF7CB1EEADA}" presName="tx3" presStyleLbl="revTx" presStyleIdx="13" presStyleCnt="14"/>
      <dgm:spPr/>
      <dgm:t>
        <a:bodyPr/>
        <a:lstStyle/>
        <a:p>
          <a:endParaRPr lang="en-US"/>
        </a:p>
      </dgm:t>
    </dgm:pt>
    <dgm:pt modelId="{F0671CDC-9368-44BB-8B05-03BA5A9F91AE}" type="pres">
      <dgm:prSet presAssocID="{C7F75406-6583-4FCA-8FC5-0FF7CB1EEADA}" presName="vert3" presStyleCnt="0"/>
      <dgm:spPr/>
    </dgm:pt>
    <dgm:pt modelId="{976AC683-5B01-4867-9752-B3EA7C6ED2E6}" type="pres">
      <dgm:prSet presAssocID="{4B4AE1FD-A852-452D-994E-BF563DEB7E3E}" presName="thinLine2b" presStyleLbl="callout" presStyleIdx="9" presStyleCnt="10"/>
      <dgm:spPr/>
    </dgm:pt>
    <dgm:pt modelId="{CC05EDCF-F158-4562-A94E-9D545D1D69BF}" type="pres">
      <dgm:prSet presAssocID="{4B4AE1FD-A852-452D-994E-BF563DEB7E3E}" presName="vertSpace2b" presStyleCnt="0"/>
      <dgm:spPr/>
    </dgm:pt>
  </dgm:ptLst>
  <dgm:cxnLst>
    <dgm:cxn modelId="{55F8CC66-FCE9-47FE-9AE0-1AC11D311382}" type="presOf" srcId="{7779FE32-C645-49C5-9109-28B52D8B28F5}" destId="{8B819BB0-04AF-4348-96B5-80887C160492}" srcOrd="0" destOrd="0" presId="urn:microsoft.com/office/officeart/2008/layout/LinedList"/>
    <dgm:cxn modelId="{DE30752C-3C90-4BBE-97D8-AE2D5724E7EE}" type="presOf" srcId="{A5DBF373-3248-45DE-9DD2-FD5290FBBC03}" destId="{A8DA1743-89E1-4F16-81B4-3C187134989C}" srcOrd="0" destOrd="0" presId="urn:microsoft.com/office/officeart/2008/layout/LinedList"/>
    <dgm:cxn modelId="{A604B8B6-3AAB-4C13-8068-DAEBAD857D82}" srcId="{060023F3-6D8B-47AC-ADCB-6DF2131FD0F6}" destId="{4392C2B7-FA34-4C4D-B691-0712B2272EF2}" srcOrd="0" destOrd="0" parTransId="{058DE43A-611E-4B57-A416-99197B93FF1E}" sibTransId="{1BD12E63-E511-49F1-9150-77A647975FFA}"/>
    <dgm:cxn modelId="{73993949-20F4-439D-B5F5-E66D949F6C68}" type="presOf" srcId="{8FB37CBE-E986-4566-BF65-55DDACA313AE}" destId="{E11AD778-6C20-44F6-9FCE-40BE045F30C7}" srcOrd="0" destOrd="0" presId="urn:microsoft.com/office/officeart/2008/layout/LinedList"/>
    <dgm:cxn modelId="{A3697307-8709-402F-B675-5B105C33480B}" srcId="{4B4AE1FD-A852-452D-994E-BF563DEB7E3E}" destId="{7779FE32-C645-49C5-9109-28B52D8B28F5}" srcOrd="0" destOrd="0" parTransId="{896C4F2E-28A6-40DD-83DB-2F4384EF27AA}" sibTransId="{4A7EF2C2-E272-4A67-A2AC-8F1BCCDAF571}"/>
    <dgm:cxn modelId="{B0AECA5B-00C7-4A18-91E5-10076BC79865}" type="presOf" srcId="{A15315E2-FB2B-447A-ACC4-0A6790AB2EE2}" destId="{47F06A1D-8622-45C2-AFB3-9C802C493FE8}" srcOrd="0" destOrd="0" presId="urn:microsoft.com/office/officeart/2008/layout/LinedList"/>
    <dgm:cxn modelId="{9C47F293-F95E-4C4B-928A-3F48E987888D}" type="presOf" srcId="{4B4AE1FD-A852-452D-994E-BF563DEB7E3E}" destId="{F8ED669D-6913-4327-BE24-7D07CFD5B4C6}" srcOrd="0" destOrd="0" presId="urn:microsoft.com/office/officeart/2008/layout/LinedList"/>
    <dgm:cxn modelId="{E7082A60-A4AF-48C0-B57D-1CB3AF749DD7}" type="presOf" srcId="{C7F75406-6583-4FCA-8FC5-0FF7CB1EEADA}" destId="{03288C46-CE49-4846-948E-DF622FB031A8}" srcOrd="0" destOrd="0" presId="urn:microsoft.com/office/officeart/2008/layout/LinedList"/>
    <dgm:cxn modelId="{E614B36B-E3FD-4949-B34C-8EBA4336F5BF}" srcId="{A15315E2-FB2B-447A-ACC4-0A6790AB2EE2}" destId="{2C7EB46F-8F02-4D2E-B652-FD6F1434CD34}" srcOrd="2" destOrd="0" parTransId="{8EE19831-9833-4DD7-BB74-8D9587975B09}" sibTransId="{06AC40CA-F33D-42AB-A20B-50E5F765348C}"/>
    <dgm:cxn modelId="{C14AAB08-1622-4755-A88D-C32ADD9AC639}" type="presOf" srcId="{060023F3-6D8B-47AC-ADCB-6DF2131FD0F6}" destId="{0D7A5416-D19C-4B6B-BA9C-E5DEB6903804}" srcOrd="0" destOrd="0" presId="urn:microsoft.com/office/officeart/2008/layout/LinedList"/>
    <dgm:cxn modelId="{D74A5F3D-7979-490C-870D-0C36FA805E87}" srcId="{A15315E2-FB2B-447A-ACC4-0A6790AB2EE2}" destId="{831CE666-E4A1-4285-91A5-2885465C8724}" srcOrd="0" destOrd="0" parTransId="{631889A5-08F3-4DF0-8AE2-82E6BA13F593}" sibTransId="{AC61CCF5-C58B-49D1-AFBF-016F7E921A81}"/>
    <dgm:cxn modelId="{214D916C-0CF5-46BB-8A39-C0EE1DD3C483}" srcId="{5A705135-1ED5-40CC-BC1B-0D9DCBA58FE4}" destId="{4B4AE1FD-A852-452D-994E-BF563DEB7E3E}" srcOrd="2" destOrd="0" parTransId="{73EF7FD2-F848-475C-8232-8FFE50AF7DEA}" sibTransId="{81CF394F-AA7D-4B6F-8312-5D72085E8AD0}"/>
    <dgm:cxn modelId="{4D66C219-A109-4249-AEEC-6C94F9485E6D}" type="presOf" srcId="{831CE666-E4A1-4285-91A5-2885465C8724}" destId="{C9666B92-C84B-4F6B-89A7-4C0E8D748555}" srcOrd="0" destOrd="0" presId="urn:microsoft.com/office/officeart/2008/layout/LinedList"/>
    <dgm:cxn modelId="{73EDC966-3005-4E9D-9B18-8C4AAF90B3BB}" srcId="{060023F3-6D8B-47AC-ADCB-6DF2131FD0F6}" destId="{8FB37CBE-E986-4566-BF65-55DDACA313AE}" srcOrd="3" destOrd="0" parTransId="{BE55479E-3D6E-4D79-B43E-98B3BDBF54CB}" sibTransId="{C8001CEE-C7B5-4B80-9EFB-F6CB3B7B97CA}"/>
    <dgm:cxn modelId="{39C630C0-D735-4A0D-856F-C8266904A875}" type="presOf" srcId="{06003721-C0AD-43C0-B466-F66F754A0635}" destId="{F168FADC-A77B-4BB3-B2B3-2EA1C4C3A05F}" srcOrd="0" destOrd="0" presId="urn:microsoft.com/office/officeart/2008/layout/LinedList"/>
    <dgm:cxn modelId="{E7623C2B-0C1A-4E0B-AF2A-E3FA2AC23536}" type="presOf" srcId="{4392C2B7-FA34-4C4D-B691-0712B2272EF2}" destId="{8B5B8B57-E51A-462F-926C-B9AFF3AAFDDC}" srcOrd="0" destOrd="0" presId="urn:microsoft.com/office/officeart/2008/layout/LinedList"/>
    <dgm:cxn modelId="{B6DAF2C7-36CD-47F4-A831-08907D74B5B9}" srcId="{A15315E2-FB2B-447A-ACC4-0A6790AB2EE2}" destId="{A5DBF373-3248-45DE-9DD2-FD5290FBBC03}" srcOrd="1" destOrd="0" parTransId="{706F293C-202B-4A07-8A7A-62DB84A24B1D}" sibTransId="{CA2F2DB1-7454-4482-A3C6-968C0D0793D9}"/>
    <dgm:cxn modelId="{89F351EC-3207-4CFC-A747-7E93EEACAD9D}" type="presOf" srcId="{2C7EB46F-8F02-4D2E-B652-FD6F1434CD34}" destId="{CE96AFA9-F32C-4050-9472-8739D135995B}" srcOrd="0" destOrd="0" presId="urn:microsoft.com/office/officeart/2008/layout/LinedList"/>
    <dgm:cxn modelId="{0FD98541-74C1-4CFC-98B8-28770CDB02D6}" srcId="{4B4AE1FD-A852-452D-994E-BF563DEB7E3E}" destId="{C7F75406-6583-4FCA-8FC5-0FF7CB1EEADA}" srcOrd="1" destOrd="0" parTransId="{4027B447-3B16-42B8-A5D2-DF60D9B14414}" sibTransId="{A0906493-2610-42B6-8F7A-5F77AFDF0023}"/>
    <dgm:cxn modelId="{964E7C7B-58CB-436D-8B1F-1C643B03809B}" type="presOf" srcId="{B0AA13EE-165F-4F1F-AB6D-1353AB1134DF}" destId="{B4D9A975-23DE-47A2-86EC-6F367B57ED64}" srcOrd="0" destOrd="0" presId="urn:microsoft.com/office/officeart/2008/layout/LinedList"/>
    <dgm:cxn modelId="{4330FEBE-C7C2-4208-8749-3FCCF2B175A4}" srcId="{434294FE-BD47-46BF-848F-67E5693546D6}" destId="{5A705135-1ED5-40CC-BC1B-0D9DCBA58FE4}" srcOrd="0" destOrd="0" parTransId="{C7C62BAD-6D9F-40CA-9439-AE7BD1CE5A1F}" sibTransId="{C58ADD8F-D22B-43D3-9954-A90D6F3AC031}"/>
    <dgm:cxn modelId="{2FCD710A-1A07-4A71-A186-B94278AC69CF}" srcId="{5A705135-1ED5-40CC-BC1B-0D9DCBA58FE4}" destId="{A15315E2-FB2B-447A-ACC4-0A6790AB2EE2}" srcOrd="0" destOrd="0" parTransId="{89763966-8B06-47E2-A90B-86035FC54BA6}" sibTransId="{B29AB6C7-D6F8-49AD-ADFE-5D6B4C6B8C7D}"/>
    <dgm:cxn modelId="{28ACA476-8A0E-4F2A-878B-94E761E4F51A}" srcId="{5A705135-1ED5-40CC-BC1B-0D9DCBA58FE4}" destId="{060023F3-6D8B-47AC-ADCB-6DF2131FD0F6}" srcOrd="1" destOrd="0" parTransId="{AAE9653A-AB8F-453A-BEAC-8F9B270BB533}" sibTransId="{3600C826-0D3A-4762-AE5A-9AB44DE17E4D}"/>
    <dgm:cxn modelId="{D40EDC6E-9769-4C5C-8CCE-279ABF5FC232}" type="presOf" srcId="{D36B2FD3-776D-440C-A528-81E4D29A80F5}" destId="{FD8A348E-E785-487E-BE35-BA53D3FF86EA}" srcOrd="0" destOrd="0" presId="urn:microsoft.com/office/officeart/2008/layout/LinedList"/>
    <dgm:cxn modelId="{F97BADEE-0484-4708-BC70-FB48FF92120E}" srcId="{060023F3-6D8B-47AC-ADCB-6DF2131FD0F6}" destId="{06003721-C0AD-43C0-B466-F66F754A0635}" srcOrd="1" destOrd="0" parTransId="{93E4EABA-CACA-4967-8195-D967F27F50C4}" sibTransId="{55A80761-4BA6-473E-B1B1-E8A9A7CBB2DB}"/>
    <dgm:cxn modelId="{D9E94E69-B6FC-4836-B5BA-A3DDD7BBA224}" type="presOf" srcId="{5A705135-1ED5-40CC-BC1B-0D9DCBA58FE4}" destId="{39E0505E-58B1-487F-926A-D71A3AE5DC57}" srcOrd="0" destOrd="0" presId="urn:microsoft.com/office/officeart/2008/layout/LinedList"/>
    <dgm:cxn modelId="{04504CDA-9FDF-44BF-9EE1-2EDB655DF6C8}" srcId="{060023F3-6D8B-47AC-ADCB-6DF2131FD0F6}" destId="{D36B2FD3-776D-440C-A528-81E4D29A80F5}" srcOrd="2" destOrd="0" parTransId="{FAB7F239-3D50-47AF-A57C-23D438E74113}" sibTransId="{56255329-4804-455E-8AD0-90D25CAEC22D}"/>
    <dgm:cxn modelId="{83249E3F-BD1A-493C-9E5F-A4826D2CE5C1}" type="presOf" srcId="{434294FE-BD47-46BF-848F-67E5693546D6}" destId="{3A841EEF-0B98-48FF-851C-C6B2541F3871}" srcOrd="0" destOrd="0" presId="urn:microsoft.com/office/officeart/2008/layout/LinedList"/>
    <dgm:cxn modelId="{AEC8FE69-23BF-4E3D-9A7F-FB42FCCA768F}" srcId="{A15315E2-FB2B-447A-ACC4-0A6790AB2EE2}" destId="{B0AA13EE-165F-4F1F-AB6D-1353AB1134DF}" srcOrd="3" destOrd="0" parTransId="{361A411D-72C9-491C-91BE-85F0F1220C16}" sibTransId="{73A36E1C-02CD-4217-AF51-78C48D488E6B}"/>
    <dgm:cxn modelId="{3EDD017C-A1E6-41F2-85EE-351B9F5F27FA}" type="presParOf" srcId="{3A841EEF-0B98-48FF-851C-C6B2541F3871}" destId="{AF0D502E-2CC5-4474-9B08-989A5D2AE148}" srcOrd="0" destOrd="0" presId="urn:microsoft.com/office/officeart/2008/layout/LinedList"/>
    <dgm:cxn modelId="{7DC89B7B-7D8D-4F70-B1B0-B3EAE40869F0}" type="presParOf" srcId="{3A841EEF-0B98-48FF-851C-C6B2541F3871}" destId="{99222F10-E5FE-4290-8C4F-7BC8F708ED03}" srcOrd="1" destOrd="0" presId="urn:microsoft.com/office/officeart/2008/layout/LinedList"/>
    <dgm:cxn modelId="{A95DCB2E-996F-4C6B-A62C-73971700F97E}" type="presParOf" srcId="{99222F10-E5FE-4290-8C4F-7BC8F708ED03}" destId="{39E0505E-58B1-487F-926A-D71A3AE5DC57}" srcOrd="0" destOrd="0" presId="urn:microsoft.com/office/officeart/2008/layout/LinedList"/>
    <dgm:cxn modelId="{8A639715-D6AD-4C23-A315-2B420A3C8276}" type="presParOf" srcId="{99222F10-E5FE-4290-8C4F-7BC8F708ED03}" destId="{DE2C5B94-9D97-4505-9B42-E4B986AE0652}" srcOrd="1" destOrd="0" presId="urn:microsoft.com/office/officeart/2008/layout/LinedList"/>
    <dgm:cxn modelId="{BE72D7B8-BDE6-45B8-80B3-5AD7645567DF}" type="presParOf" srcId="{DE2C5B94-9D97-4505-9B42-E4B986AE0652}" destId="{42F778E8-9038-4E00-BE46-B725099EC472}" srcOrd="0" destOrd="0" presId="urn:microsoft.com/office/officeart/2008/layout/LinedList"/>
    <dgm:cxn modelId="{DCAA2254-E1FB-4A3F-8B44-9CA36E6D8C33}" type="presParOf" srcId="{DE2C5B94-9D97-4505-9B42-E4B986AE0652}" destId="{125B00E6-0775-4437-8E14-AEE7CB81346F}" srcOrd="1" destOrd="0" presId="urn:microsoft.com/office/officeart/2008/layout/LinedList"/>
    <dgm:cxn modelId="{28A2C3DF-E397-4E88-8520-69F2FEF35215}" type="presParOf" srcId="{125B00E6-0775-4437-8E14-AEE7CB81346F}" destId="{4FE89B21-EDDB-4234-900B-092B03DDCB5A}" srcOrd="0" destOrd="0" presId="urn:microsoft.com/office/officeart/2008/layout/LinedList"/>
    <dgm:cxn modelId="{98D4E2DA-95CF-434A-B815-E6DC024FAFF5}" type="presParOf" srcId="{125B00E6-0775-4437-8E14-AEE7CB81346F}" destId="{47F06A1D-8622-45C2-AFB3-9C802C493FE8}" srcOrd="1" destOrd="0" presId="urn:microsoft.com/office/officeart/2008/layout/LinedList"/>
    <dgm:cxn modelId="{D8CB972A-F8CE-42C0-AB65-801692B35CD4}" type="presParOf" srcId="{125B00E6-0775-4437-8E14-AEE7CB81346F}" destId="{BC32BF50-D523-4881-9019-BBEE12002381}" srcOrd="2" destOrd="0" presId="urn:microsoft.com/office/officeart/2008/layout/LinedList"/>
    <dgm:cxn modelId="{CD57EE9F-6DAB-41C1-9446-75A97A4F5C79}" type="presParOf" srcId="{BC32BF50-D523-4881-9019-BBEE12002381}" destId="{0D95C3D7-CE41-42D2-AB86-37D3ED375FDA}" srcOrd="0" destOrd="0" presId="urn:microsoft.com/office/officeart/2008/layout/LinedList"/>
    <dgm:cxn modelId="{9C076832-74CB-439E-AAA1-185EA0435A38}" type="presParOf" srcId="{0D95C3D7-CE41-42D2-AB86-37D3ED375FDA}" destId="{E7D85F4A-6A12-4663-B3E0-65E1E3F56967}" srcOrd="0" destOrd="0" presId="urn:microsoft.com/office/officeart/2008/layout/LinedList"/>
    <dgm:cxn modelId="{EB2C262F-5B11-42F0-99D9-1191EB3EC598}" type="presParOf" srcId="{0D95C3D7-CE41-42D2-AB86-37D3ED375FDA}" destId="{C9666B92-C84B-4F6B-89A7-4C0E8D748555}" srcOrd="1" destOrd="0" presId="urn:microsoft.com/office/officeart/2008/layout/LinedList"/>
    <dgm:cxn modelId="{57ECDAEE-72AA-4934-87F3-A04FC51D9941}" type="presParOf" srcId="{0D95C3D7-CE41-42D2-AB86-37D3ED375FDA}" destId="{27C0A09B-002F-48B0-97E8-3FBCC7B9FC65}" srcOrd="2" destOrd="0" presId="urn:microsoft.com/office/officeart/2008/layout/LinedList"/>
    <dgm:cxn modelId="{F38C75E5-4ED2-4372-9C98-7830F10DCA24}" type="presParOf" srcId="{BC32BF50-D523-4881-9019-BBEE12002381}" destId="{E5A6ED03-77C7-43E7-8188-8784240CCF57}" srcOrd="1" destOrd="0" presId="urn:microsoft.com/office/officeart/2008/layout/LinedList"/>
    <dgm:cxn modelId="{6F604F28-961E-4738-9063-5F87CB8F1367}" type="presParOf" srcId="{BC32BF50-D523-4881-9019-BBEE12002381}" destId="{90B0D9E8-9E6C-43FA-8D18-331780A66358}" srcOrd="2" destOrd="0" presId="urn:microsoft.com/office/officeart/2008/layout/LinedList"/>
    <dgm:cxn modelId="{1C7D56C6-49A2-4355-98D8-139C7554A9FC}" type="presParOf" srcId="{90B0D9E8-9E6C-43FA-8D18-331780A66358}" destId="{A6FC02B0-0EB1-476B-A49F-FB63592A16E9}" srcOrd="0" destOrd="0" presId="urn:microsoft.com/office/officeart/2008/layout/LinedList"/>
    <dgm:cxn modelId="{BFA3A433-3553-44C5-A27D-A298DA938BEF}" type="presParOf" srcId="{90B0D9E8-9E6C-43FA-8D18-331780A66358}" destId="{A8DA1743-89E1-4F16-81B4-3C187134989C}" srcOrd="1" destOrd="0" presId="urn:microsoft.com/office/officeart/2008/layout/LinedList"/>
    <dgm:cxn modelId="{DD4611BE-EB21-4A34-815C-4E16EACF363B}" type="presParOf" srcId="{90B0D9E8-9E6C-43FA-8D18-331780A66358}" destId="{79A3F2FD-B60B-42A4-A8D9-877D4A42AD94}" srcOrd="2" destOrd="0" presId="urn:microsoft.com/office/officeart/2008/layout/LinedList"/>
    <dgm:cxn modelId="{19C74164-7EA2-4433-9C86-CD74D0795802}" type="presParOf" srcId="{BC32BF50-D523-4881-9019-BBEE12002381}" destId="{D2FA1C90-92B9-488A-9251-79BE0002C901}" srcOrd="3" destOrd="0" presId="urn:microsoft.com/office/officeart/2008/layout/LinedList"/>
    <dgm:cxn modelId="{AFA3CC8A-90F1-46F7-997D-A4E2671A32D4}" type="presParOf" srcId="{BC32BF50-D523-4881-9019-BBEE12002381}" destId="{84F72973-D4A1-4818-B8DC-BC98CBC65FB5}" srcOrd="4" destOrd="0" presId="urn:microsoft.com/office/officeart/2008/layout/LinedList"/>
    <dgm:cxn modelId="{4223E3F8-1D5E-4539-B46E-9BA47A5AF04C}" type="presParOf" srcId="{84F72973-D4A1-4818-B8DC-BC98CBC65FB5}" destId="{96FF3886-16E7-4545-B58E-B7B45FC3F457}" srcOrd="0" destOrd="0" presId="urn:microsoft.com/office/officeart/2008/layout/LinedList"/>
    <dgm:cxn modelId="{AE10B3A5-1423-4E51-AA42-4FCEE5A5E94D}" type="presParOf" srcId="{84F72973-D4A1-4818-B8DC-BC98CBC65FB5}" destId="{CE96AFA9-F32C-4050-9472-8739D135995B}" srcOrd="1" destOrd="0" presId="urn:microsoft.com/office/officeart/2008/layout/LinedList"/>
    <dgm:cxn modelId="{C7BB730E-F154-4332-BA8D-75CC5248AD06}" type="presParOf" srcId="{84F72973-D4A1-4818-B8DC-BC98CBC65FB5}" destId="{459450B5-6B02-475D-8B8A-2000FBA0EE54}" srcOrd="2" destOrd="0" presId="urn:microsoft.com/office/officeart/2008/layout/LinedList"/>
    <dgm:cxn modelId="{E7A71AF2-5998-4EF8-BED0-BC4B6AEA34AC}" type="presParOf" srcId="{BC32BF50-D523-4881-9019-BBEE12002381}" destId="{C73BA2E8-43EF-4BA9-B394-E10D932A5BB4}" srcOrd="5" destOrd="0" presId="urn:microsoft.com/office/officeart/2008/layout/LinedList"/>
    <dgm:cxn modelId="{A1FCBF1E-5566-4466-8195-2BA03C23EB92}" type="presParOf" srcId="{BC32BF50-D523-4881-9019-BBEE12002381}" destId="{BCED05B6-4CC9-404D-9D8E-99DB164EEDFE}" srcOrd="6" destOrd="0" presId="urn:microsoft.com/office/officeart/2008/layout/LinedList"/>
    <dgm:cxn modelId="{10DD0468-FFF2-41A2-A891-EC57C2D4BAF1}" type="presParOf" srcId="{BCED05B6-4CC9-404D-9D8E-99DB164EEDFE}" destId="{2B7D36B6-6688-41C1-A351-CDF286940023}" srcOrd="0" destOrd="0" presId="urn:microsoft.com/office/officeart/2008/layout/LinedList"/>
    <dgm:cxn modelId="{024F4292-36EA-4E32-9FD5-E0BAC69D717F}" type="presParOf" srcId="{BCED05B6-4CC9-404D-9D8E-99DB164EEDFE}" destId="{B4D9A975-23DE-47A2-86EC-6F367B57ED64}" srcOrd="1" destOrd="0" presId="urn:microsoft.com/office/officeart/2008/layout/LinedList"/>
    <dgm:cxn modelId="{14ED74DF-7C3A-4DCC-8C9D-C90756B39831}" type="presParOf" srcId="{BCED05B6-4CC9-404D-9D8E-99DB164EEDFE}" destId="{11C361F7-5E03-4EE0-996C-4A9931319CD6}" srcOrd="2" destOrd="0" presId="urn:microsoft.com/office/officeart/2008/layout/LinedList"/>
    <dgm:cxn modelId="{2C995418-F870-4C81-A34B-682F291E81F7}" type="presParOf" srcId="{DE2C5B94-9D97-4505-9B42-E4B986AE0652}" destId="{E4951013-66C4-4F1B-973C-6F65717583EA}" srcOrd="2" destOrd="0" presId="urn:microsoft.com/office/officeart/2008/layout/LinedList"/>
    <dgm:cxn modelId="{272DF3B6-02F0-4E72-B554-F336EBDC6831}" type="presParOf" srcId="{DE2C5B94-9D97-4505-9B42-E4B986AE0652}" destId="{C668A105-C151-4C36-8EBA-CE6B6D8E96F8}" srcOrd="3" destOrd="0" presId="urn:microsoft.com/office/officeart/2008/layout/LinedList"/>
    <dgm:cxn modelId="{D477B07C-0E7A-4E80-82AF-E722CA85E3AD}" type="presParOf" srcId="{DE2C5B94-9D97-4505-9B42-E4B986AE0652}" destId="{0A4FAAC3-8302-4681-9A1D-0D52BDCDEBC2}" srcOrd="4" destOrd="0" presId="urn:microsoft.com/office/officeart/2008/layout/LinedList"/>
    <dgm:cxn modelId="{22427BBC-FD81-4284-B549-9E00E15577DC}" type="presParOf" srcId="{0A4FAAC3-8302-4681-9A1D-0D52BDCDEBC2}" destId="{27BC5CFA-E452-4304-B139-02DD1BE35F51}" srcOrd="0" destOrd="0" presId="urn:microsoft.com/office/officeart/2008/layout/LinedList"/>
    <dgm:cxn modelId="{2961E19A-187D-4B6B-8D97-3EE822AAE573}" type="presParOf" srcId="{0A4FAAC3-8302-4681-9A1D-0D52BDCDEBC2}" destId="{0D7A5416-D19C-4B6B-BA9C-E5DEB6903804}" srcOrd="1" destOrd="0" presId="urn:microsoft.com/office/officeart/2008/layout/LinedList"/>
    <dgm:cxn modelId="{6E859001-09D4-466C-9D04-73415CD0D2EF}" type="presParOf" srcId="{0A4FAAC3-8302-4681-9A1D-0D52BDCDEBC2}" destId="{A14838EC-7DCE-4DF4-B00A-981A970B0A8B}" srcOrd="2" destOrd="0" presId="urn:microsoft.com/office/officeart/2008/layout/LinedList"/>
    <dgm:cxn modelId="{0C9F07E3-5518-4CE9-9820-49ACD5AD174A}" type="presParOf" srcId="{A14838EC-7DCE-4DF4-B00A-981A970B0A8B}" destId="{EE526E33-225D-470F-97C9-4083D5C2B0CD}" srcOrd="0" destOrd="0" presId="urn:microsoft.com/office/officeart/2008/layout/LinedList"/>
    <dgm:cxn modelId="{8AB2850F-0FAC-426B-9B7A-5837E56342DF}" type="presParOf" srcId="{EE526E33-225D-470F-97C9-4083D5C2B0CD}" destId="{DAE936C1-9E14-4818-B15E-DEAAD80FDA89}" srcOrd="0" destOrd="0" presId="urn:microsoft.com/office/officeart/2008/layout/LinedList"/>
    <dgm:cxn modelId="{B3F5EA0C-F101-49CF-B45F-CB7EA38AC127}" type="presParOf" srcId="{EE526E33-225D-470F-97C9-4083D5C2B0CD}" destId="{8B5B8B57-E51A-462F-926C-B9AFF3AAFDDC}" srcOrd="1" destOrd="0" presId="urn:microsoft.com/office/officeart/2008/layout/LinedList"/>
    <dgm:cxn modelId="{42F369F4-D36D-4972-96F8-712FDA091A00}" type="presParOf" srcId="{EE526E33-225D-470F-97C9-4083D5C2B0CD}" destId="{B8764533-818A-440A-83CF-F6F361984439}" srcOrd="2" destOrd="0" presId="urn:microsoft.com/office/officeart/2008/layout/LinedList"/>
    <dgm:cxn modelId="{3074AA11-285E-4835-9DD3-3C6F450FB2DA}" type="presParOf" srcId="{A14838EC-7DCE-4DF4-B00A-981A970B0A8B}" destId="{D61D6B46-7870-4ECA-AB19-2594975F1325}" srcOrd="1" destOrd="0" presId="urn:microsoft.com/office/officeart/2008/layout/LinedList"/>
    <dgm:cxn modelId="{3FF82648-B18E-4AEA-B38B-44F09E8FC75A}" type="presParOf" srcId="{A14838EC-7DCE-4DF4-B00A-981A970B0A8B}" destId="{2764AAE8-D88F-4DF1-B242-20D2157BA21D}" srcOrd="2" destOrd="0" presId="urn:microsoft.com/office/officeart/2008/layout/LinedList"/>
    <dgm:cxn modelId="{4C812FCE-2529-444A-9C5C-D7AA9B2179A8}" type="presParOf" srcId="{2764AAE8-D88F-4DF1-B242-20D2157BA21D}" destId="{4F60A500-6E47-4B8E-9E2A-D8AFA0D15CA2}" srcOrd="0" destOrd="0" presId="urn:microsoft.com/office/officeart/2008/layout/LinedList"/>
    <dgm:cxn modelId="{203A2312-C095-4D59-A5BB-4100E8B72AF0}" type="presParOf" srcId="{2764AAE8-D88F-4DF1-B242-20D2157BA21D}" destId="{F168FADC-A77B-4BB3-B2B3-2EA1C4C3A05F}" srcOrd="1" destOrd="0" presId="urn:microsoft.com/office/officeart/2008/layout/LinedList"/>
    <dgm:cxn modelId="{18AC8930-0822-4028-B775-F3FD02A2A88A}" type="presParOf" srcId="{2764AAE8-D88F-4DF1-B242-20D2157BA21D}" destId="{F84AD346-BFCD-480D-8F34-0C4D98B500C6}" srcOrd="2" destOrd="0" presId="urn:microsoft.com/office/officeart/2008/layout/LinedList"/>
    <dgm:cxn modelId="{30CD68A1-049F-4D14-A5CA-A3569B4067DA}" type="presParOf" srcId="{A14838EC-7DCE-4DF4-B00A-981A970B0A8B}" destId="{204E4EF8-E834-406B-ABDC-F81EFC33966D}" srcOrd="3" destOrd="0" presId="urn:microsoft.com/office/officeart/2008/layout/LinedList"/>
    <dgm:cxn modelId="{69E96916-D89D-4A67-95B3-D1BD652760E9}" type="presParOf" srcId="{A14838EC-7DCE-4DF4-B00A-981A970B0A8B}" destId="{E3B958EE-C5B3-4E48-964E-EDD7FCDB7CC4}" srcOrd="4" destOrd="0" presId="urn:microsoft.com/office/officeart/2008/layout/LinedList"/>
    <dgm:cxn modelId="{2D030477-47FA-4B5D-BDD2-2E9DA1B2B8AD}" type="presParOf" srcId="{E3B958EE-C5B3-4E48-964E-EDD7FCDB7CC4}" destId="{3DBB389E-BBFA-4698-A960-5733ACDAF01B}" srcOrd="0" destOrd="0" presId="urn:microsoft.com/office/officeart/2008/layout/LinedList"/>
    <dgm:cxn modelId="{6B10EF9F-EACF-43D9-8AD1-AD51C4EC587B}" type="presParOf" srcId="{E3B958EE-C5B3-4E48-964E-EDD7FCDB7CC4}" destId="{FD8A348E-E785-487E-BE35-BA53D3FF86EA}" srcOrd="1" destOrd="0" presId="urn:microsoft.com/office/officeart/2008/layout/LinedList"/>
    <dgm:cxn modelId="{3802C0D8-F83C-4694-8479-6752EC49317A}" type="presParOf" srcId="{E3B958EE-C5B3-4E48-964E-EDD7FCDB7CC4}" destId="{905CCFB9-E743-4503-9CE7-BEA9EE7D06BF}" srcOrd="2" destOrd="0" presId="urn:microsoft.com/office/officeart/2008/layout/LinedList"/>
    <dgm:cxn modelId="{413788B0-1748-4BD8-A302-1D68310FC098}" type="presParOf" srcId="{A14838EC-7DCE-4DF4-B00A-981A970B0A8B}" destId="{94595EF9-9A9D-4A7A-8A46-9B8603C3F9D4}" srcOrd="5" destOrd="0" presId="urn:microsoft.com/office/officeart/2008/layout/LinedList"/>
    <dgm:cxn modelId="{0B8F48AE-1388-464B-8007-83C7544B648A}" type="presParOf" srcId="{A14838EC-7DCE-4DF4-B00A-981A970B0A8B}" destId="{95EFBA76-8473-4ADC-9E57-7745D82BF354}" srcOrd="6" destOrd="0" presId="urn:microsoft.com/office/officeart/2008/layout/LinedList"/>
    <dgm:cxn modelId="{9ACF63FD-8785-4A79-B98F-F1B37EAD846D}" type="presParOf" srcId="{95EFBA76-8473-4ADC-9E57-7745D82BF354}" destId="{D3F90076-9BB6-41BF-94DA-3E61878E6488}" srcOrd="0" destOrd="0" presId="urn:microsoft.com/office/officeart/2008/layout/LinedList"/>
    <dgm:cxn modelId="{6FAB8619-9224-4D4F-8B16-AD3FD7292867}" type="presParOf" srcId="{95EFBA76-8473-4ADC-9E57-7745D82BF354}" destId="{E11AD778-6C20-44F6-9FCE-40BE045F30C7}" srcOrd="1" destOrd="0" presId="urn:microsoft.com/office/officeart/2008/layout/LinedList"/>
    <dgm:cxn modelId="{A5ADEFDB-6F56-4A8C-B0D0-AE5AC7F59E56}" type="presParOf" srcId="{95EFBA76-8473-4ADC-9E57-7745D82BF354}" destId="{6C07F94C-F922-40C2-96EB-BDDC608ED6A3}" srcOrd="2" destOrd="0" presId="urn:microsoft.com/office/officeart/2008/layout/LinedList"/>
    <dgm:cxn modelId="{C09395C5-A75E-4321-AAB3-308CA6AE3A37}" type="presParOf" srcId="{DE2C5B94-9D97-4505-9B42-E4B986AE0652}" destId="{5972D1E8-4FC6-416F-A530-20E9390ADEE9}" srcOrd="5" destOrd="0" presId="urn:microsoft.com/office/officeart/2008/layout/LinedList"/>
    <dgm:cxn modelId="{14A483F6-7017-403A-8BAA-76F2A04ABC75}" type="presParOf" srcId="{DE2C5B94-9D97-4505-9B42-E4B986AE0652}" destId="{43C71CE2-56A8-4299-8CD5-4416F9066423}" srcOrd="6" destOrd="0" presId="urn:microsoft.com/office/officeart/2008/layout/LinedList"/>
    <dgm:cxn modelId="{11F8804C-FCA7-494F-A6D0-C780E40CD399}" type="presParOf" srcId="{DE2C5B94-9D97-4505-9B42-E4B986AE0652}" destId="{7E14BF8A-5C5F-453F-A86A-DD07CEC539C6}" srcOrd="7" destOrd="0" presId="urn:microsoft.com/office/officeart/2008/layout/LinedList"/>
    <dgm:cxn modelId="{FD052BB1-3E80-453F-A74B-00F34A77BDBE}" type="presParOf" srcId="{7E14BF8A-5C5F-453F-A86A-DD07CEC539C6}" destId="{4312A491-6918-4B38-92FD-7DAC8D574162}" srcOrd="0" destOrd="0" presId="urn:microsoft.com/office/officeart/2008/layout/LinedList"/>
    <dgm:cxn modelId="{2A731E25-6B66-4F76-8AE3-03F9C1C77C47}" type="presParOf" srcId="{7E14BF8A-5C5F-453F-A86A-DD07CEC539C6}" destId="{F8ED669D-6913-4327-BE24-7D07CFD5B4C6}" srcOrd="1" destOrd="0" presId="urn:microsoft.com/office/officeart/2008/layout/LinedList"/>
    <dgm:cxn modelId="{39A0C42A-BB61-465C-9EDD-00F2F3E219F0}" type="presParOf" srcId="{7E14BF8A-5C5F-453F-A86A-DD07CEC539C6}" destId="{AD60F014-66F9-468E-81C3-2F11221E9B06}" srcOrd="2" destOrd="0" presId="urn:microsoft.com/office/officeart/2008/layout/LinedList"/>
    <dgm:cxn modelId="{B904DD1D-1E94-4333-A79C-0B7FAD739A52}" type="presParOf" srcId="{AD60F014-66F9-468E-81C3-2F11221E9B06}" destId="{7F3FAE45-FEDE-44A4-B8B6-24E34BF1E41B}" srcOrd="0" destOrd="0" presId="urn:microsoft.com/office/officeart/2008/layout/LinedList"/>
    <dgm:cxn modelId="{224A3A9B-494A-4B83-B10E-02C2C0A8828F}" type="presParOf" srcId="{7F3FAE45-FEDE-44A4-B8B6-24E34BF1E41B}" destId="{C26E4B3B-8241-4188-93CA-29FC29450298}" srcOrd="0" destOrd="0" presId="urn:microsoft.com/office/officeart/2008/layout/LinedList"/>
    <dgm:cxn modelId="{6793DD4A-A8D4-4C03-8068-FA6866FA0AAB}" type="presParOf" srcId="{7F3FAE45-FEDE-44A4-B8B6-24E34BF1E41B}" destId="{8B819BB0-04AF-4348-96B5-80887C160492}" srcOrd="1" destOrd="0" presId="urn:microsoft.com/office/officeart/2008/layout/LinedList"/>
    <dgm:cxn modelId="{ACE5AFF0-E75D-4C8D-BFD5-4077268219E2}" type="presParOf" srcId="{7F3FAE45-FEDE-44A4-B8B6-24E34BF1E41B}" destId="{2E41D635-4521-4D0E-8B5A-14985B9EBA48}" srcOrd="2" destOrd="0" presId="urn:microsoft.com/office/officeart/2008/layout/LinedList"/>
    <dgm:cxn modelId="{867D2AE9-CDBA-46EE-8216-257CBD99EB70}" type="presParOf" srcId="{AD60F014-66F9-468E-81C3-2F11221E9B06}" destId="{7AE68905-D041-4B46-9431-12B189675E35}" srcOrd="1" destOrd="0" presId="urn:microsoft.com/office/officeart/2008/layout/LinedList"/>
    <dgm:cxn modelId="{405B248C-AF59-4AA5-8F3C-CE5572C14712}" type="presParOf" srcId="{AD60F014-66F9-468E-81C3-2F11221E9B06}" destId="{6E736B82-FC93-4C3E-B0CF-92A689CD12CD}" srcOrd="2" destOrd="0" presId="urn:microsoft.com/office/officeart/2008/layout/LinedList"/>
    <dgm:cxn modelId="{D50726B5-1B38-4375-B510-9EFD06AB54EA}" type="presParOf" srcId="{6E736B82-FC93-4C3E-B0CF-92A689CD12CD}" destId="{29A6C730-264A-444C-B1BF-EE1E3E7CC171}" srcOrd="0" destOrd="0" presId="urn:microsoft.com/office/officeart/2008/layout/LinedList"/>
    <dgm:cxn modelId="{B5250222-8025-4947-B0A2-866D7B4055E5}" type="presParOf" srcId="{6E736B82-FC93-4C3E-B0CF-92A689CD12CD}" destId="{03288C46-CE49-4846-948E-DF622FB031A8}" srcOrd="1" destOrd="0" presId="urn:microsoft.com/office/officeart/2008/layout/LinedList"/>
    <dgm:cxn modelId="{80B937F7-0632-43CD-8CDE-198969F66FCF}" type="presParOf" srcId="{6E736B82-FC93-4C3E-B0CF-92A689CD12CD}" destId="{F0671CDC-9368-44BB-8B05-03BA5A9F91AE}" srcOrd="2" destOrd="0" presId="urn:microsoft.com/office/officeart/2008/layout/LinedList"/>
    <dgm:cxn modelId="{D96ABB50-E451-4244-86C4-152417A0F0F3}" type="presParOf" srcId="{DE2C5B94-9D97-4505-9B42-E4B986AE0652}" destId="{976AC683-5B01-4867-9752-B3EA7C6ED2E6}" srcOrd="8" destOrd="0" presId="urn:microsoft.com/office/officeart/2008/layout/LinedList"/>
    <dgm:cxn modelId="{FDDB3B79-ED7E-4970-A49A-02125734F6E7}" type="presParOf" srcId="{DE2C5B94-9D97-4505-9B42-E4B986AE0652}" destId="{CC05EDCF-F158-4562-A94E-9D545D1D69BF}"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765869-4399-48C6-BB4D-0A8D8BAA658C}" type="doc">
      <dgm:prSet loTypeId="urn:microsoft.com/office/officeart/2005/8/layout/hList7" loCatId="list" qsTypeId="urn:microsoft.com/office/officeart/2005/8/quickstyle/3d4" qsCatId="3D" csTypeId="urn:microsoft.com/office/officeart/2005/8/colors/colorful1" csCatId="colorful" phldr="1"/>
      <dgm:spPr/>
    </dgm:pt>
    <dgm:pt modelId="{1DB10DAF-B933-4297-AABD-90F041434ADE}">
      <dgm:prSet phldrT="[Text]" custT="1"/>
      <dgm:spPr/>
      <dgm:t>
        <a:bodyPr/>
        <a:lstStyle/>
        <a:p>
          <a:r>
            <a:rPr lang="en-US" sz="2400" b="1" dirty="0" smtClean="0"/>
            <a:t>Disaster risk management</a:t>
          </a:r>
          <a:r>
            <a:rPr lang="en-US" sz="2000" b="1" dirty="0" smtClean="0"/>
            <a:t>:</a:t>
          </a:r>
          <a:br>
            <a:rPr lang="en-US" sz="2000" b="1" dirty="0" smtClean="0"/>
          </a:br>
          <a:r>
            <a:rPr lang="en-US" sz="1600" b="0" dirty="0" smtClean="0"/>
            <a:t>disaster risk reduction +</a:t>
          </a:r>
        </a:p>
        <a:p>
          <a:r>
            <a:rPr lang="en-US" sz="1600" b="0" dirty="0" smtClean="0"/>
            <a:t>disaster management</a:t>
          </a:r>
          <a:endParaRPr lang="en-US" sz="1600" b="0" dirty="0"/>
        </a:p>
      </dgm:t>
    </dgm:pt>
    <dgm:pt modelId="{7CEEA206-A6CC-4FF1-A40B-8DB3A5428072}" type="parTrans" cxnId="{DA636CA9-349A-4F63-BE38-0BD7025E89F7}">
      <dgm:prSet/>
      <dgm:spPr/>
      <dgm:t>
        <a:bodyPr/>
        <a:lstStyle/>
        <a:p>
          <a:endParaRPr lang="en-US"/>
        </a:p>
      </dgm:t>
    </dgm:pt>
    <dgm:pt modelId="{0C1BA13C-6A51-4A45-B0AE-DCB92A3C1F19}" type="sibTrans" cxnId="{DA636CA9-349A-4F63-BE38-0BD7025E89F7}">
      <dgm:prSet/>
      <dgm:spPr/>
      <dgm:t>
        <a:bodyPr/>
        <a:lstStyle/>
        <a:p>
          <a:endParaRPr lang="en-US"/>
        </a:p>
      </dgm:t>
    </dgm:pt>
    <dgm:pt modelId="{E5DFD196-B4D7-4174-995A-A8DDA92AB46A}">
      <dgm:prSet phldrT="[Text]" custT="1"/>
      <dgm:spPr/>
      <dgm:t>
        <a:bodyPr/>
        <a:lstStyle/>
        <a:p>
          <a:r>
            <a:rPr lang="en-US" sz="2400" b="1" dirty="0" smtClean="0"/>
            <a:t>Climate change adaptation: </a:t>
          </a:r>
          <a:br>
            <a:rPr lang="en-US" sz="2400" b="1" dirty="0" smtClean="0"/>
          </a:br>
          <a:r>
            <a:rPr lang="en-US" sz="2000" b="1" dirty="0" smtClean="0"/>
            <a:t>human &amp; natural systems</a:t>
          </a:r>
          <a:endParaRPr lang="en-US" sz="1800" dirty="0"/>
        </a:p>
      </dgm:t>
    </dgm:pt>
    <dgm:pt modelId="{03B0AC5C-3AB5-4B3D-A28A-DDF0F1E9C1F3}" type="parTrans" cxnId="{C6E42EFA-CE46-48CF-B2CB-5D99B58E7FDC}">
      <dgm:prSet/>
      <dgm:spPr/>
      <dgm:t>
        <a:bodyPr/>
        <a:lstStyle/>
        <a:p>
          <a:endParaRPr lang="en-US"/>
        </a:p>
      </dgm:t>
    </dgm:pt>
    <dgm:pt modelId="{DBFFA3EE-EE25-4B81-8240-E4C2FCAD14A7}" type="sibTrans" cxnId="{C6E42EFA-CE46-48CF-B2CB-5D99B58E7FDC}">
      <dgm:prSet/>
      <dgm:spPr/>
      <dgm:t>
        <a:bodyPr/>
        <a:lstStyle/>
        <a:p>
          <a:endParaRPr lang="en-US"/>
        </a:p>
      </dgm:t>
    </dgm:pt>
    <dgm:pt modelId="{B5F18D48-52C7-43FB-8524-ED99B0B1657F}">
      <dgm:prSet phldrT="[Text]" custT="1"/>
      <dgm:spPr/>
      <dgm:t>
        <a:bodyPr/>
        <a:lstStyle/>
        <a:p>
          <a:r>
            <a:rPr lang="en-US" sz="2400" b="1" dirty="0" smtClean="0"/>
            <a:t>Disaster risk</a:t>
          </a:r>
          <a:r>
            <a:rPr lang="en-US" sz="1800" dirty="0" smtClean="0"/>
            <a:t>:</a:t>
          </a:r>
          <a:br>
            <a:rPr lang="en-US" sz="1800" dirty="0" smtClean="0"/>
          </a:br>
          <a:r>
            <a:rPr lang="en-US" sz="1800" dirty="0" smtClean="0"/>
            <a:t>likelihood of severe alterations due to hazardous physical events</a:t>
          </a:r>
          <a:endParaRPr lang="en-US" sz="1800" dirty="0"/>
        </a:p>
      </dgm:t>
    </dgm:pt>
    <dgm:pt modelId="{4A6FD2F1-F7C0-424B-AC1E-16176F69F676}" type="sibTrans" cxnId="{65CA75AD-24AA-4FDF-AC6A-BBD1AD5CFAFE}">
      <dgm:prSet/>
      <dgm:spPr/>
      <dgm:t>
        <a:bodyPr/>
        <a:lstStyle/>
        <a:p>
          <a:endParaRPr lang="en-US"/>
        </a:p>
      </dgm:t>
    </dgm:pt>
    <dgm:pt modelId="{D8E9A9B3-E202-4C42-864D-79D8EDAAC002}" type="parTrans" cxnId="{65CA75AD-24AA-4FDF-AC6A-BBD1AD5CFAFE}">
      <dgm:prSet/>
      <dgm:spPr/>
      <dgm:t>
        <a:bodyPr/>
        <a:lstStyle/>
        <a:p>
          <a:endParaRPr lang="en-US"/>
        </a:p>
      </dgm:t>
    </dgm:pt>
    <dgm:pt modelId="{2EB52A98-8CC7-4094-9B8D-8DD308682AF9}" type="pres">
      <dgm:prSet presAssocID="{0C765869-4399-48C6-BB4D-0A8D8BAA658C}" presName="Name0" presStyleCnt="0">
        <dgm:presLayoutVars>
          <dgm:dir/>
          <dgm:resizeHandles val="exact"/>
        </dgm:presLayoutVars>
      </dgm:prSet>
      <dgm:spPr/>
    </dgm:pt>
    <dgm:pt modelId="{8A96BF73-2DA4-42CA-866B-F78B2EBD769C}" type="pres">
      <dgm:prSet presAssocID="{0C765869-4399-48C6-BB4D-0A8D8BAA658C}" presName="fgShape" presStyleLbl="fgShp" presStyleIdx="0" presStyleCnt="1"/>
      <dgm:spPr/>
    </dgm:pt>
    <dgm:pt modelId="{8A9E4EAB-AB5C-4953-B581-ACD6B5D6ADD9}" type="pres">
      <dgm:prSet presAssocID="{0C765869-4399-48C6-BB4D-0A8D8BAA658C}" presName="linComp" presStyleCnt="0"/>
      <dgm:spPr/>
    </dgm:pt>
    <dgm:pt modelId="{EBD3C893-8DE8-4F7B-BD23-57226D30EF55}" type="pres">
      <dgm:prSet presAssocID="{1DB10DAF-B933-4297-AABD-90F041434ADE}" presName="compNode" presStyleCnt="0"/>
      <dgm:spPr/>
    </dgm:pt>
    <dgm:pt modelId="{C88CE0F3-2CC9-414A-9E0B-B881BBAE93B5}" type="pres">
      <dgm:prSet presAssocID="{1DB10DAF-B933-4297-AABD-90F041434ADE}" presName="bkgdShape" presStyleLbl="node1" presStyleIdx="0" presStyleCnt="3"/>
      <dgm:spPr/>
      <dgm:t>
        <a:bodyPr/>
        <a:lstStyle/>
        <a:p>
          <a:endParaRPr lang="en-US"/>
        </a:p>
      </dgm:t>
    </dgm:pt>
    <dgm:pt modelId="{5D89A002-34E7-4915-9FF0-39CE307C25FB}" type="pres">
      <dgm:prSet presAssocID="{1DB10DAF-B933-4297-AABD-90F041434ADE}" presName="nodeTx" presStyleLbl="node1" presStyleIdx="0" presStyleCnt="3">
        <dgm:presLayoutVars>
          <dgm:bulletEnabled val="1"/>
        </dgm:presLayoutVars>
      </dgm:prSet>
      <dgm:spPr/>
      <dgm:t>
        <a:bodyPr/>
        <a:lstStyle/>
        <a:p>
          <a:endParaRPr lang="en-US"/>
        </a:p>
      </dgm:t>
    </dgm:pt>
    <dgm:pt modelId="{4AC4D451-F0C1-4F4F-A6D2-0426231B875A}" type="pres">
      <dgm:prSet presAssocID="{1DB10DAF-B933-4297-AABD-90F041434ADE}" presName="invisiNode" presStyleLbl="node1" presStyleIdx="0" presStyleCnt="3"/>
      <dgm:spPr/>
    </dgm:pt>
    <dgm:pt modelId="{2F62D96D-3DD4-4138-96B2-F43D9132E8C3}" type="pres">
      <dgm:prSet presAssocID="{1DB10DAF-B933-4297-AABD-90F041434AD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pt>
    <dgm:pt modelId="{B6403E13-668C-4A74-9242-B0D287789B21}" type="pres">
      <dgm:prSet presAssocID="{0C1BA13C-6A51-4A45-B0AE-DCB92A3C1F19}" presName="sibTrans" presStyleLbl="sibTrans2D1" presStyleIdx="0" presStyleCnt="0"/>
      <dgm:spPr/>
      <dgm:t>
        <a:bodyPr/>
        <a:lstStyle/>
        <a:p>
          <a:endParaRPr lang="en-US"/>
        </a:p>
      </dgm:t>
    </dgm:pt>
    <dgm:pt modelId="{D0F67A4C-A315-4584-BCD3-B790AAD36655}" type="pres">
      <dgm:prSet presAssocID="{B5F18D48-52C7-43FB-8524-ED99B0B1657F}" presName="compNode" presStyleCnt="0"/>
      <dgm:spPr/>
    </dgm:pt>
    <dgm:pt modelId="{1C41EA93-AE43-4C4A-87A5-4898DCB029AA}" type="pres">
      <dgm:prSet presAssocID="{B5F18D48-52C7-43FB-8524-ED99B0B1657F}" presName="bkgdShape" presStyleLbl="node1" presStyleIdx="1" presStyleCnt="3"/>
      <dgm:spPr/>
      <dgm:t>
        <a:bodyPr/>
        <a:lstStyle/>
        <a:p>
          <a:endParaRPr lang="en-US"/>
        </a:p>
      </dgm:t>
    </dgm:pt>
    <dgm:pt modelId="{1DD1B344-660B-43C2-91BF-5C6844E0E580}" type="pres">
      <dgm:prSet presAssocID="{B5F18D48-52C7-43FB-8524-ED99B0B1657F}" presName="nodeTx" presStyleLbl="node1" presStyleIdx="1" presStyleCnt="3">
        <dgm:presLayoutVars>
          <dgm:bulletEnabled val="1"/>
        </dgm:presLayoutVars>
      </dgm:prSet>
      <dgm:spPr/>
      <dgm:t>
        <a:bodyPr/>
        <a:lstStyle/>
        <a:p>
          <a:endParaRPr lang="en-US"/>
        </a:p>
      </dgm:t>
    </dgm:pt>
    <dgm:pt modelId="{DC1691A3-AE12-4C4C-8FE1-520245D7FDE4}" type="pres">
      <dgm:prSet presAssocID="{B5F18D48-52C7-43FB-8524-ED99B0B1657F}" presName="invisiNode" presStyleLbl="node1" presStyleIdx="1" presStyleCnt="3"/>
      <dgm:spPr/>
    </dgm:pt>
    <dgm:pt modelId="{843C0A0B-02EF-42E8-8D1C-4164309272A6}" type="pres">
      <dgm:prSet presAssocID="{B5F18D48-52C7-43FB-8524-ED99B0B1657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pt>
    <dgm:pt modelId="{68445FD8-CC91-41CE-A3BB-5CB513575E8E}" type="pres">
      <dgm:prSet presAssocID="{4A6FD2F1-F7C0-424B-AC1E-16176F69F676}" presName="sibTrans" presStyleLbl="sibTrans2D1" presStyleIdx="0" presStyleCnt="0"/>
      <dgm:spPr/>
      <dgm:t>
        <a:bodyPr/>
        <a:lstStyle/>
        <a:p>
          <a:endParaRPr lang="en-US"/>
        </a:p>
      </dgm:t>
    </dgm:pt>
    <dgm:pt modelId="{492A65AE-35CD-40B4-8C0E-B7BF013F3B82}" type="pres">
      <dgm:prSet presAssocID="{E5DFD196-B4D7-4174-995A-A8DDA92AB46A}" presName="compNode" presStyleCnt="0"/>
      <dgm:spPr/>
    </dgm:pt>
    <dgm:pt modelId="{6CC4DF5F-A3E2-4830-8F04-BFDEF9FD346D}" type="pres">
      <dgm:prSet presAssocID="{E5DFD196-B4D7-4174-995A-A8DDA92AB46A}" presName="bkgdShape" presStyleLbl="node1" presStyleIdx="2" presStyleCnt="3"/>
      <dgm:spPr/>
      <dgm:t>
        <a:bodyPr/>
        <a:lstStyle/>
        <a:p>
          <a:endParaRPr lang="en-US"/>
        </a:p>
      </dgm:t>
    </dgm:pt>
    <dgm:pt modelId="{E2D86F70-5760-4D76-8CA1-4C7C1504FF1B}" type="pres">
      <dgm:prSet presAssocID="{E5DFD196-B4D7-4174-995A-A8DDA92AB46A}" presName="nodeTx" presStyleLbl="node1" presStyleIdx="2" presStyleCnt="3">
        <dgm:presLayoutVars>
          <dgm:bulletEnabled val="1"/>
        </dgm:presLayoutVars>
      </dgm:prSet>
      <dgm:spPr/>
      <dgm:t>
        <a:bodyPr/>
        <a:lstStyle/>
        <a:p>
          <a:endParaRPr lang="en-US"/>
        </a:p>
      </dgm:t>
    </dgm:pt>
    <dgm:pt modelId="{E4320ED5-8511-4DDB-893B-6978B1B087EF}" type="pres">
      <dgm:prSet presAssocID="{E5DFD196-B4D7-4174-995A-A8DDA92AB46A}" presName="invisiNode" presStyleLbl="node1" presStyleIdx="2" presStyleCnt="3"/>
      <dgm:spPr/>
    </dgm:pt>
    <dgm:pt modelId="{33A05B2D-5763-40E1-B645-0F533599CAAA}" type="pres">
      <dgm:prSet presAssocID="{E5DFD196-B4D7-4174-995A-A8DDA92AB46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Lst>
  <dgm:cxnLst>
    <dgm:cxn modelId="{B35FD464-59AA-4BD0-9A2A-0DDB03CC8EFC}" type="presOf" srcId="{4A6FD2F1-F7C0-424B-AC1E-16176F69F676}" destId="{68445FD8-CC91-41CE-A3BB-5CB513575E8E}" srcOrd="0" destOrd="0" presId="urn:microsoft.com/office/officeart/2005/8/layout/hList7"/>
    <dgm:cxn modelId="{C6E42EFA-CE46-48CF-B2CB-5D99B58E7FDC}" srcId="{0C765869-4399-48C6-BB4D-0A8D8BAA658C}" destId="{E5DFD196-B4D7-4174-995A-A8DDA92AB46A}" srcOrd="2" destOrd="0" parTransId="{03B0AC5C-3AB5-4B3D-A28A-DDF0F1E9C1F3}" sibTransId="{DBFFA3EE-EE25-4B81-8240-E4C2FCAD14A7}"/>
    <dgm:cxn modelId="{322FF5BD-EBDA-4938-9775-7E9570DAB13D}" type="presOf" srcId="{E5DFD196-B4D7-4174-995A-A8DDA92AB46A}" destId="{E2D86F70-5760-4D76-8CA1-4C7C1504FF1B}" srcOrd="1" destOrd="0" presId="urn:microsoft.com/office/officeart/2005/8/layout/hList7"/>
    <dgm:cxn modelId="{D5B206C1-D9C3-4770-BF1A-DF84A8022B14}" type="presOf" srcId="{B5F18D48-52C7-43FB-8524-ED99B0B1657F}" destId="{1DD1B344-660B-43C2-91BF-5C6844E0E580}" srcOrd="1" destOrd="0" presId="urn:microsoft.com/office/officeart/2005/8/layout/hList7"/>
    <dgm:cxn modelId="{25CECDC1-B1A1-4563-BEC6-45717D6487B8}" type="presOf" srcId="{0C1BA13C-6A51-4A45-B0AE-DCB92A3C1F19}" destId="{B6403E13-668C-4A74-9242-B0D287789B21}" srcOrd="0" destOrd="0" presId="urn:microsoft.com/office/officeart/2005/8/layout/hList7"/>
    <dgm:cxn modelId="{24F7185D-7E3F-4548-BFDD-820ADD32C3B7}" type="presOf" srcId="{1DB10DAF-B933-4297-AABD-90F041434ADE}" destId="{5D89A002-34E7-4915-9FF0-39CE307C25FB}" srcOrd="1" destOrd="0" presId="urn:microsoft.com/office/officeart/2005/8/layout/hList7"/>
    <dgm:cxn modelId="{DA636CA9-349A-4F63-BE38-0BD7025E89F7}" srcId="{0C765869-4399-48C6-BB4D-0A8D8BAA658C}" destId="{1DB10DAF-B933-4297-AABD-90F041434ADE}" srcOrd="0" destOrd="0" parTransId="{7CEEA206-A6CC-4FF1-A40B-8DB3A5428072}" sibTransId="{0C1BA13C-6A51-4A45-B0AE-DCB92A3C1F19}"/>
    <dgm:cxn modelId="{65CA75AD-24AA-4FDF-AC6A-BBD1AD5CFAFE}" srcId="{0C765869-4399-48C6-BB4D-0A8D8BAA658C}" destId="{B5F18D48-52C7-43FB-8524-ED99B0B1657F}" srcOrd="1" destOrd="0" parTransId="{D8E9A9B3-E202-4C42-864D-79D8EDAAC002}" sibTransId="{4A6FD2F1-F7C0-424B-AC1E-16176F69F676}"/>
    <dgm:cxn modelId="{D3716558-07E6-4C9E-A0B0-6A0A58467F35}" type="presOf" srcId="{0C765869-4399-48C6-BB4D-0A8D8BAA658C}" destId="{2EB52A98-8CC7-4094-9B8D-8DD308682AF9}" srcOrd="0" destOrd="0" presId="urn:microsoft.com/office/officeart/2005/8/layout/hList7"/>
    <dgm:cxn modelId="{4C1FD1F7-0819-4C5C-8AF1-4E0EF9B49E2B}" type="presOf" srcId="{1DB10DAF-B933-4297-AABD-90F041434ADE}" destId="{C88CE0F3-2CC9-414A-9E0B-B881BBAE93B5}" srcOrd="0" destOrd="0" presId="urn:microsoft.com/office/officeart/2005/8/layout/hList7"/>
    <dgm:cxn modelId="{FAD34C0C-617C-4DD0-B153-3E440A274BDB}" type="presOf" srcId="{E5DFD196-B4D7-4174-995A-A8DDA92AB46A}" destId="{6CC4DF5F-A3E2-4830-8F04-BFDEF9FD346D}" srcOrd="0" destOrd="0" presId="urn:microsoft.com/office/officeart/2005/8/layout/hList7"/>
    <dgm:cxn modelId="{557034CE-5038-4E0B-B3D8-618BE8528890}" type="presOf" srcId="{B5F18D48-52C7-43FB-8524-ED99B0B1657F}" destId="{1C41EA93-AE43-4C4A-87A5-4898DCB029AA}" srcOrd="0" destOrd="0" presId="urn:microsoft.com/office/officeart/2005/8/layout/hList7"/>
    <dgm:cxn modelId="{EB147C85-FF94-4C7E-A927-D102490EDD1A}" type="presParOf" srcId="{2EB52A98-8CC7-4094-9B8D-8DD308682AF9}" destId="{8A96BF73-2DA4-42CA-866B-F78B2EBD769C}" srcOrd="0" destOrd="0" presId="urn:microsoft.com/office/officeart/2005/8/layout/hList7"/>
    <dgm:cxn modelId="{AB2972B8-2181-4800-8FA8-9A59D06A5FEA}" type="presParOf" srcId="{2EB52A98-8CC7-4094-9B8D-8DD308682AF9}" destId="{8A9E4EAB-AB5C-4953-B581-ACD6B5D6ADD9}" srcOrd="1" destOrd="0" presId="urn:microsoft.com/office/officeart/2005/8/layout/hList7"/>
    <dgm:cxn modelId="{60C3E55A-80AE-480F-A5ED-D33A0CB52590}" type="presParOf" srcId="{8A9E4EAB-AB5C-4953-B581-ACD6B5D6ADD9}" destId="{EBD3C893-8DE8-4F7B-BD23-57226D30EF55}" srcOrd="0" destOrd="0" presId="urn:microsoft.com/office/officeart/2005/8/layout/hList7"/>
    <dgm:cxn modelId="{4C11E46D-C91A-4F0A-844C-07BC3E7E4EA3}" type="presParOf" srcId="{EBD3C893-8DE8-4F7B-BD23-57226D30EF55}" destId="{C88CE0F3-2CC9-414A-9E0B-B881BBAE93B5}" srcOrd="0" destOrd="0" presId="urn:microsoft.com/office/officeart/2005/8/layout/hList7"/>
    <dgm:cxn modelId="{D3B115F0-5768-4EBD-B910-3137B72F3220}" type="presParOf" srcId="{EBD3C893-8DE8-4F7B-BD23-57226D30EF55}" destId="{5D89A002-34E7-4915-9FF0-39CE307C25FB}" srcOrd="1" destOrd="0" presId="urn:microsoft.com/office/officeart/2005/8/layout/hList7"/>
    <dgm:cxn modelId="{FBEA9EC6-90A4-47A9-A3CE-BCCEAED910B1}" type="presParOf" srcId="{EBD3C893-8DE8-4F7B-BD23-57226D30EF55}" destId="{4AC4D451-F0C1-4F4F-A6D2-0426231B875A}" srcOrd="2" destOrd="0" presId="urn:microsoft.com/office/officeart/2005/8/layout/hList7"/>
    <dgm:cxn modelId="{8C3594B9-0E66-459F-BA2C-6970D04650E2}" type="presParOf" srcId="{EBD3C893-8DE8-4F7B-BD23-57226D30EF55}" destId="{2F62D96D-3DD4-4138-96B2-F43D9132E8C3}" srcOrd="3" destOrd="0" presId="urn:microsoft.com/office/officeart/2005/8/layout/hList7"/>
    <dgm:cxn modelId="{18C94004-1926-40CD-A188-44C3C13EFB38}" type="presParOf" srcId="{8A9E4EAB-AB5C-4953-B581-ACD6B5D6ADD9}" destId="{B6403E13-668C-4A74-9242-B0D287789B21}" srcOrd="1" destOrd="0" presId="urn:microsoft.com/office/officeart/2005/8/layout/hList7"/>
    <dgm:cxn modelId="{0C5DB7DA-8BEF-40D0-B4F4-857A299DD879}" type="presParOf" srcId="{8A9E4EAB-AB5C-4953-B581-ACD6B5D6ADD9}" destId="{D0F67A4C-A315-4584-BCD3-B790AAD36655}" srcOrd="2" destOrd="0" presId="urn:microsoft.com/office/officeart/2005/8/layout/hList7"/>
    <dgm:cxn modelId="{565EFC92-4D3C-4171-8D0F-3750D2D02FB9}" type="presParOf" srcId="{D0F67A4C-A315-4584-BCD3-B790AAD36655}" destId="{1C41EA93-AE43-4C4A-87A5-4898DCB029AA}" srcOrd="0" destOrd="0" presId="urn:microsoft.com/office/officeart/2005/8/layout/hList7"/>
    <dgm:cxn modelId="{D8F3CBAE-E96F-4DB8-B96B-4AE46BE7B0DC}" type="presParOf" srcId="{D0F67A4C-A315-4584-BCD3-B790AAD36655}" destId="{1DD1B344-660B-43C2-91BF-5C6844E0E580}" srcOrd="1" destOrd="0" presId="urn:microsoft.com/office/officeart/2005/8/layout/hList7"/>
    <dgm:cxn modelId="{1E5266A3-72D6-4227-A7D8-1A6A3FE614AB}" type="presParOf" srcId="{D0F67A4C-A315-4584-BCD3-B790AAD36655}" destId="{DC1691A3-AE12-4C4C-8FE1-520245D7FDE4}" srcOrd="2" destOrd="0" presId="urn:microsoft.com/office/officeart/2005/8/layout/hList7"/>
    <dgm:cxn modelId="{4A6BCC86-94EE-4714-8ABB-468C63CB72B5}" type="presParOf" srcId="{D0F67A4C-A315-4584-BCD3-B790AAD36655}" destId="{843C0A0B-02EF-42E8-8D1C-4164309272A6}" srcOrd="3" destOrd="0" presId="urn:microsoft.com/office/officeart/2005/8/layout/hList7"/>
    <dgm:cxn modelId="{7E78B2A5-7CCA-4447-88F0-53FD66A142B4}" type="presParOf" srcId="{8A9E4EAB-AB5C-4953-B581-ACD6B5D6ADD9}" destId="{68445FD8-CC91-41CE-A3BB-5CB513575E8E}" srcOrd="3" destOrd="0" presId="urn:microsoft.com/office/officeart/2005/8/layout/hList7"/>
    <dgm:cxn modelId="{16A53E76-6E7B-4448-AC89-2BCAE7DB3042}" type="presParOf" srcId="{8A9E4EAB-AB5C-4953-B581-ACD6B5D6ADD9}" destId="{492A65AE-35CD-40B4-8C0E-B7BF013F3B82}" srcOrd="4" destOrd="0" presId="urn:microsoft.com/office/officeart/2005/8/layout/hList7"/>
    <dgm:cxn modelId="{1AF80970-4AE0-4CF6-B95B-1C9A297070D4}" type="presParOf" srcId="{492A65AE-35CD-40B4-8C0E-B7BF013F3B82}" destId="{6CC4DF5F-A3E2-4830-8F04-BFDEF9FD346D}" srcOrd="0" destOrd="0" presId="urn:microsoft.com/office/officeart/2005/8/layout/hList7"/>
    <dgm:cxn modelId="{75AA730F-87CA-45F9-A36D-C06B00F4A45C}" type="presParOf" srcId="{492A65AE-35CD-40B4-8C0E-B7BF013F3B82}" destId="{E2D86F70-5760-4D76-8CA1-4C7C1504FF1B}" srcOrd="1" destOrd="0" presId="urn:microsoft.com/office/officeart/2005/8/layout/hList7"/>
    <dgm:cxn modelId="{03A0BC3D-4134-4680-92FE-284D9EB23239}" type="presParOf" srcId="{492A65AE-35CD-40B4-8C0E-B7BF013F3B82}" destId="{E4320ED5-8511-4DDB-893B-6978B1B087EF}" srcOrd="2" destOrd="0" presId="urn:microsoft.com/office/officeart/2005/8/layout/hList7"/>
    <dgm:cxn modelId="{FE013451-0415-4004-9D84-1833993C77FA}" type="presParOf" srcId="{492A65AE-35CD-40B4-8C0E-B7BF013F3B82}" destId="{33A05B2D-5763-40E1-B645-0F533599CAA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C3955F-963F-4C39-BF42-48FCCA58A871}"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E1C12E59-F8E5-44B2-9001-4BE3BB64923D}">
      <dgm:prSet phldrT="[Text]" custT="1"/>
      <dgm:spPr/>
      <dgm:t>
        <a:bodyPr/>
        <a:lstStyle/>
        <a:p>
          <a:r>
            <a:rPr lang="en-US" sz="1400" b="1" i="1" u="sng" dirty="0" smtClean="0"/>
            <a:t>Coping</a:t>
          </a:r>
          <a:r>
            <a:rPr lang="en-US" sz="1400" i="1" u="sng" dirty="0" smtClean="0"/>
            <a:t>:</a:t>
          </a:r>
          <a:r>
            <a:rPr lang="en-US" sz="1400" dirty="0" smtClean="0"/>
            <a:t>   </a:t>
          </a:r>
          <a:r>
            <a:rPr lang="en-US" sz="1100" dirty="0" smtClean="0"/>
            <a:t/>
          </a:r>
          <a:br>
            <a:rPr lang="en-US" sz="1100" dirty="0" smtClean="0"/>
          </a:br>
          <a:r>
            <a:rPr lang="en-US" sz="1400" dirty="0" smtClean="0"/>
            <a:t>“the action of overcoming a problem or</a:t>
          </a:r>
        </a:p>
        <a:p>
          <a:r>
            <a:rPr lang="en-US" sz="1400" dirty="0" smtClean="0"/>
            <a:t>difficulty”</a:t>
          </a:r>
        </a:p>
        <a:p>
          <a:r>
            <a:rPr lang="en-US" sz="1400" dirty="0" smtClean="0"/>
            <a:t>---focuses on the moment, constraint and survival;</a:t>
          </a:r>
          <a:endParaRPr lang="en-US" sz="1400" dirty="0"/>
        </a:p>
      </dgm:t>
    </dgm:pt>
    <dgm:pt modelId="{31C6E938-C65A-4D5D-A883-90646B17EFC2}" type="parTrans" cxnId="{3D0B262F-7413-4F6B-A2FF-521D46CF44DC}">
      <dgm:prSet/>
      <dgm:spPr/>
      <dgm:t>
        <a:bodyPr/>
        <a:lstStyle/>
        <a:p>
          <a:endParaRPr lang="en-US"/>
        </a:p>
      </dgm:t>
    </dgm:pt>
    <dgm:pt modelId="{1D1C9A6A-4BE7-4926-91A8-F4B76C7DE9F4}" type="sibTrans" cxnId="{3D0B262F-7413-4F6B-A2FF-521D46CF44DC}">
      <dgm:prSet/>
      <dgm:spPr/>
      <dgm:t>
        <a:bodyPr/>
        <a:lstStyle/>
        <a:p>
          <a:endParaRPr lang="en-US"/>
        </a:p>
      </dgm:t>
    </dgm:pt>
    <dgm:pt modelId="{039FBFAB-EB2B-4397-8A36-A7873A8596B8}">
      <dgm:prSet phldrT="[Text]" custT="1"/>
      <dgm:spPr/>
      <dgm:t>
        <a:bodyPr/>
        <a:lstStyle/>
        <a:p>
          <a:r>
            <a:rPr lang="en-US" sz="1400" b="1" i="1" u="sng" dirty="0" smtClean="0"/>
            <a:t>Adapting: </a:t>
          </a:r>
          <a:r>
            <a:rPr lang="en-US" sz="1400" b="0" i="0" u="none" dirty="0" smtClean="0"/>
            <a:t>“rendering suitable, modifying”</a:t>
          </a:r>
        </a:p>
        <a:p>
          <a:r>
            <a:rPr lang="en-US" sz="1400" b="0" i="0" u="none" dirty="0" smtClean="0"/>
            <a:t>---focuses on the future, where short-term survival is less in question</a:t>
          </a:r>
          <a:endParaRPr lang="en-US" sz="1400" b="0" i="0" u="none" dirty="0"/>
        </a:p>
      </dgm:t>
    </dgm:pt>
    <dgm:pt modelId="{101460B9-4D0D-442E-B4A7-0CBB1D917E6B}" type="parTrans" cxnId="{5E4E4399-F4AD-479B-ACBB-315A9C70928A}">
      <dgm:prSet/>
      <dgm:spPr/>
      <dgm:t>
        <a:bodyPr/>
        <a:lstStyle/>
        <a:p>
          <a:endParaRPr lang="en-US"/>
        </a:p>
      </dgm:t>
    </dgm:pt>
    <dgm:pt modelId="{0D46648C-3D1B-40BB-9F6E-9837CB3F943A}" type="sibTrans" cxnId="{5E4E4399-F4AD-479B-ACBB-315A9C70928A}">
      <dgm:prSet/>
      <dgm:spPr/>
      <dgm:t>
        <a:bodyPr/>
        <a:lstStyle/>
        <a:p>
          <a:endParaRPr lang="en-US"/>
        </a:p>
      </dgm:t>
    </dgm:pt>
    <dgm:pt modelId="{3ACAB5CF-1D57-4BCD-A192-B4CA7BAEB814}" type="pres">
      <dgm:prSet presAssocID="{88C3955F-963F-4C39-BF42-48FCCA58A871}" presName="Name0" presStyleCnt="0">
        <dgm:presLayoutVars>
          <dgm:chMax val="2"/>
          <dgm:chPref val="2"/>
          <dgm:animLvl val="lvl"/>
        </dgm:presLayoutVars>
      </dgm:prSet>
      <dgm:spPr/>
      <dgm:t>
        <a:bodyPr/>
        <a:lstStyle/>
        <a:p>
          <a:endParaRPr lang="en-US"/>
        </a:p>
      </dgm:t>
    </dgm:pt>
    <dgm:pt modelId="{E8EB1565-45F7-491F-8CC2-77337F62E304}" type="pres">
      <dgm:prSet presAssocID="{88C3955F-963F-4C39-BF42-48FCCA58A871}" presName="LeftText" presStyleLbl="revTx" presStyleIdx="0" presStyleCnt="0">
        <dgm:presLayoutVars>
          <dgm:bulletEnabled val="1"/>
        </dgm:presLayoutVars>
      </dgm:prSet>
      <dgm:spPr/>
      <dgm:t>
        <a:bodyPr/>
        <a:lstStyle/>
        <a:p>
          <a:endParaRPr lang="en-US"/>
        </a:p>
      </dgm:t>
    </dgm:pt>
    <dgm:pt modelId="{66C0B28B-E0E3-4D7A-A6F9-63DE8FF801B7}" type="pres">
      <dgm:prSet presAssocID="{88C3955F-963F-4C39-BF42-48FCCA58A871}" presName="LeftNode" presStyleLbl="bgImgPlace1" presStyleIdx="0" presStyleCnt="2">
        <dgm:presLayoutVars>
          <dgm:chMax val="2"/>
          <dgm:chPref val="2"/>
        </dgm:presLayoutVars>
      </dgm:prSet>
      <dgm:spPr/>
      <dgm:t>
        <a:bodyPr/>
        <a:lstStyle/>
        <a:p>
          <a:endParaRPr lang="en-US"/>
        </a:p>
      </dgm:t>
    </dgm:pt>
    <dgm:pt modelId="{F68676ED-5462-4C52-B903-F570A61FDBC9}" type="pres">
      <dgm:prSet presAssocID="{88C3955F-963F-4C39-BF42-48FCCA58A871}" presName="RightText" presStyleLbl="revTx" presStyleIdx="0" presStyleCnt="0">
        <dgm:presLayoutVars>
          <dgm:bulletEnabled val="1"/>
        </dgm:presLayoutVars>
      </dgm:prSet>
      <dgm:spPr/>
      <dgm:t>
        <a:bodyPr/>
        <a:lstStyle/>
        <a:p>
          <a:endParaRPr lang="en-US"/>
        </a:p>
      </dgm:t>
    </dgm:pt>
    <dgm:pt modelId="{C154B92A-3144-4F88-9ED4-E1A1BE98AD0B}" type="pres">
      <dgm:prSet presAssocID="{88C3955F-963F-4C39-BF42-48FCCA58A871}" presName="RightNode" presStyleLbl="bgImgPlace1" presStyleIdx="1" presStyleCnt="2">
        <dgm:presLayoutVars>
          <dgm:chMax val="0"/>
          <dgm:chPref val="0"/>
        </dgm:presLayoutVars>
      </dgm:prSet>
      <dgm:spPr/>
      <dgm:t>
        <a:bodyPr/>
        <a:lstStyle/>
        <a:p>
          <a:endParaRPr lang="en-US"/>
        </a:p>
      </dgm:t>
    </dgm:pt>
    <dgm:pt modelId="{6DC885A7-C4C0-424A-B80E-800FF967B531}" type="pres">
      <dgm:prSet presAssocID="{88C3955F-963F-4C39-BF42-48FCCA58A871}" presName="TopArrow" presStyleLbl="node1" presStyleIdx="0" presStyleCnt="2"/>
      <dgm:spPr/>
    </dgm:pt>
    <dgm:pt modelId="{B260F7D5-DEC2-45C6-A896-2668658935F9}" type="pres">
      <dgm:prSet presAssocID="{88C3955F-963F-4C39-BF42-48FCCA58A871}" presName="BottomArrow" presStyleLbl="node1" presStyleIdx="1" presStyleCnt="2"/>
      <dgm:spPr/>
    </dgm:pt>
  </dgm:ptLst>
  <dgm:cxnLst>
    <dgm:cxn modelId="{DA3E55CE-8A0F-49F7-A1B2-97E410D59B99}" type="presOf" srcId="{88C3955F-963F-4C39-BF42-48FCCA58A871}" destId="{3ACAB5CF-1D57-4BCD-A192-B4CA7BAEB814}" srcOrd="0" destOrd="0" presId="urn:microsoft.com/office/officeart/2009/layout/ReverseList"/>
    <dgm:cxn modelId="{C3B96F49-7ED2-4767-85FF-A7D0B9F3AD15}" type="presOf" srcId="{039FBFAB-EB2B-4397-8A36-A7873A8596B8}" destId="{F68676ED-5462-4C52-B903-F570A61FDBC9}" srcOrd="0" destOrd="0" presId="urn:microsoft.com/office/officeart/2009/layout/ReverseList"/>
    <dgm:cxn modelId="{19CEE128-CAA1-4969-9A31-5B584015F10A}" type="presOf" srcId="{039FBFAB-EB2B-4397-8A36-A7873A8596B8}" destId="{C154B92A-3144-4F88-9ED4-E1A1BE98AD0B}" srcOrd="1" destOrd="0" presId="urn:microsoft.com/office/officeart/2009/layout/ReverseList"/>
    <dgm:cxn modelId="{3D0B262F-7413-4F6B-A2FF-521D46CF44DC}" srcId="{88C3955F-963F-4C39-BF42-48FCCA58A871}" destId="{E1C12E59-F8E5-44B2-9001-4BE3BB64923D}" srcOrd="0" destOrd="0" parTransId="{31C6E938-C65A-4D5D-A883-90646B17EFC2}" sibTransId="{1D1C9A6A-4BE7-4926-91A8-F4B76C7DE9F4}"/>
    <dgm:cxn modelId="{5E4E4399-F4AD-479B-ACBB-315A9C70928A}" srcId="{88C3955F-963F-4C39-BF42-48FCCA58A871}" destId="{039FBFAB-EB2B-4397-8A36-A7873A8596B8}" srcOrd="1" destOrd="0" parTransId="{101460B9-4D0D-442E-B4A7-0CBB1D917E6B}" sibTransId="{0D46648C-3D1B-40BB-9F6E-9837CB3F943A}"/>
    <dgm:cxn modelId="{BD282FCE-97EB-492A-9700-525FE71F1F10}" type="presOf" srcId="{E1C12E59-F8E5-44B2-9001-4BE3BB64923D}" destId="{E8EB1565-45F7-491F-8CC2-77337F62E304}" srcOrd="0" destOrd="0" presId="urn:microsoft.com/office/officeart/2009/layout/ReverseList"/>
    <dgm:cxn modelId="{27C996DA-3988-49D5-9A12-8A021671E7D0}" type="presOf" srcId="{E1C12E59-F8E5-44B2-9001-4BE3BB64923D}" destId="{66C0B28B-E0E3-4D7A-A6F9-63DE8FF801B7}" srcOrd="1" destOrd="0" presId="urn:microsoft.com/office/officeart/2009/layout/ReverseList"/>
    <dgm:cxn modelId="{011D1798-52AA-4A29-8530-231C2AE17789}" type="presParOf" srcId="{3ACAB5CF-1D57-4BCD-A192-B4CA7BAEB814}" destId="{E8EB1565-45F7-491F-8CC2-77337F62E304}" srcOrd="0" destOrd="0" presId="urn:microsoft.com/office/officeart/2009/layout/ReverseList"/>
    <dgm:cxn modelId="{4F1DC7F4-F798-499E-A5C1-E85DC0700B87}" type="presParOf" srcId="{3ACAB5CF-1D57-4BCD-A192-B4CA7BAEB814}" destId="{66C0B28B-E0E3-4D7A-A6F9-63DE8FF801B7}" srcOrd="1" destOrd="0" presId="urn:microsoft.com/office/officeart/2009/layout/ReverseList"/>
    <dgm:cxn modelId="{51927C81-270F-4BCC-913E-01BE22720E5D}" type="presParOf" srcId="{3ACAB5CF-1D57-4BCD-A192-B4CA7BAEB814}" destId="{F68676ED-5462-4C52-B903-F570A61FDBC9}" srcOrd="2" destOrd="0" presId="urn:microsoft.com/office/officeart/2009/layout/ReverseList"/>
    <dgm:cxn modelId="{0686D5F6-95D3-4D8B-BB4C-D95243C445D7}" type="presParOf" srcId="{3ACAB5CF-1D57-4BCD-A192-B4CA7BAEB814}" destId="{C154B92A-3144-4F88-9ED4-E1A1BE98AD0B}" srcOrd="3" destOrd="0" presId="urn:microsoft.com/office/officeart/2009/layout/ReverseList"/>
    <dgm:cxn modelId="{169D24F2-2D62-4518-9477-A09DAD5A5EAB}" type="presParOf" srcId="{3ACAB5CF-1D57-4BCD-A192-B4CA7BAEB814}" destId="{6DC885A7-C4C0-424A-B80E-800FF967B531}" srcOrd="4" destOrd="0" presId="urn:microsoft.com/office/officeart/2009/layout/ReverseList"/>
    <dgm:cxn modelId="{1708EF40-D4E2-4331-8A00-B2E320017C83}" type="presParOf" srcId="{3ACAB5CF-1D57-4BCD-A192-B4CA7BAEB814}" destId="{B260F7D5-DEC2-45C6-A896-2668658935F9}"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9D961-364C-4C41-9F89-B99C50FBB196}">
      <dsp:nvSpPr>
        <dsp:cNvPr id="0" name=""/>
        <dsp:cNvSpPr/>
      </dsp:nvSpPr>
      <dsp:spPr>
        <a:xfrm>
          <a:off x="-5719383" y="-875610"/>
          <a:ext cx="6810583" cy="6810583"/>
        </a:xfrm>
        <a:prstGeom prst="blockArc">
          <a:avLst>
            <a:gd name="adj1" fmla="val 18900000"/>
            <a:gd name="adj2" fmla="val 2700000"/>
            <a:gd name="adj3" fmla="val 317"/>
          </a:avLst>
        </a:prstGeom>
        <a:noFill/>
        <a:ln w="55000" cap="flat" cmpd="thickThin"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901B337-7008-4A50-907E-9B62F17863B3}">
      <dsp:nvSpPr>
        <dsp:cNvPr id="0" name=""/>
        <dsp:cNvSpPr/>
      </dsp:nvSpPr>
      <dsp:spPr>
        <a:xfrm>
          <a:off x="702239" y="505936"/>
          <a:ext cx="7457541" cy="1011872"/>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317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Part I: Introduction &amp; general scope (Chap. 1-2,9) </a:t>
          </a:r>
          <a:endParaRPr lang="en-US" sz="2000" kern="1200" dirty="0"/>
        </a:p>
      </dsp:txBody>
      <dsp:txXfrm>
        <a:off x="702239" y="505936"/>
        <a:ext cx="7457541" cy="1011872"/>
      </dsp:txXfrm>
    </dsp:sp>
    <dsp:sp modelId="{6CDAC5B2-36A2-4570-8A2C-0D852C71AC77}">
      <dsp:nvSpPr>
        <dsp:cNvPr id="0" name=""/>
        <dsp:cNvSpPr/>
      </dsp:nvSpPr>
      <dsp:spPr>
        <a:xfrm>
          <a:off x="69819" y="379452"/>
          <a:ext cx="1264840" cy="126484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4DDCEC6-E7DF-4662-BD37-8550C58E69F8}">
      <dsp:nvSpPr>
        <dsp:cNvPr id="0" name=""/>
        <dsp:cNvSpPr/>
      </dsp:nvSpPr>
      <dsp:spPr>
        <a:xfrm>
          <a:off x="1070055" y="2023745"/>
          <a:ext cx="7089725" cy="1011872"/>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317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Part II: Climate extremes &amp; impacts (Chap. 3-4) </a:t>
          </a:r>
          <a:endParaRPr lang="en-US" sz="2000" kern="1200" dirty="0"/>
        </a:p>
      </dsp:txBody>
      <dsp:txXfrm>
        <a:off x="1070055" y="2023745"/>
        <a:ext cx="7089725" cy="1011872"/>
      </dsp:txXfrm>
    </dsp:sp>
    <dsp:sp modelId="{439D88B2-2302-4EAC-8DA9-0E4BA5AE2F01}">
      <dsp:nvSpPr>
        <dsp:cNvPr id="0" name=""/>
        <dsp:cNvSpPr/>
      </dsp:nvSpPr>
      <dsp:spPr>
        <a:xfrm>
          <a:off x="437634" y="1897261"/>
          <a:ext cx="1264840" cy="126484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7C0017-E778-4D44-A197-B21A1588F42D}">
      <dsp:nvSpPr>
        <dsp:cNvPr id="0" name=""/>
        <dsp:cNvSpPr/>
      </dsp:nvSpPr>
      <dsp:spPr>
        <a:xfrm>
          <a:off x="702239" y="3541554"/>
          <a:ext cx="7457541" cy="1011872"/>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317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Part III: Risk management &amp; adaptation (Chap. 5-8) </a:t>
          </a:r>
          <a:endParaRPr lang="en-US" sz="2000" kern="1200" dirty="0"/>
        </a:p>
      </dsp:txBody>
      <dsp:txXfrm>
        <a:off x="702239" y="3541554"/>
        <a:ext cx="7457541" cy="1011872"/>
      </dsp:txXfrm>
    </dsp:sp>
    <dsp:sp modelId="{7D851CA4-EE7D-4B61-9291-F9506B57F2BE}">
      <dsp:nvSpPr>
        <dsp:cNvPr id="0" name=""/>
        <dsp:cNvSpPr/>
      </dsp:nvSpPr>
      <dsp:spPr>
        <a:xfrm>
          <a:off x="69819" y="3415070"/>
          <a:ext cx="1264840" cy="126484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6C30-6423-43C7-B127-E92D3592EEDF}">
      <dsp:nvSpPr>
        <dsp:cNvPr id="0" name=""/>
        <dsp:cNvSpPr/>
      </dsp:nvSpPr>
      <dsp:spPr>
        <a:xfrm rot="10800000">
          <a:off x="1372568" y="1601"/>
          <a:ext cx="4104513" cy="1354900"/>
        </a:xfrm>
        <a:prstGeom prst="homePlate">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747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Changes in natural physical environment</a:t>
          </a:r>
          <a:endParaRPr lang="en-US" sz="2200" kern="1200" dirty="0"/>
        </a:p>
      </dsp:txBody>
      <dsp:txXfrm rot="10800000">
        <a:off x="1711293" y="1601"/>
        <a:ext cx="3765788" cy="1354900"/>
      </dsp:txXfrm>
    </dsp:sp>
    <dsp:sp modelId="{65B7488A-E7D5-4DCB-9DA6-FE55C4ED9860}">
      <dsp:nvSpPr>
        <dsp:cNvPr id="0" name=""/>
        <dsp:cNvSpPr/>
      </dsp:nvSpPr>
      <dsp:spPr>
        <a:xfrm>
          <a:off x="695118" y="1601"/>
          <a:ext cx="1354900" cy="13549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29F20098-8FAE-463D-845C-7D16DAD77983}">
      <dsp:nvSpPr>
        <dsp:cNvPr id="0" name=""/>
        <dsp:cNvSpPr/>
      </dsp:nvSpPr>
      <dsp:spPr>
        <a:xfrm rot="10800000">
          <a:off x="1372568" y="1760949"/>
          <a:ext cx="4104513" cy="1354900"/>
        </a:xfrm>
        <a:prstGeom prst="homePlate">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747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Changes in ecosystems</a:t>
          </a:r>
          <a:endParaRPr lang="en-US" sz="2200" kern="1200" dirty="0"/>
        </a:p>
      </dsp:txBody>
      <dsp:txXfrm rot="10800000">
        <a:off x="1711293" y="1760949"/>
        <a:ext cx="3765788" cy="1354900"/>
      </dsp:txXfrm>
    </dsp:sp>
    <dsp:sp modelId="{3C72E853-0F56-468E-8AAC-ABC3E5AC7D0E}">
      <dsp:nvSpPr>
        <dsp:cNvPr id="0" name=""/>
        <dsp:cNvSpPr/>
      </dsp:nvSpPr>
      <dsp:spPr>
        <a:xfrm>
          <a:off x="695118" y="1760949"/>
          <a:ext cx="1354900" cy="135490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6CF73C64-3EDA-49CE-BCA6-EDC1EA9659EE}">
      <dsp:nvSpPr>
        <dsp:cNvPr id="0" name=""/>
        <dsp:cNvSpPr/>
      </dsp:nvSpPr>
      <dsp:spPr>
        <a:xfrm rot="10800000">
          <a:off x="1372568" y="3520298"/>
          <a:ext cx="4104513" cy="1354900"/>
        </a:xfrm>
        <a:prstGeom prst="homePlate">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97473"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Adverse effects on human conditions</a:t>
          </a:r>
          <a:endParaRPr lang="en-US" sz="2200" kern="1200" dirty="0"/>
        </a:p>
      </dsp:txBody>
      <dsp:txXfrm rot="10800000">
        <a:off x="1711293" y="3520298"/>
        <a:ext cx="3765788" cy="1354900"/>
      </dsp:txXfrm>
    </dsp:sp>
    <dsp:sp modelId="{35B735BA-744A-4DE6-A6C3-5C35B41E680B}">
      <dsp:nvSpPr>
        <dsp:cNvPr id="0" name=""/>
        <dsp:cNvSpPr/>
      </dsp:nvSpPr>
      <dsp:spPr>
        <a:xfrm>
          <a:off x="695118" y="3520298"/>
          <a:ext cx="1354900" cy="13549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1537-A75D-46C6-8640-592CB5F92329}">
      <dsp:nvSpPr>
        <dsp:cNvPr id="0" name=""/>
        <dsp:cNvSpPr/>
      </dsp:nvSpPr>
      <dsp:spPr>
        <a:xfrm>
          <a:off x="0" y="0"/>
          <a:ext cx="2352304"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B8363-7F40-497D-88CC-CAA7C21FF167}">
      <dsp:nvSpPr>
        <dsp:cNvPr id="0" name=""/>
        <dsp:cNvSpPr/>
      </dsp:nvSpPr>
      <dsp:spPr>
        <a:xfrm>
          <a:off x="0" y="2567"/>
          <a:ext cx="448972" cy="5252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          Determinants of Risk:</a:t>
          </a:r>
          <a:endParaRPr lang="en-US" sz="2800" kern="1200" dirty="0"/>
        </a:p>
      </dsp:txBody>
      <dsp:txXfrm>
        <a:off x="0" y="2567"/>
        <a:ext cx="448972" cy="5252665"/>
      </dsp:txXfrm>
    </dsp:sp>
    <dsp:sp modelId="{22779E52-11A1-4AB3-88F9-FB3D9B711EFE}">
      <dsp:nvSpPr>
        <dsp:cNvPr id="0" name=""/>
        <dsp:cNvSpPr/>
      </dsp:nvSpPr>
      <dsp:spPr>
        <a:xfrm>
          <a:off x="601498" y="84640"/>
          <a:ext cx="1610459" cy="164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Hazard:</a:t>
          </a:r>
          <a:endParaRPr lang="en-US" sz="1800" kern="1200" dirty="0"/>
        </a:p>
      </dsp:txBody>
      <dsp:txXfrm>
        <a:off x="601498" y="84640"/>
        <a:ext cx="1610459" cy="1641457"/>
      </dsp:txXfrm>
    </dsp:sp>
    <dsp:sp modelId="{EC1CE675-782D-4B8B-ACC1-DEF18804DE96}">
      <dsp:nvSpPr>
        <dsp:cNvPr id="0" name=""/>
        <dsp:cNvSpPr/>
      </dsp:nvSpPr>
      <dsp:spPr>
        <a:xfrm>
          <a:off x="840107" y="1726098"/>
          <a:ext cx="482406"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2E716-6928-4488-8EAF-05BC8ED2E279}">
      <dsp:nvSpPr>
        <dsp:cNvPr id="0" name=""/>
        <dsp:cNvSpPr/>
      </dsp:nvSpPr>
      <dsp:spPr>
        <a:xfrm>
          <a:off x="526186" y="1808171"/>
          <a:ext cx="1826117" cy="164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Exposure:</a:t>
          </a:r>
          <a:endParaRPr lang="en-US" sz="1050" kern="1200" dirty="0"/>
        </a:p>
      </dsp:txBody>
      <dsp:txXfrm>
        <a:off x="526186" y="1808171"/>
        <a:ext cx="1826117" cy="1641457"/>
      </dsp:txXfrm>
    </dsp:sp>
    <dsp:sp modelId="{C4D33453-B1B3-4D6C-AF67-AC3E0B76581E}">
      <dsp:nvSpPr>
        <dsp:cNvPr id="0" name=""/>
        <dsp:cNvSpPr/>
      </dsp:nvSpPr>
      <dsp:spPr>
        <a:xfrm>
          <a:off x="1023069" y="3449628"/>
          <a:ext cx="482406"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03536-42DF-47B4-8B00-71C58743C4FE}">
      <dsp:nvSpPr>
        <dsp:cNvPr id="0" name=""/>
        <dsp:cNvSpPr/>
      </dsp:nvSpPr>
      <dsp:spPr>
        <a:xfrm>
          <a:off x="461094" y="3581405"/>
          <a:ext cx="1891209" cy="164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Vulnerability:</a:t>
          </a:r>
        </a:p>
      </dsp:txBody>
      <dsp:txXfrm>
        <a:off x="461094" y="3581405"/>
        <a:ext cx="1891209" cy="1641457"/>
      </dsp:txXfrm>
    </dsp:sp>
    <dsp:sp modelId="{B693690C-5D73-416F-89D5-0DE48D4B68CF}">
      <dsp:nvSpPr>
        <dsp:cNvPr id="0" name=""/>
        <dsp:cNvSpPr/>
      </dsp:nvSpPr>
      <dsp:spPr>
        <a:xfrm>
          <a:off x="448972" y="5173159"/>
          <a:ext cx="482406"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D502E-2CC5-4474-9B08-989A5D2AE148}">
      <dsp:nvSpPr>
        <dsp:cNvPr id="0" name=""/>
        <dsp:cNvSpPr/>
      </dsp:nvSpPr>
      <dsp:spPr>
        <a:xfrm>
          <a:off x="0" y="1897"/>
          <a:ext cx="6486896"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39E0505E-58B1-487F-926A-D71A3AE5DC57}">
      <dsp:nvSpPr>
        <dsp:cNvPr id="0" name=""/>
        <dsp:cNvSpPr/>
      </dsp:nvSpPr>
      <dsp:spPr>
        <a:xfrm>
          <a:off x="0" y="1897"/>
          <a:ext cx="246411" cy="388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kern="1200" dirty="0"/>
        </a:p>
      </dsp:txBody>
      <dsp:txXfrm>
        <a:off x="0" y="1897"/>
        <a:ext cx="246411" cy="3882403"/>
      </dsp:txXfrm>
    </dsp:sp>
    <dsp:sp modelId="{47F06A1D-8622-45C2-AFB3-9C802C493FE8}">
      <dsp:nvSpPr>
        <dsp:cNvPr id="0" name=""/>
        <dsp:cNvSpPr/>
      </dsp:nvSpPr>
      <dsp:spPr>
        <a:xfrm>
          <a:off x="343714" y="62560"/>
          <a:ext cx="2497454" cy="12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Environmental</a:t>
          </a:r>
        </a:p>
        <a:p>
          <a:pPr lvl="0" algn="l" defTabSz="800100">
            <a:lnSpc>
              <a:spcPct val="90000"/>
            </a:lnSpc>
            <a:spcBef>
              <a:spcPct val="0"/>
            </a:spcBef>
            <a:spcAft>
              <a:spcPct val="35000"/>
            </a:spcAft>
          </a:pPr>
          <a:r>
            <a:rPr lang="en-US" sz="1800" b="1" kern="1200" dirty="0" smtClean="0"/>
            <a:t>dimension</a:t>
          </a:r>
          <a:endParaRPr lang="en-US" sz="1800" b="1" kern="1200" dirty="0"/>
        </a:p>
      </dsp:txBody>
      <dsp:txXfrm>
        <a:off x="343714" y="62560"/>
        <a:ext cx="2497454" cy="1213251"/>
      </dsp:txXfrm>
    </dsp:sp>
    <dsp:sp modelId="{C9666B92-C84B-4F6B-89A7-4C0E8D748555}">
      <dsp:nvSpPr>
        <dsp:cNvPr id="0" name=""/>
        <dsp:cNvSpPr/>
      </dsp:nvSpPr>
      <dsp:spPr>
        <a:xfrm>
          <a:off x="2938473" y="62560"/>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Vulnerable natural systems</a:t>
          </a:r>
          <a:endParaRPr lang="en-US" sz="1400" kern="1200" dirty="0"/>
        </a:p>
      </dsp:txBody>
      <dsp:txXfrm>
        <a:off x="2938473" y="62560"/>
        <a:ext cx="2497454" cy="303312"/>
      </dsp:txXfrm>
    </dsp:sp>
    <dsp:sp modelId="{E5A6ED03-77C7-43E7-8188-8784240CCF57}">
      <dsp:nvSpPr>
        <dsp:cNvPr id="0" name=""/>
        <dsp:cNvSpPr/>
      </dsp:nvSpPr>
      <dsp:spPr>
        <a:xfrm>
          <a:off x="2841169" y="365872"/>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A8DA1743-89E1-4F16-81B4-3C187134989C}">
      <dsp:nvSpPr>
        <dsp:cNvPr id="0" name=""/>
        <dsp:cNvSpPr/>
      </dsp:nvSpPr>
      <dsp:spPr>
        <a:xfrm>
          <a:off x="2938473" y="365872"/>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Impacts on systems</a:t>
          </a:r>
          <a:endParaRPr lang="en-US" sz="1400" kern="1200" dirty="0"/>
        </a:p>
      </dsp:txBody>
      <dsp:txXfrm>
        <a:off x="2938473" y="365872"/>
        <a:ext cx="2497454" cy="303312"/>
      </dsp:txXfrm>
    </dsp:sp>
    <dsp:sp modelId="{D2FA1C90-92B9-488A-9251-79BE0002C901}">
      <dsp:nvSpPr>
        <dsp:cNvPr id="0" name=""/>
        <dsp:cNvSpPr/>
      </dsp:nvSpPr>
      <dsp:spPr>
        <a:xfrm>
          <a:off x="2841169" y="669185"/>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CE96AFA9-F32C-4050-9472-8739D135995B}">
      <dsp:nvSpPr>
        <dsp:cNvPr id="0" name=""/>
        <dsp:cNvSpPr/>
      </dsp:nvSpPr>
      <dsp:spPr>
        <a:xfrm>
          <a:off x="2938473" y="669185"/>
          <a:ext cx="3075391"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Mechanisms causing impacts</a:t>
          </a:r>
          <a:endParaRPr lang="en-US" sz="1400" kern="1200" dirty="0"/>
        </a:p>
      </dsp:txBody>
      <dsp:txXfrm>
        <a:off x="2938473" y="669185"/>
        <a:ext cx="3075391" cy="303312"/>
      </dsp:txXfrm>
    </dsp:sp>
    <dsp:sp modelId="{C73BA2E8-43EF-4BA9-B394-E10D932A5BB4}">
      <dsp:nvSpPr>
        <dsp:cNvPr id="0" name=""/>
        <dsp:cNvSpPr/>
      </dsp:nvSpPr>
      <dsp:spPr>
        <a:xfrm>
          <a:off x="2841169" y="972498"/>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B4D9A975-23DE-47A2-86EC-6F367B57ED64}">
      <dsp:nvSpPr>
        <dsp:cNvPr id="0" name=""/>
        <dsp:cNvSpPr/>
      </dsp:nvSpPr>
      <dsp:spPr>
        <a:xfrm>
          <a:off x="2938473" y="972498"/>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Responses</a:t>
          </a:r>
          <a:endParaRPr lang="en-US" sz="1400" kern="1200" dirty="0"/>
        </a:p>
      </dsp:txBody>
      <dsp:txXfrm>
        <a:off x="2938473" y="972498"/>
        <a:ext cx="2497454" cy="303312"/>
      </dsp:txXfrm>
    </dsp:sp>
    <dsp:sp modelId="{E4951013-66C4-4F1B-973C-6F65717583EA}">
      <dsp:nvSpPr>
        <dsp:cNvPr id="0" name=""/>
        <dsp:cNvSpPr/>
      </dsp:nvSpPr>
      <dsp:spPr>
        <a:xfrm>
          <a:off x="246411" y="1275811"/>
          <a:ext cx="5189516"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0D7A5416-D19C-4B6B-BA9C-E5DEB6903804}">
      <dsp:nvSpPr>
        <dsp:cNvPr id="0" name=""/>
        <dsp:cNvSpPr/>
      </dsp:nvSpPr>
      <dsp:spPr>
        <a:xfrm>
          <a:off x="343714" y="1336473"/>
          <a:ext cx="2497454" cy="12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Social</a:t>
          </a:r>
          <a:r>
            <a:rPr lang="en-US" sz="1100" kern="1200" dirty="0" smtClean="0"/>
            <a:t> </a:t>
          </a:r>
          <a:r>
            <a:rPr lang="en-US" sz="1800" b="1" kern="1200" dirty="0" smtClean="0"/>
            <a:t>dimension</a:t>
          </a:r>
          <a:endParaRPr lang="en-US" sz="1100" b="1" kern="1200" dirty="0"/>
        </a:p>
      </dsp:txBody>
      <dsp:txXfrm>
        <a:off x="343714" y="1336473"/>
        <a:ext cx="2497454" cy="1213251"/>
      </dsp:txXfrm>
    </dsp:sp>
    <dsp:sp modelId="{8B5B8B57-E51A-462F-926C-B9AFF3AAFDDC}">
      <dsp:nvSpPr>
        <dsp:cNvPr id="0" name=""/>
        <dsp:cNvSpPr/>
      </dsp:nvSpPr>
      <dsp:spPr>
        <a:xfrm>
          <a:off x="2938473" y="1336473"/>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Population groups</a:t>
          </a:r>
          <a:endParaRPr lang="en-US" sz="1400" kern="1200" dirty="0"/>
        </a:p>
      </dsp:txBody>
      <dsp:txXfrm>
        <a:off x="2938473" y="1336473"/>
        <a:ext cx="2497454" cy="303312"/>
      </dsp:txXfrm>
    </dsp:sp>
    <dsp:sp modelId="{D61D6B46-7870-4ECA-AB19-2594975F1325}">
      <dsp:nvSpPr>
        <dsp:cNvPr id="0" name=""/>
        <dsp:cNvSpPr/>
      </dsp:nvSpPr>
      <dsp:spPr>
        <a:xfrm>
          <a:off x="2841169" y="1639786"/>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F168FADC-A77B-4BB3-B2B3-2EA1C4C3A05F}">
      <dsp:nvSpPr>
        <dsp:cNvPr id="0" name=""/>
        <dsp:cNvSpPr/>
      </dsp:nvSpPr>
      <dsp:spPr>
        <a:xfrm>
          <a:off x="2938473" y="1639786"/>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Education</a:t>
          </a:r>
          <a:endParaRPr lang="en-US" sz="1400" kern="1200" dirty="0"/>
        </a:p>
      </dsp:txBody>
      <dsp:txXfrm>
        <a:off x="2938473" y="1639786"/>
        <a:ext cx="2497454" cy="303312"/>
      </dsp:txXfrm>
    </dsp:sp>
    <dsp:sp modelId="{204E4EF8-E834-406B-ABDC-F81EFC33966D}">
      <dsp:nvSpPr>
        <dsp:cNvPr id="0" name=""/>
        <dsp:cNvSpPr/>
      </dsp:nvSpPr>
      <dsp:spPr>
        <a:xfrm>
          <a:off x="2841169" y="1943099"/>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FD8A348E-E785-487E-BE35-BA53D3FF86EA}">
      <dsp:nvSpPr>
        <dsp:cNvPr id="0" name=""/>
        <dsp:cNvSpPr/>
      </dsp:nvSpPr>
      <dsp:spPr>
        <a:xfrm>
          <a:off x="2938473" y="1943099"/>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Health and well-being</a:t>
          </a:r>
          <a:endParaRPr lang="en-US" sz="1400" kern="1200" dirty="0"/>
        </a:p>
      </dsp:txBody>
      <dsp:txXfrm>
        <a:off x="2938473" y="1943099"/>
        <a:ext cx="2497454" cy="303312"/>
      </dsp:txXfrm>
    </dsp:sp>
    <dsp:sp modelId="{94595EF9-9A9D-4A7A-8A46-9B8603C3F9D4}">
      <dsp:nvSpPr>
        <dsp:cNvPr id="0" name=""/>
        <dsp:cNvSpPr/>
      </dsp:nvSpPr>
      <dsp:spPr>
        <a:xfrm>
          <a:off x="2841169" y="2246412"/>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E11AD778-6C20-44F6-9FCE-40BE045F30C7}">
      <dsp:nvSpPr>
        <dsp:cNvPr id="0" name=""/>
        <dsp:cNvSpPr/>
      </dsp:nvSpPr>
      <dsp:spPr>
        <a:xfrm>
          <a:off x="2938473" y="2246412"/>
          <a:ext cx="2497454" cy="3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Culture</a:t>
          </a:r>
          <a:endParaRPr lang="en-US" sz="1400" kern="1200" dirty="0"/>
        </a:p>
      </dsp:txBody>
      <dsp:txXfrm>
        <a:off x="2938473" y="2246412"/>
        <a:ext cx="2497454" cy="303312"/>
      </dsp:txXfrm>
    </dsp:sp>
    <dsp:sp modelId="{5972D1E8-4FC6-416F-A530-20E9390ADEE9}">
      <dsp:nvSpPr>
        <dsp:cNvPr id="0" name=""/>
        <dsp:cNvSpPr/>
      </dsp:nvSpPr>
      <dsp:spPr>
        <a:xfrm>
          <a:off x="246411" y="2549725"/>
          <a:ext cx="5189516"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F8ED669D-6913-4327-BE24-7D07CFD5B4C6}">
      <dsp:nvSpPr>
        <dsp:cNvPr id="0" name=""/>
        <dsp:cNvSpPr/>
      </dsp:nvSpPr>
      <dsp:spPr>
        <a:xfrm>
          <a:off x="343714" y="2610387"/>
          <a:ext cx="2497454" cy="1213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Economic</a:t>
          </a:r>
          <a:r>
            <a:rPr lang="en-US" sz="1800" b="1" kern="1200" dirty="0" smtClean="0"/>
            <a:t> dimension</a:t>
          </a:r>
          <a:endParaRPr lang="en-US" sz="1800" b="1" kern="1200" dirty="0"/>
        </a:p>
      </dsp:txBody>
      <dsp:txXfrm>
        <a:off x="343714" y="2610387"/>
        <a:ext cx="2497454" cy="1213251"/>
      </dsp:txXfrm>
    </dsp:sp>
    <dsp:sp modelId="{8B819BB0-04AF-4348-96B5-80887C160492}">
      <dsp:nvSpPr>
        <dsp:cNvPr id="0" name=""/>
        <dsp:cNvSpPr/>
      </dsp:nvSpPr>
      <dsp:spPr>
        <a:xfrm>
          <a:off x="2938473" y="2610387"/>
          <a:ext cx="2497454" cy="60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Economic system</a:t>
          </a:r>
          <a:endParaRPr lang="en-US" sz="1400" kern="1200" dirty="0"/>
        </a:p>
      </dsp:txBody>
      <dsp:txXfrm>
        <a:off x="2938473" y="2610387"/>
        <a:ext cx="2497454" cy="606625"/>
      </dsp:txXfrm>
    </dsp:sp>
    <dsp:sp modelId="{7AE68905-D041-4B46-9431-12B189675E35}">
      <dsp:nvSpPr>
        <dsp:cNvPr id="0" name=""/>
        <dsp:cNvSpPr/>
      </dsp:nvSpPr>
      <dsp:spPr>
        <a:xfrm>
          <a:off x="2841169" y="3217013"/>
          <a:ext cx="2497454"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 modelId="{03288C46-CE49-4846-948E-DF622FB031A8}">
      <dsp:nvSpPr>
        <dsp:cNvPr id="0" name=""/>
        <dsp:cNvSpPr/>
      </dsp:nvSpPr>
      <dsp:spPr>
        <a:xfrm>
          <a:off x="2938473" y="3217013"/>
          <a:ext cx="2497454" cy="60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Work and livelihoods</a:t>
          </a:r>
          <a:endParaRPr lang="en-US" sz="1400" kern="1200" dirty="0"/>
        </a:p>
      </dsp:txBody>
      <dsp:txXfrm>
        <a:off x="2938473" y="3217013"/>
        <a:ext cx="2497454" cy="606625"/>
      </dsp:txXfrm>
    </dsp:sp>
    <dsp:sp modelId="{976AC683-5B01-4867-9752-B3EA7C6ED2E6}">
      <dsp:nvSpPr>
        <dsp:cNvPr id="0" name=""/>
        <dsp:cNvSpPr/>
      </dsp:nvSpPr>
      <dsp:spPr>
        <a:xfrm>
          <a:off x="246411" y="3823638"/>
          <a:ext cx="5189516" cy="0"/>
        </a:xfrm>
        <a:prstGeom prst="line">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tint val="5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CE0F3-2CC9-414A-9E0B-B881BBAE93B5}">
      <dsp:nvSpPr>
        <dsp:cNvPr id="0" name=""/>
        <dsp:cNvSpPr/>
      </dsp:nvSpPr>
      <dsp:spPr>
        <a:xfrm>
          <a:off x="1727" y="0"/>
          <a:ext cx="2688282" cy="452596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Disaster risk management</a:t>
          </a:r>
          <a:r>
            <a:rPr lang="en-US" sz="2000" b="1" kern="1200" dirty="0" smtClean="0"/>
            <a:t>:</a:t>
          </a:r>
          <a:br>
            <a:rPr lang="en-US" sz="2000" b="1" kern="1200" dirty="0" smtClean="0"/>
          </a:br>
          <a:r>
            <a:rPr lang="en-US" sz="1600" b="0" kern="1200" dirty="0" smtClean="0"/>
            <a:t>disaster risk reduction +</a:t>
          </a:r>
        </a:p>
        <a:p>
          <a:pPr lvl="0" algn="ctr" defTabSz="1066800">
            <a:lnSpc>
              <a:spcPct val="90000"/>
            </a:lnSpc>
            <a:spcBef>
              <a:spcPct val="0"/>
            </a:spcBef>
            <a:spcAft>
              <a:spcPct val="35000"/>
            </a:spcAft>
          </a:pPr>
          <a:r>
            <a:rPr lang="en-US" sz="1600" b="0" kern="1200" dirty="0" smtClean="0"/>
            <a:t>disaster management</a:t>
          </a:r>
          <a:endParaRPr lang="en-US" sz="1600" b="0" kern="1200" dirty="0"/>
        </a:p>
      </dsp:txBody>
      <dsp:txXfrm>
        <a:off x="1727" y="1810384"/>
        <a:ext cx="2688282" cy="1810384"/>
      </dsp:txXfrm>
    </dsp:sp>
    <dsp:sp modelId="{2F62D96D-3DD4-4138-96B2-F43D9132E8C3}">
      <dsp:nvSpPr>
        <dsp:cNvPr id="0" name=""/>
        <dsp:cNvSpPr/>
      </dsp:nvSpPr>
      <dsp:spPr>
        <a:xfrm>
          <a:off x="592296" y="271557"/>
          <a:ext cx="1507145" cy="15071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C41EA93-AE43-4C4A-87A5-4898DCB029AA}">
      <dsp:nvSpPr>
        <dsp:cNvPr id="0" name=""/>
        <dsp:cNvSpPr/>
      </dsp:nvSpPr>
      <dsp:spPr>
        <a:xfrm>
          <a:off x="2770658" y="0"/>
          <a:ext cx="2688282" cy="4525962"/>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Disaster risk</a:t>
          </a:r>
          <a:r>
            <a:rPr lang="en-US" sz="1800" kern="1200" dirty="0" smtClean="0"/>
            <a:t>:</a:t>
          </a:r>
          <a:br>
            <a:rPr lang="en-US" sz="1800" kern="1200" dirty="0" smtClean="0"/>
          </a:br>
          <a:r>
            <a:rPr lang="en-US" sz="1800" kern="1200" dirty="0" smtClean="0"/>
            <a:t>likelihood of severe alterations due to hazardous physical events</a:t>
          </a:r>
          <a:endParaRPr lang="en-US" sz="1800" kern="1200" dirty="0"/>
        </a:p>
      </dsp:txBody>
      <dsp:txXfrm>
        <a:off x="2770658" y="1810384"/>
        <a:ext cx="2688282" cy="1810384"/>
      </dsp:txXfrm>
    </dsp:sp>
    <dsp:sp modelId="{843C0A0B-02EF-42E8-8D1C-4164309272A6}">
      <dsp:nvSpPr>
        <dsp:cNvPr id="0" name=""/>
        <dsp:cNvSpPr/>
      </dsp:nvSpPr>
      <dsp:spPr>
        <a:xfrm>
          <a:off x="3361227"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CC4DF5F-A3E2-4830-8F04-BFDEF9FD346D}">
      <dsp:nvSpPr>
        <dsp:cNvPr id="0" name=""/>
        <dsp:cNvSpPr/>
      </dsp:nvSpPr>
      <dsp:spPr>
        <a:xfrm>
          <a:off x="5539589" y="0"/>
          <a:ext cx="2688282" cy="452596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Climate change adaptation: </a:t>
          </a:r>
          <a:br>
            <a:rPr lang="en-US" sz="2400" b="1" kern="1200" dirty="0" smtClean="0"/>
          </a:br>
          <a:r>
            <a:rPr lang="en-US" sz="2000" b="1" kern="1200" dirty="0" smtClean="0"/>
            <a:t>human &amp; natural systems</a:t>
          </a:r>
          <a:endParaRPr lang="en-US" sz="1800" kern="1200" dirty="0"/>
        </a:p>
      </dsp:txBody>
      <dsp:txXfrm>
        <a:off x="5539589" y="1810384"/>
        <a:ext cx="2688282" cy="1810384"/>
      </dsp:txXfrm>
    </dsp:sp>
    <dsp:sp modelId="{33A05B2D-5763-40E1-B645-0F533599CAAA}">
      <dsp:nvSpPr>
        <dsp:cNvPr id="0" name=""/>
        <dsp:cNvSpPr/>
      </dsp:nvSpPr>
      <dsp:spPr>
        <a:xfrm>
          <a:off x="6130158" y="271557"/>
          <a:ext cx="1507145" cy="15071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A96BF73-2DA4-42CA-866B-F78B2EBD769C}">
      <dsp:nvSpPr>
        <dsp:cNvPr id="0" name=""/>
        <dsp:cNvSpPr/>
      </dsp:nvSpPr>
      <dsp:spPr>
        <a:xfrm>
          <a:off x="329183" y="3620769"/>
          <a:ext cx="7571232" cy="678894"/>
        </a:xfrm>
        <a:prstGeom prst="lef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B28B-E0E3-4D7A-A6F9-63DE8FF801B7}">
      <dsp:nvSpPr>
        <dsp:cNvPr id="0" name=""/>
        <dsp:cNvSpPr/>
      </dsp:nvSpPr>
      <dsp:spPr>
        <a:xfrm rot="16200000">
          <a:off x="-509715" y="2247239"/>
          <a:ext cx="2621361" cy="1601929"/>
        </a:xfrm>
        <a:prstGeom prst="round2SameRect">
          <a:avLst>
            <a:gd name="adj1" fmla="val 16670"/>
            <a:gd name="adj2" fmla="val 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t" anchorCtr="0">
          <a:noAutofit/>
        </a:bodyPr>
        <a:lstStyle/>
        <a:p>
          <a:pPr lvl="0" algn="l" defTabSz="622300">
            <a:lnSpc>
              <a:spcPct val="90000"/>
            </a:lnSpc>
            <a:spcBef>
              <a:spcPct val="0"/>
            </a:spcBef>
            <a:spcAft>
              <a:spcPct val="35000"/>
            </a:spcAft>
          </a:pPr>
          <a:r>
            <a:rPr lang="en-US" sz="1400" b="1" i="1" u="sng" kern="1200" dirty="0" smtClean="0"/>
            <a:t>Coping</a:t>
          </a:r>
          <a:r>
            <a:rPr lang="en-US" sz="1400" i="1" u="sng" kern="1200" dirty="0" smtClean="0"/>
            <a:t>:</a:t>
          </a:r>
          <a:r>
            <a:rPr lang="en-US" sz="1400" kern="1200" dirty="0" smtClean="0"/>
            <a:t>   </a:t>
          </a:r>
          <a:r>
            <a:rPr lang="en-US" sz="1100" kern="1200" dirty="0" smtClean="0"/>
            <a:t/>
          </a:r>
          <a:br>
            <a:rPr lang="en-US" sz="1100" kern="1200" dirty="0" smtClean="0"/>
          </a:br>
          <a:r>
            <a:rPr lang="en-US" sz="1400" kern="1200" dirty="0" smtClean="0"/>
            <a:t>“the action of overcoming a problem or</a:t>
          </a:r>
        </a:p>
        <a:p>
          <a:pPr lvl="0" algn="l" defTabSz="622300">
            <a:lnSpc>
              <a:spcPct val="90000"/>
            </a:lnSpc>
            <a:spcBef>
              <a:spcPct val="0"/>
            </a:spcBef>
            <a:spcAft>
              <a:spcPct val="35000"/>
            </a:spcAft>
          </a:pPr>
          <a:r>
            <a:rPr lang="en-US" sz="1400" kern="1200" dirty="0" smtClean="0"/>
            <a:t>difficulty”</a:t>
          </a:r>
        </a:p>
        <a:p>
          <a:pPr lvl="0" algn="l" defTabSz="622300">
            <a:lnSpc>
              <a:spcPct val="90000"/>
            </a:lnSpc>
            <a:spcBef>
              <a:spcPct val="0"/>
            </a:spcBef>
            <a:spcAft>
              <a:spcPct val="35000"/>
            </a:spcAft>
          </a:pPr>
          <a:r>
            <a:rPr lang="en-US" sz="1400" kern="1200" dirty="0" smtClean="0"/>
            <a:t>---focuses on the moment, constraint and survival;</a:t>
          </a:r>
          <a:endParaRPr lang="en-US" sz="1400" kern="1200" dirty="0"/>
        </a:p>
      </dsp:txBody>
      <dsp:txXfrm rot="5400000">
        <a:off x="78215" y="1815737"/>
        <a:ext cx="1523715" cy="2464933"/>
      </dsp:txXfrm>
    </dsp:sp>
    <dsp:sp modelId="{C154B92A-3144-4F88-9ED4-E1A1BE98AD0B}">
      <dsp:nvSpPr>
        <dsp:cNvPr id="0" name=""/>
        <dsp:cNvSpPr/>
      </dsp:nvSpPr>
      <dsp:spPr>
        <a:xfrm rot="5400000">
          <a:off x="1164954" y="2247239"/>
          <a:ext cx="2621361" cy="1601929"/>
        </a:xfrm>
        <a:prstGeom prst="round2SameRect">
          <a:avLst>
            <a:gd name="adj1" fmla="val 16670"/>
            <a:gd name="adj2" fmla="val 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lvl="0" algn="l" defTabSz="622300">
            <a:lnSpc>
              <a:spcPct val="90000"/>
            </a:lnSpc>
            <a:spcBef>
              <a:spcPct val="0"/>
            </a:spcBef>
            <a:spcAft>
              <a:spcPct val="35000"/>
            </a:spcAft>
          </a:pPr>
          <a:r>
            <a:rPr lang="en-US" sz="1400" b="1" i="1" u="sng" kern="1200" dirty="0" smtClean="0"/>
            <a:t>Adapting: </a:t>
          </a:r>
          <a:r>
            <a:rPr lang="en-US" sz="1400" b="0" i="0" u="none" kern="1200" dirty="0" smtClean="0"/>
            <a:t>“rendering suitable, modifying”</a:t>
          </a:r>
        </a:p>
        <a:p>
          <a:pPr lvl="0" algn="l" defTabSz="622300">
            <a:lnSpc>
              <a:spcPct val="90000"/>
            </a:lnSpc>
            <a:spcBef>
              <a:spcPct val="0"/>
            </a:spcBef>
            <a:spcAft>
              <a:spcPct val="35000"/>
            </a:spcAft>
          </a:pPr>
          <a:r>
            <a:rPr lang="en-US" sz="1400" b="0" i="0" u="none" kern="1200" dirty="0" smtClean="0"/>
            <a:t>---focuses on the future, where short-term survival is less in question</a:t>
          </a:r>
          <a:endParaRPr lang="en-US" sz="1400" b="0" i="0" u="none" kern="1200" dirty="0"/>
        </a:p>
      </dsp:txBody>
      <dsp:txXfrm rot="-5400000">
        <a:off x="1674670" y="1815737"/>
        <a:ext cx="1523715" cy="2464933"/>
      </dsp:txXfrm>
    </dsp:sp>
    <dsp:sp modelId="{6DC885A7-C4C0-424A-B80E-800FF967B531}">
      <dsp:nvSpPr>
        <dsp:cNvPr id="0" name=""/>
        <dsp:cNvSpPr/>
      </dsp:nvSpPr>
      <dsp:spPr>
        <a:xfrm>
          <a:off x="800801" y="1009299"/>
          <a:ext cx="1674670" cy="167458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0F7D5-DEC2-45C6-A896-2668658935F9}">
      <dsp:nvSpPr>
        <dsp:cNvPr id="0" name=""/>
        <dsp:cNvSpPr/>
      </dsp:nvSpPr>
      <dsp:spPr>
        <a:xfrm rot="10800000">
          <a:off x="800801" y="3412111"/>
          <a:ext cx="1674670" cy="167458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4A1AD-4C4E-4E40-A5A8-E36180EEB1E7}" type="datetimeFigureOut">
              <a:rPr lang="en-US" smtClean="0"/>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E4133-E46A-4EA6-914D-5F8D8A496CAD}" type="slidenum">
              <a:rPr lang="en-US" smtClean="0"/>
              <a:t>‹#›</a:t>
            </a:fld>
            <a:endParaRPr lang="en-US"/>
          </a:p>
        </p:txBody>
      </p:sp>
    </p:spTree>
    <p:extLst>
      <p:ext uri="{BB962C8B-B14F-4D97-AF65-F5344CB8AC3E}">
        <p14:creationId xmlns:p14="http://schemas.microsoft.com/office/powerpoint/2010/main" val="231005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title o</a:t>
            </a:r>
            <a:r>
              <a:rPr lang="en-US" baseline="0" dirty="0" smtClean="0"/>
              <a:t>f the reading for this group.  This is a proposed slide to insert in </a:t>
            </a:r>
            <a:r>
              <a:rPr lang="en-US" baseline="0" dirty="0" err="1" smtClean="0"/>
              <a:t>Yufei’s</a:t>
            </a:r>
            <a:r>
              <a:rPr lang="en-US" baseline="0" dirty="0" smtClean="0"/>
              <a:t> part.</a:t>
            </a:r>
            <a:endParaRPr lang="en-US" dirty="0"/>
          </a:p>
        </p:txBody>
      </p:sp>
      <p:sp>
        <p:nvSpPr>
          <p:cNvPr id="4" name="Slide Number Placeholder 3"/>
          <p:cNvSpPr>
            <a:spLocks noGrp="1"/>
          </p:cNvSpPr>
          <p:nvPr>
            <p:ph type="sldNum" sz="quarter" idx="10"/>
          </p:nvPr>
        </p:nvSpPr>
        <p:spPr/>
        <p:txBody>
          <a:bodyPr/>
          <a:lstStyle/>
          <a:p>
            <a:fld id="{8600EEE3-6BEF-4E3B-9AC7-DB8C1C767033}" type="slidenum">
              <a:rPr lang="en-US" smtClean="0"/>
              <a:t>1</a:t>
            </a:fld>
            <a:endParaRPr lang="en-US"/>
          </a:p>
        </p:txBody>
      </p:sp>
    </p:spTree>
    <p:extLst>
      <p:ext uri="{BB962C8B-B14F-4D97-AF65-F5344CB8AC3E}">
        <p14:creationId xmlns:p14="http://schemas.microsoft.com/office/powerpoint/2010/main" val="183761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Idea to look at changes in weather and climate extremes relevant to extreme impacts and disasters</a:t>
            </a:r>
          </a:p>
          <a:p>
            <a:r>
              <a:rPr lang="en-US" sz="1200" b="0" i="0" u="none" strike="noStrike" kern="1200" baseline="0" dirty="0" smtClean="0">
                <a:solidFill>
                  <a:schemeClr val="tx1"/>
                </a:solidFill>
                <a:latin typeface="+mn-lt"/>
                <a:ea typeface="+mn-ea"/>
                <a:cs typeface="+mn-cs"/>
              </a:rPr>
              <a:t>Non extreme events </a:t>
            </a:r>
            <a:r>
              <a:rPr lang="en-US" sz="1200" b="0" i="0" u="none" strike="noStrike" kern="1200" baseline="0" dirty="0" smtClean="0">
                <a:solidFill>
                  <a:schemeClr val="tx1"/>
                </a:solidFill>
                <a:latin typeface="+mn-lt"/>
                <a:ea typeface="+mn-ea"/>
                <a:cs typeface="+mn-cs"/>
                <a:sym typeface="Wingdings" pitchFamily="2" charset="2"/>
              </a:rPr>
              <a:t> can still get extreme conditions or impacts cross critical system (social, eco, </a:t>
            </a:r>
            <a:r>
              <a:rPr lang="en-US" sz="1200" b="0" i="0" u="none" strike="noStrike" kern="1200" baseline="0" dirty="0" err="1" smtClean="0">
                <a:solidFill>
                  <a:schemeClr val="tx1"/>
                </a:solidFill>
                <a:latin typeface="+mn-lt"/>
                <a:ea typeface="+mn-ea"/>
                <a:cs typeface="+mn-cs"/>
                <a:sym typeface="Wingdings" pitchFamily="2" charset="2"/>
              </a:rPr>
              <a:t>phys</a:t>
            </a:r>
            <a:r>
              <a:rPr lang="en-US" sz="1200" b="0" i="0" u="none" strike="noStrike" kern="1200" baseline="0" dirty="0" smtClean="0">
                <a:solidFill>
                  <a:schemeClr val="tx1"/>
                </a:solidFill>
                <a:latin typeface="+mn-lt"/>
                <a:ea typeface="+mn-ea"/>
                <a:cs typeface="+mn-cs"/>
                <a:sym typeface="Wingdings" pitchFamily="2" charset="2"/>
              </a:rPr>
              <a:t> </a:t>
            </a:r>
            <a:r>
              <a:rPr lang="en-US" sz="1200" b="0" i="0" u="none" strike="noStrike" kern="1200" baseline="0" dirty="0" err="1" smtClean="0">
                <a:solidFill>
                  <a:schemeClr val="tx1"/>
                </a:solidFill>
                <a:latin typeface="+mn-lt"/>
                <a:ea typeface="+mn-ea"/>
                <a:cs typeface="+mn-cs"/>
                <a:sym typeface="Wingdings" pitchFamily="2" charset="2"/>
              </a:rPr>
              <a:t>syst</a:t>
            </a:r>
            <a:r>
              <a:rPr lang="en-US" sz="1200" b="0" i="0" u="none" strike="noStrike" kern="1200" baseline="0" dirty="0" smtClean="0">
                <a:solidFill>
                  <a:schemeClr val="tx1"/>
                </a:solidFill>
                <a:latin typeface="+mn-lt"/>
                <a:ea typeface="+mn-ea"/>
                <a:cs typeface="+mn-cs"/>
                <a:sym typeface="Wingdings" pitchFamily="2" charset="2"/>
              </a:rPr>
              <a:t>) threshold or occurring with other events</a:t>
            </a:r>
          </a:p>
          <a:p>
            <a:r>
              <a:rPr lang="en-US" sz="1200" b="0" i="0" u="none" strike="noStrike" kern="1200" baseline="0" dirty="0" smtClean="0">
                <a:solidFill>
                  <a:schemeClr val="tx1"/>
                </a:solidFill>
                <a:latin typeface="+mn-lt"/>
                <a:ea typeface="+mn-ea"/>
                <a:cs typeface="+mn-cs"/>
                <a:sym typeface="Wingdings" pitchFamily="2" charset="2"/>
              </a:rPr>
              <a:t>Compound events  combination of simultaneous events that, while not extreme, lead to high impacts or crossing of impact threshold</a:t>
            </a:r>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Climate Extreme </a:t>
            </a:r>
            <a:r>
              <a:rPr lang="en-US" sz="1200" b="0" i="0" u="none" strike="noStrike" kern="1200" baseline="0" dirty="0" smtClean="0">
                <a:solidFill>
                  <a:schemeClr val="tx1"/>
                </a:solidFill>
                <a:latin typeface="+mn-lt"/>
                <a:ea typeface="+mn-ea"/>
                <a:cs typeface="+mn-cs"/>
                <a:sym typeface="Wingdings" pitchFamily="2" charset="2"/>
              </a:rPr>
              <a:t> </a:t>
            </a:r>
            <a:r>
              <a:rPr lang="en-US" dirty="0" smtClean="0"/>
              <a:t>Often values with less than a 10, 5, 1% or lower chance of occurrence for a given time (month, season, </a:t>
            </a:r>
            <a:r>
              <a:rPr lang="en-US" dirty="0" err="1" smtClean="0"/>
              <a:t>etc</a:t>
            </a:r>
            <a:r>
              <a:rPr lang="en-US" dirty="0" smtClean="0"/>
              <a:t>) during a specified reference period (1961-1990)</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Specific</a:t>
            </a:r>
            <a:r>
              <a:rPr lang="en-US" baseline="0" dirty="0" smtClean="0"/>
              <a:t> (absolute) impact threshold example: critical temperatures for health impacts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Extreme event definition will vary with location (hot day in the tropics v. high latitudes)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Def</a:t>
            </a:r>
            <a:r>
              <a:rPr lang="en-US" dirty="0" smtClean="0"/>
              <a:t> 1) Express </a:t>
            </a:r>
            <a:r>
              <a:rPr lang="en-US" dirty="0" err="1" smtClean="0"/>
              <a:t>wrt</a:t>
            </a:r>
            <a:r>
              <a:rPr lang="en-US" dirty="0" smtClean="0"/>
              <a:t> given percentiles of the distribution </a:t>
            </a:r>
            <a:r>
              <a:rPr lang="en-US" dirty="0" err="1" smtClean="0"/>
              <a:t>fns</a:t>
            </a:r>
            <a:r>
              <a:rPr lang="en-US" baseline="0" dirty="0" smtClean="0"/>
              <a:t> of the </a:t>
            </a:r>
            <a:r>
              <a:rPr lang="en-US" baseline="0" dirty="0" err="1" smtClean="0"/>
              <a:t>vrbls</a:t>
            </a:r>
            <a:r>
              <a:rPr lang="en-US" baseline="0" dirty="0" smtClean="0"/>
              <a:t> –or- </a:t>
            </a:r>
            <a:r>
              <a:rPr lang="en-US" baseline="0" dirty="0" err="1" smtClean="0"/>
              <a:t>wrt</a:t>
            </a:r>
            <a:r>
              <a:rPr lang="en-US" baseline="0" dirty="0" smtClean="0"/>
              <a:t> return frequencies (e.g., ‘100 year event’)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Def</a:t>
            </a:r>
            <a:r>
              <a:rPr lang="en-US" baseline="0" dirty="0" smtClean="0"/>
              <a:t> 2) Compound events which are extreme statistically (tails of dist. </a:t>
            </a:r>
            <a:r>
              <a:rPr lang="en-US" baseline="0" dirty="0" err="1" smtClean="0"/>
              <a:t>fns</a:t>
            </a:r>
            <a:r>
              <a:rPr lang="en-US" baseline="0" dirty="0" smtClean="0"/>
              <a:t> of </a:t>
            </a:r>
            <a:r>
              <a:rPr lang="en-US" baseline="0" dirty="0" err="1" smtClean="0"/>
              <a:t>clim</a:t>
            </a:r>
            <a:r>
              <a:rPr lang="en-US" baseline="0" dirty="0" smtClean="0"/>
              <a:t> </a:t>
            </a:r>
            <a:r>
              <a:rPr lang="en-US" baseline="0" dirty="0" err="1" smtClean="0"/>
              <a:t>vrbls</a:t>
            </a:r>
            <a:r>
              <a:rPr lang="en-US" baseline="0" dirty="0" smtClean="0"/>
              <a:t>) or assoc. w/specific threshold</a:t>
            </a:r>
            <a:endParaRPr lang="en-US" dirty="0" smtClean="0"/>
          </a:p>
        </p:txBody>
      </p:sp>
      <p:sp>
        <p:nvSpPr>
          <p:cNvPr id="4" name="Slide Number Placeholder 3"/>
          <p:cNvSpPr>
            <a:spLocks noGrp="1"/>
          </p:cNvSpPr>
          <p:nvPr>
            <p:ph type="sldNum" sz="quarter" idx="10"/>
          </p:nvPr>
        </p:nvSpPr>
        <p:spPr/>
        <p:txBody>
          <a:bodyPr/>
          <a:lstStyle/>
          <a:p>
            <a:fld id="{564545AE-F782-4321-8601-339A8365801C}" type="slidenum">
              <a:rPr lang="en-US" smtClean="0"/>
              <a:t>12</a:t>
            </a:fld>
            <a:endParaRPr lang="en-US"/>
          </a:p>
        </p:txBody>
      </p:sp>
    </p:spTree>
    <p:extLst>
      <p:ext uri="{BB962C8B-B14F-4D97-AF65-F5344CB8AC3E}">
        <p14:creationId xmlns:p14="http://schemas.microsoft.com/office/powerpoint/2010/main" val="411652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 Change in </a:t>
            </a:r>
            <a:r>
              <a:rPr lang="en-US" sz="1200" b="0" i="0" u="none" strike="noStrike" kern="1200" baseline="0" dirty="0" err="1" smtClean="0">
                <a:solidFill>
                  <a:schemeClr val="tx1"/>
                </a:solidFill>
                <a:latin typeface="+mn-lt"/>
                <a:ea typeface="+mn-ea"/>
                <a:cs typeface="+mn-cs"/>
              </a:rPr>
              <a:t>freq</a:t>
            </a:r>
            <a:r>
              <a:rPr lang="en-US" sz="1200" b="0" i="0" u="none" strike="noStrike" kern="1200" baseline="0" dirty="0" smtClean="0">
                <a:solidFill>
                  <a:schemeClr val="tx1"/>
                </a:solidFill>
                <a:latin typeface="+mn-lt"/>
                <a:ea typeface="+mn-ea"/>
                <a:cs typeface="+mn-cs"/>
              </a:rPr>
              <a:t> of hot days </a:t>
            </a:r>
            <a:r>
              <a:rPr lang="en-US" sz="1200" b="0" i="0" u="none" strike="noStrike" kern="1200" baseline="0" dirty="0" smtClean="0">
                <a:solidFill>
                  <a:schemeClr val="tx1"/>
                </a:solidFill>
                <a:latin typeface="+mn-lt"/>
                <a:ea typeface="+mn-ea"/>
                <a:cs typeface="+mn-cs"/>
                <a:sym typeface="Wingdings" pitchFamily="2" charset="2"/>
              </a:rPr>
              <a:t> from change in mean daily </a:t>
            </a:r>
            <a:r>
              <a:rPr lang="en-US" sz="1200" b="0" i="0" u="none" strike="noStrike" kern="1200" baseline="0" dirty="0" err="1" smtClean="0">
                <a:solidFill>
                  <a:schemeClr val="tx1"/>
                </a:solidFill>
                <a:latin typeface="+mn-lt"/>
                <a:ea typeface="+mn-ea"/>
                <a:cs typeface="+mn-cs"/>
                <a:sym typeface="Wingdings" pitchFamily="2" charset="2"/>
              </a:rPr>
              <a:t>maxT</a:t>
            </a:r>
            <a:r>
              <a:rPr lang="en-US" sz="1200" b="0" i="0" u="none" strike="noStrike" kern="1200" baseline="0" dirty="0" smtClean="0">
                <a:solidFill>
                  <a:schemeClr val="tx1"/>
                </a:solidFill>
                <a:latin typeface="+mn-lt"/>
                <a:ea typeface="+mn-ea"/>
                <a:cs typeface="+mn-cs"/>
                <a:sym typeface="Wingdings" pitchFamily="2" charset="2"/>
              </a:rPr>
              <a:t> and/or </a:t>
            </a:r>
            <a:r>
              <a:rPr lang="en-US" sz="1200" b="0" i="0" u="none" strike="noStrike" kern="1200" baseline="0" dirty="0" err="1" smtClean="0">
                <a:solidFill>
                  <a:schemeClr val="tx1"/>
                </a:solidFill>
                <a:latin typeface="+mn-lt"/>
                <a:ea typeface="+mn-ea"/>
                <a:cs typeface="+mn-cs"/>
                <a:sym typeface="Wingdings" pitchFamily="2" charset="2"/>
              </a:rPr>
              <a:t>chg</a:t>
            </a:r>
            <a:r>
              <a:rPr lang="en-US" sz="1200" b="0" i="0" u="none" strike="noStrike" kern="1200" baseline="0" dirty="0" smtClean="0">
                <a:solidFill>
                  <a:schemeClr val="tx1"/>
                </a:solidFill>
                <a:latin typeface="+mn-lt"/>
                <a:ea typeface="+mn-ea"/>
                <a:cs typeface="+mn-cs"/>
                <a:sym typeface="Wingdings" pitchFamily="2" charset="2"/>
              </a:rPr>
              <a:t> in variance or shape of </a:t>
            </a:r>
            <a:r>
              <a:rPr lang="en-US" sz="1200" b="0" i="0" u="none" strike="noStrike" kern="1200" baseline="0" dirty="0" err="1" smtClean="0">
                <a:solidFill>
                  <a:schemeClr val="tx1"/>
                </a:solidFill>
                <a:latin typeface="+mn-lt"/>
                <a:ea typeface="+mn-ea"/>
                <a:cs typeface="+mn-cs"/>
                <a:sym typeface="Wingdings" pitchFamily="2" charset="2"/>
              </a:rPr>
              <a:t>freq</a:t>
            </a:r>
            <a:r>
              <a:rPr lang="en-US" sz="1200" b="0" i="0" u="none" strike="noStrike" kern="1200" baseline="0" dirty="0" smtClean="0">
                <a:solidFill>
                  <a:schemeClr val="tx1"/>
                </a:solidFill>
                <a:latin typeface="+mn-lt"/>
                <a:ea typeface="+mn-ea"/>
                <a:cs typeface="+mn-cs"/>
                <a:sym typeface="Wingdings" pitchFamily="2" charset="2"/>
              </a:rPr>
              <a:t> </a:t>
            </a:r>
            <a:r>
              <a:rPr lang="en-US" sz="1200" b="0" i="0" u="none" strike="noStrike" kern="1200" baseline="0" dirty="0" err="1" smtClean="0">
                <a:solidFill>
                  <a:schemeClr val="tx1"/>
                </a:solidFill>
                <a:latin typeface="+mn-lt"/>
                <a:ea typeface="+mn-ea"/>
                <a:cs typeface="+mn-cs"/>
                <a:sym typeface="Wingdings" pitchFamily="2" charset="2"/>
              </a:rPr>
              <a:t>distrib</a:t>
            </a:r>
            <a:r>
              <a:rPr lang="en-US" sz="1200" b="0" i="0" u="none" strike="noStrike" kern="1200" baseline="0" dirty="0" smtClean="0">
                <a:solidFill>
                  <a:schemeClr val="tx1"/>
                </a:solidFill>
                <a:latin typeface="+mn-lt"/>
                <a:ea typeface="+mn-ea"/>
                <a:cs typeface="+mn-cs"/>
                <a:sym typeface="Wingdings" pitchFamily="2" charset="2"/>
              </a:rPr>
              <a:t> of daily </a:t>
            </a:r>
            <a:r>
              <a:rPr lang="en-US" sz="1200" b="0" i="0" u="none" strike="noStrike" kern="1200" baseline="0" dirty="0" err="1" smtClean="0">
                <a:solidFill>
                  <a:schemeClr val="tx1"/>
                </a:solidFill>
                <a:latin typeface="+mn-lt"/>
                <a:ea typeface="+mn-ea"/>
                <a:cs typeface="+mn-cs"/>
                <a:sym typeface="Wingdings" pitchFamily="2" charset="2"/>
              </a:rPr>
              <a:t>maxT</a:t>
            </a:r>
            <a:endParaRPr lang="en-US" sz="1200" b="0" i="0" u="none" strike="noStrike" kern="1200" baseline="0" dirty="0" smtClean="0">
              <a:solidFill>
                <a:schemeClr val="tx1"/>
              </a:solidFill>
              <a:latin typeface="+mn-lt"/>
              <a:ea typeface="+mn-ea"/>
              <a:cs typeface="+mn-cs"/>
              <a:sym typeface="Wingdings" pitchFamily="2" charset="2"/>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13</a:t>
            </a:fld>
            <a:endParaRPr lang="en-US"/>
          </a:p>
        </p:txBody>
      </p:sp>
    </p:spTree>
    <p:extLst>
      <p:ext uri="{BB962C8B-B14F-4D97-AF65-F5344CB8AC3E}">
        <p14:creationId xmlns:p14="http://schemas.microsoft.com/office/powerpoint/2010/main" val="321192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14</a:t>
            </a:fld>
            <a:endParaRPr lang="en-US"/>
          </a:p>
        </p:txBody>
      </p:sp>
    </p:spTree>
    <p:extLst>
      <p:ext uri="{BB962C8B-B14F-4D97-AF65-F5344CB8AC3E}">
        <p14:creationId xmlns:p14="http://schemas.microsoft.com/office/powerpoint/2010/main" val="98447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Strong agreement among GCM projections for T related extremes: heat wave length to increase</a:t>
            </a:r>
          </a:p>
          <a:p>
            <a:r>
              <a:rPr lang="en-US" sz="1200" b="0" i="0" u="none" strike="noStrike" kern="1200" baseline="0" dirty="0" smtClean="0">
                <a:solidFill>
                  <a:schemeClr val="tx1"/>
                </a:solidFill>
                <a:latin typeface="+mn-lt"/>
                <a:ea typeface="+mn-ea"/>
                <a:cs typeface="+mn-cs"/>
              </a:rPr>
              <a:t>T extremes on land to warm faster than global mean T in many regions/seasons </a:t>
            </a:r>
            <a:r>
              <a:rPr lang="en-US" sz="1200" b="0" i="0" u="none" strike="noStrike" kern="1200" baseline="0" dirty="0" smtClean="0">
                <a:solidFill>
                  <a:schemeClr val="tx1"/>
                </a:solidFill>
                <a:latin typeface="+mn-lt"/>
                <a:ea typeface="+mn-ea"/>
                <a:cs typeface="+mn-cs"/>
                <a:sym typeface="Wingdings" pitchFamily="2" charset="2"/>
              </a:rPr>
              <a:t> large changes in extremes for some areas even for global warming of +2-3 C</a:t>
            </a:r>
          </a:p>
          <a:p>
            <a:endParaRPr lang="en-US" sz="1200" b="0" i="0" u="none" strike="noStrike" kern="1200" baseline="0" dirty="0" smtClean="0">
              <a:solidFill>
                <a:schemeClr val="tx1"/>
              </a:solidFill>
              <a:latin typeface="+mn-lt"/>
              <a:ea typeface="+mn-ea"/>
              <a:cs typeface="+mn-cs"/>
              <a:sym typeface="Wingdings" pitchFamily="2" charset="2"/>
            </a:endParaRPr>
          </a:p>
          <a:p>
            <a:r>
              <a:rPr lang="en-US" b="1" dirty="0" smtClean="0"/>
              <a:t>How did</a:t>
            </a:r>
            <a:r>
              <a:rPr lang="en-US" b="1" baseline="0" dirty="0" smtClean="0"/>
              <a:t> we get the confidence?</a:t>
            </a:r>
          </a:p>
          <a:p>
            <a:r>
              <a:rPr lang="en-US" baseline="0" dirty="0" smtClean="0"/>
              <a:t>+Observed Changes</a:t>
            </a:r>
          </a:p>
          <a:p>
            <a:pPr lvl="0"/>
            <a:r>
              <a:rPr lang="en-US" dirty="0" smtClean="0"/>
              <a:t>Quality and quantity of available data and studies analyzing it</a:t>
            </a:r>
          </a:p>
          <a:p>
            <a:pPr lvl="0"/>
            <a:r>
              <a:rPr lang="en-US" dirty="0" smtClean="0"/>
              <a:t>Regional variation and different extreme types</a:t>
            </a:r>
          </a:p>
          <a:p>
            <a:endParaRPr lang="en-US" dirty="0" smtClean="0"/>
          </a:p>
          <a:p>
            <a:r>
              <a:rPr lang="en-US" dirty="0" smtClean="0"/>
              <a:t>+Projected Changes</a:t>
            </a:r>
          </a:p>
          <a:p>
            <a:pPr lvl="0"/>
            <a:r>
              <a:rPr lang="en-US" dirty="0" smtClean="0"/>
              <a:t>Extreme type</a:t>
            </a:r>
          </a:p>
          <a:p>
            <a:pPr lvl="0"/>
            <a:r>
              <a:rPr lang="en-US" dirty="0" smtClean="0"/>
              <a:t>Region and Season; Data Availability</a:t>
            </a:r>
          </a:p>
          <a:p>
            <a:pPr lvl="0"/>
            <a:r>
              <a:rPr lang="en-US" dirty="0" smtClean="0"/>
              <a:t>Level of physical understanding of underlying processes and reliability of their simulation</a:t>
            </a:r>
          </a:p>
          <a:p>
            <a:pPr lvl="0"/>
            <a:r>
              <a:rPr lang="en-US" dirty="0" smtClean="0"/>
              <a:t>Global versus regional scale trends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4545AE-F782-4321-8601-339A8365801C}" type="slidenum">
              <a:rPr lang="en-US" smtClean="0"/>
              <a:t>15</a:t>
            </a:fld>
            <a:endParaRPr lang="en-US"/>
          </a:p>
        </p:txBody>
      </p:sp>
    </p:spTree>
    <p:extLst>
      <p:ext uri="{BB962C8B-B14F-4D97-AF65-F5344CB8AC3E}">
        <p14:creationId xmlns:p14="http://schemas.microsoft.com/office/powerpoint/2010/main" val="69458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Coupled Model </a:t>
            </a:r>
            <a:r>
              <a:rPr lang="en-US" dirty="0" err="1" smtClean="0"/>
              <a:t>Intercomparison</a:t>
            </a:r>
            <a:r>
              <a:rPr lang="en-US" dirty="0" smtClean="0"/>
              <a:t> Project phase 3 (CMIP3) </a:t>
            </a:r>
            <a:r>
              <a:rPr lang="en-US" dirty="0" err="1" smtClean="0"/>
              <a:t>multimodel</a:t>
            </a:r>
            <a:r>
              <a:rPr lang="en-US" dirty="0" smtClean="0"/>
              <a:t> ensemble</a:t>
            </a:r>
          </a:p>
          <a:p>
            <a:r>
              <a:rPr lang="en-US" sz="1200" b="0" i="0" u="none" strike="noStrike" kern="1200" baseline="0" dirty="0" smtClean="0">
                <a:solidFill>
                  <a:schemeClr val="tx1"/>
                </a:solidFill>
                <a:latin typeface="+mn-lt"/>
                <a:ea typeface="+mn-ea"/>
                <a:cs typeface="+mn-cs"/>
              </a:rPr>
              <a:t>Projected ANN, DJF, JJA changes 2081-2100 </a:t>
            </a:r>
            <a:r>
              <a:rPr lang="en-US" sz="1200" b="0" i="0" u="none" strike="noStrike" kern="1200" baseline="0" dirty="0" err="1" smtClean="0">
                <a:solidFill>
                  <a:schemeClr val="tx1"/>
                </a:solidFill>
                <a:latin typeface="+mn-lt"/>
                <a:ea typeface="+mn-ea"/>
                <a:cs typeface="+mn-cs"/>
              </a:rPr>
              <a:t>wrt</a:t>
            </a:r>
            <a:r>
              <a:rPr lang="en-US" sz="1200" b="0" i="0" u="none" strike="noStrike" kern="1200" baseline="0" dirty="0" smtClean="0">
                <a:solidFill>
                  <a:schemeClr val="tx1"/>
                </a:solidFill>
                <a:latin typeface="+mn-lt"/>
                <a:ea typeface="+mn-ea"/>
                <a:cs typeface="+mn-cs"/>
              </a:rPr>
              <a:t> to 1980-1999 values</a:t>
            </a:r>
          </a:p>
          <a:p>
            <a:r>
              <a:rPr lang="en-US" sz="1200" b="0" i="0" u="none" strike="noStrike" kern="1200" baseline="0" dirty="0" smtClean="0">
                <a:solidFill>
                  <a:schemeClr val="tx1"/>
                </a:solidFill>
                <a:latin typeface="+mn-lt"/>
                <a:ea typeface="+mn-ea"/>
                <a:cs typeface="+mn-cs"/>
              </a:rPr>
              <a:t>The 2081-2100 values are based on simulations for emission scenario SRES A2 (high growth scenario)</a:t>
            </a:r>
          </a:p>
          <a:p>
            <a:r>
              <a:rPr lang="en-US" sz="1200" b="0" i="0" u="none" strike="noStrike" kern="1200" baseline="0" dirty="0" smtClean="0">
                <a:solidFill>
                  <a:schemeClr val="tx1"/>
                </a:solidFill>
                <a:latin typeface="+mn-lt"/>
                <a:ea typeface="+mn-ea"/>
                <a:cs typeface="+mn-cs"/>
              </a:rPr>
              <a:t>1980-1999 is from corresponding simulations for the 20th century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Based on 14GCMs contributing to CMIP3 (</a:t>
            </a:r>
            <a:r>
              <a:rPr lang="en-US" dirty="0" smtClean="0"/>
              <a:t>Coupled Model </a:t>
            </a:r>
            <a:r>
              <a:rPr lang="en-US" dirty="0" err="1" smtClean="0"/>
              <a:t>Intercomparison</a:t>
            </a:r>
            <a:r>
              <a:rPr lang="en-US" dirty="0" smtClean="0"/>
              <a:t> Project phase 3 </a:t>
            </a:r>
            <a:r>
              <a:rPr lang="en-US" dirty="0" err="1" smtClean="0"/>
              <a:t>multimodel</a:t>
            </a:r>
            <a:r>
              <a:rPr lang="en-US" dirty="0" smtClean="0"/>
              <a:t> ensemble)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L: days where </a:t>
            </a:r>
            <a:r>
              <a:rPr lang="en-US" sz="1200" b="0" i="0" u="none" strike="noStrike" kern="1200" baseline="0" dirty="0" err="1" smtClean="0">
                <a:solidFill>
                  <a:schemeClr val="tx1"/>
                </a:solidFill>
                <a:latin typeface="+mn-lt"/>
                <a:ea typeface="+mn-ea"/>
                <a:cs typeface="+mn-cs"/>
              </a:rPr>
              <a:t>Tmax</a:t>
            </a:r>
            <a:r>
              <a:rPr lang="en-US" sz="1200" b="0" i="0" u="none" strike="noStrike" kern="1200" baseline="0" dirty="0" smtClean="0">
                <a:solidFill>
                  <a:schemeClr val="tx1"/>
                </a:solidFill>
                <a:latin typeface="+mn-lt"/>
                <a:ea typeface="+mn-ea"/>
                <a:cs typeface="+mn-cs"/>
              </a:rPr>
              <a:t> &gt; 90</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percentile for that day (from 1961-1990 reference period) STD – derived from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annual/seasonal estimates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 days where </a:t>
            </a:r>
            <a:r>
              <a:rPr lang="en-US" sz="1200" b="0" i="0" u="none" strike="noStrike" kern="1200" baseline="0" dirty="0" err="1" smtClean="0">
                <a:solidFill>
                  <a:schemeClr val="tx1"/>
                </a:solidFill>
                <a:latin typeface="+mn-lt"/>
                <a:ea typeface="+mn-ea"/>
                <a:cs typeface="+mn-cs"/>
              </a:rPr>
              <a:t>Tmax</a:t>
            </a:r>
            <a:r>
              <a:rPr lang="en-US" sz="1200" b="0" i="0" u="none" strike="noStrike" kern="1200" baseline="0" dirty="0" smtClean="0">
                <a:solidFill>
                  <a:schemeClr val="tx1"/>
                </a:solidFill>
                <a:latin typeface="+mn-lt"/>
                <a:ea typeface="+mn-ea"/>
                <a:cs typeface="+mn-cs"/>
              </a:rPr>
              <a:t> &lt; 10</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percentile for that day (from 1961-1990 reference period) STD – derived from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annual/seasonal estimates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 days with </a:t>
            </a:r>
            <a:r>
              <a:rPr lang="en-US" sz="1200" b="0" i="0" u="none" strike="noStrike" kern="1200" baseline="0" dirty="0" err="1" smtClean="0">
                <a:solidFill>
                  <a:schemeClr val="tx1"/>
                </a:solidFill>
                <a:latin typeface="+mn-lt"/>
                <a:ea typeface="+mn-ea"/>
                <a:cs typeface="+mn-cs"/>
              </a:rPr>
              <a:t>Tmax</a:t>
            </a:r>
            <a:r>
              <a:rPr lang="en-US" sz="1200" b="0" i="0" u="none" strike="noStrike" kern="1200" baseline="0" dirty="0" smtClean="0">
                <a:solidFill>
                  <a:schemeClr val="tx1"/>
                </a:solidFill>
                <a:latin typeface="+mn-lt"/>
                <a:ea typeface="+mn-ea"/>
                <a:cs typeface="+mn-cs"/>
              </a:rPr>
              <a:t> &gt; 30°C – differences in percentages points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Mechanics: computed as (fractions/percentages 2081-2100) -  (fractions/percentages 1980-1999) </a:t>
            </a:r>
          </a:p>
          <a:p>
            <a:r>
              <a:rPr lang="en-US" sz="1200" b="0" i="0" u="none" strike="noStrike" kern="1200" baseline="0" dirty="0" smtClean="0">
                <a:solidFill>
                  <a:schemeClr val="tx1"/>
                </a:solidFill>
                <a:latin typeface="+mn-lt"/>
                <a:ea typeface="+mn-ea"/>
                <a:cs typeface="+mn-cs"/>
              </a:rPr>
              <a:t>Color shading where 66% (10 out of 14) GCMs agree on sign of change</a:t>
            </a:r>
          </a:p>
          <a:p>
            <a:r>
              <a:rPr lang="en-US" sz="1200" b="0" i="0" u="none" strike="noStrike" kern="1200" baseline="0" dirty="0" smtClean="0">
                <a:solidFill>
                  <a:schemeClr val="tx1"/>
                </a:solidFill>
                <a:latin typeface="+mn-lt"/>
                <a:ea typeface="+mn-ea"/>
                <a:cs typeface="+mn-cs"/>
              </a:rPr>
              <a:t>Striping where 90% (13 out of 14) GCMs agree on sign of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Grey shading </a:t>
            </a:r>
            <a:r>
              <a:rPr lang="en-US" sz="1200" b="0" i="0" u="none" strike="noStrike" kern="1200" baseline="0" dirty="0" smtClean="0">
                <a:solidFill>
                  <a:schemeClr val="tx1"/>
                </a:solidFill>
                <a:latin typeface="+mn-lt"/>
                <a:ea typeface="+mn-ea"/>
                <a:cs typeface="+mn-cs"/>
                <a:sym typeface="Wingdings" pitchFamily="2" charset="2"/>
              </a:rPr>
              <a:t> insufficient model agreement (&lt;66%)</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Warm day and cold day changes are expressed in units of standard deviations, derived from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per year annual or seasonal estimates, respectively, from the three 20-year periods 1980-1999, 2046-2065, and 2081-2100 pooled together. </a:t>
            </a:r>
            <a:r>
              <a:rPr lang="en-US" sz="1200" b="0" i="0" u="none" strike="noStrike" kern="1200" baseline="0" dirty="0" err="1" smtClean="0">
                <a:solidFill>
                  <a:schemeClr val="tx1"/>
                </a:solidFill>
                <a:latin typeface="+mn-lt"/>
                <a:ea typeface="+mn-ea"/>
                <a:cs typeface="+mn-cs"/>
              </a:rPr>
              <a:t>Tmax</a:t>
            </a:r>
            <a:r>
              <a:rPr lang="en-US" sz="1200" b="0" i="0" u="none" strike="noStrike" kern="1200" baseline="0" dirty="0" smtClean="0">
                <a:solidFill>
                  <a:schemeClr val="tx1"/>
                </a:solidFill>
                <a:latin typeface="+mn-lt"/>
                <a:ea typeface="+mn-ea"/>
                <a:cs typeface="+mn-cs"/>
              </a:rPr>
              <a:t> &gt;30°C changes are given directly as differences in percentage points.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Comparisons of observed and simulated climate demonstrate good agreement for some climate variables such as mean temperature,</a:t>
            </a:r>
          </a:p>
          <a:p>
            <a:r>
              <a:rPr lang="en-US" sz="1200" b="0" i="0" u="none" strike="noStrike" kern="1200" baseline="0" dirty="0" smtClean="0">
                <a:solidFill>
                  <a:schemeClr val="tx1"/>
                </a:solidFill>
                <a:latin typeface="+mn-lt"/>
                <a:ea typeface="+mn-ea"/>
                <a:cs typeface="+mn-cs"/>
              </a:rPr>
              <a:t>especially at large horizontal scales (e.g., </a:t>
            </a:r>
            <a:r>
              <a:rPr lang="en-US" sz="1200" b="0" i="0" u="none" strike="noStrike" kern="1200" baseline="0" dirty="0" err="1" smtClean="0">
                <a:solidFill>
                  <a:schemeClr val="tx1"/>
                </a:solidFill>
                <a:latin typeface="+mn-lt"/>
                <a:ea typeface="+mn-ea"/>
                <a:cs typeface="+mn-cs"/>
              </a:rPr>
              <a:t>Räisänen</a:t>
            </a:r>
            <a:r>
              <a:rPr lang="en-US" sz="1200" b="0" i="0" u="none" strike="noStrike" kern="1200" baseline="0" dirty="0" smtClean="0">
                <a:solidFill>
                  <a:schemeClr val="tx1"/>
                </a:solidFill>
                <a:latin typeface="+mn-lt"/>
                <a:ea typeface="+mn-ea"/>
                <a:cs typeface="+mn-cs"/>
              </a:rPr>
              <a:t>, 2007). For instance, Figure 9.12 of the AR4 (</a:t>
            </a:r>
            <a:r>
              <a:rPr lang="en-US" sz="1200" b="0" i="0" u="none" strike="noStrike" kern="1200" baseline="0" dirty="0" err="1" smtClean="0">
                <a:solidFill>
                  <a:schemeClr val="tx1"/>
                </a:solidFill>
                <a:latin typeface="+mn-lt"/>
                <a:ea typeface="+mn-ea"/>
                <a:cs typeface="+mn-cs"/>
              </a:rPr>
              <a:t>Hegerl</a:t>
            </a:r>
            <a:r>
              <a:rPr lang="en-US" sz="1200" b="0" i="0" u="none" strike="noStrike" kern="1200" baseline="0" dirty="0" smtClean="0">
                <a:solidFill>
                  <a:schemeClr val="tx1"/>
                </a:solidFill>
                <a:latin typeface="+mn-lt"/>
                <a:ea typeface="+mn-ea"/>
                <a:cs typeface="+mn-cs"/>
              </a:rPr>
              <a:t> et al., 2007) compares the ability</a:t>
            </a:r>
          </a:p>
          <a:p>
            <a:r>
              <a:rPr lang="en-US" sz="1200" b="0" i="0" u="none" strike="noStrike" kern="1200" baseline="0" dirty="0" smtClean="0">
                <a:solidFill>
                  <a:schemeClr val="tx1"/>
                </a:solidFill>
                <a:latin typeface="+mn-lt"/>
                <a:ea typeface="+mn-ea"/>
                <a:cs typeface="+mn-cs"/>
              </a:rPr>
              <a:t>of 14 climate models to simulate the temporal variations of mean temperature through the 20th century. When the models included</a:t>
            </a:r>
          </a:p>
          <a:p>
            <a:r>
              <a:rPr lang="en-US" sz="1200" b="0" i="0" u="none" strike="noStrike" kern="1200" baseline="0" dirty="0" smtClean="0">
                <a:solidFill>
                  <a:schemeClr val="tx1"/>
                </a:solidFill>
                <a:latin typeface="+mn-lt"/>
                <a:ea typeface="+mn-ea"/>
                <a:cs typeface="+mn-cs"/>
              </a:rPr>
              <a:t>both natural and anthropogenic forcings, they consistently reproduced the decadal variations in global mean temperature. Without the</a:t>
            </a:r>
          </a:p>
          <a:p>
            <a:r>
              <a:rPr lang="en-US" sz="1200" b="0" i="0" u="none" strike="noStrike" kern="1200" baseline="0" dirty="0" smtClean="0">
                <a:solidFill>
                  <a:schemeClr val="tx1"/>
                </a:solidFill>
                <a:latin typeface="+mn-lt"/>
                <a:ea typeface="+mn-ea"/>
                <a:cs typeface="+mn-cs"/>
              </a:rPr>
              <a:t>anthropogenic influences the models consistently failed to reproduce the multi-decadal temperature variations. However, when the same</a:t>
            </a:r>
          </a:p>
          <a:p>
            <a:r>
              <a:rPr lang="en-US" sz="1200" b="0" i="0" u="none" strike="noStrike" kern="1200" baseline="0" dirty="0" smtClean="0">
                <a:solidFill>
                  <a:schemeClr val="tx1"/>
                </a:solidFill>
                <a:latin typeface="+mn-lt"/>
                <a:ea typeface="+mn-ea"/>
                <a:cs typeface="+mn-cs"/>
              </a:rPr>
              <a:t>models’ abilities to simulate the temperature variations for smaller domains were assessed, although the mean temperature produced by</a:t>
            </a:r>
          </a:p>
          <a:p>
            <a:r>
              <a:rPr lang="en-US" sz="1200" b="0" i="0" u="none" strike="noStrike" kern="1200" baseline="0" dirty="0" smtClean="0">
                <a:solidFill>
                  <a:schemeClr val="tx1"/>
                </a:solidFill>
                <a:latin typeface="+mn-lt"/>
                <a:ea typeface="+mn-ea"/>
                <a:cs typeface="+mn-cs"/>
              </a:rPr>
              <a:t>the ensemble generally tracked the observed temperature changes, the consistency among the models was poorer than was the case for</a:t>
            </a:r>
          </a:p>
          <a:p>
            <a:r>
              <a:rPr lang="en-US" sz="1200" b="0" i="0" u="none" strike="noStrike" kern="1200" baseline="0" dirty="0" smtClean="0">
                <a:solidFill>
                  <a:schemeClr val="tx1"/>
                </a:solidFill>
                <a:latin typeface="+mn-lt"/>
                <a:ea typeface="+mn-ea"/>
                <a:cs typeface="+mn-cs"/>
              </a:rPr>
              <a:t>the global mean (Figure 9.12; </a:t>
            </a:r>
            <a:r>
              <a:rPr lang="en-US" sz="1200" b="0" i="0" u="none" strike="noStrike" kern="1200" baseline="0" dirty="0" err="1" smtClean="0">
                <a:solidFill>
                  <a:schemeClr val="tx1"/>
                </a:solidFill>
                <a:latin typeface="+mn-lt"/>
                <a:ea typeface="+mn-ea"/>
                <a:cs typeface="+mn-cs"/>
              </a:rPr>
              <a:t>Hegerl</a:t>
            </a:r>
            <a:r>
              <a:rPr lang="en-US" sz="1200" b="0" i="0" u="none" strike="noStrike" kern="1200" baseline="0" dirty="0" smtClean="0">
                <a:solidFill>
                  <a:schemeClr val="tx1"/>
                </a:solidFill>
                <a:latin typeface="+mn-lt"/>
                <a:ea typeface="+mn-ea"/>
                <a:cs typeface="+mn-cs"/>
              </a:rPr>
              <a:t> et al., 2007), partly because averaging over global scales </a:t>
            </a:r>
            <a:r>
              <a:rPr lang="en-US" sz="1200" b="0" i="0" u="none" strike="noStrike" kern="1200" baseline="0" dirty="0" err="1" smtClean="0">
                <a:solidFill>
                  <a:schemeClr val="tx1"/>
                </a:solidFill>
                <a:latin typeface="+mn-lt"/>
                <a:ea typeface="+mn-ea"/>
                <a:cs typeface="+mn-cs"/>
              </a:rPr>
              <a:t>smoothes</a:t>
            </a:r>
            <a:r>
              <a:rPr lang="en-US" sz="1200" b="0" i="0" u="none" strike="noStrike" kern="1200" baseline="0" dirty="0" smtClean="0">
                <a:solidFill>
                  <a:schemeClr val="tx1"/>
                </a:solidFill>
                <a:latin typeface="+mn-lt"/>
                <a:ea typeface="+mn-ea"/>
                <a:cs typeface="+mn-cs"/>
              </a:rPr>
              <a:t> internal variability or ‘noise’</a:t>
            </a:r>
          </a:p>
          <a:p>
            <a:r>
              <a:rPr lang="en-US" sz="1200" b="0" i="0" u="none" strike="noStrike" kern="1200" baseline="0" dirty="0" smtClean="0">
                <a:solidFill>
                  <a:schemeClr val="tx1"/>
                </a:solidFill>
                <a:latin typeface="+mn-lt"/>
                <a:ea typeface="+mn-ea"/>
                <a:cs typeface="+mn-cs"/>
              </a:rPr>
              <a:t>more than averaging over smaller domains (see also Section 3.2.2.1). We can conclude that the smaller the spatial domain for which</a:t>
            </a:r>
          </a:p>
          <a:p>
            <a:r>
              <a:rPr lang="en-US" sz="1200" b="0" i="0" u="none" strike="noStrike" kern="1200" baseline="0" dirty="0" smtClean="0">
                <a:solidFill>
                  <a:schemeClr val="tx1"/>
                </a:solidFill>
                <a:latin typeface="+mn-lt"/>
                <a:ea typeface="+mn-ea"/>
                <a:cs typeface="+mn-cs"/>
              </a:rPr>
              <a:t>simulations or projections are being prepared, the less confidence we should have in these projections (although in some limited cases</a:t>
            </a:r>
          </a:p>
          <a:p>
            <a:r>
              <a:rPr lang="en-US" sz="1200" b="0" i="0" u="none" strike="noStrike" kern="1200" baseline="0" dirty="0" smtClean="0">
                <a:solidFill>
                  <a:schemeClr val="tx1"/>
                </a:solidFill>
                <a:latin typeface="+mn-lt"/>
                <a:ea typeface="+mn-ea"/>
                <a:cs typeface="+mn-cs"/>
              </a:rPr>
              <a:t>regional-scale projections can have higher reliability than larger-scale projections; see Section 3.1.6).</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 summary, since 1950 it is </a:t>
            </a:r>
            <a:r>
              <a:rPr lang="en-US" sz="1200" b="1" i="1" u="none" strike="noStrike" kern="1200" baseline="0" dirty="0" smtClean="0">
                <a:solidFill>
                  <a:schemeClr val="tx1"/>
                </a:solidFill>
                <a:latin typeface="+mn-lt"/>
                <a:ea typeface="+mn-ea"/>
                <a:cs typeface="+mn-cs"/>
              </a:rPr>
              <a:t>very likely </a:t>
            </a:r>
            <a:r>
              <a:rPr lang="en-US" sz="1200" b="1" i="0" u="none" strike="noStrike" kern="1200" baseline="0" dirty="0" smtClean="0">
                <a:solidFill>
                  <a:schemeClr val="tx1"/>
                </a:solidFill>
                <a:latin typeface="+mn-lt"/>
                <a:ea typeface="+mn-ea"/>
                <a:cs typeface="+mn-cs"/>
              </a:rPr>
              <a:t>that there has been an</a:t>
            </a:r>
          </a:p>
          <a:p>
            <a:r>
              <a:rPr lang="en-US" sz="1200" b="1" i="0" u="none" strike="noStrike" kern="1200" baseline="0" dirty="0" smtClean="0">
                <a:solidFill>
                  <a:schemeClr val="tx1"/>
                </a:solidFill>
                <a:latin typeface="+mn-lt"/>
                <a:ea typeface="+mn-ea"/>
                <a:cs typeface="+mn-cs"/>
              </a:rPr>
              <a:t>overall decrease in the number of cold days and nights and an</a:t>
            </a:r>
          </a:p>
          <a:p>
            <a:r>
              <a:rPr lang="en-US" sz="1200" b="1" i="0" u="none" strike="noStrike" kern="1200" baseline="0" dirty="0" smtClean="0">
                <a:solidFill>
                  <a:schemeClr val="tx1"/>
                </a:solidFill>
                <a:latin typeface="+mn-lt"/>
                <a:ea typeface="+mn-ea"/>
                <a:cs typeface="+mn-cs"/>
              </a:rPr>
              <a:t>overall increase in the number of warm days and nights at the</a:t>
            </a:r>
          </a:p>
          <a:p>
            <a:r>
              <a:rPr lang="en-US" sz="1200" b="1" i="0" u="none" strike="noStrike" kern="1200" baseline="0" dirty="0" smtClean="0">
                <a:solidFill>
                  <a:schemeClr val="tx1"/>
                </a:solidFill>
                <a:latin typeface="+mn-lt"/>
                <a:ea typeface="+mn-ea"/>
                <a:cs typeface="+mn-cs"/>
              </a:rPr>
              <a:t>global scale, that is, for land areas with sufficient data. It is </a:t>
            </a:r>
            <a:r>
              <a:rPr lang="en-US" sz="1200" b="1" i="1" u="none" strike="noStrike" kern="1200" baseline="0" dirty="0" smtClean="0">
                <a:solidFill>
                  <a:schemeClr val="tx1"/>
                </a:solidFill>
                <a:latin typeface="+mn-lt"/>
                <a:ea typeface="+mn-ea"/>
                <a:cs typeface="+mn-cs"/>
              </a:rPr>
              <a:t>likely</a:t>
            </a:r>
          </a:p>
          <a:p>
            <a:r>
              <a:rPr lang="en-US" sz="1200" b="1" i="0" u="none" strike="noStrike" kern="1200" baseline="0" dirty="0" smtClean="0">
                <a:solidFill>
                  <a:schemeClr val="tx1"/>
                </a:solidFill>
                <a:latin typeface="+mn-lt"/>
                <a:ea typeface="+mn-ea"/>
                <a:cs typeface="+mn-cs"/>
              </a:rPr>
              <a:t>that such changes have also occurred at the continental scale in</a:t>
            </a:r>
          </a:p>
          <a:p>
            <a:r>
              <a:rPr lang="en-US" sz="1200" b="1" i="0" u="none" strike="noStrike" kern="1200" baseline="0" dirty="0" smtClean="0">
                <a:solidFill>
                  <a:schemeClr val="tx1"/>
                </a:solidFill>
                <a:latin typeface="+mn-lt"/>
                <a:ea typeface="+mn-ea"/>
                <a:cs typeface="+mn-cs"/>
              </a:rPr>
              <a:t>North America, Europe, and Australia. There is </a:t>
            </a:r>
            <a:r>
              <a:rPr lang="en-US" sz="1200" b="1" i="1" u="none" strike="noStrike" kern="1200" baseline="0" dirty="0" smtClean="0">
                <a:solidFill>
                  <a:schemeClr val="tx1"/>
                </a:solidFill>
                <a:latin typeface="+mn-lt"/>
                <a:ea typeface="+mn-ea"/>
                <a:cs typeface="+mn-cs"/>
              </a:rPr>
              <a:t>medium confidence</a:t>
            </a:r>
          </a:p>
          <a:p>
            <a:r>
              <a:rPr lang="en-US" sz="1200" b="1" i="0" u="none" strike="noStrike" kern="1200" baseline="0" dirty="0" smtClean="0">
                <a:solidFill>
                  <a:schemeClr val="tx1"/>
                </a:solidFill>
                <a:latin typeface="+mn-lt"/>
                <a:ea typeface="+mn-ea"/>
                <a:cs typeface="+mn-cs"/>
              </a:rPr>
              <a:t>in a warming trend in daily temperature extremes in much of Asia.</a:t>
            </a:r>
          </a:p>
          <a:p>
            <a:r>
              <a:rPr lang="en-US" sz="1200" b="1" i="1" u="none" strike="noStrike" kern="1200" baseline="0" dirty="0" smtClean="0">
                <a:solidFill>
                  <a:schemeClr val="tx1"/>
                </a:solidFill>
                <a:latin typeface="+mn-lt"/>
                <a:ea typeface="+mn-ea"/>
                <a:cs typeface="+mn-cs"/>
              </a:rPr>
              <a:t>Confidence </a:t>
            </a:r>
            <a:r>
              <a:rPr lang="en-US" sz="1200" b="1" i="0" u="none" strike="noStrike" kern="1200" baseline="0" dirty="0" smtClean="0">
                <a:solidFill>
                  <a:schemeClr val="tx1"/>
                </a:solidFill>
                <a:latin typeface="+mn-lt"/>
                <a:ea typeface="+mn-ea"/>
                <a:cs typeface="+mn-cs"/>
              </a:rPr>
              <a:t>in historical trends in daily temperature extremes in</a:t>
            </a:r>
          </a:p>
          <a:p>
            <a:r>
              <a:rPr lang="en-US" sz="1200" b="1" i="0" u="none" strike="noStrike" kern="1200" baseline="0" dirty="0" smtClean="0">
                <a:solidFill>
                  <a:schemeClr val="tx1"/>
                </a:solidFill>
                <a:latin typeface="+mn-lt"/>
                <a:ea typeface="+mn-ea"/>
                <a:cs typeface="+mn-cs"/>
              </a:rPr>
              <a:t>Africa and South America generally varies from </a:t>
            </a:r>
            <a:r>
              <a:rPr lang="en-US" sz="1200" b="1" i="1" u="none" strike="noStrike" kern="1200" baseline="0" dirty="0" smtClean="0">
                <a:solidFill>
                  <a:schemeClr val="tx1"/>
                </a:solidFill>
                <a:latin typeface="+mn-lt"/>
                <a:ea typeface="+mn-ea"/>
                <a:cs typeface="+mn-cs"/>
              </a:rPr>
              <a:t>low </a:t>
            </a:r>
            <a:r>
              <a:rPr lang="en-US" sz="1200" b="1" i="0" u="none" strike="noStrike" kern="1200" baseline="0" dirty="0" smtClean="0">
                <a:solidFill>
                  <a:schemeClr val="tx1"/>
                </a:solidFill>
                <a:latin typeface="+mn-lt"/>
                <a:ea typeface="+mn-ea"/>
                <a:cs typeface="+mn-cs"/>
              </a:rPr>
              <a:t>to </a:t>
            </a:r>
            <a:r>
              <a:rPr lang="en-US" sz="1200" b="1" i="1" u="none" strike="noStrike" kern="1200" baseline="0" dirty="0" smtClean="0">
                <a:solidFill>
                  <a:schemeClr val="tx1"/>
                </a:solidFill>
                <a:latin typeface="+mn-lt"/>
                <a:ea typeface="+mn-ea"/>
                <a:cs typeface="+mn-cs"/>
              </a:rPr>
              <a:t>medium</a:t>
            </a:r>
          </a:p>
          <a:p>
            <a:r>
              <a:rPr lang="en-US" sz="1200" b="1" i="0" u="none" strike="noStrike" kern="1200" baseline="0" dirty="0" smtClean="0">
                <a:solidFill>
                  <a:schemeClr val="tx1"/>
                </a:solidFill>
                <a:latin typeface="+mn-lt"/>
                <a:ea typeface="+mn-ea"/>
                <a:cs typeface="+mn-cs"/>
              </a:rPr>
              <a:t>depending on the region. Globally, in many (but not all) regions</a:t>
            </a:r>
          </a:p>
          <a:p>
            <a:r>
              <a:rPr lang="en-US" sz="1200" b="1" i="0" u="none" strike="noStrike" kern="1200" baseline="0" dirty="0" smtClean="0">
                <a:solidFill>
                  <a:schemeClr val="tx1"/>
                </a:solidFill>
                <a:latin typeface="+mn-lt"/>
                <a:ea typeface="+mn-ea"/>
                <a:cs typeface="+mn-cs"/>
              </a:rPr>
              <a:t>with sufficient data there is </a:t>
            </a:r>
            <a:r>
              <a:rPr lang="en-US" sz="1200" b="1" i="1" u="none" strike="noStrike" kern="1200" baseline="0" dirty="0" smtClean="0">
                <a:solidFill>
                  <a:schemeClr val="tx1"/>
                </a:solidFill>
                <a:latin typeface="+mn-lt"/>
                <a:ea typeface="+mn-ea"/>
                <a:cs typeface="+mn-cs"/>
              </a:rPr>
              <a:t>medium confidence </a:t>
            </a:r>
            <a:r>
              <a:rPr lang="en-US" sz="1200" b="1" i="0" u="none" strike="noStrike" kern="1200" baseline="0" dirty="0" smtClean="0">
                <a:solidFill>
                  <a:schemeClr val="tx1"/>
                </a:solidFill>
                <a:latin typeface="+mn-lt"/>
                <a:ea typeface="+mn-ea"/>
                <a:cs typeface="+mn-cs"/>
              </a:rPr>
              <a:t>that the length or</a:t>
            </a:r>
          </a:p>
          <a:p>
            <a:r>
              <a:rPr lang="en-US" sz="1200" b="1" i="0" u="none" strike="noStrike" kern="1200" baseline="0" dirty="0" smtClean="0">
                <a:solidFill>
                  <a:schemeClr val="tx1"/>
                </a:solidFill>
                <a:latin typeface="+mn-lt"/>
                <a:ea typeface="+mn-ea"/>
                <a:cs typeface="+mn-cs"/>
              </a:rPr>
              <a:t>number of warm spells or heat waves has increased since the</a:t>
            </a:r>
          </a:p>
          <a:p>
            <a:r>
              <a:rPr lang="en-US" sz="1200" b="1" i="0" u="none" strike="noStrike" kern="1200" baseline="0" dirty="0" smtClean="0">
                <a:solidFill>
                  <a:schemeClr val="tx1"/>
                </a:solidFill>
                <a:latin typeface="+mn-lt"/>
                <a:ea typeface="+mn-ea"/>
                <a:cs typeface="+mn-cs"/>
              </a:rPr>
              <a:t>middle of the 20th century. It is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that anthropogenic</a:t>
            </a:r>
          </a:p>
          <a:p>
            <a:r>
              <a:rPr lang="en-US" sz="1200" b="1" i="0" u="none" strike="noStrike" kern="1200" baseline="0" dirty="0" smtClean="0">
                <a:solidFill>
                  <a:schemeClr val="tx1"/>
                </a:solidFill>
                <a:latin typeface="+mn-lt"/>
                <a:ea typeface="+mn-ea"/>
                <a:cs typeface="+mn-cs"/>
              </a:rPr>
              <a:t>influences have led to warming of extreme daily minimum and</a:t>
            </a:r>
          </a:p>
          <a:p>
            <a:r>
              <a:rPr lang="en-US" sz="1200" b="1" i="0" u="none" strike="noStrike" kern="1200" baseline="0" dirty="0" smtClean="0">
                <a:solidFill>
                  <a:schemeClr val="tx1"/>
                </a:solidFill>
                <a:latin typeface="+mn-lt"/>
                <a:ea typeface="+mn-ea"/>
                <a:cs typeface="+mn-cs"/>
              </a:rPr>
              <a:t>maximum temperatures at the global scale. Models project</a:t>
            </a:r>
          </a:p>
          <a:p>
            <a:r>
              <a:rPr lang="en-US" sz="1200" b="1" i="0" u="none" strike="noStrike" kern="1200" baseline="0" dirty="0" smtClean="0">
                <a:solidFill>
                  <a:schemeClr val="tx1"/>
                </a:solidFill>
                <a:latin typeface="+mn-lt"/>
                <a:ea typeface="+mn-ea"/>
                <a:cs typeface="+mn-cs"/>
              </a:rPr>
              <a:t>substantial warming in temperature extremes by the end of the</a:t>
            </a:r>
          </a:p>
          <a:p>
            <a:r>
              <a:rPr lang="en-US" sz="1200" b="1" i="0" u="none" strike="noStrike" kern="1200" baseline="0" dirty="0" smtClean="0">
                <a:solidFill>
                  <a:schemeClr val="tx1"/>
                </a:solidFill>
                <a:latin typeface="+mn-lt"/>
                <a:ea typeface="+mn-ea"/>
                <a:cs typeface="+mn-cs"/>
              </a:rPr>
              <a:t>21st century. It is </a:t>
            </a:r>
            <a:r>
              <a:rPr lang="en-US" sz="1200" b="1" i="1" u="none" strike="noStrike" kern="1200" baseline="0" dirty="0" smtClean="0">
                <a:solidFill>
                  <a:schemeClr val="tx1"/>
                </a:solidFill>
                <a:latin typeface="+mn-lt"/>
                <a:ea typeface="+mn-ea"/>
                <a:cs typeface="+mn-cs"/>
              </a:rPr>
              <a:t>virtually certain </a:t>
            </a:r>
            <a:r>
              <a:rPr lang="en-US" sz="1200" b="1" i="0" u="none" strike="noStrike" kern="1200" baseline="0" dirty="0" smtClean="0">
                <a:solidFill>
                  <a:schemeClr val="tx1"/>
                </a:solidFill>
                <a:latin typeface="+mn-lt"/>
                <a:ea typeface="+mn-ea"/>
                <a:cs typeface="+mn-cs"/>
              </a:rPr>
              <a:t>that increases in the frequency</a:t>
            </a:r>
          </a:p>
          <a:p>
            <a:r>
              <a:rPr lang="en-US" sz="1200" b="1" i="0" u="none" strike="noStrike" kern="1200" baseline="0" dirty="0" smtClean="0">
                <a:solidFill>
                  <a:schemeClr val="tx1"/>
                </a:solidFill>
                <a:latin typeface="+mn-lt"/>
                <a:ea typeface="+mn-ea"/>
                <a:cs typeface="+mn-cs"/>
              </a:rPr>
              <a:t>and magnitude of warm days and nights and decreases in the cold</a:t>
            </a:r>
          </a:p>
          <a:p>
            <a:r>
              <a:rPr lang="en-US" sz="1200" b="1" i="0" u="none" strike="noStrike" kern="1200" baseline="0" dirty="0" smtClean="0">
                <a:solidFill>
                  <a:schemeClr val="tx1"/>
                </a:solidFill>
                <a:latin typeface="+mn-lt"/>
                <a:ea typeface="+mn-ea"/>
                <a:cs typeface="+mn-cs"/>
              </a:rPr>
              <a:t>days and nights will occur through the 21st century at the global</a:t>
            </a:r>
          </a:p>
          <a:p>
            <a:r>
              <a:rPr lang="en-US" sz="1200" b="1" i="0" u="none" strike="noStrike" kern="1200" baseline="0" dirty="0" smtClean="0">
                <a:solidFill>
                  <a:schemeClr val="tx1"/>
                </a:solidFill>
                <a:latin typeface="+mn-lt"/>
                <a:ea typeface="+mn-ea"/>
                <a:cs typeface="+mn-cs"/>
              </a:rPr>
              <a:t>scale. This is mostly linked with mean changes in temperatures,</a:t>
            </a:r>
          </a:p>
          <a:p>
            <a:r>
              <a:rPr lang="en-US" sz="1200" b="1" i="0" u="none" strike="noStrike" kern="1200" baseline="0" dirty="0" smtClean="0">
                <a:solidFill>
                  <a:schemeClr val="tx1"/>
                </a:solidFill>
                <a:latin typeface="+mn-lt"/>
                <a:ea typeface="+mn-ea"/>
                <a:cs typeface="+mn-cs"/>
              </a:rPr>
              <a:t>although changes in temperature variability can play an important</a:t>
            </a:r>
          </a:p>
          <a:p>
            <a:r>
              <a:rPr lang="en-US" sz="1200" b="1" i="0" u="none" strike="noStrike" kern="1200" baseline="0" dirty="0" smtClean="0">
                <a:solidFill>
                  <a:schemeClr val="tx1"/>
                </a:solidFill>
                <a:latin typeface="+mn-lt"/>
                <a:ea typeface="+mn-ea"/>
                <a:cs typeface="+mn-cs"/>
              </a:rPr>
              <a:t>role in some regions. It is </a:t>
            </a:r>
            <a:r>
              <a:rPr lang="en-US" sz="1200" b="1" i="1" u="none" strike="noStrike" kern="1200" baseline="0" dirty="0" smtClean="0">
                <a:solidFill>
                  <a:schemeClr val="tx1"/>
                </a:solidFill>
                <a:latin typeface="+mn-lt"/>
                <a:ea typeface="+mn-ea"/>
                <a:cs typeface="+mn-cs"/>
              </a:rPr>
              <a:t>very likely </a:t>
            </a:r>
            <a:r>
              <a:rPr lang="en-US" sz="1200" b="1" i="0" u="none" strike="noStrike" kern="1200" baseline="0" dirty="0" smtClean="0">
                <a:solidFill>
                  <a:schemeClr val="tx1"/>
                </a:solidFill>
                <a:latin typeface="+mn-lt"/>
                <a:ea typeface="+mn-ea"/>
                <a:cs typeface="+mn-cs"/>
              </a:rPr>
              <a:t>that the length, frequency,</a:t>
            </a:r>
          </a:p>
          <a:p>
            <a:r>
              <a:rPr lang="en-US" sz="1200" b="1" i="0" u="none" strike="noStrike" kern="1200" baseline="0" dirty="0" smtClean="0">
                <a:solidFill>
                  <a:schemeClr val="tx1"/>
                </a:solidFill>
                <a:latin typeface="+mn-lt"/>
                <a:ea typeface="+mn-ea"/>
                <a:cs typeface="+mn-cs"/>
              </a:rPr>
              <a:t>and/or intensity of warm spells or heat waves (defined with</a:t>
            </a:r>
          </a:p>
          <a:p>
            <a:r>
              <a:rPr lang="en-US" sz="1200" b="1" i="0" u="none" strike="noStrike" kern="1200" baseline="0" dirty="0" smtClean="0">
                <a:solidFill>
                  <a:schemeClr val="tx1"/>
                </a:solidFill>
                <a:latin typeface="+mn-lt"/>
                <a:ea typeface="+mn-ea"/>
                <a:cs typeface="+mn-cs"/>
              </a:rPr>
              <a:t>respect to present regional climate) will increase over most land</a:t>
            </a:r>
          </a:p>
          <a:p>
            <a:r>
              <a:rPr lang="en-US" sz="1200" b="1" i="0" u="none" strike="noStrike" kern="1200" baseline="0" dirty="0" smtClean="0">
                <a:solidFill>
                  <a:schemeClr val="tx1"/>
                </a:solidFill>
                <a:latin typeface="+mn-lt"/>
                <a:ea typeface="+mn-ea"/>
                <a:cs typeface="+mn-cs"/>
              </a:rPr>
              <a:t>areas. For the SRES A2 and A1B emission scenarios a 1-in-20 year</a:t>
            </a:r>
          </a:p>
          <a:p>
            <a:r>
              <a:rPr lang="en-US" sz="1200" b="1" i="0" u="none" strike="noStrike" kern="1200" baseline="0" dirty="0" smtClean="0">
                <a:solidFill>
                  <a:schemeClr val="tx1"/>
                </a:solidFill>
                <a:latin typeface="+mn-lt"/>
                <a:ea typeface="+mn-ea"/>
                <a:cs typeface="+mn-cs"/>
              </a:rPr>
              <a:t>annual hottest day is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to become a 1-in-2 year annual</a:t>
            </a:r>
          </a:p>
          <a:p>
            <a:r>
              <a:rPr lang="en-US" sz="1200" b="1" i="0" u="none" strike="noStrike" kern="1200" baseline="0" dirty="0" smtClean="0">
                <a:solidFill>
                  <a:schemeClr val="tx1"/>
                </a:solidFill>
                <a:latin typeface="+mn-lt"/>
                <a:ea typeface="+mn-ea"/>
                <a:cs typeface="+mn-cs"/>
              </a:rPr>
              <a:t>extreme by the end of the 21st century in most regions, except in</a:t>
            </a:r>
          </a:p>
          <a:p>
            <a:r>
              <a:rPr lang="en-US" sz="1200" b="1" i="0" u="none" strike="noStrike" kern="1200" baseline="0" dirty="0" smtClean="0">
                <a:solidFill>
                  <a:schemeClr val="tx1"/>
                </a:solidFill>
                <a:latin typeface="+mn-lt"/>
                <a:ea typeface="+mn-ea"/>
                <a:cs typeface="+mn-cs"/>
              </a:rPr>
              <a:t>the high latitudes of the Northern Hemisphere where it is </a:t>
            </a:r>
            <a:r>
              <a:rPr lang="en-US" sz="1200" b="1" i="1" u="none" strike="noStrike" kern="1200" baseline="0" dirty="0" smtClean="0">
                <a:solidFill>
                  <a:schemeClr val="tx1"/>
                </a:solidFill>
                <a:latin typeface="+mn-lt"/>
                <a:ea typeface="+mn-ea"/>
                <a:cs typeface="+mn-cs"/>
              </a:rPr>
              <a:t>likely</a:t>
            </a:r>
          </a:p>
          <a:p>
            <a:r>
              <a:rPr lang="en-US" sz="1200" b="1" i="0" u="none" strike="noStrike" kern="1200" baseline="0" dirty="0" smtClean="0">
                <a:solidFill>
                  <a:schemeClr val="tx1"/>
                </a:solidFill>
                <a:latin typeface="+mn-lt"/>
                <a:ea typeface="+mn-ea"/>
                <a:cs typeface="+mn-cs"/>
              </a:rPr>
              <a:t>to become a 1-in-5 year annual extreme. In terms of absolute</a:t>
            </a:r>
          </a:p>
          <a:p>
            <a:r>
              <a:rPr lang="en-US" sz="1200" b="1" i="0" u="none" strike="noStrike" kern="1200" baseline="0" dirty="0" smtClean="0">
                <a:solidFill>
                  <a:schemeClr val="tx1"/>
                </a:solidFill>
                <a:latin typeface="+mn-lt"/>
                <a:ea typeface="+mn-ea"/>
                <a:cs typeface="+mn-cs"/>
              </a:rPr>
              <a:t>values, 20-year extreme annual daily maximum temperature (i.e.,</a:t>
            </a:r>
          </a:p>
          <a:p>
            <a:r>
              <a:rPr lang="en-US" sz="1200" b="1" i="0" u="none" strike="noStrike" kern="1200" baseline="0" dirty="0" smtClean="0">
                <a:solidFill>
                  <a:schemeClr val="tx1"/>
                </a:solidFill>
                <a:latin typeface="+mn-lt"/>
                <a:ea typeface="+mn-ea"/>
                <a:cs typeface="+mn-cs"/>
              </a:rPr>
              <a:t>return value) will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increase by about 1 to 3°C by mid-21st</a:t>
            </a:r>
          </a:p>
          <a:p>
            <a:r>
              <a:rPr lang="en-US" sz="1200" b="1" i="0" u="none" strike="noStrike" kern="1200" baseline="0" dirty="0" smtClean="0">
                <a:solidFill>
                  <a:schemeClr val="tx1"/>
                </a:solidFill>
                <a:latin typeface="+mn-lt"/>
                <a:ea typeface="+mn-ea"/>
                <a:cs typeface="+mn-cs"/>
              </a:rPr>
              <a:t>century and by about 2 to 5°C by the late 21st century, depending</a:t>
            </a:r>
          </a:p>
          <a:p>
            <a:r>
              <a:rPr lang="en-US" sz="1200" b="1" i="0" u="none" strike="noStrike" kern="1200" baseline="0" dirty="0" smtClean="0">
                <a:solidFill>
                  <a:schemeClr val="tx1"/>
                </a:solidFill>
                <a:latin typeface="+mn-lt"/>
                <a:ea typeface="+mn-ea"/>
                <a:cs typeface="+mn-cs"/>
              </a:rPr>
              <a:t>on the region and emissions scenario (Figure 3-5). Moderate</a:t>
            </a:r>
          </a:p>
          <a:p>
            <a:r>
              <a:rPr lang="en-US" sz="1200" b="1" i="0" u="none" strike="noStrike" kern="1200" baseline="0" dirty="0" smtClean="0">
                <a:solidFill>
                  <a:schemeClr val="tx1"/>
                </a:solidFill>
                <a:latin typeface="+mn-lt"/>
                <a:ea typeface="+mn-ea"/>
                <a:cs typeface="+mn-cs"/>
              </a:rPr>
              <a:t>temperature extremes on land are projected to warm faster than</a:t>
            </a:r>
          </a:p>
          <a:p>
            <a:r>
              <a:rPr lang="en-US" sz="1200" b="1" i="0" u="none" strike="noStrike" kern="1200" baseline="0" dirty="0" smtClean="0">
                <a:solidFill>
                  <a:schemeClr val="tx1"/>
                </a:solidFill>
                <a:latin typeface="+mn-lt"/>
                <a:ea typeface="+mn-ea"/>
                <a:cs typeface="+mn-cs"/>
              </a:rPr>
              <a:t>global annual mean temperature in many regions and seasons.</a:t>
            </a:r>
          </a:p>
          <a:p>
            <a:r>
              <a:rPr lang="en-US" sz="1200" b="1" i="0" u="none" strike="noStrike" kern="1200" baseline="0" dirty="0" smtClean="0">
                <a:solidFill>
                  <a:schemeClr val="tx1"/>
                </a:solidFill>
                <a:latin typeface="+mn-lt"/>
                <a:ea typeface="+mn-ea"/>
                <a:cs typeface="+mn-cs"/>
              </a:rPr>
              <a:t>Projected changes at </a:t>
            </a:r>
            <a:r>
              <a:rPr lang="en-US" sz="1200" b="1" i="0" u="none" strike="noStrike" kern="1200" baseline="0" dirty="0" err="1" smtClean="0">
                <a:solidFill>
                  <a:schemeClr val="tx1"/>
                </a:solidFill>
                <a:latin typeface="+mn-lt"/>
                <a:ea typeface="+mn-ea"/>
                <a:cs typeface="+mn-cs"/>
              </a:rPr>
              <a:t>subcontinental</a:t>
            </a:r>
            <a:r>
              <a:rPr lang="en-US" sz="1200" b="1" i="0" u="none" strike="noStrike" kern="1200" baseline="0" dirty="0" smtClean="0">
                <a:solidFill>
                  <a:schemeClr val="tx1"/>
                </a:solidFill>
                <a:latin typeface="+mn-lt"/>
                <a:ea typeface="+mn-ea"/>
                <a:cs typeface="+mn-cs"/>
              </a:rPr>
              <a:t> scales are less certain than</a:t>
            </a:r>
          </a:p>
          <a:p>
            <a:r>
              <a:rPr lang="en-US" sz="1200" b="1" i="0" u="none" strike="noStrike" kern="1200" baseline="0" dirty="0" smtClean="0">
                <a:solidFill>
                  <a:schemeClr val="tx1"/>
                </a:solidFill>
                <a:latin typeface="+mn-lt"/>
                <a:ea typeface="+mn-ea"/>
                <a:cs typeface="+mn-cs"/>
              </a:rPr>
              <a:t>is the case for the global scale. Regional changes in temperature</a:t>
            </a:r>
          </a:p>
          <a:p>
            <a:r>
              <a:rPr lang="en-US" sz="1200" b="1" i="0" u="none" strike="noStrike" kern="1200" baseline="0" dirty="0" smtClean="0">
                <a:solidFill>
                  <a:schemeClr val="tx1"/>
                </a:solidFill>
                <a:latin typeface="+mn-lt"/>
                <a:ea typeface="+mn-ea"/>
                <a:cs typeface="+mn-cs"/>
              </a:rPr>
              <a:t>extremes will differ from the mean global temperature change.</a:t>
            </a:r>
          </a:p>
          <a:p>
            <a:r>
              <a:rPr lang="en-US" sz="1200" b="1" i="0" u="none" strike="noStrike" kern="1200" baseline="0" dirty="0" smtClean="0">
                <a:solidFill>
                  <a:schemeClr val="tx1"/>
                </a:solidFill>
                <a:latin typeface="+mn-lt"/>
                <a:ea typeface="+mn-ea"/>
                <a:cs typeface="+mn-cs"/>
              </a:rPr>
              <a:t>Mean global warming does not necessarily imply warming in all</a:t>
            </a:r>
          </a:p>
          <a:p>
            <a:r>
              <a:rPr lang="en-US" sz="1200" b="1" i="0" u="none" strike="noStrike" kern="1200" baseline="0" dirty="0" smtClean="0">
                <a:solidFill>
                  <a:schemeClr val="tx1"/>
                </a:solidFill>
                <a:latin typeface="+mn-lt"/>
                <a:ea typeface="+mn-ea"/>
                <a:cs typeface="+mn-cs"/>
              </a:rPr>
              <a:t>regions and seasons.</a:t>
            </a:r>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16</a:t>
            </a:fld>
            <a:endParaRPr lang="en-US"/>
          </a:p>
        </p:txBody>
      </p:sp>
    </p:spTree>
    <p:extLst>
      <p:ext uri="{BB962C8B-B14F-4D97-AF65-F5344CB8AC3E}">
        <p14:creationId xmlns:p14="http://schemas.microsoft.com/office/powerpoint/2010/main" val="131592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climates are so diverse across different parts of</a:t>
            </a:r>
          </a:p>
          <a:p>
            <a:r>
              <a:rPr lang="en-US" sz="1200" b="0" i="0" u="none" strike="noStrike" kern="1200" baseline="0" dirty="0" smtClean="0">
                <a:solidFill>
                  <a:schemeClr val="tx1"/>
                </a:solidFill>
                <a:latin typeface="+mn-lt"/>
                <a:ea typeface="+mn-ea"/>
                <a:cs typeface="+mn-cs"/>
              </a:rPr>
              <a:t>the world, it is difficult to provide a single definition of extreme or heavy</a:t>
            </a:r>
          </a:p>
          <a:p>
            <a:r>
              <a:rPr lang="en-US" sz="1200" b="0" i="0" u="none" strike="noStrike" kern="1200" baseline="0" dirty="0" smtClean="0">
                <a:solidFill>
                  <a:schemeClr val="tx1"/>
                </a:solidFill>
                <a:latin typeface="+mn-lt"/>
                <a:ea typeface="+mn-ea"/>
                <a:cs typeface="+mn-cs"/>
              </a:rPr>
              <a:t>precipitation. In general, two different approaches have been used:</a:t>
            </a:r>
          </a:p>
          <a:p>
            <a:r>
              <a:rPr lang="en-US" sz="1200" b="0" i="0" u="none" strike="noStrike" kern="1200" baseline="0" dirty="0" smtClean="0">
                <a:solidFill>
                  <a:schemeClr val="tx1"/>
                </a:solidFill>
                <a:latin typeface="+mn-lt"/>
                <a:ea typeface="+mn-ea"/>
                <a:cs typeface="+mn-cs"/>
              </a:rPr>
              <a:t>(1) relative thresholds such as percentiles (typically the 95th percentile)</a:t>
            </a:r>
          </a:p>
          <a:p>
            <a:r>
              <a:rPr lang="en-US" sz="1200" b="0" i="0" u="none" strike="noStrike" kern="1200" baseline="0" dirty="0" smtClean="0">
                <a:solidFill>
                  <a:schemeClr val="tx1"/>
                </a:solidFill>
                <a:latin typeface="+mn-lt"/>
                <a:ea typeface="+mn-ea"/>
                <a:cs typeface="+mn-cs"/>
              </a:rPr>
              <a:t>and return values; and (2) absolute thresholds [e.g., 50.8 mm (2 inches)</a:t>
            </a:r>
          </a:p>
          <a:p>
            <a:r>
              <a:rPr lang="en-US" sz="1200" b="0" i="0" u="none" strike="noStrike" kern="1200" baseline="0" dirty="0" smtClean="0">
                <a:solidFill>
                  <a:schemeClr val="tx1"/>
                </a:solidFill>
                <a:latin typeface="+mn-lt"/>
                <a:ea typeface="+mn-ea"/>
                <a:cs typeface="+mn-cs"/>
              </a:rPr>
              <a:t>day-1 of rain in the United States, and 100 mm day-1 of rain in China].</a:t>
            </a:r>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17</a:t>
            </a:fld>
            <a:endParaRPr lang="en-US"/>
          </a:p>
        </p:txBody>
      </p:sp>
    </p:spTree>
    <p:extLst>
      <p:ext uri="{BB962C8B-B14F-4D97-AF65-F5344CB8AC3E}">
        <p14:creationId xmlns:p14="http://schemas.microsoft.com/office/powerpoint/2010/main" val="4209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Projected ANN, DJF, JJA changes 2081-2100 </a:t>
            </a:r>
            <a:r>
              <a:rPr lang="en-US" sz="1200" b="0" i="0" u="none" strike="noStrike" kern="1200" baseline="0" dirty="0" err="1" smtClean="0">
                <a:solidFill>
                  <a:schemeClr val="tx1"/>
                </a:solidFill>
                <a:latin typeface="+mn-lt"/>
                <a:ea typeface="+mn-ea"/>
                <a:cs typeface="+mn-cs"/>
              </a:rPr>
              <a:t>wrt</a:t>
            </a:r>
            <a:r>
              <a:rPr lang="en-US" sz="1200" b="0" i="0" u="none" strike="noStrike" kern="1200" baseline="0" dirty="0" smtClean="0">
                <a:solidFill>
                  <a:schemeClr val="tx1"/>
                </a:solidFill>
                <a:latin typeface="+mn-lt"/>
                <a:ea typeface="+mn-ea"/>
                <a:cs typeface="+mn-cs"/>
              </a:rPr>
              <a:t> to 1980-1999 values</a:t>
            </a:r>
          </a:p>
          <a:p>
            <a:r>
              <a:rPr lang="en-US" sz="1200" b="0" i="0" u="none" strike="noStrike" kern="1200" baseline="0" dirty="0" smtClean="0">
                <a:solidFill>
                  <a:schemeClr val="tx1"/>
                </a:solidFill>
                <a:latin typeface="+mn-lt"/>
                <a:ea typeface="+mn-ea"/>
                <a:cs typeface="+mn-cs"/>
              </a:rPr>
              <a:t>The 2081-2100 values are based on simulations for emission scenario SRES A2</a:t>
            </a:r>
          </a:p>
          <a:p>
            <a:r>
              <a:rPr lang="en-US" sz="1200" b="0" i="0" u="none" strike="noStrike" kern="1200" baseline="0" dirty="0" smtClean="0">
                <a:solidFill>
                  <a:schemeClr val="tx1"/>
                </a:solidFill>
                <a:latin typeface="+mn-lt"/>
                <a:ea typeface="+mn-ea"/>
                <a:cs typeface="+mn-cs"/>
              </a:rPr>
              <a:t>1980-1999 is from corresponding simulations for the 20th century</a:t>
            </a:r>
          </a:p>
          <a:p>
            <a:r>
              <a:rPr lang="en-US" sz="1200" b="0" i="0" u="none" strike="noStrike" kern="1200" baseline="0" dirty="0" smtClean="0">
                <a:solidFill>
                  <a:schemeClr val="tx1"/>
                </a:solidFill>
                <a:latin typeface="+mn-lt"/>
                <a:ea typeface="+mn-ea"/>
                <a:cs typeface="+mn-cs"/>
              </a:rPr>
              <a:t>Based on 17 GCMs contributing to CMIP3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 Wet Day Intensity; Standard Deviation derived from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per year annual or seasonal estimates</a:t>
            </a:r>
          </a:p>
          <a:p>
            <a:r>
              <a:rPr lang="en-US" sz="1200" b="0" i="0" u="none" strike="noStrike" kern="1200" baseline="0" dirty="0" smtClean="0">
                <a:solidFill>
                  <a:schemeClr val="tx1"/>
                </a:solidFill>
                <a:latin typeface="+mn-lt"/>
                <a:ea typeface="+mn-ea"/>
                <a:cs typeface="+mn-cs"/>
              </a:rPr>
              <a:t>C: % days with precipitation above the 95% </a:t>
            </a:r>
            <a:r>
              <a:rPr lang="en-US" sz="1200" b="0" i="0" u="none" strike="noStrike" kern="1200" baseline="0" dirty="0" err="1" smtClean="0">
                <a:solidFill>
                  <a:schemeClr val="tx1"/>
                </a:solidFill>
                <a:latin typeface="+mn-lt"/>
                <a:ea typeface="+mn-ea"/>
                <a:cs typeface="+mn-cs"/>
              </a:rPr>
              <a:t>quantile</a:t>
            </a:r>
            <a:r>
              <a:rPr lang="en-US" sz="1200" b="0" i="0" u="none" strike="noStrike" kern="1200" baseline="0" dirty="0" smtClean="0">
                <a:solidFill>
                  <a:schemeClr val="tx1"/>
                </a:solidFill>
                <a:latin typeface="+mn-lt"/>
                <a:ea typeface="+mn-ea"/>
                <a:cs typeface="+mn-cs"/>
              </a:rPr>
              <a:t> of daily wet day precipitation for that time of year (1961-1990 reference period); percentage points</a:t>
            </a:r>
          </a:p>
          <a:p>
            <a:r>
              <a:rPr lang="en-US" sz="1200" b="0" i="0" u="none" strike="noStrike" kern="1200" baseline="0" dirty="0" smtClean="0">
                <a:solidFill>
                  <a:schemeClr val="tx1"/>
                </a:solidFill>
                <a:latin typeface="+mn-lt"/>
                <a:ea typeface="+mn-ea"/>
                <a:cs typeface="+mn-cs"/>
              </a:rPr>
              <a:t>R: Fraction of days with precipitation &gt; 10 mm (.3”);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per year annual or seasonal estimates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Mechanics: computed as (fractions/percentages 2081-2100) -  (fractions/percentages 1980-1999) </a:t>
            </a:r>
          </a:p>
          <a:p>
            <a:r>
              <a:rPr lang="en-US" sz="1200" b="0" i="0" u="none" strike="noStrike" kern="1200" baseline="0" dirty="0" smtClean="0">
                <a:solidFill>
                  <a:schemeClr val="tx1"/>
                </a:solidFill>
                <a:latin typeface="+mn-lt"/>
                <a:ea typeface="+mn-ea"/>
                <a:cs typeface="+mn-cs"/>
              </a:rPr>
              <a:t>Color shading where 66% (12 out of 17) GCMs agree on sign of change</a:t>
            </a:r>
          </a:p>
          <a:p>
            <a:r>
              <a:rPr lang="en-US" sz="1200" b="0" i="0" u="none" strike="noStrike" kern="1200" baseline="0" dirty="0" smtClean="0">
                <a:solidFill>
                  <a:schemeClr val="tx1"/>
                </a:solidFill>
                <a:latin typeface="+mn-lt"/>
                <a:ea typeface="+mn-ea"/>
                <a:cs typeface="+mn-cs"/>
              </a:rPr>
              <a:t>Striping where 90% (16 out of 17) GCMs agree on sign of change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Grey shading </a:t>
            </a:r>
            <a:r>
              <a:rPr lang="en-US" sz="1200" b="0" i="0" u="none" strike="noStrike" kern="1200" baseline="0" dirty="0" smtClean="0">
                <a:solidFill>
                  <a:schemeClr val="tx1"/>
                </a:solidFill>
                <a:latin typeface="+mn-lt"/>
                <a:ea typeface="+mn-ea"/>
                <a:cs typeface="+mn-cs"/>
                <a:sym typeface="Wingdings" pitchFamily="2" charset="2"/>
              </a:rPr>
              <a:t> insufficient model agreement (&lt;66%)</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frequency, distribution, and intensity of heavy precipitation is more poorly simulated as are observed changes in heavy precipitation </a:t>
            </a:r>
          </a:p>
          <a:p>
            <a:r>
              <a:rPr lang="en-US" sz="1200" b="0" i="0" u="none" strike="noStrike" kern="1200" baseline="0" dirty="0" smtClean="0">
                <a:solidFill>
                  <a:schemeClr val="tx1"/>
                </a:solidFill>
                <a:latin typeface="+mn-lt"/>
                <a:ea typeface="+mn-ea"/>
                <a:cs typeface="+mn-cs"/>
              </a:rPr>
              <a:t>projections of changes in temperature</a:t>
            </a:r>
          </a:p>
          <a:p>
            <a:r>
              <a:rPr lang="en-US" sz="1200" b="0" i="0" u="none" strike="noStrike" kern="1200" baseline="0" dirty="0" smtClean="0">
                <a:solidFill>
                  <a:schemeClr val="tx1"/>
                </a:solidFill>
                <a:latin typeface="+mn-lt"/>
                <a:ea typeface="+mn-ea"/>
                <a:cs typeface="+mn-cs"/>
              </a:rPr>
              <a:t>extremes tend to be more consistent across climate models (in terms of sign) than for (wet and dry) precipitation extremes </a:t>
            </a:r>
          </a:p>
          <a:p>
            <a:r>
              <a:rPr lang="en-US" sz="1200" b="0" i="0" u="none" strike="noStrike" kern="1200" baseline="0" dirty="0" smtClean="0">
                <a:solidFill>
                  <a:schemeClr val="tx1"/>
                </a:solidFill>
                <a:latin typeface="+mn-lt"/>
                <a:ea typeface="+mn-ea"/>
                <a:cs typeface="+mn-cs"/>
              </a:rPr>
              <a:t>and significant inconsistencies are also found for projections of agricultural (soil moisture) droughts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 summary, it is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that there have been statistically significant</a:t>
            </a:r>
          </a:p>
          <a:p>
            <a:r>
              <a:rPr lang="en-US" sz="1200" b="1" i="0" u="none" strike="noStrike" kern="1200" baseline="0" dirty="0" smtClean="0">
                <a:solidFill>
                  <a:schemeClr val="tx1"/>
                </a:solidFill>
                <a:latin typeface="+mn-lt"/>
                <a:ea typeface="+mn-ea"/>
                <a:cs typeface="+mn-cs"/>
              </a:rPr>
              <a:t>increases in the number of heavy precipitation events (e.g., 95th</a:t>
            </a:r>
          </a:p>
          <a:p>
            <a:r>
              <a:rPr lang="en-US" sz="1200" b="1" i="0" u="none" strike="noStrike" kern="1200" baseline="0" dirty="0" smtClean="0">
                <a:solidFill>
                  <a:schemeClr val="tx1"/>
                </a:solidFill>
                <a:latin typeface="+mn-lt"/>
                <a:ea typeface="+mn-ea"/>
                <a:cs typeface="+mn-cs"/>
              </a:rPr>
              <a:t>percentile) in more regions than there have been statistically</a:t>
            </a:r>
          </a:p>
          <a:p>
            <a:r>
              <a:rPr lang="en-US" sz="1200" b="1" i="0" u="none" strike="noStrike" kern="1200" baseline="0" dirty="0" smtClean="0">
                <a:solidFill>
                  <a:schemeClr val="tx1"/>
                </a:solidFill>
                <a:latin typeface="+mn-lt"/>
                <a:ea typeface="+mn-ea"/>
                <a:cs typeface="+mn-cs"/>
              </a:rPr>
              <a:t>significant decreases, but there are strong regional and </a:t>
            </a:r>
            <a:r>
              <a:rPr lang="en-US" sz="1200" b="1" i="0" u="none" strike="noStrike" kern="1200" baseline="0" dirty="0" err="1" smtClean="0">
                <a:solidFill>
                  <a:schemeClr val="tx1"/>
                </a:solidFill>
                <a:latin typeface="+mn-lt"/>
                <a:ea typeface="+mn-ea"/>
                <a:cs typeface="+mn-cs"/>
              </a:rPr>
              <a:t>subregional</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variations in the trends (i.e., both between and within regions</a:t>
            </a:r>
          </a:p>
          <a:p>
            <a:r>
              <a:rPr lang="en-US" sz="1200" b="1" i="0" u="none" strike="noStrike" kern="1200" baseline="0" dirty="0" smtClean="0">
                <a:solidFill>
                  <a:schemeClr val="tx1"/>
                </a:solidFill>
                <a:latin typeface="+mn-lt"/>
                <a:ea typeface="+mn-ea"/>
                <a:cs typeface="+mn-cs"/>
              </a:rPr>
              <a:t>considered in this report; Figure 3-1 and Tables 3-2 and 3-3). In</a:t>
            </a:r>
          </a:p>
          <a:p>
            <a:r>
              <a:rPr lang="en-US" sz="1200" b="1" i="0" u="none" strike="noStrike" kern="1200" baseline="0" dirty="0" smtClean="0">
                <a:solidFill>
                  <a:schemeClr val="tx1"/>
                </a:solidFill>
                <a:latin typeface="+mn-lt"/>
                <a:ea typeface="+mn-ea"/>
                <a:cs typeface="+mn-cs"/>
              </a:rPr>
              <a:t>particular, many regions present statistically non-significant or</a:t>
            </a:r>
          </a:p>
          <a:p>
            <a:r>
              <a:rPr lang="en-US" sz="1200" b="1" i="0" u="none" strike="noStrike" kern="1200" baseline="0" dirty="0" smtClean="0">
                <a:solidFill>
                  <a:schemeClr val="tx1"/>
                </a:solidFill>
                <a:latin typeface="+mn-lt"/>
                <a:ea typeface="+mn-ea"/>
                <a:cs typeface="+mn-cs"/>
              </a:rPr>
              <a:t>negative trends, and, where seasonal changes have been</a:t>
            </a:r>
          </a:p>
          <a:p>
            <a:r>
              <a:rPr lang="en-US" sz="1200" b="1" i="0" u="none" strike="noStrike" kern="1200" baseline="0" dirty="0" smtClean="0">
                <a:solidFill>
                  <a:schemeClr val="tx1"/>
                </a:solidFill>
                <a:latin typeface="+mn-lt"/>
                <a:ea typeface="+mn-ea"/>
                <a:cs typeface="+mn-cs"/>
              </a:rPr>
              <a:t>assessed, there are also variations between seasons (e.g., more</a:t>
            </a:r>
          </a:p>
          <a:p>
            <a:r>
              <a:rPr lang="en-US" sz="1200" b="1" i="0" u="none" strike="noStrike" kern="1200" baseline="0" dirty="0" smtClean="0">
                <a:solidFill>
                  <a:schemeClr val="tx1"/>
                </a:solidFill>
                <a:latin typeface="+mn-lt"/>
                <a:ea typeface="+mn-ea"/>
                <a:cs typeface="+mn-cs"/>
              </a:rPr>
              <a:t>consistent trends in winter than in summer in Europe). The overall</a:t>
            </a:r>
          </a:p>
          <a:p>
            <a:r>
              <a:rPr lang="en-US" sz="1200" b="1" i="0" u="none" strike="noStrike" kern="1200" baseline="0" dirty="0" smtClean="0">
                <a:solidFill>
                  <a:schemeClr val="tx1"/>
                </a:solidFill>
                <a:latin typeface="+mn-lt"/>
                <a:ea typeface="+mn-ea"/>
                <a:cs typeface="+mn-cs"/>
              </a:rPr>
              <a:t>most consistent trends toward heavier precipitation events are</a:t>
            </a:r>
          </a:p>
          <a:p>
            <a:r>
              <a:rPr lang="en-US" sz="1200" b="1" i="0" u="none" strike="noStrike" kern="1200" baseline="0" dirty="0" smtClean="0">
                <a:solidFill>
                  <a:schemeClr val="tx1"/>
                </a:solidFill>
                <a:latin typeface="+mn-lt"/>
                <a:ea typeface="+mn-ea"/>
                <a:cs typeface="+mn-cs"/>
              </a:rPr>
              <a:t>found in North America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increase over the continent). There</a:t>
            </a:r>
          </a:p>
          <a:p>
            <a:r>
              <a:rPr lang="en-US" sz="1200" b="1" i="0" u="none" strike="noStrike" kern="1200" baseline="0" dirty="0" smtClean="0">
                <a:solidFill>
                  <a:schemeClr val="tx1"/>
                </a:solidFill>
                <a:latin typeface="+mn-lt"/>
                <a:ea typeface="+mn-ea"/>
                <a:cs typeface="+mn-cs"/>
              </a:rPr>
              <a:t>is </a:t>
            </a:r>
            <a:r>
              <a:rPr lang="en-US" sz="1200" b="1" i="1" u="none" strike="noStrike" kern="1200" baseline="0" dirty="0" smtClean="0">
                <a:solidFill>
                  <a:schemeClr val="tx1"/>
                </a:solidFill>
                <a:latin typeface="+mn-lt"/>
                <a:ea typeface="+mn-ea"/>
                <a:cs typeface="+mn-cs"/>
              </a:rPr>
              <a:t>low confidence </a:t>
            </a:r>
            <a:r>
              <a:rPr lang="en-US" sz="1200" b="1" i="0" u="none" strike="noStrike" kern="1200" baseline="0" dirty="0" smtClean="0">
                <a:solidFill>
                  <a:schemeClr val="tx1"/>
                </a:solidFill>
                <a:latin typeface="+mn-lt"/>
                <a:ea typeface="+mn-ea"/>
                <a:cs typeface="+mn-cs"/>
              </a:rPr>
              <a:t>in observed trends in phenomena such as hail</a:t>
            </a:r>
          </a:p>
          <a:p>
            <a:r>
              <a:rPr lang="en-US" sz="1200" b="1" i="0" u="none" strike="noStrike" kern="1200" baseline="0" dirty="0" smtClean="0">
                <a:solidFill>
                  <a:schemeClr val="tx1"/>
                </a:solidFill>
                <a:latin typeface="+mn-lt"/>
                <a:ea typeface="+mn-ea"/>
                <a:cs typeface="+mn-cs"/>
              </a:rPr>
              <a:t>because of historical data </a:t>
            </a:r>
            <a:r>
              <a:rPr lang="en-US" sz="1200" b="1" i="0" u="none" strike="noStrike" kern="1200" baseline="0" dirty="0" err="1" smtClean="0">
                <a:solidFill>
                  <a:schemeClr val="tx1"/>
                </a:solidFill>
                <a:latin typeface="+mn-lt"/>
                <a:ea typeface="+mn-ea"/>
                <a:cs typeface="+mn-cs"/>
              </a:rPr>
              <a:t>inhomogeneities</a:t>
            </a:r>
            <a:r>
              <a:rPr lang="en-US" sz="1200" b="1" i="0" u="none" strike="noStrike" kern="1200" baseline="0" dirty="0" smtClean="0">
                <a:solidFill>
                  <a:schemeClr val="tx1"/>
                </a:solidFill>
                <a:latin typeface="+mn-lt"/>
                <a:ea typeface="+mn-ea"/>
                <a:cs typeface="+mn-cs"/>
              </a:rPr>
              <a:t> and inadequacies in</a:t>
            </a:r>
          </a:p>
          <a:p>
            <a:r>
              <a:rPr lang="en-US" sz="1200" b="1" i="0" u="none" strike="noStrike" kern="1200" baseline="0" dirty="0" smtClean="0">
                <a:solidFill>
                  <a:schemeClr val="tx1"/>
                </a:solidFill>
                <a:latin typeface="+mn-lt"/>
                <a:ea typeface="+mn-ea"/>
                <a:cs typeface="+mn-cs"/>
              </a:rPr>
              <a:t>monitoring systems. Based on evidence from new studies and those</a:t>
            </a:r>
          </a:p>
          <a:p>
            <a:r>
              <a:rPr lang="en-US" sz="1200" b="1" i="0" u="none" strike="noStrike" kern="1200" baseline="0" dirty="0" smtClean="0">
                <a:solidFill>
                  <a:schemeClr val="tx1"/>
                </a:solidFill>
                <a:latin typeface="+mn-lt"/>
                <a:ea typeface="+mn-ea"/>
                <a:cs typeface="+mn-cs"/>
              </a:rPr>
              <a:t>used in the AR4, there is </a:t>
            </a:r>
            <a:r>
              <a:rPr lang="en-US" sz="1200" b="1" i="1" u="none" strike="noStrike" kern="1200" baseline="0" dirty="0" smtClean="0">
                <a:solidFill>
                  <a:schemeClr val="tx1"/>
                </a:solidFill>
                <a:latin typeface="+mn-lt"/>
                <a:ea typeface="+mn-ea"/>
                <a:cs typeface="+mn-cs"/>
              </a:rPr>
              <a:t>medium confidence </a:t>
            </a:r>
            <a:r>
              <a:rPr lang="en-US" sz="1200" b="1" i="0" u="none" strike="noStrike" kern="1200" baseline="0" dirty="0" smtClean="0">
                <a:solidFill>
                  <a:schemeClr val="tx1"/>
                </a:solidFill>
                <a:latin typeface="+mn-lt"/>
                <a:ea typeface="+mn-ea"/>
                <a:cs typeface="+mn-cs"/>
              </a:rPr>
              <a:t>that anthropogenic</a:t>
            </a:r>
          </a:p>
          <a:p>
            <a:r>
              <a:rPr lang="en-US" sz="1200" b="1" i="0" u="none" strike="noStrike" kern="1200" baseline="0" dirty="0" smtClean="0">
                <a:solidFill>
                  <a:schemeClr val="tx1"/>
                </a:solidFill>
                <a:latin typeface="+mn-lt"/>
                <a:ea typeface="+mn-ea"/>
                <a:cs typeface="+mn-cs"/>
              </a:rPr>
              <a:t>influence has contributed to intensification of extreme precipitation</a:t>
            </a:r>
          </a:p>
          <a:p>
            <a:r>
              <a:rPr lang="en-US" sz="1200" b="1" i="0" u="none" strike="noStrike" kern="1200" baseline="0" dirty="0" smtClean="0">
                <a:solidFill>
                  <a:schemeClr val="tx1"/>
                </a:solidFill>
                <a:latin typeface="+mn-lt"/>
                <a:ea typeface="+mn-ea"/>
                <a:cs typeface="+mn-cs"/>
              </a:rPr>
              <a:t>at the global scale. There is almost no literature on the attribution</a:t>
            </a:r>
          </a:p>
          <a:p>
            <a:r>
              <a:rPr lang="en-US" sz="1200" b="1" i="0" u="none" strike="noStrike" kern="1200" baseline="0" dirty="0" smtClean="0">
                <a:solidFill>
                  <a:schemeClr val="tx1"/>
                </a:solidFill>
                <a:latin typeface="+mn-lt"/>
                <a:ea typeface="+mn-ea"/>
                <a:cs typeface="+mn-cs"/>
              </a:rPr>
              <a:t>of changes in hail extremes, thus no assessment can be provided</a:t>
            </a:r>
          </a:p>
          <a:p>
            <a:r>
              <a:rPr lang="en-US" sz="1200" b="1" i="0" u="none" strike="noStrike" kern="1200" baseline="0" dirty="0" smtClean="0">
                <a:solidFill>
                  <a:schemeClr val="tx1"/>
                </a:solidFill>
                <a:latin typeface="+mn-lt"/>
                <a:ea typeface="+mn-ea"/>
                <a:cs typeface="+mn-cs"/>
              </a:rPr>
              <a:t>for these at this point in time. Projected changes from both global</a:t>
            </a:r>
          </a:p>
          <a:p>
            <a:r>
              <a:rPr lang="en-US" sz="1200" b="1" i="0" u="none" strike="noStrike" kern="1200" baseline="0" dirty="0" smtClean="0">
                <a:solidFill>
                  <a:schemeClr val="tx1"/>
                </a:solidFill>
                <a:latin typeface="+mn-lt"/>
                <a:ea typeface="+mn-ea"/>
                <a:cs typeface="+mn-cs"/>
              </a:rPr>
              <a:t>and regional studies indicate that it is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that the frequency</a:t>
            </a:r>
          </a:p>
          <a:p>
            <a:r>
              <a:rPr lang="en-US" sz="1200" b="1" i="0" u="none" strike="noStrike" kern="1200" baseline="0" dirty="0" smtClean="0">
                <a:solidFill>
                  <a:schemeClr val="tx1"/>
                </a:solidFill>
                <a:latin typeface="+mn-lt"/>
                <a:ea typeface="+mn-ea"/>
                <a:cs typeface="+mn-cs"/>
              </a:rPr>
              <a:t>of heavy precipitation or proportion of total rainfall from heavy</a:t>
            </a:r>
          </a:p>
          <a:p>
            <a:r>
              <a:rPr lang="en-US" sz="1200" b="1" i="0" u="none" strike="noStrike" kern="1200" baseline="0" dirty="0" smtClean="0">
                <a:solidFill>
                  <a:schemeClr val="tx1"/>
                </a:solidFill>
                <a:latin typeface="+mn-lt"/>
                <a:ea typeface="+mn-ea"/>
                <a:cs typeface="+mn-cs"/>
              </a:rPr>
              <a:t>falls will increase in the 21st century over many areas on the</a:t>
            </a:r>
          </a:p>
          <a:p>
            <a:r>
              <a:rPr lang="en-US" sz="1200" b="1" i="0" u="none" strike="noStrike" kern="1200" baseline="0" dirty="0" smtClean="0">
                <a:solidFill>
                  <a:schemeClr val="tx1"/>
                </a:solidFill>
                <a:latin typeface="+mn-lt"/>
                <a:ea typeface="+mn-ea"/>
                <a:cs typeface="+mn-cs"/>
              </a:rPr>
              <a:t>globe, especially in the high latitudes and tropical regions, and</a:t>
            </a:r>
          </a:p>
          <a:p>
            <a:r>
              <a:rPr lang="en-US" sz="1200" b="1" i="0" u="none" strike="noStrike" kern="1200" baseline="0" dirty="0" smtClean="0">
                <a:solidFill>
                  <a:schemeClr val="tx1"/>
                </a:solidFill>
                <a:latin typeface="+mn-lt"/>
                <a:ea typeface="+mn-ea"/>
                <a:cs typeface="+mn-cs"/>
              </a:rPr>
              <a:t>northern mid-latitudes in winter. Heavy precipitation is projected</a:t>
            </a:r>
          </a:p>
          <a:p>
            <a:r>
              <a:rPr lang="en-US" sz="1200" b="1" i="0" u="none" strike="noStrike" kern="1200" baseline="0" dirty="0" smtClean="0">
                <a:solidFill>
                  <a:schemeClr val="tx1"/>
                </a:solidFill>
                <a:latin typeface="+mn-lt"/>
                <a:ea typeface="+mn-ea"/>
                <a:cs typeface="+mn-cs"/>
              </a:rPr>
              <a:t>to increase in some (but not all) regions with projected decreases</a:t>
            </a:r>
          </a:p>
          <a:p>
            <a:r>
              <a:rPr lang="en-US" sz="1200" b="1" i="0" u="none" strike="noStrike" kern="1200" baseline="0" dirty="0" smtClean="0">
                <a:solidFill>
                  <a:schemeClr val="tx1"/>
                </a:solidFill>
                <a:latin typeface="+mn-lt"/>
                <a:ea typeface="+mn-ea"/>
                <a:cs typeface="+mn-cs"/>
              </a:rPr>
              <a:t>of total precipitation (</a:t>
            </a:r>
            <a:r>
              <a:rPr lang="en-US" sz="1200" b="1" i="1" u="none" strike="noStrike" kern="1200" baseline="0" dirty="0" smtClean="0">
                <a:solidFill>
                  <a:schemeClr val="tx1"/>
                </a:solidFill>
                <a:latin typeface="+mn-lt"/>
                <a:ea typeface="+mn-ea"/>
                <a:cs typeface="+mn-cs"/>
              </a:rPr>
              <a:t>medium confidence</a:t>
            </a:r>
            <a:r>
              <a:rPr lang="en-US" sz="1200" b="1" i="0" u="none" strike="noStrike" kern="1200" baseline="0" dirty="0" smtClean="0">
                <a:solidFill>
                  <a:schemeClr val="tx1"/>
                </a:solidFill>
                <a:latin typeface="+mn-lt"/>
                <a:ea typeface="+mn-ea"/>
                <a:cs typeface="+mn-cs"/>
              </a:rPr>
              <a:t>). For a range of emission</a:t>
            </a:r>
          </a:p>
          <a:p>
            <a:r>
              <a:rPr lang="en-US" sz="1200" b="1" i="0" u="none" strike="noStrike" kern="1200" baseline="0" dirty="0" smtClean="0">
                <a:solidFill>
                  <a:schemeClr val="tx1"/>
                </a:solidFill>
                <a:latin typeface="+mn-lt"/>
                <a:ea typeface="+mn-ea"/>
                <a:cs typeface="+mn-cs"/>
              </a:rPr>
              <a:t>scenarios (A2, A1B, and B1), projections indicate that it is </a:t>
            </a:r>
            <a:r>
              <a:rPr lang="en-US" sz="1200" b="1" i="1" u="none" strike="noStrike" kern="1200" baseline="0" dirty="0" smtClean="0">
                <a:solidFill>
                  <a:schemeClr val="tx1"/>
                </a:solidFill>
                <a:latin typeface="+mn-lt"/>
                <a:ea typeface="+mn-ea"/>
                <a:cs typeface="+mn-cs"/>
              </a:rPr>
              <a:t>likely </a:t>
            </a:r>
            <a:r>
              <a:rPr lang="en-US" sz="1200" b="1" i="0" u="none" strike="noStrike" kern="1200" baseline="0" dirty="0" smtClean="0">
                <a:solidFill>
                  <a:schemeClr val="tx1"/>
                </a:solidFill>
                <a:latin typeface="+mn-lt"/>
                <a:ea typeface="+mn-ea"/>
                <a:cs typeface="+mn-cs"/>
              </a:rPr>
              <a:t>that</a:t>
            </a:r>
          </a:p>
          <a:p>
            <a:r>
              <a:rPr lang="en-US" sz="1200" b="1" i="0" u="none" strike="noStrike" kern="1200" baseline="0" dirty="0" smtClean="0">
                <a:solidFill>
                  <a:schemeClr val="tx1"/>
                </a:solidFill>
                <a:latin typeface="+mn-lt"/>
                <a:ea typeface="+mn-ea"/>
                <a:cs typeface="+mn-cs"/>
              </a:rPr>
              <a:t>a 1-in-20 year annual maximum 24-hour precipitation rate will</a:t>
            </a:r>
          </a:p>
          <a:p>
            <a:r>
              <a:rPr lang="en-US" sz="1200" b="1" i="0" u="none" strike="noStrike" kern="1200" baseline="0" dirty="0" smtClean="0">
                <a:solidFill>
                  <a:schemeClr val="tx1"/>
                </a:solidFill>
                <a:latin typeface="+mn-lt"/>
                <a:ea typeface="+mn-ea"/>
                <a:cs typeface="+mn-cs"/>
              </a:rPr>
              <a:t>become a 1-in-5 to -15 year event by the end of 21st century in many</a:t>
            </a:r>
          </a:p>
          <a:p>
            <a:r>
              <a:rPr lang="en-US" sz="1200" b="1" i="0" u="none" strike="noStrike" kern="1200" baseline="0" dirty="0" smtClean="0">
                <a:solidFill>
                  <a:schemeClr val="tx1"/>
                </a:solidFill>
                <a:latin typeface="+mn-lt"/>
                <a:ea typeface="+mn-ea"/>
                <a:cs typeface="+mn-cs"/>
              </a:rPr>
              <a:t>regions. Nevertheless, increases or statistically non-significant</a:t>
            </a:r>
          </a:p>
          <a:p>
            <a:r>
              <a:rPr lang="en-US" sz="1200" b="1" i="0" u="none" strike="noStrike" kern="1200" baseline="0" dirty="0" smtClean="0">
                <a:solidFill>
                  <a:schemeClr val="tx1"/>
                </a:solidFill>
                <a:latin typeface="+mn-lt"/>
                <a:ea typeface="+mn-ea"/>
                <a:cs typeface="+mn-cs"/>
              </a:rPr>
              <a:t>changes in return periods are projected in some regions.</a:t>
            </a:r>
            <a:endParaRPr lang="en-US" dirty="0" smtClean="0"/>
          </a:p>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18</a:t>
            </a:fld>
            <a:endParaRPr lang="en-US"/>
          </a:p>
        </p:txBody>
      </p:sp>
    </p:spTree>
    <p:extLst>
      <p:ext uri="{BB962C8B-B14F-4D97-AF65-F5344CB8AC3E}">
        <p14:creationId xmlns:p14="http://schemas.microsoft.com/office/powerpoint/2010/main" val="131592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 changes in annual maximum number of CDD (days w/</a:t>
            </a:r>
            <a:r>
              <a:rPr lang="en-US" sz="1200" b="0" i="0" u="none" strike="noStrike" kern="1200" baseline="0" dirty="0" err="1" smtClean="0">
                <a:solidFill>
                  <a:schemeClr val="tx1"/>
                </a:solidFill>
                <a:latin typeface="+mn-lt"/>
                <a:ea typeface="+mn-ea"/>
                <a:cs typeface="+mn-cs"/>
              </a:rPr>
              <a:t>precip</a:t>
            </a:r>
            <a:r>
              <a:rPr lang="en-US" sz="1200" b="0" i="0" u="none" strike="noStrike" kern="1200" baseline="0" dirty="0" smtClean="0">
                <a:solidFill>
                  <a:schemeClr val="tx1"/>
                </a:solidFill>
                <a:latin typeface="+mn-lt"/>
                <a:ea typeface="+mn-ea"/>
                <a:cs typeface="+mn-cs"/>
              </a:rPr>
              <a:t> &lt; 1mm); standard deviation of the interannual variability</a:t>
            </a:r>
          </a:p>
          <a:p>
            <a:r>
              <a:rPr lang="en-US" sz="1200" b="0" i="0" u="none" strike="noStrike" kern="1200" baseline="0" dirty="0" smtClean="0">
                <a:solidFill>
                  <a:schemeClr val="tx1"/>
                </a:solidFill>
                <a:latin typeface="+mn-lt"/>
                <a:ea typeface="+mn-ea"/>
                <a:cs typeface="+mn-cs"/>
              </a:rPr>
              <a:t>R: Changes in soil moisture anomalies; standard deviation of the interannual variability</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Mechanics: Results based on 17 (CDD) and 15 (SMA) GCMs contributing to CMIP3.</a:t>
            </a:r>
          </a:p>
          <a:p>
            <a:r>
              <a:rPr lang="en-US" sz="1200" b="0" i="0" u="none" strike="noStrike" kern="1200" baseline="0" dirty="0" smtClean="0">
                <a:solidFill>
                  <a:schemeClr val="tx1"/>
                </a:solidFill>
                <a:latin typeface="+mn-lt"/>
                <a:ea typeface="+mn-ea"/>
                <a:cs typeface="+mn-cs"/>
              </a:rPr>
              <a:t>Shaded: 66% model agreement (12/17 CDD, 10/15 SMA) on sign of change</a:t>
            </a:r>
          </a:p>
          <a:p>
            <a:r>
              <a:rPr lang="en-US" sz="1200" b="0" i="0" u="none" strike="noStrike" kern="1200" baseline="0" dirty="0" smtClean="0">
                <a:solidFill>
                  <a:schemeClr val="tx1"/>
                </a:solidFill>
                <a:latin typeface="+mn-lt"/>
                <a:ea typeface="+mn-ea"/>
                <a:cs typeface="+mn-cs"/>
              </a:rPr>
              <a:t>Stippling 90% model agreement (16/17 CDD, 14/15 SMA) on sign of change</a:t>
            </a:r>
          </a:p>
          <a:p>
            <a:r>
              <a:rPr lang="en-US" sz="1200" b="0" i="0" u="none" strike="noStrike" kern="1200" baseline="0" dirty="0" smtClean="0">
                <a:solidFill>
                  <a:schemeClr val="tx1"/>
                </a:solidFill>
                <a:latin typeface="+mn-lt"/>
                <a:ea typeface="+mn-ea"/>
                <a:cs typeface="+mn-cs"/>
              </a:rPr>
              <a:t>Grey shading </a:t>
            </a:r>
            <a:r>
              <a:rPr lang="en-US" sz="1200" b="0" i="0" u="none" strike="noStrike" kern="1200" baseline="0" dirty="0" smtClean="0">
                <a:solidFill>
                  <a:schemeClr val="tx1"/>
                </a:solidFill>
                <a:latin typeface="+mn-lt"/>
                <a:ea typeface="+mn-ea"/>
                <a:cs typeface="+mn-cs"/>
                <a:sym typeface="Wingdings" pitchFamily="2" charset="2"/>
              </a:rPr>
              <a:t> insufficient model agreement (&lt;66%)</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Figure SPM.5 | </a:t>
            </a:r>
            <a:r>
              <a:rPr lang="en-US" sz="1200" b="0" i="0" u="none" strike="noStrike" kern="1200" baseline="0" dirty="0" smtClean="0">
                <a:solidFill>
                  <a:schemeClr val="tx1"/>
                </a:solidFill>
                <a:latin typeface="+mn-lt"/>
                <a:ea typeface="+mn-ea"/>
                <a:cs typeface="+mn-cs"/>
              </a:rPr>
              <a:t>Projected annual changes in dryness assessed from two indices. Left column: Change in annual maximum number of consecutive dry days (CDD: days with</a:t>
            </a:r>
          </a:p>
          <a:p>
            <a:r>
              <a:rPr lang="en-US" sz="1200" b="0" i="0" u="none" strike="noStrike" kern="1200" baseline="0" dirty="0" smtClean="0">
                <a:solidFill>
                  <a:schemeClr val="tx1"/>
                </a:solidFill>
                <a:latin typeface="+mn-lt"/>
                <a:ea typeface="+mn-ea"/>
                <a:cs typeface="+mn-cs"/>
              </a:rPr>
              <a:t>precipitation &lt;1 mm). Right column: Changes in soil moisture (soil moisture anomalies, SMA). Increased dryness is indicated with yellow to red colors; decreased dryness with</a:t>
            </a:r>
          </a:p>
          <a:p>
            <a:r>
              <a:rPr lang="en-US" sz="1200" b="0" i="0" u="none" strike="noStrike" kern="1200" baseline="0" dirty="0" smtClean="0">
                <a:solidFill>
                  <a:schemeClr val="tx1"/>
                </a:solidFill>
                <a:latin typeface="+mn-lt"/>
                <a:ea typeface="+mn-ea"/>
                <a:cs typeface="+mn-cs"/>
              </a:rPr>
              <a:t>green to blue. Projected changes are expressed in units of standard deviation of the interannual variability in the three 20-year periods 1980–1999, 2046–2065, and 2081–2100.</a:t>
            </a:r>
          </a:p>
          <a:p>
            <a:r>
              <a:rPr lang="en-US" sz="1200" b="0" i="0" u="none" strike="noStrike" kern="1200" baseline="0" dirty="0" smtClean="0">
                <a:solidFill>
                  <a:schemeClr val="tx1"/>
                </a:solidFill>
                <a:latin typeface="+mn-lt"/>
                <a:ea typeface="+mn-ea"/>
                <a:cs typeface="+mn-cs"/>
              </a:rPr>
              <a:t>The figures show changes for two time horizons, 2046–2065 and 2081–2100, as compared to late 20th-century values (1980–1999), based on GCM simulations under emissions</a:t>
            </a:r>
          </a:p>
          <a:p>
            <a:r>
              <a:rPr lang="en-US" sz="1200" b="0" i="0" u="none" strike="noStrike" kern="1200" baseline="0" dirty="0" smtClean="0">
                <a:solidFill>
                  <a:schemeClr val="tx1"/>
                </a:solidFill>
                <a:latin typeface="+mn-lt"/>
                <a:ea typeface="+mn-ea"/>
                <a:cs typeface="+mn-cs"/>
              </a:rPr>
              <a:t>scenario SRES A2 relative to corresponding simulations for the late 20th century. Results are based on 17 (CDD) and 15 (SMA) GCMs contributing to the CMIP3. Colored shading</a:t>
            </a:r>
          </a:p>
          <a:p>
            <a:r>
              <a:rPr lang="en-US" sz="1200" b="0" i="0" u="none" strike="noStrike" kern="1200" baseline="0" dirty="0" smtClean="0">
                <a:solidFill>
                  <a:schemeClr val="tx1"/>
                </a:solidFill>
                <a:latin typeface="+mn-lt"/>
                <a:ea typeface="+mn-ea"/>
                <a:cs typeface="+mn-cs"/>
              </a:rPr>
              <a:t>is applied for areas where at least 66% (12 out of 17 for CDD, 10 out of 15 for SMA) of the models agree on the sign of the change; stippling is added for regions where at least</a:t>
            </a:r>
          </a:p>
          <a:p>
            <a:r>
              <a:rPr lang="en-US" sz="1200" b="0" i="0" u="none" strike="noStrike" kern="1200" baseline="0" dirty="0" smtClean="0">
                <a:solidFill>
                  <a:schemeClr val="tx1"/>
                </a:solidFill>
                <a:latin typeface="+mn-lt"/>
                <a:ea typeface="+mn-ea"/>
                <a:cs typeface="+mn-cs"/>
              </a:rPr>
              <a:t>90% (16 out of 17 for CDD, 14 out of 15 for SMA) of all models agree on the sign of the change. Grey shading indicates where there is insufficient model agreement (&lt;66%).</a:t>
            </a:r>
          </a:p>
          <a:p>
            <a:r>
              <a:rPr lang="en-US" sz="1200" b="0" i="0" u="none" strike="noStrike" kern="1200" baseline="0" dirty="0" smtClean="0">
                <a:solidFill>
                  <a:schemeClr val="tx1"/>
                </a:solidFill>
                <a:latin typeface="+mn-lt"/>
                <a:ea typeface="+mn-ea"/>
                <a:cs typeface="+mn-cs"/>
              </a:rPr>
              <a:t>[3.5.1, Figure 3-9]</a:t>
            </a:r>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20</a:t>
            </a:fld>
            <a:endParaRPr lang="en-US"/>
          </a:p>
        </p:txBody>
      </p:sp>
    </p:spTree>
    <p:extLst>
      <p:ext uri="{BB962C8B-B14F-4D97-AF65-F5344CB8AC3E}">
        <p14:creationId xmlns:p14="http://schemas.microsoft.com/office/powerpoint/2010/main" val="418324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Level Rise</a:t>
            </a:r>
          </a:p>
          <a:p>
            <a:pPr lvl="1"/>
            <a:r>
              <a:rPr lang="en-US" dirty="0" smtClean="0"/>
              <a:t>Very likely to contribute to upward trends in extreme coastal high water</a:t>
            </a:r>
          </a:p>
          <a:p>
            <a:pPr lvl="1"/>
            <a:r>
              <a:rPr lang="en-US" dirty="0" smtClean="0"/>
              <a:t>Areas experiencing erosion/inundation will continue to do so in the future</a:t>
            </a:r>
          </a:p>
          <a:p>
            <a:r>
              <a:rPr lang="en-US" dirty="0" smtClean="0"/>
              <a:t>Tropical Cyclones</a:t>
            </a:r>
          </a:p>
          <a:p>
            <a:pPr lvl="1"/>
            <a:r>
              <a:rPr lang="en-US" dirty="0" smtClean="0"/>
              <a:t>Average maximum wind speeds likely to increase in some basins</a:t>
            </a:r>
          </a:p>
          <a:p>
            <a:pPr lvl="1"/>
            <a:r>
              <a:rPr lang="en-US" dirty="0" smtClean="0"/>
              <a:t>Global frequency changes uncertain; some projections of decrease while others suggest the number remaining unchanged or possibly increasing</a:t>
            </a:r>
          </a:p>
          <a:p>
            <a:pPr lvl="2"/>
            <a:r>
              <a:rPr lang="en-US" dirty="0" smtClean="0"/>
              <a:t>Changes in past observing capability increases uncertainty</a:t>
            </a:r>
          </a:p>
          <a:p>
            <a:r>
              <a:rPr lang="en-US" dirty="0" smtClean="0"/>
              <a:t>Combined Impacts</a:t>
            </a:r>
          </a:p>
          <a:p>
            <a:pPr lvl="1"/>
            <a:r>
              <a:rPr lang="en-US" dirty="0" smtClean="0"/>
              <a:t>Island states very likely to experience problems from extreme coastal high water in conjunction with increasing tropical cyclone maximum wind speeds</a:t>
            </a:r>
          </a:p>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21</a:t>
            </a:fld>
            <a:endParaRPr lang="en-US"/>
          </a:p>
        </p:txBody>
      </p:sp>
    </p:spTree>
    <p:extLst>
      <p:ext uri="{BB962C8B-B14F-4D97-AF65-F5344CB8AC3E}">
        <p14:creationId xmlns:p14="http://schemas.microsoft.com/office/powerpoint/2010/main" val="72797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EXPOSURE: Temporal and spatial scales are also important. Exposure can be</a:t>
            </a:r>
          </a:p>
          <a:p>
            <a:r>
              <a:rPr lang="en-US" sz="1200" b="0" i="0" u="none" strike="noStrike" kern="1200" baseline="0" dirty="0" smtClean="0">
                <a:solidFill>
                  <a:schemeClr val="tx1"/>
                </a:solidFill>
                <a:latin typeface="+mn-lt"/>
                <a:ea typeface="+mn-ea"/>
                <a:cs typeface="+mn-cs"/>
              </a:rPr>
              <a:t>more or less permanent; for example, exposure can be increased by</a:t>
            </a:r>
          </a:p>
          <a:p>
            <a:r>
              <a:rPr lang="en-US" sz="1200" b="0" i="0" u="none" strike="noStrike" kern="1200" baseline="0" dirty="0" smtClean="0">
                <a:solidFill>
                  <a:schemeClr val="tx1"/>
                </a:solidFill>
                <a:latin typeface="+mn-lt"/>
                <a:ea typeface="+mn-ea"/>
                <a:cs typeface="+mn-cs"/>
              </a:rPr>
              <a:t>people visiting an area or decreased by evacuation of people and</a:t>
            </a:r>
          </a:p>
          <a:p>
            <a:r>
              <a:rPr lang="en-US" sz="1200" b="0" i="0" u="none" strike="noStrike" kern="1200" baseline="0" dirty="0" smtClean="0">
                <a:solidFill>
                  <a:schemeClr val="tx1"/>
                </a:solidFill>
                <a:latin typeface="+mn-lt"/>
                <a:ea typeface="+mn-ea"/>
                <a:cs typeface="+mn-cs"/>
              </a:rPr>
              <a:t>livestock after a warning. As human activity and settlements expand</a:t>
            </a:r>
          </a:p>
          <a:p>
            <a:r>
              <a:rPr lang="en-US" sz="1200" b="0" i="0" u="none" strike="noStrike" kern="1200" baseline="0" dirty="0" smtClean="0">
                <a:solidFill>
                  <a:schemeClr val="tx1"/>
                </a:solidFill>
                <a:latin typeface="+mn-lt"/>
                <a:ea typeface="+mn-ea"/>
                <a:cs typeface="+mn-cs"/>
              </a:rPr>
              <a:t>into an exposed area, more people will be subject to and affected by</a:t>
            </a:r>
          </a:p>
          <a:p>
            <a:r>
              <a:rPr lang="en-US" sz="1200" b="0" i="0" u="none" strike="noStrike" kern="1200" baseline="0" dirty="0" smtClean="0">
                <a:solidFill>
                  <a:schemeClr val="tx1"/>
                </a:solidFill>
                <a:latin typeface="+mn-lt"/>
                <a:ea typeface="+mn-ea"/>
                <a:cs typeface="+mn-cs"/>
              </a:rPr>
              <a:t>local climatic hazards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VULNERABILITY: For example, those whose livelihoods are weather-dependent </a:t>
            </a:r>
          </a:p>
          <a:p>
            <a:r>
              <a:rPr lang="en-US" sz="1200" b="0" i="0" u="none" strike="noStrike" kern="1200" baseline="0" dirty="0" smtClean="0">
                <a:solidFill>
                  <a:schemeClr val="tx1"/>
                </a:solidFill>
                <a:latin typeface="+mn-lt"/>
                <a:ea typeface="+mn-ea"/>
                <a:cs typeface="+mn-cs"/>
              </a:rPr>
              <a:t>or whose housing offers limited protection from weather events will be</a:t>
            </a:r>
          </a:p>
          <a:p>
            <a:r>
              <a:rPr lang="en-US" sz="1200" b="0" i="0" u="none" strike="noStrike" kern="1200" baseline="0" dirty="0" smtClean="0">
                <a:solidFill>
                  <a:schemeClr val="tx1"/>
                </a:solidFill>
                <a:latin typeface="+mn-lt"/>
                <a:ea typeface="+mn-ea"/>
                <a:cs typeface="+mn-cs"/>
              </a:rPr>
              <a:t>particularly susceptible to harm (</a:t>
            </a:r>
            <a:r>
              <a:rPr lang="en-US" sz="1200" b="0" i="0" u="none" strike="noStrike" kern="1200" baseline="0" dirty="0" err="1" smtClean="0">
                <a:solidFill>
                  <a:schemeClr val="tx1"/>
                </a:solidFill>
                <a:latin typeface="+mn-lt"/>
                <a:ea typeface="+mn-ea"/>
                <a:cs typeface="+mn-cs"/>
              </a:rPr>
              <a:t>Dodman</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Satterthwaite</a:t>
            </a:r>
            <a:r>
              <a:rPr lang="en-US" sz="1200" b="0" i="0" u="none" strike="noStrike" kern="1200" baseline="0" dirty="0" smtClean="0">
                <a:solidFill>
                  <a:schemeClr val="tx1"/>
                </a:solidFill>
                <a:latin typeface="+mn-lt"/>
                <a:ea typeface="+mn-ea"/>
                <a:cs typeface="+mn-cs"/>
              </a:rPr>
              <a:t>, 2008).</a:t>
            </a:r>
          </a:p>
          <a:p>
            <a:r>
              <a:rPr lang="en-US" sz="1200" b="0" i="0" u="none" strike="noStrike" kern="1200" baseline="0" dirty="0" smtClean="0">
                <a:solidFill>
                  <a:schemeClr val="tx1"/>
                </a:solidFill>
                <a:latin typeface="+mn-lt"/>
                <a:ea typeface="+mn-ea"/>
                <a:cs typeface="+mn-cs"/>
              </a:rPr>
              <a:t>Others with limited capacity to recover include those with limited</a:t>
            </a:r>
          </a:p>
          <a:p>
            <a:r>
              <a:rPr lang="en-US" sz="1200" b="0" i="0" u="none" strike="noStrike" kern="1200" baseline="0" dirty="0" smtClean="0">
                <a:solidFill>
                  <a:schemeClr val="tx1"/>
                </a:solidFill>
                <a:latin typeface="+mn-lt"/>
                <a:ea typeface="+mn-ea"/>
                <a:cs typeface="+mn-cs"/>
              </a:rPr>
              <a:t>personal resources for recovery or with no access to external resources</a:t>
            </a:r>
          </a:p>
          <a:p>
            <a:r>
              <a:rPr lang="en-US" sz="1200" b="0" i="0" u="none" strike="noStrike" kern="1200" baseline="0" dirty="0" smtClean="0">
                <a:solidFill>
                  <a:schemeClr val="tx1"/>
                </a:solidFill>
                <a:latin typeface="+mn-lt"/>
                <a:ea typeface="+mn-ea"/>
                <a:cs typeface="+mn-cs"/>
              </a:rPr>
              <a:t>such as insurance or aid after an event, and those with limited personal</a:t>
            </a:r>
          </a:p>
          <a:p>
            <a:r>
              <a:rPr lang="en-US" sz="1200" b="0" i="0" u="none" strike="noStrike" kern="1200" baseline="0" dirty="0" smtClean="0">
                <a:solidFill>
                  <a:schemeClr val="tx1"/>
                </a:solidFill>
                <a:latin typeface="+mn-lt"/>
                <a:ea typeface="+mn-ea"/>
                <a:cs typeface="+mn-cs"/>
              </a:rPr>
              <a:t>support networks (</a:t>
            </a:r>
            <a:r>
              <a:rPr lang="en-US" sz="1200" b="0" i="0" u="none" strike="noStrike" kern="1200" baseline="0" dirty="0" err="1" smtClean="0">
                <a:solidFill>
                  <a:schemeClr val="tx1"/>
                </a:solidFill>
                <a:latin typeface="+mn-lt"/>
                <a:ea typeface="+mn-ea"/>
                <a:cs typeface="+mn-cs"/>
              </a:rPr>
              <a:t>Handmer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Dovers</a:t>
            </a:r>
            <a:r>
              <a:rPr lang="en-US" sz="1200" b="0" i="0" u="none" strike="noStrike" kern="1200" baseline="0" dirty="0" smtClean="0">
                <a:solidFill>
                  <a:schemeClr val="tx1"/>
                </a:solidFill>
                <a:latin typeface="+mn-lt"/>
                <a:ea typeface="+mn-ea"/>
                <a:cs typeface="+mn-cs"/>
              </a:rPr>
              <a:t>, 2007). Knowledge, health, and</a:t>
            </a:r>
          </a:p>
          <a:p>
            <a:r>
              <a:rPr lang="en-US" sz="1200" b="0" i="0" u="none" strike="noStrike" kern="1200" baseline="0" dirty="0" smtClean="0">
                <a:solidFill>
                  <a:schemeClr val="tx1"/>
                </a:solidFill>
                <a:latin typeface="+mn-lt"/>
                <a:ea typeface="+mn-ea"/>
                <a:cs typeface="+mn-cs"/>
              </a:rPr>
              <a:t>access to services of all kinds including emergency services and political</a:t>
            </a:r>
          </a:p>
          <a:p>
            <a:r>
              <a:rPr lang="en-US" sz="1200" b="0" i="0" u="none" strike="noStrike" kern="1200" baseline="0" dirty="0" smtClean="0">
                <a:solidFill>
                  <a:schemeClr val="tx1"/>
                </a:solidFill>
                <a:latin typeface="+mn-lt"/>
                <a:ea typeface="+mn-ea"/>
                <a:cs typeface="+mn-cs"/>
              </a:rPr>
              <a:t>support help reduce both key aspects of vulnerability.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Refugees, internally displaced people, and those driven into marginal</a:t>
            </a:r>
          </a:p>
          <a:p>
            <a:r>
              <a:rPr lang="en-US" sz="1200" b="0" i="0" u="none" strike="noStrike" kern="1200" baseline="0" dirty="0" smtClean="0">
                <a:solidFill>
                  <a:schemeClr val="tx1"/>
                </a:solidFill>
                <a:latin typeface="+mn-lt"/>
                <a:ea typeface="+mn-ea"/>
                <a:cs typeface="+mn-cs"/>
              </a:rPr>
              <a:t>areas as a result of violence can be dramatic examples of people</a:t>
            </a:r>
          </a:p>
          <a:p>
            <a:r>
              <a:rPr lang="en-US" sz="1200" b="0" i="0" u="none" strike="noStrike" kern="1200" baseline="0" dirty="0" smtClean="0">
                <a:solidFill>
                  <a:schemeClr val="tx1"/>
                </a:solidFill>
                <a:latin typeface="+mn-lt"/>
                <a:ea typeface="+mn-ea"/>
                <a:cs typeface="+mn-cs"/>
              </a:rPr>
              <a:t>vulnerable to the negative effects of weather and climate events, cut off</a:t>
            </a:r>
          </a:p>
          <a:p>
            <a:r>
              <a:rPr lang="en-US" sz="1200" b="0" i="0" u="none" strike="noStrike" kern="1200" baseline="0" dirty="0" smtClean="0">
                <a:solidFill>
                  <a:schemeClr val="tx1"/>
                </a:solidFill>
                <a:latin typeface="+mn-lt"/>
                <a:ea typeface="+mn-ea"/>
                <a:cs typeface="+mn-cs"/>
              </a:rPr>
              <a:t>from coping mechanisms and support networks (</a:t>
            </a:r>
            <a:r>
              <a:rPr lang="en-US" sz="1200" b="0" i="0" u="none" strike="noStrike" kern="1200" baseline="0" dirty="0" err="1" smtClean="0">
                <a:solidFill>
                  <a:schemeClr val="tx1"/>
                </a:solidFill>
                <a:latin typeface="+mn-lt"/>
                <a:ea typeface="+mn-ea"/>
                <a:cs typeface="+mn-cs"/>
              </a:rPr>
              <a:t>Handmer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Dovers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2007). Reasons for the increase in vulnerability associated with warfare</a:t>
            </a:r>
          </a:p>
          <a:p>
            <a:r>
              <a:rPr lang="en-US" sz="1200" b="0" i="0" u="none" strike="noStrike" kern="1200" baseline="0" dirty="0" smtClean="0">
                <a:solidFill>
                  <a:schemeClr val="tx1"/>
                </a:solidFill>
                <a:latin typeface="+mn-lt"/>
                <a:ea typeface="+mn-ea"/>
                <a:cs typeface="+mn-cs"/>
              </a:rPr>
              <a:t>include destruction or abandonment of infrastructure (e.g., transport,</a:t>
            </a:r>
          </a:p>
          <a:p>
            <a:r>
              <a:rPr lang="en-US" sz="1200" b="0" i="0" u="none" strike="noStrike" kern="1200" baseline="0" dirty="0" smtClean="0">
                <a:solidFill>
                  <a:schemeClr val="tx1"/>
                </a:solidFill>
                <a:latin typeface="+mn-lt"/>
                <a:ea typeface="+mn-ea"/>
                <a:cs typeface="+mn-cs"/>
              </a:rPr>
              <a:t>communications, health, and education) and shelter, redirection of</a:t>
            </a:r>
          </a:p>
          <a:p>
            <a:r>
              <a:rPr lang="en-US" sz="1200" b="0" i="0" u="none" strike="noStrike" kern="1200" baseline="0" dirty="0" smtClean="0">
                <a:solidFill>
                  <a:schemeClr val="tx1"/>
                </a:solidFill>
                <a:latin typeface="+mn-lt"/>
                <a:ea typeface="+mn-ea"/>
                <a:cs typeface="+mn-cs"/>
              </a:rPr>
              <a:t>resources from social to military purposes, collapse of trade and</a:t>
            </a:r>
          </a:p>
          <a:p>
            <a:r>
              <a:rPr lang="en-US" sz="1200" b="0" i="0" u="none" strike="noStrike" kern="1200" baseline="0" dirty="0" smtClean="0">
                <a:solidFill>
                  <a:schemeClr val="tx1"/>
                </a:solidFill>
                <a:latin typeface="+mn-lt"/>
                <a:ea typeface="+mn-ea"/>
                <a:cs typeface="+mn-cs"/>
              </a:rPr>
              <a:t>commerce, abandonment of subsistence farmlands, lawlessness, and</a:t>
            </a:r>
          </a:p>
          <a:p>
            <a:r>
              <a:rPr lang="en-US" sz="1200" b="0" i="0" u="none" strike="noStrike" kern="1200" baseline="0" dirty="0" smtClean="0">
                <a:solidFill>
                  <a:schemeClr val="tx1"/>
                </a:solidFill>
                <a:latin typeface="+mn-lt"/>
                <a:ea typeface="+mn-ea"/>
                <a:cs typeface="+mn-cs"/>
              </a:rPr>
              <a:t>disruption of social networks (Levy and </a:t>
            </a:r>
            <a:r>
              <a:rPr lang="en-US" sz="1200" b="0" i="0" u="none" strike="noStrike" kern="1200" baseline="0" dirty="0" err="1" smtClean="0">
                <a:solidFill>
                  <a:schemeClr val="tx1"/>
                </a:solidFill>
                <a:latin typeface="+mn-lt"/>
                <a:ea typeface="+mn-ea"/>
                <a:cs typeface="+mn-cs"/>
              </a:rPr>
              <a:t>Sidel</a:t>
            </a:r>
            <a:r>
              <a:rPr lang="en-US" sz="1200" b="0" i="0" u="none" strike="noStrike" kern="1200" baseline="0" dirty="0" smtClean="0">
                <a:solidFill>
                  <a:schemeClr val="tx1"/>
                </a:solidFill>
                <a:latin typeface="+mn-lt"/>
                <a:ea typeface="+mn-ea"/>
                <a:cs typeface="+mn-cs"/>
              </a:rPr>
              <a:t>, 2000; Collier et al., 2003).</a:t>
            </a:r>
          </a:p>
          <a:p>
            <a:r>
              <a:rPr lang="en-US" sz="1200" b="0" i="0" u="none" strike="noStrike" kern="1200" baseline="0" dirty="0" smtClean="0">
                <a:solidFill>
                  <a:schemeClr val="tx1"/>
                </a:solidFill>
                <a:latin typeface="+mn-lt"/>
                <a:ea typeface="+mn-ea"/>
                <a:cs typeface="+mn-cs"/>
              </a:rPr>
              <a:t>The proliferation of weapons and minefields, the absence of basic</a:t>
            </a:r>
          </a:p>
          <a:p>
            <a:r>
              <a:rPr lang="en-US" sz="1200" b="0" i="0" u="none" strike="noStrike" kern="1200" baseline="0" dirty="0" smtClean="0">
                <a:solidFill>
                  <a:schemeClr val="tx1"/>
                </a:solidFill>
                <a:latin typeface="+mn-lt"/>
                <a:ea typeface="+mn-ea"/>
                <a:cs typeface="+mn-cs"/>
              </a:rPr>
              <a:t>health and education, and collapse of livelihoods can ensure that the</a:t>
            </a:r>
          </a:p>
          <a:p>
            <a:r>
              <a:rPr lang="en-US" sz="1200" b="0" i="0" u="none" strike="noStrike" kern="1200" baseline="0" dirty="0" smtClean="0">
                <a:solidFill>
                  <a:schemeClr val="tx1"/>
                </a:solidFill>
                <a:latin typeface="+mn-lt"/>
                <a:ea typeface="+mn-ea"/>
                <a:cs typeface="+mn-cs"/>
              </a:rPr>
              <a:t>effects of war on vulnerability to disasters are long lasting, although</a:t>
            </a:r>
          </a:p>
          <a:p>
            <a:r>
              <a:rPr lang="en-US" sz="1200" b="0" i="0" u="none" strike="noStrike" kern="1200" baseline="0" dirty="0" smtClean="0">
                <a:solidFill>
                  <a:schemeClr val="tx1"/>
                </a:solidFill>
                <a:latin typeface="+mn-lt"/>
                <a:ea typeface="+mn-ea"/>
                <a:cs typeface="+mn-cs"/>
              </a:rPr>
              <a:t>some also benefit (</a:t>
            </a:r>
            <a:r>
              <a:rPr lang="en-US" sz="1200" b="0" i="0" u="none" strike="noStrike" kern="1200" baseline="0" dirty="0" err="1" smtClean="0">
                <a:solidFill>
                  <a:schemeClr val="tx1"/>
                </a:solidFill>
                <a:latin typeface="+mn-lt"/>
                <a:ea typeface="+mn-ea"/>
                <a:cs typeface="+mn-cs"/>
              </a:rPr>
              <a:t>Korf</a:t>
            </a:r>
            <a:r>
              <a:rPr lang="en-US" sz="1200" b="0" i="0" u="none" strike="noStrike" kern="1200" baseline="0" dirty="0" smtClean="0">
                <a:solidFill>
                  <a:schemeClr val="tx1"/>
                </a:solidFill>
                <a:latin typeface="+mn-lt"/>
                <a:ea typeface="+mn-ea"/>
                <a:cs typeface="+mn-cs"/>
              </a:rPr>
              <a:t>, 2004). These areas are also characterized by an</a:t>
            </a:r>
          </a:p>
          <a:p>
            <a:r>
              <a:rPr lang="en-US" sz="1200" b="0" i="0" u="none" strike="noStrike" kern="1200" baseline="0" dirty="0" smtClean="0">
                <a:solidFill>
                  <a:schemeClr val="tx1"/>
                </a:solidFill>
                <a:latin typeface="+mn-lt"/>
                <a:ea typeface="+mn-ea"/>
                <a:cs typeface="+mn-cs"/>
              </a:rPr>
              <a:t>exodus of trained people and an absence of inward investment.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ECOSYSTEMS: Many ecosystems are dependent on climate extremes for reproduction</a:t>
            </a:r>
          </a:p>
          <a:p>
            <a:r>
              <a:rPr lang="en-US" sz="1200" b="0" i="0" u="none" strike="noStrike" kern="1200" baseline="0" dirty="0" smtClean="0">
                <a:solidFill>
                  <a:schemeClr val="tx1"/>
                </a:solidFill>
                <a:latin typeface="+mn-lt"/>
                <a:ea typeface="+mn-ea"/>
                <a:cs typeface="+mn-cs"/>
              </a:rPr>
              <a:t>(e.g., through fire and floods), disease control, and in many cases</a:t>
            </a:r>
          </a:p>
          <a:p>
            <a:r>
              <a:rPr lang="en-US" sz="1200" b="0" i="0" u="none" strike="noStrike" kern="1200" baseline="0" dirty="0" smtClean="0">
                <a:solidFill>
                  <a:schemeClr val="tx1"/>
                </a:solidFill>
                <a:latin typeface="+mn-lt"/>
                <a:ea typeface="+mn-ea"/>
                <a:cs typeface="+mn-cs"/>
              </a:rPr>
              <a:t>general ecosystem health (e.g., fires or windstorms allowing new</a:t>
            </a:r>
          </a:p>
          <a:p>
            <a:r>
              <a:rPr lang="en-US" sz="1200" b="0" i="0" u="none" strike="noStrike" kern="1200" baseline="0" dirty="0" smtClean="0">
                <a:solidFill>
                  <a:schemeClr val="tx1"/>
                </a:solidFill>
                <a:latin typeface="+mn-lt"/>
                <a:ea typeface="+mn-ea"/>
                <a:cs typeface="+mn-cs"/>
              </a:rPr>
              <a:t>growth to replace old). How such extreme events interact with other</a:t>
            </a:r>
          </a:p>
          <a:p>
            <a:r>
              <a:rPr lang="en-US" sz="1200" b="0" i="0" u="none" strike="noStrike" kern="1200" baseline="0" dirty="0" smtClean="0">
                <a:solidFill>
                  <a:schemeClr val="tx1"/>
                </a:solidFill>
                <a:latin typeface="+mn-lt"/>
                <a:ea typeface="+mn-ea"/>
                <a:cs typeface="+mn-cs"/>
              </a:rPr>
              <a:t>trends and circumstances can be critical to the outcome. For example,</a:t>
            </a:r>
          </a:p>
          <a:p>
            <a:r>
              <a:rPr lang="en-US" sz="1200" b="0" i="0" u="none" strike="noStrike" kern="1200" baseline="0" dirty="0" smtClean="0">
                <a:solidFill>
                  <a:schemeClr val="tx1"/>
                </a:solidFill>
                <a:latin typeface="+mn-lt"/>
                <a:ea typeface="+mn-ea"/>
                <a:cs typeface="+mn-cs"/>
              </a:rPr>
              <a:t>floods that would normally be essential to river gum reproduction may</a:t>
            </a:r>
          </a:p>
          <a:p>
            <a:r>
              <a:rPr lang="en-US" sz="1200" b="0" i="0" u="none" strike="noStrike" kern="1200" baseline="0" dirty="0" smtClean="0">
                <a:solidFill>
                  <a:schemeClr val="tx1"/>
                </a:solidFill>
                <a:latin typeface="+mn-lt"/>
                <a:ea typeface="+mn-ea"/>
                <a:cs typeface="+mn-cs"/>
              </a:rPr>
              <a:t>carry disease and water weeds (Rogers and Ralph, 2010).</a:t>
            </a:r>
          </a:p>
          <a:p>
            <a:r>
              <a:rPr lang="en-US" sz="1200" b="0" i="0" u="none" strike="noStrike" kern="1200" baseline="0" dirty="0" smtClean="0">
                <a:solidFill>
                  <a:schemeClr val="tx1"/>
                </a:solidFill>
                <a:latin typeface="+mn-lt"/>
                <a:ea typeface="+mn-ea"/>
                <a:cs typeface="+mn-cs"/>
              </a:rPr>
              <a:t>Climate extremes can cause substantial mortality of individual species</a:t>
            </a:r>
          </a:p>
          <a:p>
            <a:r>
              <a:rPr lang="en-US" sz="1200" b="0" i="0" u="none" strike="noStrike" kern="1200" baseline="0" dirty="0" smtClean="0">
                <a:solidFill>
                  <a:schemeClr val="tx1"/>
                </a:solidFill>
                <a:latin typeface="+mn-lt"/>
                <a:ea typeface="+mn-ea"/>
                <a:cs typeface="+mn-cs"/>
              </a:rPr>
              <a:t>and contribute to determining which species exist in ecosystems</a:t>
            </a:r>
          </a:p>
          <a:p>
            <a:r>
              <a:rPr lang="en-US" sz="1200" b="0" i="0" u="none" strike="noStrike" kern="1200" baseline="0" dirty="0" smtClean="0">
                <a:solidFill>
                  <a:schemeClr val="tx1"/>
                </a:solidFill>
                <a:latin typeface="+mn-lt"/>
                <a:ea typeface="+mn-ea"/>
                <a:cs typeface="+mn-cs"/>
              </a:rPr>
              <a:t>(Parmesan et al., 2000). For example, drought plays an important role in</a:t>
            </a:r>
          </a:p>
          <a:p>
            <a:r>
              <a:rPr lang="en-US" sz="1200" b="0" i="0" u="none" strike="noStrike" kern="1200" baseline="0" dirty="0" smtClean="0">
                <a:solidFill>
                  <a:schemeClr val="tx1"/>
                </a:solidFill>
                <a:latin typeface="+mn-lt"/>
                <a:ea typeface="+mn-ea"/>
                <a:cs typeface="+mn-cs"/>
              </a:rPr>
              <a:t>forest dynamics, as a major influence on the mortality of trees (</a:t>
            </a:r>
            <a:r>
              <a:rPr lang="en-US" sz="1200" b="0" i="0" u="none" strike="noStrike" kern="1200" baseline="0" dirty="0" err="1" smtClean="0">
                <a:solidFill>
                  <a:schemeClr val="tx1"/>
                </a:solidFill>
                <a:latin typeface="+mn-lt"/>
                <a:ea typeface="+mn-ea"/>
                <a:cs typeface="+mn-cs"/>
              </a:rPr>
              <a:t>Villalba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Veblen, 1997; </a:t>
            </a:r>
            <a:r>
              <a:rPr lang="en-US" sz="1200" b="0" i="0" u="none" strike="noStrike" kern="1200" baseline="0" dirty="0" err="1" smtClean="0">
                <a:solidFill>
                  <a:schemeClr val="tx1"/>
                </a:solidFill>
                <a:latin typeface="+mn-lt"/>
                <a:ea typeface="+mn-ea"/>
                <a:cs typeface="+mn-cs"/>
              </a:rPr>
              <a:t>Breshears</a:t>
            </a:r>
            <a:r>
              <a:rPr lang="en-US" sz="1200" b="0" i="0" u="none" strike="noStrike" kern="1200" baseline="0" dirty="0" smtClean="0">
                <a:solidFill>
                  <a:schemeClr val="tx1"/>
                </a:solidFill>
                <a:latin typeface="+mn-lt"/>
                <a:ea typeface="+mn-ea"/>
                <a:cs typeface="+mn-cs"/>
              </a:rPr>
              <a:t> and Allen, 2002; </a:t>
            </a:r>
            <a:r>
              <a:rPr lang="en-US" sz="1200" b="0" i="0" u="none" strike="noStrike" kern="1200" baseline="0" dirty="0" err="1" smtClean="0">
                <a:solidFill>
                  <a:schemeClr val="tx1"/>
                </a:solidFill>
                <a:latin typeface="+mn-lt"/>
                <a:ea typeface="+mn-ea"/>
                <a:cs typeface="+mn-cs"/>
              </a:rPr>
              <a:t>Breshears</a:t>
            </a:r>
            <a:r>
              <a:rPr lang="en-US" sz="1200" b="0" i="0" u="none" strike="noStrike" kern="1200" baseline="0" dirty="0" smtClean="0">
                <a:solidFill>
                  <a:schemeClr val="tx1"/>
                </a:solidFill>
                <a:latin typeface="+mn-lt"/>
                <a:ea typeface="+mn-ea"/>
                <a:cs typeface="+mn-cs"/>
              </a:rPr>
              <a:t> et al., 2005).</a:t>
            </a:r>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22</a:t>
            </a:fld>
            <a:endParaRPr lang="en-US"/>
          </a:p>
        </p:txBody>
      </p:sp>
    </p:spTree>
    <p:extLst>
      <p:ext uri="{BB962C8B-B14F-4D97-AF65-F5344CB8AC3E}">
        <p14:creationId xmlns:p14="http://schemas.microsoft.com/office/powerpoint/2010/main" val="25736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2003/2006 European heat</a:t>
            </a:r>
            <a:r>
              <a:rPr lang="en-US" baseline="0" dirty="0" smtClean="0"/>
              <a:t> wave: </a:t>
            </a:r>
            <a:r>
              <a:rPr lang="en-US" sz="1200" b="0" i="0" u="none" strike="noStrike" kern="1200" baseline="0" dirty="0" smtClean="0">
                <a:solidFill>
                  <a:schemeClr val="tx1"/>
                </a:solidFill>
                <a:latin typeface="+mn-lt"/>
                <a:ea typeface="+mn-ea"/>
                <a:cs typeface="+mn-cs"/>
              </a:rPr>
              <a:t>During the first two weeks of August 2003, temperatures in Europe soared far above historical norms. Initial estimates were of costs exceeding €13 billion, with a death toll of over 30,000 across Europe (UNEP, 2004). The severity, duration, geographic scope, and impact of the event were unprecedented in recorded European history;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Dzud</a:t>
            </a:r>
            <a:r>
              <a:rPr lang="en-US" sz="1200" b="0" i="0" u="none" strike="noStrike" kern="1200" baseline="0" dirty="0" smtClean="0">
                <a:solidFill>
                  <a:schemeClr val="tx1"/>
                </a:solidFill>
                <a:latin typeface="+mn-lt"/>
                <a:ea typeface="+mn-ea"/>
                <a:cs typeface="+mn-cs"/>
              </a:rPr>
              <a:t> of 2009-2010: In the summer of 2009, Mongolia suffered drought conditions. Rainfall at the end of November became a sheet of ice, and, in late December, 19 of 21 provinces recorded temperatures below -40°C; this was followed by heavy and continuous snowfall in January and February 2010 </a:t>
            </a:r>
            <a:r>
              <a:rPr lang="de-DE" sz="1200" b="0" i="0" u="none" strike="noStrike" kern="1200" baseline="0" dirty="0" smtClean="0">
                <a:solidFill>
                  <a:schemeClr val="tx1"/>
                </a:solidFill>
                <a:latin typeface="+mn-lt"/>
                <a:ea typeface="+mn-ea"/>
                <a:cs typeface="+mn-cs"/>
              </a:rPr>
              <a:t>(Sternberg, 2010; UNDP Mongolia, 2010).</a:t>
            </a:r>
            <a:r>
              <a:rPr lang="en-US" sz="1200" b="0" i="0" u="none" strike="noStrike" kern="1200" baseline="0" dirty="0" smtClean="0">
                <a:solidFill>
                  <a:schemeClr val="tx1"/>
                </a:solidFill>
                <a:latin typeface="+mn-lt"/>
                <a:ea typeface="+mn-ea"/>
                <a:cs typeface="+mn-cs"/>
              </a:rPr>
              <a:t>Over 50% of all the country herders’ households and their livestock were affected by the </a:t>
            </a:r>
            <a:r>
              <a:rPr lang="en-US" sz="1200" b="0" i="0" u="none" strike="noStrike" kern="1200" baseline="0" dirty="0" err="1" smtClean="0">
                <a:solidFill>
                  <a:schemeClr val="tx1"/>
                </a:solidFill>
                <a:latin typeface="+mn-lt"/>
                <a:ea typeface="+mn-ea"/>
                <a:cs typeface="+mn-cs"/>
              </a:rPr>
              <a:t>dzud</a:t>
            </a:r>
            <a:r>
              <a:rPr lang="en-US" sz="1200" b="0" i="0" u="none" strike="noStrike" kern="1200" baseline="0" dirty="0" smtClean="0">
                <a:solidFill>
                  <a:schemeClr val="tx1"/>
                </a:solidFill>
                <a:latin typeface="+mn-lt"/>
                <a:ea typeface="+mn-ea"/>
                <a:cs typeface="+mn-cs"/>
              </a:rPr>
              <a:t> (Sternberg, 2010). By April, 75,000 herder families had lost all or more than half their livestock (Sternberg, 2010).</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Challenge</a:t>
            </a:r>
            <a:r>
              <a:rPr lang="en-US" baseline="0" dirty="0" smtClean="0"/>
              <a:t> of adaptation for Small Island Developing States (SIDS): </a:t>
            </a:r>
            <a:r>
              <a:rPr lang="en-US" sz="1200" b="0" i="0" u="none" strike="noStrike" kern="1200" baseline="0" dirty="0" smtClean="0">
                <a:solidFill>
                  <a:schemeClr val="tx1"/>
                </a:solidFill>
                <a:latin typeface="+mn-lt"/>
                <a:ea typeface="+mn-ea"/>
                <a:cs typeface="+mn-cs"/>
              </a:rPr>
              <a:t>Many SIDS face specific disadvantages associated with their small size, insularity, remoteness, and susceptibility to natural hazards. SIDS are particularly vulnerable to climate change because their key economic sectors such as agriculture, fisheries, and tourism are all susceptible.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Hurricane Sandy in 2012: </a:t>
            </a:r>
            <a:r>
              <a:rPr lang="en-US" sz="1200" b="0" i="0" kern="1200" dirty="0" smtClean="0">
                <a:solidFill>
                  <a:schemeClr val="tx1"/>
                </a:solidFill>
                <a:effectLst/>
                <a:latin typeface="+mn-lt"/>
                <a:ea typeface="+mn-ea"/>
                <a:cs typeface="+mn-cs"/>
              </a:rPr>
              <a:t>Extensive damage across several northeastern states due to high wind and coastal storm surge, particularly NY and NJ. Damage from wind, rain and heavy snow also extended more broadly to other states (NC, VA, WV, OH, PA, NH), as Sandy merged with a developing Nor'easter. Sandy's impact on major population centers caused widespread interruption to critical water / electrical services and also caused 131 deaths. Sandy also caused the New York Stock Exchange to close for two consecutive business days, which last happened in 1888 due to a major winter storm.</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4</a:t>
            </a:fld>
            <a:endParaRPr lang="en-US"/>
          </a:p>
        </p:txBody>
      </p:sp>
    </p:spTree>
    <p:extLst>
      <p:ext uri="{BB962C8B-B14F-4D97-AF65-F5344CB8AC3E}">
        <p14:creationId xmlns:p14="http://schemas.microsoft.com/office/powerpoint/2010/main" val="2056969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Changes in socioeconomic status are a key component of exposure; in</a:t>
            </a:r>
          </a:p>
          <a:p>
            <a:r>
              <a:rPr lang="en-US" sz="1200" b="0" i="0" u="none" strike="noStrike" kern="1200" baseline="0" dirty="0" smtClean="0">
                <a:solidFill>
                  <a:schemeClr val="tx1"/>
                </a:solidFill>
                <a:latin typeface="+mn-lt"/>
                <a:ea typeface="+mn-ea"/>
                <a:cs typeface="+mn-cs"/>
              </a:rPr>
              <a:t>particular, population growth is a major driver behind changing exposure</a:t>
            </a:r>
          </a:p>
          <a:p>
            <a:r>
              <a:rPr lang="en-US" sz="1200" b="0" i="0" u="none" strike="noStrike" kern="1200" baseline="0" dirty="0" smtClean="0">
                <a:solidFill>
                  <a:schemeClr val="tx1"/>
                </a:solidFill>
                <a:latin typeface="+mn-lt"/>
                <a:ea typeface="+mn-ea"/>
                <a:cs typeface="+mn-cs"/>
              </a:rPr>
              <a:t>and vulnerability (</a:t>
            </a:r>
            <a:r>
              <a:rPr lang="en-US" sz="1200" b="0" i="0" u="none" strike="noStrike" kern="1200" baseline="0" dirty="0" err="1" smtClean="0">
                <a:solidFill>
                  <a:schemeClr val="tx1"/>
                </a:solidFill>
                <a:latin typeface="+mn-lt"/>
                <a:ea typeface="+mn-ea"/>
                <a:cs typeface="+mn-cs"/>
              </a:rPr>
              <a:t>Downton</a:t>
            </a:r>
            <a:r>
              <a:rPr lang="en-US" sz="1200" b="0" i="0" u="none" strike="noStrike" kern="1200" baseline="0" dirty="0" smtClean="0">
                <a:solidFill>
                  <a:schemeClr val="tx1"/>
                </a:solidFill>
                <a:latin typeface="+mn-lt"/>
                <a:ea typeface="+mn-ea"/>
                <a:cs typeface="+mn-cs"/>
              </a:rPr>
              <a:t> et al., 2005; </a:t>
            </a:r>
            <a:r>
              <a:rPr lang="en-US" sz="1200" b="0" i="0" u="none" strike="noStrike" kern="1200" baseline="0" dirty="0" err="1" smtClean="0">
                <a:solidFill>
                  <a:schemeClr val="tx1"/>
                </a:solidFill>
                <a:latin typeface="+mn-lt"/>
                <a:ea typeface="+mn-ea"/>
                <a:cs typeface="+mn-cs"/>
              </a:rPr>
              <a:t>Barredo</a:t>
            </a:r>
            <a:r>
              <a:rPr lang="en-US" sz="1200" b="0" i="0" u="none" strike="noStrike" kern="1200" baseline="0" dirty="0" smtClean="0">
                <a:solidFill>
                  <a:schemeClr val="tx1"/>
                </a:solidFill>
                <a:latin typeface="+mn-lt"/>
                <a:ea typeface="+mn-ea"/>
                <a:cs typeface="+mn-cs"/>
              </a:rPr>
              <a:t>, 2009). In many</a:t>
            </a:r>
          </a:p>
          <a:p>
            <a:r>
              <a:rPr lang="en-US" sz="1200" b="0" i="0" u="none" strike="noStrike" kern="1200" baseline="0" dirty="0" smtClean="0">
                <a:solidFill>
                  <a:schemeClr val="tx1"/>
                </a:solidFill>
                <a:latin typeface="+mn-lt"/>
                <a:ea typeface="+mn-ea"/>
                <a:cs typeface="+mn-cs"/>
              </a:rPr>
              <a:t>regions, people have been encroaching into flood-prone areas where</a:t>
            </a:r>
          </a:p>
          <a:p>
            <a:r>
              <a:rPr lang="en-US" sz="1200" b="0" i="0" u="none" strike="noStrike" kern="1200" baseline="0" dirty="0" smtClean="0">
                <a:solidFill>
                  <a:schemeClr val="tx1"/>
                </a:solidFill>
                <a:latin typeface="+mn-lt"/>
                <a:ea typeface="+mn-ea"/>
                <a:cs typeface="+mn-cs"/>
              </a:rPr>
              <a:t>effective flood protection is not assured, due to human pressure and lack</a:t>
            </a:r>
          </a:p>
          <a:p>
            <a:r>
              <a:rPr lang="en-US" sz="1200" b="0" i="0" u="none" strike="noStrike" kern="1200" baseline="0" dirty="0" smtClean="0">
                <a:solidFill>
                  <a:schemeClr val="tx1"/>
                </a:solidFill>
                <a:latin typeface="+mn-lt"/>
                <a:ea typeface="+mn-ea"/>
                <a:cs typeface="+mn-cs"/>
              </a:rPr>
              <a:t>of more suitable and available land\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 MADE DROUGHT: An extreme example of a human-made, pronounced</a:t>
            </a:r>
          </a:p>
          <a:p>
            <a:r>
              <a:rPr lang="en-US" sz="1200" b="0" i="0" u="none" strike="noStrike" kern="1200" baseline="0" dirty="0" smtClean="0">
                <a:solidFill>
                  <a:schemeClr val="tx1"/>
                </a:solidFill>
                <a:latin typeface="+mn-lt"/>
                <a:ea typeface="+mn-ea"/>
                <a:cs typeface="+mn-cs"/>
              </a:rPr>
              <a:t>hydrological drought comes from the Aral Sea basin in Central Asia. Due</a:t>
            </a:r>
          </a:p>
          <a:p>
            <a:r>
              <a:rPr lang="en-US" sz="1200" b="0" i="0" u="none" strike="noStrike" kern="1200" baseline="0" dirty="0" smtClean="0">
                <a:solidFill>
                  <a:schemeClr val="tx1"/>
                </a:solidFill>
                <a:latin typeface="+mn-lt"/>
                <a:ea typeface="+mn-ea"/>
                <a:cs typeface="+mn-cs"/>
              </a:rPr>
              <a:t>to excessive and non-sustainable water withdrawals from the</a:t>
            </a:r>
          </a:p>
          <a:p>
            <a:r>
              <a:rPr lang="en-US" sz="1200" b="0" i="0" u="none" strike="noStrike" kern="1200" baseline="0" dirty="0" smtClean="0">
                <a:solidFill>
                  <a:schemeClr val="tx1"/>
                </a:solidFill>
                <a:latin typeface="+mn-lt"/>
                <a:ea typeface="+mn-ea"/>
                <a:cs typeface="+mn-cs"/>
              </a:rPr>
              <a:t>tributaries (</a:t>
            </a:r>
            <a:r>
              <a:rPr lang="en-US" sz="1200" b="0" i="0" u="none" strike="noStrike" kern="1200" baseline="0" dirty="0" err="1" smtClean="0">
                <a:solidFill>
                  <a:schemeClr val="tx1"/>
                </a:solidFill>
                <a:latin typeface="+mn-lt"/>
                <a:ea typeface="+mn-ea"/>
                <a:cs typeface="+mn-cs"/>
              </a:rPr>
              <a:t>Syr</a:t>
            </a:r>
            <a:r>
              <a:rPr lang="en-US" sz="1200" b="0" i="0" u="none" strike="noStrike" kern="1200" baseline="0" dirty="0" smtClean="0">
                <a:solidFill>
                  <a:schemeClr val="tx1"/>
                </a:solidFill>
                <a:latin typeface="+mn-lt"/>
                <a:ea typeface="+mn-ea"/>
                <a:cs typeface="+mn-cs"/>
              </a:rPr>
              <a:t> Darya and Amu Darya), their inflow into the Aral Sea has</a:t>
            </a:r>
          </a:p>
          <a:p>
            <a:r>
              <a:rPr lang="en-US" sz="1200" b="0" i="0" u="none" strike="noStrike" kern="1200" baseline="0" dirty="0" smtClean="0">
                <a:solidFill>
                  <a:schemeClr val="tx1"/>
                </a:solidFill>
                <a:latin typeface="+mn-lt"/>
                <a:ea typeface="+mn-ea"/>
                <a:cs typeface="+mn-cs"/>
              </a:rPr>
              <a:t>shrunk in volume by some 75% (</a:t>
            </a:r>
            <a:r>
              <a:rPr lang="en-US" sz="1200" b="0" i="0" u="none" strike="noStrike" kern="1200" baseline="0" dirty="0" err="1" smtClean="0">
                <a:solidFill>
                  <a:schemeClr val="tx1"/>
                </a:solidFill>
                <a:latin typeface="+mn-lt"/>
                <a:ea typeface="+mn-ea"/>
                <a:cs typeface="+mn-cs"/>
              </a:rPr>
              <a:t>Micklin</a:t>
            </a:r>
            <a:r>
              <a:rPr lang="en-US" sz="1200" b="0" i="0" u="none" strike="noStrike" kern="1200" baseline="0" dirty="0" smtClean="0">
                <a:solidFill>
                  <a:schemeClr val="tx1"/>
                </a:solidFill>
                <a:latin typeface="+mn-lt"/>
                <a:ea typeface="+mn-ea"/>
                <a:cs typeface="+mn-cs"/>
              </a:rPr>
              <a:t>, 2007; </a:t>
            </a:r>
            <a:r>
              <a:rPr lang="en-US" sz="1200" b="0" i="0" u="none" strike="noStrike" kern="1200" baseline="0" dirty="0" err="1" smtClean="0">
                <a:solidFill>
                  <a:schemeClr val="tx1"/>
                </a:solidFill>
                <a:latin typeface="+mn-lt"/>
                <a:ea typeface="+mn-ea"/>
                <a:cs typeface="+mn-cs"/>
              </a:rPr>
              <a:t>Rodell</a:t>
            </a:r>
            <a:r>
              <a:rPr lang="en-US" sz="1200" b="0" i="0" u="none" strike="noStrike" kern="1200" baseline="0" dirty="0" smtClean="0">
                <a:solidFill>
                  <a:schemeClr val="tx1"/>
                </a:solidFill>
                <a:latin typeface="+mn-lt"/>
                <a:ea typeface="+mn-ea"/>
                <a:cs typeface="+mn-cs"/>
              </a:rPr>
              <a:t> et al., 2009)</a:t>
            </a:r>
          </a:p>
          <a:p>
            <a:r>
              <a:rPr lang="en-US" sz="1200" b="0" i="0" u="none" strike="noStrike" kern="1200" baseline="0" dirty="0" smtClean="0">
                <a:solidFill>
                  <a:schemeClr val="tx1"/>
                </a:solidFill>
                <a:latin typeface="+mn-lt"/>
                <a:ea typeface="+mn-ea"/>
                <a:cs typeface="+mn-cs"/>
              </a:rPr>
              <a:t>resulting in severe economic and ecological impacts.</a:t>
            </a:r>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23</a:t>
            </a:fld>
            <a:endParaRPr lang="en-US"/>
          </a:p>
        </p:txBody>
      </p:sp>
    </p:spTree>
    <p:extLst>
      <p:ext uri="{BB962C8B-B14F-4D97-AF65-F5344CB8AC3E}">
        <p14:creationId xmlns:p14="http://schemas.microsoft.com/office/powerpoint/2010/main" val="144682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Sectors and systems considered here include water; ecosystems; food systems and</a:t>
            </a:r>
          </a:p>
          <a:p>
            <a:r>
              <a:rPr lang="en-US" sz="1200" b="0" i="0" u="none" strike="noStrike" kern="1200" baseline="0" dirty="0" smtClean="0">
                <a:solidFill>
                  <a:schemeClr val="tx1"/>
                </a:solidFill>
                <a:latin typeface="+mn-lt"/>
                <a:ea typeface="+mn-ea"/>
                <a:cs typeface="+mn-cs"/>
              </a:rPr>
              <a:t>food security; human settlements, infrastructure, and tourism; and</a:t>
            </a:r>
          </a:p>
          <a:p>
            <a:r>
              <a:rPr lang="en-US" sz="1200" b="0" i="0" u="none" strike="noStrike" kern="1200" baseline="0" dirty="0" smtClean="0">
                <a:solidFill>
                  <a:schemeClr val="tx1"/>
                </a:solidFill>
                <a:latin typeface="+mn-lt"/>
                <a:ea typeface="+mn-ea"/>
                <a:cs typeface="+mn-cs"/>
              </a:rPr>
              <a:t>human health, well-being, and security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WATER: vulnerability increases as more</a:t>
            </a:r>
          </a:p>
          <a:p>
            <a:r>
              <a:rPr lang="en-US" sz="1200" b="0" i="0" u="none" strike="noStrike" kern="1200" baseline="0" dirty="0" smtClean="0">
                <a:solidFill>
                  <a:schemeClr val="tx1"/>
                </a:solidFill>
                <a:latin typeface="+mn-lt"/>
                <a:ea typeface="+mn-ea"/>
                <a:cs typeface="+mn-cs"/>
              </a:rPr>
              <a:t>demands are placed on the resource (due to increased water consumption,</a:t>
            </a:r>
          </a:p>
          <a:p>
            <a:r>
              <a:rPr lang="en-US" sz="1200" b="0" i="0" u="none" strike="noStrike" kern="1200" baseline="0" dirty="0" smtClean="0">
                <a:solidFill>
                  <a:schemeClr val="tx1"/>
                </a:solidFill>
                <a:latin typeface="+mn-lt"/>
                <a:ea typeface="+mn-ea"/>
                <a:cs typeface="+mn-cs"/>
              </a:rPr>
              <a:t>for example, or increased discharge of polluting effluent) or exposure</a:t>
            </a:r>
          </a:p>
          <a:p>
            <a:r>
              <a:rPr lang="en-US" sz="1200" b="0" i="0" u="none" strike="noStrike" kern="1200" baseline="0" dirty="0" smtClean="0">
                <a:solidFill>
                  <a:schemeClr val="tx1"/>
                </a:solidFill>
                <a:latin typeface="+mn-lt"/>
                <a:ea typeface="+mn-ea"/>
                <a:cs typeface="+mn-cs"/>
              </a:rPr>
              <a:t>increases as more property, assets, and lives encounter flooding.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DROUGHT: Water supply shortages may be triggered by a shortage of river</a:t>
            </a:r>
          </a:p>
          <a:p>
            <a:r>
              <a:rPr lang="en-US" sz="1200" b="0" i="0" u="none" strike="noStrike" kern="1200" baseline="0" dirty="0" smtClean="0">
                <a:solidFill>
                  <a:schemeClr val="tx1"/>
                </a:solidFill>
                <a:latin typeface="+mn-lt"/>
                <a:ea typeface="+mn-ea"/>
                <a:cs typeface="+mn-cs"/>
              </a:rPr>
              <a:t>flows and groundwater, deterioration in water quality, an increase in</a:t>
            </a:r>
          </a:p>
          <a:p>
            <a:r>
              <a:rPr lang="en-US" sz="1200" b="0" i="0" u="none" strike="noStrike" kern="1200" baseline="0" dirty="0" smtClean="0">
                <a:solidFill>
                  <a:schemeClr val="tx1"/>
                </a:solidFill>
                <a:latin typeface="+mn-lt"/>
                <a:ea typeface="+mn-ea"/>
                <a:cs typeface="+mn-cs"/>
              </a:rPr>
              <a:t>demand, or an increase in vulnerability to water shortage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 CHANGE AND DROUGHT--TIED TO CHPT 3: There is medium confidence that the projected duration and intensity of</a:t>
            </a:r>
          </a:p>
          <a:p>
            <a:r>
              <a:rPr lang="en-US" sz="1200" b="0" i="0" u="none" strike="noStrike" kern="1200" baseline="0" dirty="0" smtClean="0">
                <a:solidFill>
                  <a:schemeClr val="tx1"/>
                </a:solidFill>
                <a:latin typeface="+mn-lt"/>
                <a:ea typeface="+mn-ea"/>
                <a:cs typeface="+mn-cs"/>
              </a:rPr>
              <a:t>hydrological drought will increase in some regions with climate change</a:t>
            </a:r>
          </a:p>
          <a:p>
            <a:r>
              <a:rPr lang="en-US" sz="1200" b="0" i="0" u="none" strike="noStrike" kern="1200" baseline="0" dirty="0" smtClean="0">
                <a:solidFill>
                  <a:schemeClr val="tx1"/>
                </a:solidFill>
                <a:latin typeface="+mn-lt"/>
                <a:ea typeface="+mn-ea"/>
                <a:cs typeface="+mn-cs"/>
              </a:rPr>
              <a:t>(Section 3.5.1), but other factors leading to a reduction in river flows or</a:t>
            </a:r>
          </a:p>
          <a:p>
            <a:r>
              <a:rPr lang="en-US" sz="1200" b="0" i="0" u="none" strike="noStrike" kern="1200" baseline="0" dirty="0" smtClean="0">
                <a:solidFill>
                  <a:schemeClr val="tx1"/>
                </a:solidFill>
                <a:latin typeface="+mn-lt"/>
                <a:ea typeface="+mn-ea"/>
                <a:cs typeface="+mn-cs"/>
              </a:rPr>
              <a:t>groundwater recharge are changes in agricultural land cover and</a:t>
            </a:r>
          </a:p>
          <a:p>
            <a:r>
              <a:rPr lang="en-US" sz="1200" b="0" i="0" u="none" strike="noStrike" kern="1200" baseline="0" dirty="0" smtClean="0">
                <a:solidFill>
                  <a:schemeClr val="tx1"/>
                </a:solidFill>
                <a:latin typeface="+mn-lt"/>
                <a:ea typeface="+mn-ea"/>
                <a:cs typeface="+mn-cs"/>
              </a:rPr>
              <a:t>upstream interventions. A deterioration in water quality may be driven</a:t>
            </a:r>
          </a:p>
          <a:p>
            <a:r>
              <a:rPr lang="en-US" sz="1200" b="0" i="0" u="none" strike="noStrike" kern="1200" baseline="0" dirty="0" smtClean="0">
                <a:solidFill>
                  <a:schemeClr val="tx1"/>
                </a:solidFill>
                <a:latin typeface="+mn-lt"/>
                <a:ea typeface="+mn-ea"/>
                <a:cs typeface="+mn-cs"/>
              </a:rPr>
              <a:t>by climate change (as shown for example by </a:t>
            </a:r>
            <a:r>
              <a:rPr lang="en-US" sz="1200" b="0" i="0" u="none" strike="noStrike" kern="1200" baseline="0" dirty="0" err="1" smtClean="0">
                <a:solidFill>
                  <a:schemeClr val="tx1"/>
                </a:solidFill>
                <a:latin typeface="+mn-lt"/>
                <a:ea typeface="+mn-ea"/>
                <a:cs typeface="+mn-cs"/>
              </a:rPr>
              <a:t>Delpla</a:t>
            </a:r>
            <a:r>
              <a:rPr lang="en-US" sz="1200" b="0" i="0" u="none" strike="noStrike" kern="1200" baseline="0" dirty="0" smtClean="0">
                <a:solidFill>
                  <a:schemeClr val="tx1"/>
                </a:solidFill>
                <a:latin typeface="+mn-lt"/>
                <a:ea typeface="+mn-ea"/>
                <a:cs typeface="+mn-cs"/>
              </a:rPr>
              <a:t> et al., 2009;</a:t>
            </a:r>
          </a:p>
          <a:p>
            <a:r>
              <a:rPr lang="en-US" sz="1200" b="0" i="0" u="none" strike="noStrike" kern="1200" baseline="0" dirty="0" smtClean="0">
                <a:solidFill>
                  <a:schemeClr val="tx1"/>
                </a:solidFill>
                <a:latin typeface="+mn-lt"/>
                <a:ea typeface="+mn-ea"/>
                <a:cs typeface="+mn-cs"/>
              </a:rPr>
              <a:t>Whitehead et al., 2009; Park et al., 2010), change in land cover, or</a:t>
            </a:r>
          </a:p>
          <a:p>
            <a:r>
              <a:rPr lang="en-US" sz="1200" b="0" i="0" u="none" strike="noStrike" kern="1200" baseline="0" dirty="0" smtClean="0">
                <a:solidFill>
                  <a:schemeClr val="tx1"/>
                </a:solidFill>
                <a:latin typeface="+mn-lt"/>
                <a:ea typeface="+mn-ea"/>
                <a:cs typeface="+mn-cs"/>
              </a:rPr>
              <a:t>upstream human interventions. An increase in demand may be driven by</a:t>
            </a:r>
          </a:p>
          <a:p>
            <a:r>
              <a:rPr lang="en-US" sz="1200" b="0" i="0" u="none" strike="noStrike" kern="1200" baseline="0" dirty="0" smtClean="0">
                <a:solidFill>
                  <a:schemeClr val="tx1"/>
                </a:solidFill>
                <a:latin typeface="+mn-lt"/>
                <a:ea typeface="+mn-ea"/>
                <a:cs typeface="+mn-cs"/>
              </a:rPr>
              <a:t>demographic, economic, technological, or cultural drivers as well as by</a:t>
            </a:r>
          </a:p>
          <a:p>
            <a:r>
              <a:rPr lang="en-US" sz="1200" b="0" i="0" u="none" strike="noStrike" kern="1200" baseline="0" dirty="0" smtClean="0">
                <a:solidFill>
                  <a:schemeClr val="tx1"/>
                </a:solidFill>
                <a:latin typeface="+mn-lt"/>
                <a:ea typeface="+mn-ea"/>
                <a:cs typeface="+mn-cs"/>
              </a:rPr>
              <a:t>climate change (see Section 2.5). An increase in vulnerability to water</a:t>
            </a:r>
          </a:p>
          <a:p>
            <a:r>
              <a:rPr lang="en-US" sz="1200" b="0" i="0" u="none" strike="noStrike" kern="1200" baseline="0" dirty="0" smtClean="0">
                <a:solidFill>
                  <a:schemeClr val="tx1"/>
                </a:solidFill>
                <a:latin typeface="+mn-lt"/>
                <a:ea typeface="+mn-ea"/>
                <a:cs typeface="+mn-cs"/>
              </a:rPr>
              <a:t>shortage may be caused, for example, by increasing reliance on specific</a:t>
            </a:r>
          </a:p>
          <a:p>
            <a:r>
              <a:rPr lang="en-US" sz="1200" b="0" i="0" u="none" strike="noStrike" kern="1200" baseline="0" dirty="0" smtClean="0">
                <a:solidFill>
                  <a:schemeClr val="tx1"/>
                </a:solidFill>
                <a:latin typeface="+mn-lt"/>
                <a:ea typeface="+mn-ea"/>
                <a:cs typeface="+mn-cs"/>
              </a:rPr>
              <a:t>sources or volumes of supply, or changes in the availability of alternatives.</a:t>
            </a:r>
          </a:p>
          <a:p>
            <a:r>
              <a:rPr lang="en-US" sz="1200" b="0" i="0" u="none" strike="noStrike" kern="1200" baseline="0" dirty="0" smtClean="0">
                <a:solidFill>
                  <a:schemeClr val="tx1"/>
                </a:solidFill>
                <a:latin typeface="+mn-lt"/>
                <a:ea typeface="+mn-ea"/>
                <a:cs typeface="+mn-cs"/>
              </a:rPr>
              <a:t>Indicators of hydrological and water resources drought impact include</a:t>
            </a:r>
          </a:p>
          <a:p>
            <a:r>
              <a:rPr lang="en-US" sz="1200" b="0" i="0" u="none" strike="noStrike" kern="1200" baseline="0" dirty="0" smtClean="0">
                <a:solidFill>
                  <a:schemeClr val="tx1"/>
                </a:solidFill>
                <a:latin typeface="+mn-lt"/>
                <a:ea typeface="+mn-ea"/>
                <a:cs typeface="+mn-cs"/>
              </a:rPr>
              <a:t>lost production (of irrigated crops, industrial products, and energy), the</a:t>
            </a:r>
          </a:p>
          <a:p>
            <a:r>
              <a:rPr lang="en-US" sz="1200" b="0" i="0" u="none" strike="noStrike" kern="1200" baseline="0" dirty="0" smtClean="0">
                <a:solidFill>
                  <a:schemeClr val="tx1"/>
                </a:solidFill>
                <a:latin typeface="+mn-lt"/>
                <a:ea typeface="+mn-ea"/>
                <a:cs typeface="+mn-cs"/>
              </a:rPr>
              <a:t>cost of alternative or replacement water sources, and altered human</a:t>
            </a:r>
          </a:p>
          <a:p>
            <a:r>
              <a:rPr lang="en-US" sz="1200" b="0" i="0" u="none" strike="noStrike" kern="1200" baseline="0" dirty="0" smtClean="0">
                <a:solidFill>
                  <a:schemeClr val="tx1"/>
                </a:solidFill>
                <a:latin typeface="+mn-lt"/>
                <a:ea typeface="+mn-ea"/>
                <a:cs typeface="+mn-cs"/>
              </a:rPr>
              <a:t>well-being, alongside consequences for freshwater ecosystems (impacts</a:t>
            </a:r>
          </a:p>
          <a:p>
            <a:r>
              <a:rPr lang="en-US" sz="1200" b="0" i="0" u="none" strike="noStrike" kern="1200" baseline="0" dirty="0" smtClean="0">
                <a:solidFill>
                  <a:schemeClr val="tx1"/>
                </a:solidFill>
                <a:latin typeface="+mn-lt"/>
                <a:ea typeface="+mn-ea"/>
                <a:cs typeface="+mn-cs"/>
              </a:rPr>
              <a:t>of meteorological and agricultural droughts on production of rain-fed</a:t>
            </a:r>
          </a:p>
          <a:p>
            <a:r>
              <a:rPr lang="en-US" sz="1200" b="0" i="0" u="none" strike="noStrike" kern="1200" baseline="0" dirty="0" smtClean="0">
                <a:solidFill>
                  <a:schemeClr val="tx1"/>
                </a:solidFill>
                <a:latin typeface="+mn-lt"/>
                <a:ea typeface="+mn-ea"/>
                <a:cs typeface="+mn-cs"/>
              </a:rPr>
              <a:t>crops are summarized in Section 4.3.4).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 CHANGE AND FLOODING—TIED TO CHPT 3: Climate change has the potential to change river flood characteristics</a:t>
            </a:r>
          </a:p>
          <a:p>
            <a:r>
              <a:rPr lang="en-US" sz="1200" b="0" i="0" u="none" strike="noStrike" kern="1200" baseline="0" dirty="0" smtClean="0">
                <a:solidFill>
                  <a:schemeClr val="tx1"/>
                </a:solidFill>
                <a:latin typeface="+mn-lt"/>
                <a:ea typeface="+mn-ea"/>
                <a:cs typeface="+mn-cs"/>
              </a:rPr>
              <a:t>through changing the volume and timing of precipitation, by altering the</a:t>
            </a:r>
          </a:p>
          <a:p>
            <a:r>
              <a:rPr lang="en-US" sz="1200" b="0" i="0" u="none" strike="noStrike" kern="1200" baseline="0" dirty="0" smtClean="0">
                <a:solidFill>
                  <a:schemeClr val="tx1"/>
                </a:solidFill>
                <a:latin typeface="+mn-lt"/>
                <a:ea typeface="+mn-ea"/>
                <a:cs typeface="+mn-cs"/>
              </a:rPr>
              <a:t>proportions of precipitation falling as snow and rain, and to a lesser</a:t>
            </a:r>
          </a:p>
          <a:p>
            <a:r>
              <a:rPr lang="en-US" sz="1200" b="0" i="0" u="none" strike="noStrike" kern="1200" baseline="0" dirty="0" smtClean="0">
                <a:solidFill>
                  <a:schemeClr val="tx1"/>
                </a:solidFill>
                <a:latin typeface="+mn-lt"/>
                <a:ea typeface="+mn-ea"/>
                <a:cs typeface="+mn-cs"/>
              </a:rPr>
              <a:t>extent, by changing evaporation and hence accumulated soil moisture</a:t>
            </a:r>
          </a:p>
          <a:p>
            <a:r>
              <a:rPr lang="en-US" sz="1200" b="0" i="0" u="none" strike="noStrike" kern="1200" baseline="0" dirty="0" smtClean="0">
                <a:solidFill>
                  <a:schemeClr val="tx1"/>
                </a:solidFill>
                <a:latin typeface="+mn-lt"/>
                <a:ea typeface="+mn-ea"/>
                <a:cs typeface="+mn-cs"/>
              </a:rPr>
              <a:t>deficits. However, there is considerable uncertainty in the magnitude,</a:t>
            </a:r>
          </a:p>
          <a:p>
            <a:r>
              <a:rPr lang="en-US" sz="1200" b="0" i="0" u="none" strike="noStrike" kern="1200" baseline="0" dirty="0" smtClean="0">
                <a:solidFill>
                  <a:schemeClr val="tx1"/>
                </a:solidFill>
                <a:latin typeface="+mn-lt"/>
                <a:ea typeface="+mn-ea"/>
                <a:cs typeface="+mn-cs"/>
              </a:rPr>
              <a:t>frequency, and direction of change in flood characteristics (Section</a:t>
            </a:r>
          </a:p>
          <a:p>
            <a:r>
              <a:rPr lang="en-US" sz="1200" b="0" i="0" u="none" strike="noStrike" kern="1200" baseline="0" dirty="0" smtClean="0">
                <a:solidFill>
                  <a:schemeClr val="tx1"/>
                </a:solidFill>
                <a:latin typeface="+mn-lt"/>
                <a:ea typeface="+mn-ea"/>
                <a:cs typeface="+mn-cs"/>
              </a:rPr>
              <a:t>3.5.2).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ECOSYSTEMS: </a:t>
            </a:r>
          </a:p>
          <a:p>
            <a:r>
              <a:rPr lang="en-US" sz="1200" b="0" i="0" u="none" strike="noStrike" kern="1200" baseline="0" dirty="0" smtClean="0">
                <a:solidFill>
                  <a:schemeClr val="tx1"/>
                </a:solidFill>
                <a:latin typeface="+mn-lt"/>
                <a:ea typeface="+mn-ea"/>
                <a:cs typeface="+mn-cs"/>
              </a:rPr>
              <a:t>Contraction of dist. Range for species habitat </a:t>
            </a:r>
            <a:r>
              <a:rPr lang="en-US" sz="1200" b="0" i="0" u="none" strike="noStrike" kern="1200" baseline="0" dirty="0" smtClean="0">
                <a:solidFill>
                  <a:schemeClr val="tx1"/>
                </a:solidFill>
                <a:latin typeface="+mn-lt"/>
                <a:ea typeface="+mn-ea"/>
                <a:cs typeface="+mn-cs"/>
                <a:sym typeface="Wingdings" pitchFamily="2" charset="2"/>
              </a:rPr>
              <a:t> resulting from increase in </a:t>
            </a:r>
            <a:r>
              <a:rPr lang="en-US" sz="1200" b="0" i="0" u="none" strike="noStrike" kern="1200" baseline="0" dirty="0" err="1" smtClean="0">
                <a:solidFill>
                  <a:schemeClr val="tx1"/>
                </a:solidFill>
                <a:latin typeface="+mn-lt"/>
                <a:ea typeface="+mn-ea"/>
                <a:cs typeface="+mn-cs"/>
                <a:sym typeface="Wingdings" pitchFamily="2" charset="2"/>
              </a:rPr>
              <a:t>lg</a:t>
            </a:r>
            <a:r>
              <a:rPr lang="en-US" sz="1200" b="0" i="0" u="none" strike="noStrike" kern="1200" baseline="0" dirty="0" smtClean="0">
                <a:solidFill>
                  <a:schemeClr val="tx1"/>
                </a:solidFill>
                <a:latin typeface="+mn-lt"/>
                <a:ea typeface="+mn-ea"/>
                <a:cs typeface="+mn-cs"/>
                <a:sym typeface="Wingdings" pitchFamily="2" charset="2"/>
              </a:rPr>
              <a:t>-scale disturbances from extreme </a:t>
            </a:r>
            <a:r>
              <a:rPr lang="en-US" sz="1200" b="0" i="0" u="none" strike="noStrike" kern="1200" baseline="0" dirty="0" err="1" smtClean="0">
                <a:solidFill>
                  <a:schemeClr val="tx1"/>
                </a:solidFill>
                <a:latin typeface="+mn-lt"/>
                <a:ea typeface="+mn-ea"/>
                <a:cs typeface="+mn-cs"/>
                <a:sym typeface="Wingdings" pitchFamily="2" charset="2"/>
              </a:rPr>
              <a:t>wx</a:t>
            </a:r>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err="1" smtClean="0">
                <a:solidFill>
                  <a:schemeClr val="tx1"/>
                </a:solidFill>
                <a:latin typeface="+mn-lt"/>
                <a:ea typeface="+mn-ea"/>
                <a:cs typeface="+mn-cs"/>
                <a:sym typeface="Wingdings" pitchFamily="2" charset="2"/>
              </a:rPr>
              <a:t>clim</a:t>
            </a:r>
            <a:r>
              <a:rPr lang="en-US" sz="1200" b="0" i="0" u="none" strike="noStrike" kern="1200" baseline="0" dirty="0" smtClean="0">
                <a:solidFill>
                  <a:schemeClr val="tx1"/>
                </a:solidFill>
                <a:latin typeface="+mn-lt"/>
                <a:ea typeface="+mn-ea"/>
                <a:cs typeface="+mn-cs"/>
                <a:sym typeface="Wingdings" pitchFamily="2" charset="2"/>
              </a:rPr>
              <a:t> events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19 studies: 20 to 30% of studied plant and animals </a:t>
            </a:r>
            <a:r>
              <a:rPr lang="en-US" sz="1200" b="0" i="0" u="none" strike="noStrike" kern="1200" baseline="0" dirty="0" smtClean="0">
                <a:solidFill>
                  <a:schemeClr val="tx1"/>
                </a:solidFill>
                <a:latin typeface="+mn-lt"/>
                <a:ea typeface="+mn-ea"/>
                <a:cs typeface="+mn-cs"/>
                <a:sym typeface="Wingdings" pitchFamily="2" charset="2"/>
              </a:rPr>
              <a:t></a:t>
            </a:r>
            <a:r>
              <a:rPr lang="en-US" sz="1200" b="0" i="0" u="none" strike="noStrike" kern="1200" baseline="0" dirty="0" err="1" smtClean="0">
                <a:solidFill>
                  <a:schemeClr val="tx1"/>
                </a:solidFill>
                <a:latin typeface="+mn-lt"/>
                <a:ea typeface="+mn-ea"/>
                <a:cs typeface="+mn-cs"/>
                <a:sym typeface="Wingdings" pitchFamily="2" charset="2"/>
              </a:rPr>
              <a:t>incr</a:t>
            </a:r>
            <a:r>
              <a:rPr lang="en-US" sz="1200" b="0" i="0" u="none" strike="noStrike" kern="1200" baseline="0" dirty="0" smtClean="0">
                <a:solidFill>
                  <a:schemeClr val="tx1"/>
                </a:solidFill>
                <a:latin typeface="+mn-lt"/>
                <a:ea typeface="+mn-ea"/>
                <a:cs typeface="+mn-cs"/>
                <a:sym typeface="Wingdings" pitchFamily="2" charset="2"/>
              </a:rPr>
              <a:t> risk for extinction IF </a:t>
            </a:r>
            <a:r>
              <a:rPr lang="en-US" sz="1200" b="0" i="0" u="none" strike="noStrike" kern="1200" baseline="0" dirty="0" smtClean="0">
                <a:solidFill>
                  <a:schemeClr val="tx1"/>
                </a:solidFill>
                <a:latin typeface="+mn-lt"/>
                <a:ea typeface="+mn-ea"/>
                <a:cs typeface="+mn-cs"/>
              </a:rPr>
              <a:t>warming is + 2 to 3°C above preindustrial </a:t>
            </a:r>
          </a:p>
          <a:p>
            <a:r>
              <a:rPr lang="en-US" sz="1200" b="0" i="0" u="none" strike="noStrike" kern="1200" baseline="0" dirty="0" smtClean="0">
                <a:solidFill>
                  <a:schemeClr val="tx1"/>
                </a:solidFill>
                <a:latin typeface="+mn-lt"/>
                <a:ea typeface="+mn-ea"/>
                <a:cs typeface="+mn-cs"/>
              </a:rPr>
              <a:t>Ecosystem shift possible: exceedance of critical temperature thresholds, w/</a:t>
            </a:r>
            <a:r>
              <a:rPr lang="en-US" sz="1200" b="0" i="0" u="none" strike="noStrike" kern="1200" baseline="0" dirty="0" err="1" smtClean="0">
                <a:solidFill>
                  <a:schemeClr val="tx1"/>
                </a:solidFill>
                <a:latin typeface="+mn-lt"/>
                <a:ea typeface="+mn-ea"/>
                <a:cs typeface="+mn-cs"/>
              </a:rPr>
              <a:t>psbl</a:t>
            </a:r>
            <a:r>
              <a:rPr lang="en-US" sz="1200" b="0" i="0" u="none" strike="noStrike" kern="1200" baseline="0" dirty="0" smtClean="0">
                <a:solidFill>
                  <a:schemeClr val="tx1"/>
                </a:solidFill>
                <a:latin typeface="+mn-lt"/>
                <a:ea typeface="+mn-ea"/>
                <a:cs typeface="+mn-cs"/>
              </a:rPr>
              <a:t> loss of ecosystem services </a:t>
            </a:r>
            <a:r>
              <a:rPr lang="en-US" sz="1200" b="0" i="0" u="none" strike="noStrike" kern="1200" baseline="0" dirty="0" err="1" smtClean="0">
                <a:solidFill>
                  <a:schemeClr val="tx1"/>
                </a:solidFill>
                <a:latin typeface="+mn-lt"/>
                <a:ea typeface="+mn-ea"/>
                <a:cs typeface="+mn-cs"/>
              </a:rPr>
              <a:t>depe</a:t>
            </a:r>
            <a:r>
              <a:rPr lang="en-US" sz="1200" b="0" i="0" u="none" strike="noStrike" kern="1200" baseline="0" dirty="0" smtClean="0">
                <a:solidFill>
                  <a:schemeClr val="tx1"/>
                </a:solidFill>
                <a:latin typeface="+mn-lt"/>
                <a:ea typeface="+mn-ea"/>
                <a:cs typeface="+mn-cs"/>
              </a:rPr>
              <a:t>. on </a:t>
            </a:r>
            <a:r>
              <a:rPr lang="en-US" sz="1200" b="0" i="0" u="none" strike="noStrike" kern="1200" baseline="0" dirty="0" err="1" smtClean="0">
                <a:solidFill>
                  <a:schemeClr val="tx1"/>
                </a:solidFill>
                <a:latin typeface="+mn-lt"/>
                <a:ea typeface="+mn-ea"/>
                <a:cs typeface="+mn-cs"/>
              </a:rPr>
              <a:t>prev</a:t>
            </a:r>
            <a:r>
              <a:rPr lang="en-US" sz="1200" b="0" i="0" u="none" strike="noStrike" kern="1200" baseline="0" dirty="0" smtClean="0">
                <a:solidFill>
                  <a:schemeClr val="tx1"/>
                </a:solidFill>
                <a:latin typeface="+mn-lt"/>
                <a:ea typeface="+mn-ea"/>
                <a:cs typeface="+mn-cs"/>
              </a:rPr>
              <a:t> state </a:t>
            </a:r>
            <a:endParaRPr lang="en-US" dirty="0" smtClean="0"/>
          </a:p>
          <a:p>
            <a:endParaRPr lang="en-US" dirty="0" smtClean="0"/>
          </a:p>
          <a:p>
            <a:r>
              <a:rPr lang="en-US" dirty="0" smtClean="0"/>
              <a:t>FOOD:</a:t>
            </a:r>
            <a:r>
              <a:rPr lang="en-US" baseline="0" dirty="0" smtClean="0"/>
              <a:t> </a:t>
            </a:r>
            <a:r>
              <a:rPr lang="en-US" sz="1200" b="0" i="0" u="none" strike="noStrike" kern="1200" baseline="0" dirty="0" smtClean="0">
                <a:solidFill>
                  <a:schemeClr val="tx1"/>
                </a:solidFill>
                <a:latin typeface="+mn-lt"/>
                <a:ea typeface="+mn-ea"/>
                <a:cs typeface="+mn-cs"/>
              </a:rPr>
              <a:t>Food systems and food security can be affected by extreme events that</a:t>
            </a:r>
          </a:p>
          <a:p>
            <a:r>
              <a:rPr lang="en-US" sz="1200" b="0" i="0" u="none" strike="noStrike" kern="1200" baseline="0" dirty="0" smtClean="0">
                <a:solidFill>
                  <a:schemeClr val="tx1"/>
                </a:solidFill>
                <a:latin typeface="+mn-lt"/>
                <a:ea typeface="+mn-ea"/>
                <a:cs typeface="+mn-cs"/>
              </a:rPr>
              <a:t>impair food production and food storage and delivery systems (food</a:t>
            </a:r>
          </a:p>
          <a:p>
            <a:r>
              <a:rPr lang="en-US" sz="1200" b="0" i="0" u="none" strike="noStrike" kern="1200" baseline="0" dirty="0" smtClean="0">
                <a:solidFill>
                  <a:schemeClr val="tx1"/>
                </a:solidFill>
                <a:latin typeface="+mn-lt"/>
                <a:ea typeface="+mn-ea"/>
                <a:cs typeface="+mn-cs"/>
              </a:rPr>
              <a:t>logistics). Impacts transmitted through an increase in the price of food</a:t>
            </a:r>
          </a:p>
          <a:p>
            <a:r>
              <a:rPr lang="en-US" sz="1200" b="0" i="0" u="none" strike="noStrike" kern="1200" baseline="0" dirty="0" smtClean="0">
                <a:solidFill>
                  <a:schemeClr val="tx1"/>
                </a:solidFill>
                <a:latin typeface="+mn-lt"/>
                <a:ea typeface="+mn-ea"/>
                <a:cs typeface="+mn-cs"/>
              </a:rPr>
              <a:t>can be especially challenging for the urban poor in developing countries</a:t>
            </a:r>
          </a:p>
          <a:p>
            <a:r>
              <a:rPr lang="en-US" sz="1200" b="0" i="0" u="none" strike="noStrike" kern="1200" baseline="0" dirty="0" smtClean="0">
                <a:solidFill>
                  <a:schemeClr val="tx1"/>
                </a:solidFill>
                <a:latin typeface="+mn-lt"/>
                <a:ea typeface="+mn-ea"/>
                <a:cs typeface="+mn-cs"/>
              </a:rPr>
              <a:t>(FAO, 2008). Global food price increases are borne disproportionally by</a:t>
            </a:r>
          </a:p>
          <a:p>
            <a:r>
              <a:rPr lang="en-US" sz="1200" b="0" i="0" u="none" strike="noStrike" kern="1200" baseline="0" dirty="0" smtClean="0">
                <a:solidFill>
                  <a:schemeClr val="tx1"/>
                </a:solidFill>
                <a:latin typeface="+mn-lt"/>
                <a:ea typeface="+mn-ea"/>
                <a:cs typeface="+mn-cs"/>
              </a:rPr>
              <a:t>low-income countries, where people spend more of their income on</a:t>
            </a:r>
          </a:p>
          <a:p>
            <a:r>
              <a:rPr lang="en-US" sz="1200" b="0" i="0" u="none" strike="noStrike" kern="1200" baseline="0" dirty="0" smtClean="0">
                <a:solidFill>
                  <a:schemeClr val="tx1"/>
                </a:solidFill>
                <a:latin typeface="+mn-lt"/>
                <a:ea typeface="+mn-ea"/>
                <a:cs typeface="+mn-cs"/>
              </a:rPr>
              <a:t>food (OECD-FAO, 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TRANSPORT ISSUES: When agricultural production is not consumed where it is produced, it</a:t>
            </a:r>
          </a:p>
          <a:p>
            <a:r>
              <a:rPr lang="en-US" sz="1200" b="0" i="0" u="none" strike="noStrike" kern="1200" baseline="0" dirty="0" smtClean="0">
                <a:solidFill>
                  <a:schemeClr val="tx1"/>
                </a:solidFill>
                <a:latin typeface="+mn-lt"/>
                <a:ea typeface="+mn-ea"/>
                <a:cs typeface="+mn-cs"/>
              </a:rPr>
              <a:t>must be transported and often processed and stored. This process</a:t>
            </a:r>
          </a:p>
          <a:p>
            <a:r>
              <a:rPr lang="en-US" sz="1200" b="0" i="0" u="none" strike="noStrike" kern="1200" baseline="0" dirty="0" smtClean="0">
                <a:solidFill>
                  <a:schemeClr val="tx1"/>
                </a:solidFill>
                <a:latin typeface="+mn-lt"/>
                <a:ea typeface="+mn-ea"/>
                <a:cs typeface="+mn-cs"/>
              </a:rPr>
              <a:t>involves complex interdependent supply chains exposed to multiple</a:t>
            </a:r>
          </a:p>
          <a:p>
            <a:r>
              <a:rPr lang="en-US" sz="1200" b="0" i="0" u="none" strike="noStrike" kern="1200" baseline="0" dirty="0" smtClean="0">
                <a:solidFill>
                  <a:schemeClr val="tx1"/>
                </a:solidFill>
                <a:latin typeface="+mn-lt"/>
                <a:ea typeface="+mn-ea"/>
                <a:cs typeface="+mn-cs"/>
              </a:rPr>
              <a:t>hazards. At every step of the process, transport and associated</a:t>
            </a:r>
          </a:p>
          <a:p>
            <a:r>
              <a:rPr lang="en-US" sz="1200" b="0" i="0" u="none" strike="noStrike" kern="1200" baseline="0" dirty="0" smtClean="0">
                <a:solidFill>
                  <a:schemeClr val="tx1"/>
                </a:solidFill>
                <a:latin typeface="+mn-lt"/>
                <a:ea typeface="+mn-ea"/>
                <a:cs typeface="+mn-cs"/>
              </a:rPr>
              <a:t>infrastructure such as roads, railways, bridges, warehouses, airports,</a:t>
            </a:r>
          </a:p>
          <a:p>
            <a:r>
              <a:rPr lang="en-US" sz="1200" b="0" i="0" u="none" strike="noStrike" kern="1200" baseline="0" dirty="0" smtClean="0">
                <a:solidFill>
                  <a:schemeClr val="tx1"/>
                </a:solidFill>
                <a:latin typeface="+mn-lt"/>
                <a:ea typeface="+mn-ea"/>
                <a:cs typeface="+mn-cs"/>
              </a:rPr>
              <a:t>ports, and tunnels can be at risk of direct damage from climate</a:t>
            </a:r>
          </a:p>
          <a:p>
            <a:r>
              <a:rPr lang="en-US" sz="1200" b="0" i="0" u="none" strike="noStrike" kern="1200" baseline="0" dirty="0" smtClean="0">
                <a:solidFill>
                  <a:schemeClr val="tx1"/>
                </a:solidFill>
                <a:latin typeface="+mn-lt"/>
                <a:ea typeface="+mn-ea"/>
                <a:cs typeface="+mn-cs"/>
              </a:rPr>
              <a:t>events, making the processing and delivery chain as a whole at risk of</a:t>
            </a:r>
          </a:p>
          <a:p>
            <a:r>
              <a:rPr lang="en-US" sz="1200" b="0" i="0" u="none" strike="noStrike" kern="1200" baseline="0" dirty="0" smtClean="0">
                <a:solidFill>
                  <a:schemeClr val="tx1"/>
                </a:solidFill>
                <a:latin typeface="+mn-lt"/>
                <a:ea typeface="+mn-ea"/>
                <a:cs typeface="+mn-cs"/>
              </a:rPr>
              <a:t>disruption resulting from damage or blockages at any point in the</a:t>
            </a:r>
          </a:p>
          <a:p>
            <a:r>
              <a:rPr lang="en-US" sz="1200" b="0" i="0" u="none" strike="noStrike" kern="1200" baseline="0" dirty="0" smtClean="0">
                <a:solidFill>
                  <a:schemeClr val="tx1"/>
                </a:solidFill>
                <a:latin typeface="+mn-lt"/>
                <a:ea typeface="+mn-ea"/>
                <a:cs typeface="+mn-cs"/>
              </a:rPr>
              <a:t>chain.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SMALL SCALE FARMING: The economies of many developing countries rely heavily on agriculture,</a:t>
            </a:r>
          </a:p>
          <a:p>
            <a:r>
              <a:rPr lang="en-US" sz="1200" b="0" i="0" u="none" strike="noStrike" kern="1200" baseline="0" dirty="0" smtClean="0">
                <a:solidFill>
                  <a:schemeClr val="tx1"/>
                </a:solidFill>
                <a:latin typeface="+mn-lt"/>
                <a:ea typeface="+mn-ea"/>
                <a:cs typeface="+mn-cs"/>
              </a:rPr>
              <a:t>dominated by small-scale and subsistence farming. People’s livelihoods</a:t>
            </a:r>
          </a:p>
          <a:p>
            <a:r>
              <a:rPr lang="en-US" sz="1200" b="0" i="0" u="none" strike="noStrike" kern="1200" baseline="0" dirty="0" smtClean="0">
                <a:solidFill>
                  <a:schemeClr val="tx1"/>
                </a:solidFill>
                <a:latin typeface="+mn-lt"/>
                <a:ea typeface="+mn-ea"/>
                <a:cs typeface="+mn-cs"/>
              </a:rPr>
              <a:t>in this sector are especially exposed to weather extremes (</a:t>
            </a:r>
            <a:r>
              <a:rPr lang="en-US" sz="1200" b="0" i="0" u="none" strike="noStrike" kern="1200" baseline="0" dirty="0" err="1" smtClean="0">
                <a:solidFill>
                  <a:schemeClr val="tx1"/>
                </a:solidFill>
                <a:latin typeface="+mn-lt"/>
                <a:ea typeface="+mn-ea"/>
                <a:cs typeface="+mn-cs"/>
              </a:rPr>
              <a:t>Easterling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Apps, 2005; </a:t>
            </a:r>
            <a:r>
              <a:rPr lang="en-US" sz="1200" b="0" i="0" u="none" strike="noStrike" kern="1200" baseline="0" dirty="0" err="1" smtClean="0">
                <a:solidFill>
                  <a:schemeClr val="tx1"/>
                </a:solidFill>
                <a:latin typeface="+mn-lt"/>
                <a:ea typeface="+mn-ea"/>
                <a:cs typeface="+mn-cs"/>
              </a:rPr>
              <a:t>Easterling</a:t>
            </a:r>
            <a:r>
              <a:rPr lang="en-US" sz="1200" b="0" i="0" u="none" strike="noStrike" kern="1200" baseline="0" dirty="0" smtClean="0">
                <a:solidFill>
                  <a:schemeClr val="tx1"/>
                </a:solidFill>
                <a:latin typeface="+mn-lt"/>
                <a:ea typeface="+mn-ea"/>
                <a:cs typeface="+mn-cs"/>
              </a:rPr>
              <a:t> et al., 2007). Subsistence farmers can be</a:t>
            </a:r>
          </a:p>
          <a:p>
            <a:r>
              <a:rPr lang="en-US" sz="1200" b="0" i="0" u="none" strike="noStrike" kern="1200" baseline="0" dirty="0" smtClean="0">
                <a:solidFill>
                  <a:schemeClr val="tx1"/>
                </a:solidFill>
                <a:latin typeface="+mn-lt"/>
                <a:ea typeface="+mn-ea"/>
                <a:cs typeface="+mn-cs"/>
              </a:rPr>
              <a:t>severely impacted by climate and weather events. For example, the</a:t>
            </a:r>
          </a:p>
          <a:p>
            <a:r>
              <a:rPr lang="en-US" sz="1200" b="0" i="0" u="none" strike="noStrike" kern="1200" baseline="0" dirty="0" smtClean="0">
                <a:solidFill>
                  <a:schemeClr val="tx1"/>
                </a:solidFill>
                <a:latin typeface="+mn-lt"/>
                <a:ea typeface="+mn-ea"/>
                <a:cs typeface="+mn-cs"/>
              </a:rPr>
              <a:t>majority of households produce maize in many African countries, but</a:t>
            </a:r>
          </a:p>
          <a:p>
            <a:r>
              <a:rPr lang="en-US" sz="1200" b="0" i="0" u="none" strike="noStrike" kern="1200" baseline="0" dirty="0" smtClean="0">
                <a:solidFill>
                  <a:schemeClr val="tx1"/>
                </a:solidFill>
                <a:latin typeface="+mn-lt"/>
                <a:ea typeface="+mn-ea"/>
                <a:cs typeface="+mn-cs"/>
              </a:rPr>
              <a:t>only a modest proportion sells it – the great majority eat all they</a:t>
            </a:r>
          </a:p>
          <a:p>
            <a:r>
              <a:rPr lang="en-US" sz="1200" b="0" i="0" u="none" strike="noStrike" kern="1200" baseline="0" dirty="0" smtClean="0">
                <a:solidFill>
                  <a:schemeClr val="tx1"/>
                </a:solidFill>
                <a:latin typeface="+mn-lt"/>
                <a:ea typeface="+mn-ea"/>
                <a:cs typeface="+mn-cs"/>
              </a:rPr>
              <a:t>produce. In Kenya for example, nearly all households grow maize, but</a:t>
            </a:r>
          </a:p>
          <a:p>
            <a:r>
              <a:rPr lang="en-US" sz="1200" b="0" i="0" u="none" strike="noStrike" kern="1200" baseline="0" dirty="0" smtClean="0">
                <a:solidFill>
                  <a:schemeClr val="tx1"/>
                </a:solidFill>
                <a:latin typeface="+mn-lt"/>
                <a:ea typeface="+mn-ea"/>
                <a:cs typeface="+mn-cs"/>
              </a:rPr>
              <a:t>only 36% sell it, with 20% accounting for the majority of sales (FAO,</a:t>
            </a:r>
          </a:p>
          <a:p>
            <a:r>
              <a:rPr lang="en-US" sz="1200" b="0" i="0" u="none" strike="noStrike" kern="1200" baseline="0" dirty="0" smtClean="0">
                <a:solidFill>
                  <a:schemeClr val="tx1"/>
                </a:solidFill>
                <a:latin typeface="+mn-lt"/>
                <a:ea typeface="+mn-ea"/>
                <a:cs typeface="+mn-cs"/>
              </a:rPr>
              <a:t>2009). Both such famers and their governments have limited capacity</a:t>
            </a:r>
          </a:p>
          <a:p>
            <a:r>
              <a:rPr lang="en-US" sz="1200" b="0" i="0" u="none" strike="noStrike" kern="1200" baseline="0" dirty="0" smtClean="0">
                <a:solidFill>
                  <a:schemeClr val="tx1"/>
                </a:solidFill>
                <a:latin typeface="+mn-lt"/>
                <a:ea typeface="+mn-ea"/>
                <a:cs typeface="+mn-cs"/>
              </a:rPr>
              <a:t>for recovery (</a:t>
            </a:r>
            <a:r>
              <a:rPr lang="en-US" sz="1200" b="0" i="0" u="none" strike="noStrike" kern="1200" baseline="0" dirty="0" err="1" smtClean="0">
                <a:solidFill>
                  <a:schemeClr val="tx1"/>
                </a:solidFill>
                <a:latin typeface="+mn-lt"/>
                <a:ea typeface="+mn-ea"/>
                <a:cs typeface="+mn-cs"/>
              </a:rPr>
              <a:t>Easterling</a:t>
            </a:r>
            <a:r>
              <a:rPr lang="en-US" sz="1200" b="0" i="0" u="none" strike="noStrike" kern="1200" baseline="0" dirty="0" smtClean="0">
                <a:solidFill>
                  <a:schemeClr val="tx1"/>
                </a:solidFill>
                <a:latin typeface="+mn-lt"/>
                <a:ea typeface="+mn-ea"/>
                <a:cs typeface="+mn-cs"/>
              </a:rPr>
              <a:t> and Apps, 2005).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WARMING TRENDS AND CROP YIELD: Evidence that the current warming trends around the world have</a:t>
            </a:r>
          </a:p>
          <a:p>
            <a:r>
              <a:rPr lang="en-US" sz="1200" b="0" i="0" u="none" strike="noStrike" kern="1200" baseline="0" dirty="0" smtClean="0">
                <a:solidFill>
                  <a:schemeClr val="tx1"/>
                </a:solidFill>
                <a:latin typeface="+mn-lt"/>
                <a:ea typeface="+mn-ea"/>
                <a:cs typeface="+mn-cs"/>
              </a:rPr>
              <a:t>already begun to impact agriculture is reported by </a:t>
            </a:r>
            <a:r>
              <a:rPr lang="en-US" sz="1200" b="0" i="0" u="none" strike="noStrike" kern="1200" baseline="0" dirty="0" err="1" smtClean="0">
                <a:solidFill>
                  <a:schemeClr val="tx1"/>
                </a:solidFill>
                <a:latin typeface="+mn-lt"/>
                <a:ea typeface="+mn-ea"/>
                <a:cs typeface="+mn-cs"/>
              </a:rPr>
              <a:t>Lobell</a:t>
            </a:r>
            <a:r>
              <a:rPr lang="en-US" sz="1200" b="0" i="0" u="none" strike="noStrike" kern="1200" baseline="0" dirty="0" smtClean="0">
                <a:solidFill>
                  <a:schemeClr val="tx1"/>
                </a:solidFill>
                <a:latin typeface="+mn-lt"/>
                <a:ea typeface="+mn-ea"/>
                <a:cs typeface="+mn-cs"/>
              </a:rPr>
              <a:t> et al. (2011). They</a:t>
            </a:r>
          </a:p>
          <a:p>
            <a:r>
              <a:rPr lang="en-US" sz="1200" b="0" i="0" u="none" strike="noStrike" kern="1200" baseline="0" dirty="0" smtClean="0">
                <a:solidFill>
                  <a:schemeClr val="tx1"/>
                </a:solidFill>
                <a:latin typeface="+mn-lt"/>
                <a:ea typeface="+mn-ea"/>
                <a:cs typeface="+mn-cs"/>
              </a:rPr>
              <a:t>show that crop yields have already declined due to warmer conditions</a:t>
            </a:r>
          </a:p>
          <a:p>
            <a:r>
              <a:rPr lang="en-US" sz="1200" b="0" i="0" u="none" strike="noStrike" kern="1200" baseline="0" dirty="0" smtClean="0">
                <a:solidFill>
                  <a:schemeClr val="tx1"/>
                </a:solidFill>
                <a:latin typeface="+mn-lt"/>
                <a:ea typeface="+mn-ea"/>
                <a:cs typeface="+mn-cs"/>
              </a:rPr>
              <a:t>compared to the expected yields without warming. Both </a:t>
            </a:r>
            <a:r>
              <a:rPr lang="en-US" sz="1200" b="0" i="0" u="none" strike="noStrike" kern="1200" baseline="0" dirty="0" err="1" smtClean="0">
                <a:solidFill>
                  <a:schemeClr val="tx1"/>
                </a:solidFill>
                <a:latin typeface="+mn-lt"/>
                <a:ea typeface="+mn-ea"/>
                <a:cs typeface="+mn-cs"/>
              </a:rPr>
              <a:t>Schlenker</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Roberts (2009) and Muller et al. (2011), after their evaluation of projected</a:t>
            </a:r>
          </a:p>
          <a:p>
            <a:r>
              <a:rPr lang="en-US" sz="1200" b="0" i="0" u="none" strike="noStrike" kern="1200" baseline="0" dirty="0" smtClean="0">
                <a:solidFill>
                  <a:schemeClr val="tx1"/>
                </a:solidFill>
                <a:latin typeface="+mn-lt"/>
                <a:ea typeface="+mn-ea"/>
                <a:cs typeface="+mn-cs"/>
              </a:rPr>
              <a:t>temperature effects on crops in the United States and Africa, concluded</a:t>
            </a:r>
          </a:p>
          <a:p>
            <a:r>
              <a:rPr lang="en-US" sz="1200" b="0" i="0" u="none" strike="noStrike" kern="1200" baseline="0" dirty="0" smtClean="0">
                <a:solidFill>
                  <a:schemeClr val="tx1"/>
                </a:solidFill>
                <a:latin typeface="+mn-lt"/>
                <a:ea typeface="+mn-ea"/>
                <a:cs typeface="+mn-cs"/>
              </a:rPr>
              <a:t>that climate change would have negative impacts on crop yields. These</a:t>
            </a:r>
          </a:p>
          <a:p>
            <a:r>
              <a:rPr lang="en-US" sz="1200" b="0" i="0" u="none" strike="noStrike" kern="1200" baseline="0" dirty="0" smtClean="0">
                <a:solidFill>
                  <a:schemeClr val="tx1"/>
                </a:solidFill>
                <a:latin typeface="+mn-lt"/>
                <a:ea typeface="+mn-ea"/>
                <a:cs typeface="+mn-cs"/>
              </a:rPr>
              <a:t>effects were based on temperature trends and an expected increase in</a:t>
            </a:r>
          </a:p>
          <a:p>
            <a:r>
              <a:rPr lang="en-US" sz="1200" b="0" i="0" u="none" strike="noStrike" kern="1200" baseline="0" dirty="0" smtClean="0">
                <a:solidFill>
                  <a:schemeClr val="tx1"/>
                </a:solidFill>
                <a:latin typeface="+mn-lt"/>
                <a:ea typeface="+mn-ea"/>
                <a:cs typeface="+mn-cs"/>
              </a:rPr>
              <a:t>the probability of extremes during the growing season; however, there</a:t>
            </a:r>
          </a:p>
          <a:p>
            <a:r>
              <a:rPr lang="en-US" sz="1200" b="0" i="0" u="none" strike="noStrike" kern="1200" baseline="0" dirty="0" smtClean="0">
                <a:solidFill>
                  <a:schemeClr val="tx1"/>
                </a:solidFill>
                <a:latin typeface="+mn-lt"/>
                <a:ea typeface="+mn-ea"/>
                <a:cs typeface="+mn-cs"/>
              </a:rPr>
              <a:t>is also the potential occurrence of extreme events after the crop is</a:t>
            </a:r>
          </a:p>
          <a:p>
            <a:r>
              <a:rPr lang="en-US" sz="1200" b="0" i="0" u="none" strike="noStrike" kern="1200" baseline="0" dirty="0" smtClean="0">
                <a:solidFill>
                  <a:schemeClr val="tx1"/>
                </a:solidFill>
                <a:latin typeface="+mn-lt"/>
                <a:ea typeface="+mn-ea"/>
                <a:cs typeface="+mn-cs"/>
              </a:rPr>
              <a:t>grown, which could affect harvest and grain quality. Fallon and Betts</a:t>
            </a:r>
          </a:p>
          <a:p>
            <a:r>
              <a:rPr lang="en-US" sz="1200" b="0" i="0" u="none" strike="noStrike" kern="1200" baseline="0" dirty="0" smtClean="0">
                <a:solidFill>
                  <a:schemeClr val="tx1"/>
                </a:solidFill>
                <a:latin typeface="+mn-lt"/>
                <a:ea typeface="+mn-ea"/>
                <a:cs typeface="+mn-cs"/>
              </a:rPr>
              <a:t>(2010) stated that increasing flooding and drought risks could affect</a:t>
            </a:r>
          </a:p>
          <a:p>
            <a:r>
              <a:rPr lang="en-US" sz="1200" b="0" i="0" u="none" strike="noStrike" kern="1200" baseline="0" dirty="0" smtClean="0">
                <a:solidFill>
                  <a:schemeClr val="tx1"/>
                </a:solidFill>
                <a:latin typeface="+mn-lt"/>
                <a:ea typeface="+mn-ea"/>
                <a:cs typeface="+mn-cs"/>
              </a:rPr>
              <a:t>agricultural production and require the adoption of robust management</a:t>
            </a:r>
          </a:p>
          <a:p>
            <a:r>
              <a:rPr lang="en-US" sz="1200" b="0" i="0" u="none" strike="noStrike" kern="1200" baseline="0" dirty="0" smtClean="0">
                <a:solidFill>
                  <a:schemeClr val="tx1"/>
                </a:solidFill>
                <a:latin typeface="+mn-lt"/>
                <a:ea typeface="+mn-ea"/>
                <a:cs typeface="+mn-cs"/>
              </a:rPr>
              <a:t>practices to offset these negative impacts. Their analysis for Europe</a:t>
            </a:r>
          </a:p>
          <a:p>
            <a:r>
              <a:rPr lang="en-US" sz="1200" b="0" i="0" u="none" strike="noStrike" kern="1200" baseline="0" dirty="0" smtClean="0">
                <a:solidFill>
                  <a:schemeClr val="tx1"/>
                </a:solidFill>
                <a:latin typeface="+mn-lt"/>
                <a:ea typeface="+mn-ea"/>
                <a:cs typeface="+mn-cs"/>
              </a:rPr>
              <a:t>showed a probable increase in crop productivity in northern regions</a:t>
            </a:r>
          </a:p>
          <a:p>
            <a:r>
              <a:rPr lang="en-US" sz="1200" b="0" i="0" u="none" strike="noStrike" kern="1200" baseline="0" dirty="0" smtClean="0">
                <a:solidFill>
                  <a:schemeClr val="tx1"/>
                </a:solidFill>
                <a:latin typeface="+mn-lt"/>
                <a:ea typeface="+mn-ea"/>
                <a:cs typeface="+mn-cs"/>
              </a:rPr>
              <a:t>but a decrease in the southern regions, leading to a greater disparity in</a:t>
            </a:r>
          </a:p>
          <a:p>
            <a:r>
              <a:rPr lang="en-US" sz="1200" b="0" i="0" u="none" strike="noStrike" kern="1200" baseline="0" dirty="0" smtClean="0">
                <a:solidFill>
                  <a:schemeClr val="tx1"/>
                </a:solidFill>
                <a:latin typeface="+mn-lt"/>
                <a:ea typeface="+mn-ea"/>
                <a:cs typeface="+mn-cs"/>
              </a:rPr>
              <a:t>production.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FOOD SECURITY: Food security is linked to our ability to adapt agricultural systems to</a:t>
            </a:r>
          </a:p>
          <a:p>
            <a:r>
              <a:rPr lang="en-US" sz="1200" b="0" i="0" u="none" strike="noStrike" kern="1200" baseline="0" dirty="0" smtClean="0">
                <a:solidFill>
                  <a:schemeClr val="tx1"/>
                </a:solidFill>
                <a:latin typeface="+mn-lt"/>
                <a:ea typeface="+mn-ea"/>
                <a:cs typeface="+mn-cs"/>
              </a:rPr>
              <a:t>extreme events using our understanding of the complex system of</a:t>
            </a:r>
          </a:p>
          <a:p>
            <a:r>
              <a:rPr lang="en-US" sz="1200" b="0" i="0" u="none" strike="noStrike" kern="1200" baseline="0" dirty="0" smtClean="0">
                <a:solidFill>
                  <a:schemeClr val="tx1"/>
                </a:solidFill>
                <a:latin typeface="+mn-lt"/>
                <a:ea typeface="+mn-ea"/>
                <a:cs typeface="+mn-cs"/>
              </a:rPr>
              <a:t>production, logistics, utilization of the produce, and the socioeconomic</a:t>
            </a:r>
          </a:p>
          <a:p>
            <a:r>
              <a:rPr lang="en-US" sz="1200" b="0" i="0" u="none" strike="noStrike" kern="1200" baseline="0" dirty="0" smtClean="0">
                <a:solidFill>
                  <a:schemeClr val="tx1"/>
                </a:solidFill>
                <a:latin typeface="+mn-lt"/>
                <a:ea typeface="+mn-ea"/>
                <a:cs typeface="+mn-cs"/>
              </a:rPr>
              <a:t>structure of the community. The spatial variability and context sensitivity</a:t>
            </a:r>
          </a:p>
          <a:p>
            <a:r>
              <a:rPr lang="en-US" sz="1200" b="0" i="0" u="none" strike="noStrike" kern="1200" baseline="0" dirty="0" smtClean="0">
                <a:solidFill>
                  <a:schemeClr val="tx1"/>
                </a:solidFill>
                <a:latin typeface="+mn-lt"/>
                <a:ea typeface="+mn-ea"/>
                <a:cs typeface="+mn-cs"/>
              </a:rPr>
              <a:t>of each of these factors points to the value of downscaled scenarios of</a:t>
            </a:r>
          </a:p>
          <a:p>
            <a:r>
              <a:rPr lang="en-US" sz="1200" b="0" i="0" u="none" strike="noStrike" kern="1200" baseline="0" dirty="0" smtClean="0">
                <a:solidFill>
                  <a:schemeClr val="tx1"/>
                </a:solidFill>
                <a:latin typeface="+mn-lt"/>
                <a:ea typeface="+mn-ea"/>
                <a:cs typeface="+mn-cs"/>
              </a:rPr>
              <a:t>climate change and extreme events.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24</a:t>
            </a:fld>
            <a:endParaRPr lang="en-US"/>
          </a:p>
        </p:txBody>
      </p:sp>
    </p:spTree>
    <p:extLst>
      <p:ext uri="{BB962C8B-B14F-4D97-AF65-F5344CB8AC3E}">
        <p14:creationId xmlns:p14="http://schemas.microsoft.com/office/powerpoint/2010/main" val="122236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INFORMAL RISK: Occupants of informal settlements are typically more</a:t>
            </a:r>
          </a:p>
          <a:p>
            <a:r>
              <a:rPr lang="en-US" sz="1200" b="0" i="0" u="none" strike="noStrike" kern="1200" baseline="0" dirty="0" smtClean="0">
                <a:solidFill>
                  <a:schemeClr val="tx1"/>
                </a:solidFill>
                <a:latin typeface="+mn-lt"/>
                <a:ea typeface="+mn-ea"/>
                <a:cs typeface="+mn-cs"/>
              </a:rPr>
              <a:t>exposed to climate events with no or limited hazard-reducing</a:t>
            </a:r>
          </a:p>
          <a:p>
            <a:r>
              <a:rPr lang="en-US" sz="1200" b="0" i="0" u="none" strike="noStrike" kern="1200" baseline="0" dirty="0" smtClean="0">
                <a:solidFill>
                  <a:schemeClr val="tx1"/>
                </a:solidFill>
                <a:latin typeface="+mn-lt"/>
                <a:ea typeface="+mn-ea"/>
                <a:cs typeface="+mn-cs"/>
              </a:rPr>
              <a:t>infrastructure. The vulnerability is high due to very low-quality housing</a:t>
            </a:r>
          </a:p>
          <a:p>
            <a:r>
              <a:rPr lang="en-US" sz="1200" b="0" i="0" u="none" strike="noStrike" kern="1200" baseline="0" dirty="0" smtClean="0">
                <a:solidFill>
                  <a:schemeClr val="tx1"/>
                </a:solidFill>
                <a:latin typeface="+mn-lt"/>
                <a:ea typeface="+mn-ea"/>
                <a:cs typeface="+mn-cs"/>
              </a:rPr>
              <a:t>and limited capacity to cope due to a lack of assets, insurance, and</a:t>
            </a:r>
          </a:p>
          <a:p>
            <a:r>
              <a:rPr lang="en-US" sz="1200" b="0" i="0" u="none" strike="noStrike" kern="1200" baseline="0" dirty="0" smtClean="0">
                <a:solidFill>
                  <a:schemeClr val="tx1"/>
                </a:solidFill>
                <a:latin typeface="+mn-lt"/>
                <a:ea typeface="+mn-ea"/>
                <a:cs typeface="+mn-cs"/>
              </a:rPr>
              <a:t>marginal livelihoods, with less state support and limited legal protection</a:t>
            </a:r>
          </a:p>
          <a:p>
            <a:r>
              <a:rPr lang="en-US" sz="1200" b="0" i="0" u="none" strike="noStrike" kern="1200" baseline="0" dirty="0" smtClean="0">
                <a:solidFill>
                  <a:schemeClr val="tx1"/>
                </a:solidFill>
                <a:latin typeface="+mn-lt"/>
                <a:ea typeface="+mn-ea"/>
                <a:cs typeface="+mn-cs"/>
              </a:rPr>
              <a:t>INFORMAL FLOOD RISK: These urbanization</a:t>
            </a:r>
          </a:p>
          <a:p>
            <a:r>
              <a:rPr lang="en-US" sz="1200" b="0" i="0" u="none" strike="noStrike" kern="1200" baseline="0" dirty="0" smtClean="0">
                <a:solidFill>
                  <a:schemeClr val="tx1"/>
                </a:solidFill>
                <a:latin typeface="+mn-lt"/>
                <a:ea typeface="+mn-ea"/>
                <a:cs typeface="+mn-cs"/>
              </a:rPr>
              <a:t>issues are universal but often at their worst in informal settlements,</a:t>
            </a:r>
          </a:p>
          <a:p>
            <a:r>
              <a:rPr lang="en-US" sz="1200" b="0" i="0" u="none" strike="noStrike" kern="1200" baseline="0" dirty="0" smtClean="0">
                <a:solidFill>
                  <a:schemeClr val="tx1"/>
                </a:solidFill>
                <a:latin typeface="+mn-lt"/>
                <a:ea typeface="+mn-ea"/>
                <a:cs typeface="+mn-cs"/>
              </a:rPr>
              <a:t>which are generally the most exposed to flooding and usually do not</a:t>
            </a:r>
          </a:p>
          <a:p>
            <a:r>
              <a:rPr lang="en-US" sz="1200" b="0" i="0" u="none" strike="noStrike" kern="1200" baseline="0" dirty="0" smtClean="0">
                <a:solidFill>
                  <a:schemeClr val="tx1"/>
                </a:solidFill>
                <a:latin typeface="+mn-lt"/>
                <a:ea typeface="+mn-ea"/>
                <a:cs typeface="+mn-cs"/>
              </a:rPr>
              <a:t>have the capacity to deal with the issues (</a:t>
            </a:r>
            <a:r>
              <a:rPr lang="en-US" sz="1200" b="0" i="0" u="none" strike="noStrike" kern="1200" baseline="0" dirty="0" err="1" smtClean="0">
                <a:solidFill>
                  <a:schemeClr val="tx1"/>
                </a:solidFill>
                <a:latin typeface="+mn-lt"/>
                <a:ea typeface="+mn-ea"/>
                <a:cs typeface="+mn-cs"/>
              </a:rPr>
              <a:t>Hardoy</a:t>
            </a:r>
            <a:r>
              <a:rPr lang="en-US" sz="1200" b="0" i="0" u="none" strike="noStrike" kern="1200" baseline="0" dirty="0" smtClean="0">
                <a:solidFill>
                  <a:schemeClr val="tx1"/>
                </a:solidFill>
                <a:latin typeface="+mn-lt"/>
                <a:ea typeface="+mn-ea"/>
                <a:cs typeface="+mn-cs"/>
              </a:rPr>
              <a:t> et al., 2001). Flooding</a:t>
            </a:r>
          </a:p>
          <a:p>
            <a:r>
              <a:rPr lang="en-US" sz="1200" b="0" i="0" u="none" strike="noStrike" kern="1200" baseline="0" dirty="0" smtClean="0">
                <a:solidFill>
                  <a:schemeClr val="tx1"/>
                </a:solidFill>
                <a:latin typeface="+mn-lt"/>
                <a:ea typeface="+mn-ea"/>
                <a:cs typeface="+mn-cs"/>
              </a:rPr>
              <a:t>regularly disrupts cities, and urban food production can be severely</a:t>
            </a:r>
          </a:p>
          <a:p>
            <a:r>
              <a:rPr lang="en-US" sz="1200" b="0" i="0" u="none" strike="noStrike" kern="1200" baseline="0" dirty="0" smtClean="0">
                <a:solidFill>
                  <a:schemeClr val="tx1"/>
                </a:solidFill>
                <a:latin typeface="+mn-lt"/>
                <a:ea typeface="+mn-ea"/>
                <a:cs typeface="+mn-cs"/>
              </a:rPr>
              <a:t>affected by flooding, undermining local food security in poor communities</a:t>
            </a:r>
          </a:p>
          <a:p>
            <a:r>
              <a:rPr lang="en-US" sz="1200" b="0" i="0" u="none" strike="noStrike" kern="1200" baseline="0" dirty="0" smtClean="0">
                <a:solidFill>
                  <a:schemeClr val="tx1"/>
                </a:solidFill>
                <a:latin typeface="+mn-lt"/>
                <a:ea typeface="+mn-ea"/>
                <a:cs typeface="+mn-cs"/>
              </a:rPr>
              <a:t>(Douglas, 2009; </a:t>
            </a:r>
            <a:r>
              <a:rPr lang="en-US" sz="1200" b="0" i="0" u="none" strike="noStrike" kern="1200" baseline="0" dirty="0" err="1" smtClean="0">
                <a:solidFill>
                  <a:schemeClr val="tx1"/>
                </a:solidFill>
                <a:latin typeface="+mn-lt"/>
                <a:ea typeface="+mn-ea"/>
                <a:cs typeface="+mn-cs"/>
              </a:rPr>
              <a:t>Aggarwal</a:t>
            </a:r>
            <a:r>
              <a:rPr lang="en-US" sz="1200" b="0" i="0" u="none" strike="noStrike" kern="1200" baseline="0" dirty="0" smtClean="0">
                <a:solidFill>
                  <a:schemeClr val="tx1"/>
                </a:solidFill>
                <a:latin typeface="+mn-lt"/>
                <a:ea typeface="+mn-ea"/>
                <a:cs typeface="+mn-cs"/>
              </a:rPr>
              <a:t> and Singh, 2010). A further concern for </a:t>
            </a:r>
            <a:r>
              <a:rPr lang="en-US" sz="1200" b="0" i="0" u="none" strike="noStrike" kern="1200" baseline="0" dirty="0" err="1" smtClean="0">
                <a:solidFill>
                  <a:schemeClr val="tx1"/>
                </a:solidFill>
                <a:latin typeface="+mn-lt"/>
                <a:ea typeface="+mn-ea"/>
                <a:cs typeface="+mn-cs"/>
              </a:rPr>
              <a:t>lowand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middle-income cities as a result of flooding, particularly in developing</a:t>
            </a:r>
          </a:p>
          <a:p>
            <a:r>
              <a:rPr lang="en-US" sz="1200" b="0" i="0" u="none" strike="noStrike" kern="1200" baseline="0" dirty="0" smtClean="0">
                <a:solidFill>
                  <a:schemeClr val="tx1"/>
                </a:solidFill>
                <a:latin typeface="+mn-lt"/>
                <a:ea typeface="+mn-ea"/>
                <a:cs typeface="+mn-cs"/>
              </a:rPr>
              <a:t>countries, is human waste, as most of these cities are not served by</a:t>
            </a:r>
          </a:p>
          <a:p>
            <a:r>
              <a:rPr lang="en-US" sz="1200" b="0" i="0" u="none" strike="noStrike" kern="1200" baseline="0" dirty="0" smtClean="0">
                <a:solidFill>
                  <a:schemeClr val="tx1"/>
                </a:solidFill>
                <a:latin typeface="+mn-lt"/>
                <a:ea typeface="+mn-ea"/>
                <a:cs typeface="+mn-cs"/>
              </a:rPr>
              <a:t>proper water services such as sewers, drains, or solid waste collection</a:t>
            </a:r>
          </a:p>
          <a:p>
            <a:r>
              <a:rPr lang="en-US" sz="1200" b="0" i="0" u="none" strike="noStrike" kern="1200" baseline="0" dirty="0" smtClean="0">
                <a:solidFill>
                  <a:schemeClr val="tx1"/>
                </a:solidFill>
                <a:latin typeface="+mn-lt"/>
                <a:ea typeface="+mn-ea"/>
                <a:cs typeface="+mn-cs"/>
              </a:rPr>
              <a:t>Services</a:t>
            </a:r>
          </a:p>
          <a:p>
            <a:r>
              <a:rPr lang="en-US" sz="1200" b="0" i="0" u="none" strike="noStrike" kern="1200" baseline="0" dirty="0" smtClean="0">
                <a:solidFill>
                  <a:schemeClr val="tx1"/>
                </a:solidFill>
                <a:latin typeface="+mn-lt"/>
                <a:ea typeface="+mn-ea"/>
                <a:cs typeface="+mn-cs"/>
              </a:rPr>
              <a:t>INFORMAL LANDSLIDE RISK: Informal settlements are often exposed</a:t>
            </a:r>
          </a:p>
          <a:p>
            <a:r>
              <a:rPr lang="en-US" sz="1200" b="0" i="0" u="none" strike="noStrike" kern="1200" baseline="0" dirty="0" smtClean="0">
                <a:solidFill>
                  <a:schemeClr val="tx1"/>
                </a:solidFill>
                <a:latin typeface="+mn-lt"/>
                <a:ea typeface="+mn-ea"/>
                <a:cs typeface="+mn-cs"/>
              </a:rPr>
              <a:t>to potential slope failure as they are often located on unstable land with</a:t>
            </a:r>
          </a:p>
          <a:p>
            <a:r>
              <a:rPr lang="en-US" sz="1200" b="0" i="0" u="none" strike="noStrike" kern="1200" baseline="0" dirty="0" smtClean="0">
                <a:solidFill>
                  <a:schemeClr val="tx1"/>
                </a:solidFill>
                <a:latin typeface="+mn-lt"/>
                <a:ea typeface="+mn-ea"/>
                <a:cs typeface="+mn-cs"/>
              </a:rPr>
              <a:t>no engineering or drainage works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COASTAL RISK: these settlements have affected the ability of</a:t>
            </a:r>
          </a:p>
          <a:p>
            <a:r>
              <a:rPr lang="en-US" sz="1200" b="0" i="0" u="none" strike="noStrike" kern="1200" baseline="0" dirty="0" smtClean="0">
                <a:solidFill>
                  <a:schemeClr val="tx1"/>
                </a:solidFill>
                <a:latin typeface="+mn-lt"/>
                <a:ea typeface="+mn-ea"/>
                <a:cs typeface="+mn-cs"/>
              </a:rPr>
              <a:t>natural coastal systems to respond effectively to extreme climate events</a:t>
            </a:r>
          </a:p>
          <a:p>
            <a:r>
              <a:rPr lang="en-US" sz="1200" b="0" i="0" u="none" strike="noStrike" kern="1200" baseline="0" dirty="0" smtClean="0">
                <a:solidFill>
                  <a:schemeClr val="tx1"/>
                </a:solidFill>
                <a:latin typeface="+mn-lt"/>
                <a:ea typeface="+mn-ea"/>
                <a:cs typeface="+mn-cs"/>
              </a:rPr>
              <a:t>by, for example, removing the protection provided by sand dunes and</a:t>
            </a:r>
          </a:p>
          <a:p>
            <a:r>
              <a:rPr lang="en-US" sz="1200" b="0" i="0" u="none" strike="noStrike" kern="1200" baseline="0" dirty="0" smtClean="0">
                <a:solidFill>
                  <a:schemeClr val="tx1"/>
                </a:solidFill>
                <a:latin typeface="+mn-lt"/>
                <a:ea typeface="+mn-ea"/>
                <a:cs typeface="+mn-cs"/>
              </a:rPr>
              <a:t>mangroves. Small island states, particularly small island developing</a:t>
            </a:r>
          </a:p>
          <a:p>
            <a:r>
              <a:rPr lang="en-US" sz="1200" b="0" i="0" u="none" strike="noStrike" kern="1200" baseline="0" dirty="0" smtClean="0">
                <a:solidFill>
                  <a:schemeClr val="tx1"/>
                </a:solidFill>
                <a:latin typeface="+mn-lt"/>
                <a:ea typeface="+mn-ea"/>
                <a:cs typeface="+mn-cs"/>
              </a:rPr>
              <a:t>states (see Case Study 9.2.9), may face substantial impacts from climate</a:t>
            </a:r>
          </a:p>
          <a:p>
            <a:r>
              <a:rPr lang="en-US" sz="1200" b="0" i="0" u="none" strike="noStrike" kern="1200" baseline="0" dirty="0" smtClean="0">
                <a:solidFill>
                  <a:schemeClr val="tx1"/>
                </a:solidFill>
                <a:latin typeface="+mn-lt"/>
                <a:ea typeface="+mn-ea"/>
                <a:cs typeface="+mn-cs"/>
              </a:rPr>
              <a:t>change-related extremes.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ADDTL RISK: tropical cyclone intensity (coastal), urban heat island/heat waves (urban)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INFRASTRUCTURE: Inadequate</a:t>
            </a:r>
          </a:p>
          <a:p>
            <a:r>
              <a:rPr lang="en-US" sz="1200" b="0" i="0" u="none" strike="noStrike" kern="1200" baseline="0" dirty="0" smtClean="0">
                <a:solidFill>
                  <a:schemeClr val="tx1"/>
                </a:solidFill>
                <a:latin typeface="+mn-lt"/>
                <a:ea typeface="+mn-ea"/>
                <a:cs typeface="+mn-cs"/>
              </a:rPr>
              <a:t>infrastructure design may increase the impacts of climate and weather</a:t>
            </a:r>
          </a:p>
          <a:p>
            <a:r>
              <a:rPr lang="en-US" sz="1200" b="0" i="0" u="none" strike="noStrike" kern="1200" baseline="0" dirty="0" smtClean="0">
                <a:solidFill>
                  <a:schemeClr val="tx1"/>
                </a:solidFill>
                <a:latin typeface="+mn-lt"/>
                <a:ea typeface="+mn-ea"/>
                <a:cs typeface="+mn-cs"/>
              </a:rPr>
              <a:t>extremes, and some infrastructure may become inadequate where climate</a:t>
            </a:r>
          </a:p>
          <a:p>
            <a:r>
              <a:rPr lang="en-US" sz="1200" b="0" i="0" u="none" strike="noStrike" kern="1200" baseline="0" dirty="0" smtClean="0">
                <a:solidFill>
                  <a:schemeClr val="tx1"/>
                </a:solidFill>
                <a:latin typeface="+mn-lt"/>
                <a:ea typeface="+mn-ea"/>
                <a:cs typeface="+mn-cs"/>
              </a:rPr>
              <a:t>change alters the frequency and severity of extremes, for example, an</a:t>
            </a:r>
          </a:p>
          <a:p>
            <a:r>
              <a:rPr lang="en-US" sz="1200" b="0" i="0" u="none" strike="noStrike" kern="1200" baseline="0" dirty="0" smtClean="0">
                <a:solidFill>
                  <a:schemeClr val="tx1"/>
                </a:solidFill>
                <a:latin typeface="+mn-lt"/>
                <a:ea typeface="+mn-ea"/>
                <a:cs typeface="+mn-cs"/>
              </a:rPr>
              <a:t>increase in heavy rainfalls may affect the capacity and maintenance of</a:t>
            </a:r>
          </a:p>
          <a:p>
            <a:r>
              <a:rPr lang="en-US" sz="1200" b="0" i="0" u="none" strike="noStrike" kern="1200" baseline="0" dirty="0" smtClean="0">
                <a:solidFill>
                  <a:schemeClr val="tx1"/>
                </a:solidFill>
                <a:latin typeface="+mn-lt"/>
                <a:ea typeface="+mn-ea"/>
                <a:cs typeface="+mn-cs"/>
              </a:rPr>
              <a:t>storm water, drainage, and sewerage infrastructure (Douglas et al., 2008).</a:t>
            </a:r>
          </a:p>
          <a:p>
            <a:r>
              <a:rPr lang="en-US" sz="1200" b="0" i="0" u="none" strike="noStrike" kern="1200" baseline="0" dirty="0" smtClean="0">
                <a:solidFill>
                  <a:schemeClr val="tx1"/>
                </a:solidFill>
                <a:latin typeface="+mn-lt"/>
                <a:ea typeface="+mn-ea"/>
                <a:cs typeface="+mn-cs"/>
              </a:rPr>
              <a:t>In some infrastructure, secondary risks in case of extreme weather may</a:t>
            </a:r>
          </a:p>
          <a:p>
            <a:r>
              <a:rPr lang="en-US" sz="1200" b="0" i="0" u="none" strike="noStrike" kern="1200" baseline="0" dirty="0" smtClean="0">
                <a:solidFill>
                  <a:schemeClr val="tx1"/>
                </a:solidFill>
                <a:latin typeface="+mn-lt"/>
                <a:ea typeface="+mn-ea"/>
                <a:cs typeface="+mn-cs"/>
              </a:rPr>
              <a:t>cause additional hazards (e.g., extreme rainfall can damage dams). The</a:t>
            </a:r>
          </a:p>
          <a:p>
            <a:r>
              <a:rPr lang="en-US" sz="1200" b="0" i="0" u="none" strike="noStrike" kern="1200" baseline="0" dirty="0" smtClean="0">
                <a:solidFill>
                  <a:schemeClr val="tx1"/>
                </a:solidFill>
                <a:latin typeface="+mn-lt"/>
                <a:ea typeface="+mn-ea"/>
                <a:cs typeface="+mn-cs"/>
              </a:rPr>
              <a:t>same is true for industrial and mining installations containing hazardous</a:t>
            </a:r>
          </a:p>
          <a:p>
            <a:r>
              <a:rPr lang="en-US" sz="1200" b="0" i="0" u="none" strike="noStrike" kern="1200" baseline="0" dirty="0" smtClean="0">
                <a:solidFill>
                  <a:schemeClr val="tx1"/>
                </a:solidFill>
                <a:latin typeface="+mn-lt"/>
                <a:ea typeface="+mn-ea"/>
                <a:cs typeface="+mn-cs"/>
              </a:rPr>
              <a:t>substances (e.g., heavy rainfall is the main cause of tailings dam failure,</a:t>
            </a:r>
          </a:p>
          <a:p>
            <a:r>
              <a:rPr lang="en-US" sz="1200" b="0" i="0" u="none" strike="noStrike" kern="1200" baseline="0" dirty="0" smtClean="0">
                <a:solidFill>
                  <a:schemeClr val="tx1"/>
                </a:solidFill>
                <a:latin typeface="+mn-lt"/>
                <a:ea typeface="+mn-ea"/>
                <a:cs typeface="+mn-cs"/>
              </a:rPr>
              <a:t>accounting for 25% of incidents worldwide and 35% in Europe; Rico et</a:t>
            </a:r>
          </a:p>
          <a:p>
            <a:r>
              <a:rPr lang="en-US" sz="1200" b="0" i="0" u="none" strike="noStrike" kern="1200" baseline="0" dirty="0" smtClean="0">
                <a:solidFill>
                  <a:schemeClr val="tx1"/>
                </a:solidFill>
                <a:latin typeface="+mn-lt"/>
                <a:ea typeface="+mn-ea"/>
                <a:cs typeface="+mn-cs"/>
              </a:rPr>
              <a:t>al., 2008).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TOURISM: Approximately 10% of global GDP is</a:t>
            </a:r>
          </a:p>
          <a:p>
            <a:r>
              <a:rPr lang="en-US" sz="1200" b="0" i="0" u="none" strike="noStrike" kern="1200" baseline="0" dirty="0" smtClean="0">
                <a:solidFill>
                  <a:schemeClr val="tx1"/>
                </a:solidFill>
                <a:latin typeface="+mn-lt"/>
                <a:ea typeface="+mn-ea"/>
                <a:cs typeface="+mn-cs"/>
              </a:rPr>
              <a:t>spent on recreation and tourism, constituting a major source of income</a:t>
            </a:r>
          </a:p>
          <a:p>
            <a:r>
              <a:rPr lang="en-US" sz="1200" b="0" i="0" u="none" strike="noStrike" kern="1200" baseline="0" dirty="0" smtClean="0">
                <a:solidFill>
                  <a:schemeClr val="tx1"/>
                </a:solidFill>
                <a:latin typeface="+mn-lt"/>
                <a:ea typeface="+mn-ea"/>
                <a:cs typeface="+mn-cs"/>
              </a:rPr>
              <a:t>and foreign currency in many developing countries</a:t>
            </a:r>
          </a:p>
          <a:p>
            <a:r>
              <a:rPr lang="en-US" sz="1200" b="0" i="0" u="none" strike="noStrike" kern="1200" baseline="0" dirty="0" smtClean="0">
                <a:solidFill>
                  <a:schemeClr val="tx1"/>
                </a:solidFill>
                <a:latin typeface="+mn-lt"/>
                <a:ea typeface="+mn-ea"/>
                <a:cs typeface="+mn-cs"/>
              </a:rPr>
              <a:t>There are three broad categories of impacts of climate extremes that</a:t>
            </a:r>
          </a:p>
          <a:p>
            <a:r>
              <a:rPr lang="en-US" sz="1200" b="0" i="0" u="none" strike="noStrike" kern="1200" baseline="0" dirty="0" smtClean="0">
                <a:solidFill>
                  <a:schemeClr val="tx1"/>
                </a:solidFill>
                <a:latin typeface="+mn-lt"/>
                <a:ea typeface="+mn-ea"/>
                <a:cs typeface="+mn-cs"/>
              </a:rPr>
              <a:t>can affect tourism destinations, competitiveness, and sustainability (Scott</a:t>
            </a:r>
          </a:p>
          <a:p>
            <a:r>
              <a:rPr lang="en-US" sz="1200" b="0" i="0" u="none" strike="noStrike" kern="1200" baseline="0" dirty="0" smtClean="0">
                <a:solidFill>
                  <a:schemeClr val="tx1"/>
                </a:solidFill>
                <a:latin typeface="+mn-lt"/>
                <a:ea typeface="+mn-ea"/>
                <a:cs typeface="+mn-cs"/>
              </a:rPr>
              <a:t>et al., 2008): (1) direct impacts on tourist infrastructure (hotels, access</a:t>
            </a:r>
          </a:p>
          <a:p>
            <a:r>
              <a:rPr lang="en-US" sz="1200" b="0" i="0" u="none" strike="noStrike" kern="1200" baseline="0" dirty="0" smtClean="0">
                <a:solidFill>
                  <a:schemeClr val="tx1"/>
                </a:solidFill>
                <a:latin typeface="+mn-lt"/>
                <a:ea typeface="+mn-ea"/>
                <a:cs typeface="+mn-cs"/>
              </a:rPr>
              <a:t>roads, etc.), on operating costs (heating/cooling, snowmaking, irrigation,</a:t>
            </a:r>
          </a:p>
          <a:p>
            <a:r>
              <a:rPr lang="en-US" sz="1200" b="0" i="0" u="none" strike="noStrike" kern="1200" baseline="0" dirty="0" smtClean="0">
                <a:solidFill>
                  <a:schemeClr val="tx1"/>
                </a:solidFill>
                <a:latin typeface="+mn-lt"/>
                <a:ea typeface="+mn-ea"/>
                <a:cs typeface="+mn-cs"/>
              </a:rPr>
              <a:t>food and water supply, evacuation, and insurance costs), on emergency</a:t>
            </a:r>
          </a:p>
          <a:p>
            <a:r>
              <a:rPr lang="en-US" sz="1200" b="0" i="0" u="none" strike="noStrike" kern="1200" baseline="0" dirty="0" smtClean="0">
                <a:solidFill>
                  <a:schemeClr val="tx1"/>
                </a:solidFill>
                <a:latin typeface="+mn-lt"/>
                <a:ea typeface="+mn-ea"/>
                <a:cs typeface="+mn-cs"/>
              </a:rPr>
              <a:t>preparedness requirements, and on business disruption (e.g., sun-and-sea</a:t>
            </a:r>
          </a:p>
          <a:p>
            <a:r>
              <a:rPr lang="en-US" sz="1200" b="0" i="0" u="none" strike="noStrike" kern="1200" baseline="0" dirty="0" smtClean="0">
                <a:solidFill>
                  <a:schemeClr val="tx1"/>
                </a:solidFill>
                <a:latin typeface="+mn-lt"/>
                <a:ea typeface="+mn-ea"/>
                <a:cs typeface="+mn-cs"/>
              </a:rPr>
              <a:t>or winter sports holidays); (2) indirect environmental change impacts</a:t>
            </a:r>
          </a:p>
          <a:p>
            <a:r>
              <a:rPr lang="en-US" sz="1200" b="0" i="0" u="none" strike="noStrike" kern="1200" baseline="0" dirty="0" smtClean="0">
                <a:solidFill>
                  <a:schemeClr val="tx1"/>
                </a:solidFill>
                <a:latin typeface="+mn-lt"/>
                <a:ea typeface="+mn-ea"/>
                <a:cs typeface="+mn-cs"/>
              </a:rPr>
              <a:t>of extreme events on biodiversity and landscape change (e.g., coastal</a:t>
            </a:r>
          </a:p>
          <a:p>
            <a:r>
              <a:rPr lang="en-US" sz="1200" b="0" i="0" u="none" strike="noStrike" kern="1200" baseline="0" dirty="0" smtClean="0">
                <a:solidFill>
                  <a:schemeClr val="tx1"/>
                </a:solidFill>
                <a:latin typeface="+mn-lt"/>
                <a:ea typeface="+mn-ea"/>
                <a:cs typeface="+mn-cs"/>
              </a:rPr>
              <a:t>erosion), which may negatively affect the quality and attractiveness of</a:t>
            </a:r>
          </a:p>
          <a:p>
            <a:r>
              <a:rPr lang="en-US" sz="1200" b="0" i="0" u="none" strike="noStrike" kern="1200" baseline="0" dirty="0" smtClean="0">
                <a:solidFill>
                  <a:schemeClr val="tx1"/>
                </a:solidFill>
                <a:latin typeface="+mn-lt"/>
                <a:ea typeface="+mn-ea"/>
                <a:cs typeface="+mn-cs"/>
              </a:rPr>
              <a:t>tourism destinations; and (3) tourism-adverse perception of particular</a:t>
            </a:r>
          </a:p>
          <a:p>
            <a:r>
              <a:rPr lang="en-US" sz="1200" b="0" i="0" u="none" strike="noStrike" kern="1200" baseline="0" dirty="0" smtClean="0">
                <a:solidFill>
                  <a:schemeClr val="tx1"/>
                </a:solidFill>
                <a:latin typeface="+mn-lt"/>
                <a:ea typeface="+mn-ea"/>
                <a:cs typeface="+mn-cs"/>
              </a:rPr>
              <a:t>touristic regions after occurrence of the extreme event itself. For example,</a:t>
            </a:r>
          </a:p>
          <a:p>
            <a:r>
              <a:rPr lang="en-US" sz="1200" b="0" i="0" u="none" strike="noStrike" kern="1200" baseline="0" dirty="0" smtClean="0">
                <a:solidFill>
                  <a:schemeClr val="tx1"/>
                </a:solidFill>
                <a:latin typeface="+mn-lt"/>
                <a:ea typeface="+mn-ea"/>
                <a:cs typeface="+mn-cs"/>
              </a:rPr>
              <a:t>adverse weather conditions or the occurrence of an extreme event can</a:t>
            </a:r>
          </a:p>
          <a:p>
            <a:r>
              <a:rPr lang="en-US" sz="1200" b="0" i="0" u="none" strike="noStrike" kern="1200" baseline="0" dirty="0" smtClean="0">
                <a:solidFill>
                  <a:schemeClr val="tx1"/>
                </a:solidFill>
                <a:latin typeface="+mn-lt"/>
                <a:ea typeface="+mn-ea"/>
                <a:cs typeface="+mn-cs"/>
              </a:rPr>
              <a:t>reduce a touristic region’s popularity among tourists during the following</a:t>
            </a:r>
          </a:p>
          <a:p>
            <a:r>
              <a:rPr lang="en-US" sz="1200" b="0" i="0" u="none" strike="noStrike" kern="1200" baseline="0" dirty="0" smtClean="0">
                <a:solidFill>
                  <a:schemeClr val="tx1"/>
                </a:solidFill>
                <a:latin typeface="+mn-lt"/>
                <a:ea typeface="+mn-ea"/>
                <a:cs typeface="+mn-cs"/>
              </a:rPr>
              <a:t>season.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HUMAN HEALTH, ETC: </a:t>
            </a:r>
          </a:p>
          <a:p>
            <a:r>
              <a:rPr lang="en-US" sz="1200" b="0" i="0" u="none" strike="noStrike" kern="1200" baseline="0" dirty="0" smtClean="0">
                <a:solidFill>
                  <a:schemeClr val="tx1"/>
                </a:solidFill>
                <a:latin typeface="+mn-lt"/>
                <a:ea typeface="+mn-ea"/>
                <a:cs typeface="+mn-cs"/>
              </a:rPr>
              <a:t>HEAT WAVES: Heat waves have affected developed countries, as exemplified by the</a:t>
            </a:r>
          </a:p>
          <a:p>
            <a:r>
              <a:rPr lang="en-US" sz="1200" b="0" i="0" u="none" strike="noStrike" kern="1200" baseline="0" dirty="0" smtClean="0">
                <a:solidFill>
                  <a:schemeClr val="tx1"/>
                </a:solidFill>
                <a:latin typeface="+mn-lt"/>
                <a:ea typeface="+mn-ea"/>
                <a:cs typeface="+mn-cs"/>
              </a:rPr>
              <a:t>2003 European heat wave (see Case Study 9.2.1 and Box 4-4). In much of</a:t>
            </a:r>
          </a:p>
          <a:p>
            <a:r>
              <a:rPr lang="en-US" sz="1200" b="0" i="0" u="none" strike="noStrike" kern="1200" baseline="0" dirty="0" smtClean="0">
                <a:solidFill>
                  <a:schemeClr val="tx1"/>
                </a:solidFill>
                <a:latin typeface="+mn-lt"/>
                <a:ea typeface="+mn-ea"/>
                <a:cs typeface="+mn-cs"/>
              </a:rPr>
              <a:t>the developed world, societies are aging and hence can be more</a:t>
            </a:r>
          </a:p>
          <a:p>
            <a:r>
              <a:rPr lang="en-US" sz="1200" b="0" i="0" u="none" strike="noStrike" kern="1200" baseline="0" dirty="0" smtClean="0">
                <a:solidFill>
                  <a:schemeClr val="tx1"/>
                </a:solidFill>
                <a:latin typeface="+mn-lt"/>
                <a:ea typeface="+mn-ea"/>
                <a:cs typeface="+mn-cs"/>
              </a:rPr>
              <a:t>sensitive to climate extremes, such as heat waves (Hennessy et al.,</a:t>
            </a:r>
          </a:p>
          <a:p>
            <a:r>
              <a:rPr lang="en-US" sz="1200" b="0" i="0" u="none" strike="noStrike" kern="1200" baseline="0" dirty="0" smtClean="0">
                <a:solidFill>
                  <a:schemeClr val="tx1"/>
                </a:solidFill>
                <a:latin typeface="+mn-lt"/>
                <a:ea typeface="+mn-ea"/>
                <a:cs typeface="+mn-cs"/>
              </a:rPr>
              <a:t>2007). Heat extremes can claim casualties even in tropical countries,</a:t>
            </a:r>
          </a:p>
          <a:p>
            <a:r>
              <a:rPr lang="en-US" sz="1200" b="0" i="0" u="none" strike="noStrike" kern="1200" baseline="0" dirty="0" smtClean="0">
                <a:solidFill>
                  <a:schemeClr val="tx1"/>
                </a:solidFill>
                <a:latin typeface="+mn-lt"/>
                <a:ea typeface="+mn-ea"/>
                <a:cs typeface="+mn-cs"/>
              </a:rPr>
              <a:t>where people are acclimatized to the hot climate; McMichael et al.</a:t>
            </a:r>
          </a:p>
          <a:p>
            <a:r>
              <a:rPr lang="en-US" sz="1200" b="0" i="0" u="none" strike="noStrike" kern="1200" baseline="0" dirty="0" smtClean="0">
                <a:solidFill>
                  <a:schemeClr val="tx1"/>
                </a:solidFill>
                <a:latin typeface="+mn-lt"/>
                <a:ea typeface="+mn-ea"/>
                <a:cs typeface="+mn-cs"/>
              </a:rPr>
              <a:t>(2008) evaluated the relation between daily temperature and mortality</a:t>
            </a:r>
          </a:p>
          <a:p>
            <a:r>
              <a:rPr lang="en-US" sz="1200" b="0" i="0" u="none" strike="noStrike" kern="1200" baseline="0" dirty="0" smtClean="0">
                <a:solidFill>
                  <a:schemeClr val="tx1"/>
                </a:solidFill>
                <a:latin typeface="+mn-lt"/>
                <a:ea typeface="+mn-ea"/>
                <a:cs typeface="+mn-cs"/>
              </a:rPr>
              <a:t>in middle- and low-income countries, and reported that higher mortality</a:t>
            </a:r>
          </a:p>
          <a:p>
            <a:r>
              <a:rPr lang="en-US" sz="1200" b="0" i="0" u="none" strike="noStrike" kern="1200" baseline="0" dirty="0" smtClean="0">
                <a:solidFill>
                  <a:schemeClr val="tx1"/>
                </a:solidFill>
                <a:latin typeface="+mn-lt"/>
                <a:ea typeface="+mn-ea"/>
                <a:cs typeface="+mn-cs"/>
              </a:rPr>
              <a:t>was observed on very hot days in most of the cities, including tropical</a:t>
            </a:r>
          </a:p>
          <a:p>
            <a:r>
              <a:rPr lang="en-US" sz="1200" b="0" i="0" u="none" strike="noStrike" kern="1200" baseline="0" dirty="0" smtClean="0">
                <a:solidFill>
                  <a:schemeClr val="tx1"/>
                </a:solidFill>
                <a:latin typeface="+mn-lt"/>
                <a:ea typeface="+mn-ea"/>
                <a:cs typeface="+mn-cs"/>
              </a:rPr>
              <a:t>cities, such as Bangkok, Thailand; Delhi, India; and Salvador, Brazil.</a:t>
            </a:r>
          </a:p>
          <a:p>
            <a:r>
              <a:rPr lang="en-US" sz="1200" b="0" i="0" u="none" strike="noStrike" kern="1200" baseline="0" dirty="0" smtClean="0">
                <a:solidFill>
                  <a:schemeClr val="tx1"/>
                </a:solidFill>
                <a:latin typeface="+mn-lt"/>
                <a:ea typeface="+mn-ea"/>
                <a:cs typeface="+mn-cs"/>
              </a:rPr>
              <a:t>FLOOD: Floods can cause deaths and injuries and can be followed by infectious</a:t>
            </a:r>
          </a:p>
          <a:p>
            <a:r>
              <a:rPr lang="en-US" sz="1200" b="0" i="0" u="none" strike="noStrike" kern="1200" baseline="0" dirty="0" smtClean="0">
                <a:solidFill>
                  <a:schemeClr val="tx1"/>
                </a:solidFill>
                <a:latin typeface="+mn-lt"/>
                <a:ea typeface="+mn-ea"/>
                <a:cs typeface="+mn-cs"/>
              </a:rPr>
              <a:t>diseases (such as diarrhea) and malnutrition due to crop damage (see</a:t>
            </a:r>
          </a:p>
          <a:p>
            <a:r>
              <a:rPr lang="en-US" sz="1200" b="0" i="0" u="none" strike="noStrike" kern="1200" baseline="0" dirty="0" smtClean="0">
                <a:solidFill>
                  <a:schemeClr val="tx1"/>
                </a:solidFill>
                <a:latin typeface="+mn-lt"/>
                <a:ea typeface="+mn-ea"/>
                <a:cs typeface="+mn-cs"/>
              </a:rPr>
              <a:t>Section 4.4.2.3). In Dhaka, Bangladesh, the severe flood in 1998 was</a:t>
            </a:r>
          </a:p>
          <a:p>
            <a:r>
              <a:rPr lang="en-US" sz="1200" b="0" i="0" u="none" strike="noStrike" kern="1200" baseline="0" dirty="0" smtClean="0">
                <a:solidFill>
                  <a:schemeClr val="tx1"/>
                </a:solidFill>
                <a:latin typeface="+mn-lt"/>
                <a:ea typeface="+mn-ea"/>
                <a:cs typeface="+mn-cs"/>
              </a:rPr>
              <a:t>associated with an increase in diarrhea during and after the flood, and</a:t>
            </a:r>
          </a:p>
          <a:p>
            <a:r>
              <a:rPr lang="en-US" sz="1200" b="0" i="0" u="none" strike="noStrike" kern="1200" baseline="0" dirty="0" smtClean="0">
                <a:solidFill>
                  <a:schemeClr val="tx1"/>
                </a:solidFill>
                <a:latin typeface="+mn-lt"/>
                <a:ea typeface="+mn-ea"/>
                <a:cs typeface="+mn-cs"/>
              </a:rPr>
              <a:t>the risk of non-cholera diarrhea was higher among those from a lower</a:t>
            </a:r>
          </a:p>
          <a:p>
            <a:r>
              <a:rPr lang="en-US" sz="1200" b="0" i="0" u="none" strike="noStrike" kern="1200" baseline="0" dirty="0" smtClean="0">
                <a:solidFill>
                  <a:schemeClr val="tx1"/>
                </a:solidFill>
                <a:latin typeface="+mn-lt"/>
                <a:ea typeface="+mn-ea"/>
                <a:cs typeface="+mn-cs"/>
              </a:rPr>
              <a:t>socioeconomic group and not using tap water (</a:t>
            </a:r>
            <a:r>
              <a:rPr lang="en-US" sz="1200" b="0" i="0" u="none" strike="noStrike" kern="1200" baseline="0" dirty="0" err="1" smtClean="0">
                <a:solidFill>
                  <a:schemeClr val="tx1"/>
                </a:solidFill>
                <a:latin typeface="+mn-lt"/>
                <a:ea typeface="+mn-ea"/>
                <a:cs typeface="+mn-cs"/>
              </a:rPr>
              <a:t>Hashizume</a:t>
            </a:r>
            <a:r>
              <a:rPr lang="en-US" sz="1200" b="0" i="0" u="none" strike="noStrike" kern="1200" baseline="0" dirty="0" smtClean="0">
                <a:solidFill>
                  <a:schemeClr val="tx1"/>
                </a:solidFill>
                <a:latin typeface="+mn-lt"/>
                <a:ea typeface="+mn-ea"/>
                <a:cs typeface="+mn-cs"/>
              </a:rPr>
              <a:t> et al., 2008).</a:t>
            </a:r>
          </a:p>
          <a:p>
            <a:r>
              <a:rPr lang="en-US" sz="1200" b="0" i="0" u="none" strike="noStrike" kern="1200" baseline="0" dirty="0" smtClean="0">
                <a:solidFill>
                  <a:schemeClr val="tx1"/>
                </a:solidFill>
                <a:latin typeface="+mn-lt"/>
                <a:ea typeface="+mn-ea"/>
                <a:cs typeface="+mn-cs"/>
              </a:rPr>
              <a:t>Floods may also lead to a geographical shift of malaria epidemic</a:t>
            </a:r>
          </a:p>
          <a:p>
            <a:r>
              <a:rPr lang="en-US" sz="1200" b="0" i="0" u="none" strike="noStrike" kern="1200" baseline="0" dirty="0" smtClean="0">
                <a:solidFill>
                  <a:schemeClr val="tx1"/>
                </a:solidFill>
                <a:latin typeface="+mn-lt"/>
                <a:ea typeface="+mn-ea"/>
                <a:cs typeface="+mn-cs"/>
              </a:rPr>
              <a:t>regions by changing breeding sites for vector mosquitoes. Outbreaks of</a:t>
            </a:r>
          </a:p>
          <a:p>
            <a:r>
              <a:rPr lang="en-US" sz="1200" b="0" i="0" u="none" strike="noStrike" kern="1200" baseline="0" dirty="0" smtClean="0">
                <a:solidFill>
                  <a:schemeClr val="tx1"/>
                </a:solidFill>
                <a:latin typeface="+mn-lt"/>
                <a:ea typeface="+mn-ea"/>
                <a:cs typeface="+mn-cs"/>
              </a:rPr>
              <a:t>malaria were associated with changes in habitat after the 1991 floods in</a:t>
            </a:r>
          </a:p>
          <a:p>
            <a:r>
              <a:rPr lang="en-US" sz="1200" b="0" i="0" u="none" strike="noStrike" kern="1200" baseline="0" dirty="0" smtClean="0">
                <a:solidFill>
                  <a:schemeClr val="tx1"/>
                </a:solidFill>
                <a:latin typeface="+mn-lt"/>
                <a:ea typeface="+mn-ea"/>
                <a:cs typeface="+mn-cs"/>
              </a:rPr>
              <a:t>Costa Rica’s Atlantic region (Saenz et al., 1995; for another example, see</a:t>
            </a:r>
          </a:p>
          <a:p>
            <a:r>
              <a:rPr lang="en-US" sz="1200" b="0" i="0" u="none" strike="noStrike" kern="1200" baseline="0" dirty="0" smtClean="0">
                <a:solidFill>
                  <a:schemeClr val="tx1"/>
                </a:solidFill>
                <a:latin typeface="+mn-lt"/>
                <a:ea typeface="+mn-ea"/>
                <a:cs typeface="+mn-cs"/>
              </a:rPr>
              <a:t>Case Study 9.2.6). Malaria epidemics can also occur when people with</a:t>
            </a:r>
          </a:p>
          <a:p>
            <a:r>
              <a:rPr lang="en-US" sz="1200" b="0" i="0" u="none" strike="noStrike" kern="1200" baseline="0" dirty="0" smtClean="0">
                <a:solidFill>
                  <a:schemeClr val="tx1"/>
                </a:solidFill>
                <a:latin typeface="+mn-lt"/>
                <a:ea typeface="+mn-ea"/>
                <a:cs typeface="+mn-cs"/>
              </a:rPr>
              <a:t>little immunity move into endemic regions, although the displacement</a:t>
            </a:r>
          </a:p>
          <a:p>
            <a:r>
              <a:rPr lang="en-US" sz="1200" b="0" i="0" u="none" strike="noStrike" kern="1200" baseline="0" dirty="0" smtClean="0">
                <a:solidFill>
                  <a:schemeClr val="tx1"/>
                </a:solidFill>
                <a:latin typeface="+mn-lt"/>
                <a:ea typeface="+mn-ea"/>
                <a:cs typeface="+mn-cs"/>
              </a:rPr>
              <a:t>of large populations has rarely occurred as a result of acute natural</a:t>
            </a:r>
          </a:p>
          <a:p>
            <a:r>
              <a:rPr lang="en-US" sz="1200" b="0" i="0" u="none" strike="noStrike" kern="1200" baseline="0" dirty="0" smtClean="0">
                <a:solidFill>
                  <a:schemeClr val="tx1"/>
                </a:solidFill>
                <a:latin typeface="+mn-lt"/>
                <a:ea typeface="+mn-ea"/>
                <a:cs typeface="+mn-cs"/>
              </a:rPr>
              <a:t>disasters (Toole, 1997).</a:t>
            </a:r>
          </a:p>
          <a:p>
            <a:r>
              <a:rPr lang="en-US" sz="1200" b="0" i="0" u="none" strike="noStrike" kern="1200" baseline="0" dirty="0" smtClean="0">
                <a:solidFill>
                  <a:schemeClr val="tx1"/>
                </a:solidFill>
                <a:latin typeface="+mn-lt"/>
                <a:ea typeface="+mn-ea"/>
                <a:cs typeface="+mn-cs"/>
              </a:rPr>
              <a:t>DROUGHT: Drought can affect water security, as well as food security through</a:t>
            </a:r>
          </a:p>
          <a:p>
            <a:r>
              <a:rPr lang="en-US" sz="1200" b="0" i="0" u="none" strike="noStrike" kern="1200" baseline="0" dirty="0" smtClean="0">
                <a:solidFill>
                  <a:schemeClr val="tx1"/>
                </a:solidFill>
                <a:latin typeface="+mn-lt"/>
                <a:ea typeface="+mn-ea"/>
                <a:cs typeface="+mn-cs"/>
              </a:rPr>
              <a:t>reduction of agricultural production (MacDonald, 2010), and it can be a</a:t>
            </a:r>
          </a:p>
          <a:p>
            <a:r>
              <a:rPr lang="en-US" sz="1200" b="0" i="0" u="none" strike="noStrike" kern="1200" baseline="0" dirty="0" smtClean="0">
                <a:solidFill>
                  <a:schemeClr val="tx1"/>
                </a:solidFill>
                <a:latin typeface="+mn-lt"/>
                <a:ea typeface="+mn-ea"/>
                <a:cs typeface="+mn-cs"/>
              </a:rPr>
              <a:t>factor contributing to human-ignited forest fires, which can lead to</a:t>
            </a:r>
          </a:p>
          <a:p>
            <a:r>
              <a:rPr lang="en-US" sz="1200" b="0" i="0" u="none" strike="noStrike" kern="1200" baseline="0" dirty="0" smtClean="0">
                <a:solidFill>
                  <a:schemeClr val="tx1"/>
                </a:solidFill>
                <a:latin typeface="+mn-lt"/>
                <a:ea typeface="+mn-ea"/>
                <a:cs typeface="+mn-cs"/>
              </a:rPr>
              <a:t>widespread deforestation and carbon emissions (</a:t>
            </a:r>
            <a:r>
              <a:rPr lang="en-US" sz="1200" b="0" i="0" u="none" strike="noStrike" kern="1200" baseline="0" dirty="0" err="1" smtClean="0">
                <a:solidFill>
                  <a:schemeClr val="tx1"/>
                </a:solidFill>
                <a:latin typeface="+mn-lt"/>
                <a:ea typeface="+mn-ea"/>
                <a:cs typeface="+mn-cs"/>
              </a:rPr>
              <a:t>D’Almeida</a:t>
            </a:r>
            <a:r>
              <a:rPr lang="en-US" sz="1200" b="0" i="0" u="none" strike="noStrike" kern="1200" baseline="0" dirty="0" smtClean="0">
                <a:solidFill>
                  <a:schemeClr val="tx1"/>
                </a:solidFill>
                <a:latin typeface="+mn-lt"/>
                <a:ea typeface="+mn-ea"/>
                <a:cs typeface="+mn-cs"/>
              </a:rPr>
              <a:t> et al., 2007;</a:t>
            </a:r>
          </a:p>
          <a:p>
            <a:r>
              <a:rPr lang="en-US" sz="1200" b="0" i="0" u="none" strike="noStrike" kern="1200" baseline="0" dirty="0" smtClean="0">
                <a:solidFill>
                  <a:schemeClr val="tx1"/>
                </a:solidFill>
                <a:latin typeface="+mn-lt"/>
                <a:ea typeface="+mn-ea"/>
                <a:cs typeface="+mn-cs"/>
              </a:rPr>
              <a:t>van der </a:t>
            </a:r>
            <a:r>
              <a:rPr lang="en-US" sz="1200" b="0" i="0" u="none" strike="noStrike" kern="1200" baseline="0" dirty="0" err="1" smtClean="0">
                <a:solidFill>
                  <a:schemeClr val="tx1"/>
                </a:solidFill>
                <a:latin typeface="+mn-lt"/>
                <a:ea typeface="+mn-ea"/>
                <a:cs typeface="+mn-cs"/>
              </a:rPr>
              <a:t>Werf</a:t>
            </a:r>
            <a:r>
              <a:rPr lang="en-US" sz="1200" b="0" i="0" u="none" strike="noStrike" kern="1200" baseline="0" dirty="0" smtClean="0">
                <a:solidFill>
                  <a:schemeClr val="tx1"/>
                </a:solidFill>
                <a:latin typeface="+mn-lt"/>
                <a:ea typeface="+mn-ea"/>
                <a:cs typeface="+mn-cs"/>
              </a:rPr>
              <a:t> et al., 2008; Field et al., 2009; Phillips et al., 2009; Costa</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Pires</a:t>
            </a:r>
            <a:r>
              <a:rPr lang="en-US" sz="1200" b="0" i="0" u="none" strike="noStrike" kern="1200" baseline="0" dirty="0" smtClean="0">
                <a:solidFill>
                  <a:schemeClr val="tx1"/>
                </a:solidFill>
                <a:latin typeface="+mn-lt"/>
                <a:ea typeface="+mn-ea"/>
                <a:cs typeface="+mn-cs"/>
              </a:rPr>
              <a:t>, 2010). Also, drought can increase or decrease the prevalence</a:t>
            </a:r>
          </a:p>
          <a:p>
            <a:r>
              <a:rPr lang="en-US" sz="1200" b="0" i="0" u="none" strike="noStrike" kern="1200" baseline="0" dirty="0" smtClean="0">
                <a:solidFill>
                  <a:schemeClr val="tx1"/>
                </a:solidFill>
                <a:latin typeface="+mn-lt"/>
                <a:ea typeface="+mn-ea"/>
                <a:cs typeface="+mn-cs"/>
              </a:rPr>
              <a:t>of mosquito-borne infectious diseases such as malaria, depending on the</a:t>
            </a:r>
          </a:p>
          <a:p>
            <a:r>
              <a:rPr lang="en-US" sz="1200" b="0" i="0" u="none" strike="noStrike" kern="1200" baseline="0" dirty="0" smtClean="0">
                <a:solidFill>
                  <a:schemeClr val="tx1"/>
                </a:solidFill>
                <a:latin typeface="+mn-lt"/>
                <a:ea typeface="+mn-ea"/>
                <a:cs typeface="+mn-cs"/>
              </a:rPr>
              <a:t>local conditions (</a:t>
            </a:r>
            <a:r>
              <a:rPr lang="en-US" sz="1200" b="0" i="0" u="none" strike="noStrike" kern="1200" baseline="0" dirty="0" err="1" smtClean="0">
                <a:solidFill>
                  <a:schemeClr val="tx1"/>
                </a:solidFill>
                <a:latin typeface="+mn-lt"/>
                <a:ea typeface="+mn-ea"/>
                <a:cs typeface="+mn-cs"/>
              </a:rPr>
              <a:t>Githeko</a:t>
            </a:r>
            <a:r>
              <a:rPr lang="en-US" sz="1200" b="0" i="0" u="none" strike="noStrike" kern="1200" baseline="0" dirty="0" smtClean="0">
                <a:solidFill>
                  <a:schemeClr val="tx1"/>
                </a:solidFill>
                <a:latin typeface="+mn-lt"/>
                <a:ea typeface="+mn-ea"/>
                <a:cs typeface="+mn-cs"/>
              </a:rPr>
              <a:t> et al., 2000), and is associated with meningitis</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Molesworth</a:t>
            </a:r>
            <a:r>
              <a:rPr lang="en-US" sz="1200" b="0" i="0" u="none" strike="noStrike" kern="1200" baseline="0" dirty="0" smtClean="0">
                <a:solidFill>
                  <a:schemeClr val="tx1"/>
                </a:solidFill>
                <a:latin typeface="+mn-lt"/>
                <a:ea typeface="+mn-ea"/>
                <a:cs typeface="+mn-cs"/>
              </a:rPr>
              <a:t> et al., 2003). Studies indicate that there is a climate signal</a:t>
            </a:r>
          </a:p>
          <a:p>
            <a:r>
              <a:rPr lang="en-US" sz="1200" b="0" i="0" u="none" strike="noStrike" kern="1200" baseline="0" dirty="0" smtClean="0">
                <a:solidFill>
                  <a:schemeClr val="tx1"/>
                </a:solidFill>
                <a:latin typeface="+mn-lt"/>
                <a:ea typeface="+mn-ea"/>
                <a:cs typeface="+mn-cs"/>
              </a:rPr>
              <a:t>in forest fires throughout the American West and Canada and that there</a:t>
            </a:r>
          </a:p>
          <a:p>
            <a:r>
              <a:rPr lang="en-US" sz="1200" b="0" i="0" u="none" strike="noStrike" kern="1200" baseline="0" dirty="0" smtClean="0">
                <a:solidFill>
                  <a:schemeClr val="tx1"/>
                </a:solidFill>
                <a:latin typeface="+mn-lt"/>
                <a:ea typeface="+mn-ea"/>
                <a:cs typeface="+mn-cs"/>
              </a:rPr>
              <a:t>is a projected increase in severe wildfires in many areas (Gillett et al.,</a:t>
            </a:r>
          </a:p>
          <a:p>
            <a:r>
              <a:rPr lang="en-US" sz="1200" b="0" i="0" u="none" strike="noStrike" kern="1200" baseline="0" dirty="0" smtClean="0">
                <a:solidFill>
                  <a:schemeClr val="tx1"/>
                </a:solidFill>
                <a:latin typeface="+mn-lt"/>
                <a:ea typeface="+mn-ea"/>
                <a:cs typeface="+mn-cs"/>
              </a:rPr>
              <a:t>2004; </a:t>
            </a:r>
            <a:r>
              <a:rPr lang="en-US" sz="1200" b="0" i="0" u="none" strike="noStrike" kern="1200" baseline="0" dirty="0" err="1" smtClean="0">
                <a:solidFill>
                  <a:schemeClr val="tx1"/>
                </a:solidFill>
                <a:latin typeface="+mn-lt"/>
                <a:ea typeface="+mn-ea"/>
                <a:cs typeface="+mn-cs"/>
              </a:rPr>
              <a:t>Westerling</a:t>
            </a:r>
            <a:r>
              <a:rPr lang="en-US" sz="1200" b="0" i="0" u="none" strike="noStrike" kern="1200" baseline="0" dirty="0" smtClean="0">
                <a:solidFill>
                  <a:schemeClr val="tx1"/>
                </a:solidFill>
                <a:latin typeface="+mn-lt"/>
                <a:ea typeface="+mn-ea"/>
                <a:cs typeface="+mn-cs"/>
              </a:rPr>
              <a:t> et al., 2006; </a:t>
            </a:r>
            <a:r>
              <a:rPr lang="en-US" sz="1200" b="0" i="0" u="none" strike="noStrike" kern="1200" baseline="0" dirty="0" err="1" smtClean="0">
                <a:solidFill>
                  <a:schemeClr val="tx1"/>
                </a:solidFill>
                <a:latin typeface="+mn-lt"/>
                <a:ea typeface="+mn-ea"/>
                <a:cs typeface="+mn-cs"/>
              </a:rPr>
              <a:t>Westerling</a:t>
            </a:r>
            <a:r>
              <a:rPr lang="en-US" sz="1200" b="0" i="0" u="none" strike="noStrike" kern="1200" baseline="0" dirty="0" smtClean="0">
                <a:solidFill>
                  <a:schemeClr val="tx1"/>
                </a:solidFill>
                <a:latin typeface="+mn-lt"/>
                <a:ea typeface="+mn-ea"/>
                <a:cs typeface="+mn-cs"/>
              </a:rPr>
              <a:t> and Bryant, 2008). As described</a:t>
            </a:r>
          </a:p>
          <a:p>
            <a:r>
              <a:rPr lang="en-US" sz="1200" b="0" i="0" u="none" strike="noStrike" kern="1200" baseline="0" dirty="0" smtClean="0">
                <a:solidFill>
                  <a:schemeClr val="tx1"/>
                </a:solidFill>
                <a:latin typeface="+mn-lt"/>
                <a:ea typeface="+mn-ea"/>
                <a:cs typeface="+mn-cs"/>
              </a:rPr>
              <a:t>by McMichael et al. (2003a), the direct effects of fire on human health</a:t>
            </a:r>
          </a:p>
          <a:p>
            <a:r>
              <a:rPr lang="en-US" sz="1200" b="0" i="0" u="none" strike="noStrike" kern="1200" baseline="0" dirty="0" smtClean="0">
                <a:solidFill>
                  <a:schemeClr val="tx1"/>
                </a:solidFill>
                <a:latin typeface="+mn-lt"/>
                <a:ea typeface="+mn-ea"/>
                <a:cs typeface="+mn-cs"/>
              </a:rPr>
              <a:t>can include burns and smoke inhalation, with indirect health impacts</a:t>
            </a:r>
          </a:p>
          <a:p>
            <a:r>
              <a:rPr lang="en-US" sz="1200" b="0" i="0" u="none" strike="noStrike" kern="1200" baseline="0" dirty="0" smtClean="0">
                <a:solidFill>
                  <a:schemeClr val="tx1"/>
                </a:solidFill>
                <a:latin typeface="+mn-lt"/>
                <a:ea typeface="+mn-ea"/>
                <a:cs typeface="+mn-cs"/>
              </a:rPr>
              <a:t>potentially resulting from loss of vegetation on slopes, increased soil</a:t>
            </a:r>
          </a:p>
          <a:p>
            <a:r>
              <a:rPr lang="en-US" sz="1200" b="0" i="0" u="none" strike="noStrike" kern="1200" baseline="0" dirty="0" smtClean="0">
                <a:solidFill>
                  <a:schemeClr val="tx1"/>
                </a:solidFill>
                <a:latin typeface="+mn-lt"/>
                <a:ea typeface="+mn-ea"/>
                <a:cs typeface="+mn-cs"/>
              </a:rPr>
              <a:t>erosion, and resulting increased risk of landslides.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4545AE-F782-4321-8601-339A8365801C}" type="slidenum">
              <a:rPr lang="en-US" smtClean="0"/>
              <a:t>25</a:t>
            </a:fld>
            <a:endParaRPr lang="en-US"/>
          </a:p>
        </p:txBody>
      </p:sp>
    </p:spTree>
    <p:extLst>
      <p:ext uri="{BB962C8B-B14F-4D97-AF65-F5344CB8AC3E}">
        <p14:creationId xmlns:p14="http://schemas.microsoft.com/office/powerpoint/2010/main" val="1222364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might be good to</a:t>
            </a:r>
            <a:r>
              <a:rPr lang="en-US" baseline="0" dirty="0" smtClean="0"/>
              <a:t> interject here that while the scientific community seems unified that anthropogenic factors are sufficient to alter both consequences of weather and in the longer term climate, the report acknowledges natural variation must be considered as well.</a:t>
            </a:r>
            <a:endParaRPr lang="en-US" dirty="0"/>
          </a:p>
        </p:txBody>
      </p:sp>
      <p:sp>
        <p:nvSpPr>
          <p:cNvPr id="4" name="Slide Number Placeholder 3"/>
          <p:cNvSpPr>
            <a:spLocks noGrp="1"/>
          </p:cNvSpPr>
          <p:nvPr>
            <p:ph type="sldNum" sz="quarter" idx="10"/>
          </p:nvPr>
        </p:nvSpPr>
        <p:spPr/>
        <p:txBody>
          <a:bodyPr/>
          <a:lstStyle/>
          <a:p>
            <a:fld id="{64DCC544-3584-4505-94EC-F0CE9C272BE3}" type="slidenum">
              <a:rPr lang="en-US" smtClean="0"/>
              <a:t>27</a:t>
            </a:fld>
            <a:endParaRPr lang="en-US"/>
          </a:p>
        </p:txBody>
      </p:sp>
    </p:spTree>
    <p:extLst>
      <p:ext uri="{BB962C8B-B14F-4D97-AF65-F5344CB8AC3E}">
        <p14:creationId xmlns:p14="http://schemas.microsoft.com/office/powerpoint/2010/main" val="1086178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NGO:</a:t>
            </a:r>
            <a:r>
              <a:rPr lang="en-US" baseline="0" dirty="0" smtClean="0"/>
              <a:t>  Non-government organization such as </a:t>
            </a:r>
            <a:r>
              <a:rPr lang="en-US" baseline="0" dirty="0" err="1" smtClean="0"/>
              <a:t>Earthwatch</a:t>
            </a:r>
            <a:r>
              <a:rPr lang="en-US" baseline="0" dirty="0" smtClean="0"/>
              <a:t>, Greenpeace, The Climate Project.  5 Gyres.</a:t>
            </a:r>
            <a:endParaRPr lang="en-US" dirty="0"/>
          </a:p>
        </p:txBody>
      </p:sp>
      <p:sp>
        <p:nvSpPr>
          <p:cNvPr id="4" name="Slide Number Placeholder 3"/>
          <p:cNvSpPr>
            <a:spLocks noGrp="1"/>
          </p:cNvSpPr>
          <p:nvPr>
            <p:ph type="sldNum" sz="quarter" idx="10"/>
          </p:nvPr>
        </p:nvSpPr>
        <p:spPr/>
        <p:txBody>
          <a:bodyPr/>
          <a:lstStyle/>
          <a:p>
            <a:fld id="{64DCC544-3584-4505-94EC-F0CE9C272BE3}" type="slidenum">
              <a:rPr lang="en-US" smtClean="0"/>
              <a:t>29</a:t>
            </a:fld>
            <a:endParaRPr lang="en-US"/>
          </a:p>
        </p:txBody>
      </p:sp>
    </p:spTree>
    <p:extLst>
      <p:ext uri="{BB962C8B-B14F-4D97-AF65-F5344CB8AC3E}">
        <p14:creationId xmlns:p14="http://schemas.microsoft.com/office/powerpoint/2010/main" val="16734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Sandy.  Drought</a:t>
            </a:r>
            <a:r>
              <a:rPr lang="en-US" baseline="0" dirty="0" smtClean="0"/>
              <a:t> + Heat wave + fire.</a:t>
            </a:r>
            <a:endParaRPr lang="en-US" dirty="0"/>
          </a:p>
        </p:txBody>
      </p:sp>
      <p:sp>
        <p:nvSpPr>
          <p:cNvPr id="4" name="Slide Number Placeholder 3"/>
          <p:cNvSpPr>
            <a:spLocks noGrp="1"/>
          </p:cNvSpPr>
          <p:nvPr>
            <p:ph type="sldNum" sz="quarter" idx="10"/>
          </p:nvPr>
        </p:nvSpPr>
        <p:spPr/>
        <p:txBody>
          <a:bodyPr/>
          <a:lstStyle/>
          <a:p>
            <a:fld id="{64DCC544-3584-4505-94EC-F0CE9C272BE3}" type="slidenum">
              <a:rPr lang="en-US" smtClean="0"/>
              <a:t>30</a:t>
            </a:fld>
            <a:endParaRPr lang="en-US"/>
          </a:p>
        </p:txBody>
      </p:sp>
    </p:spTree>
    <p:extLst>
      <p:ext uri="{BB962C8B-B14F-4D97-AF65-F5344CB8AC3E}">
        <p14:creationId xmlns:p14="http://schemas.microsoft.com/office/powerpoint/2010/main" val="1248091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Hyogo Framework for Action (HFA) is the first plan to explain, describe and detail the work that is required from all different sectors and actors to reduce disaster losses. It was developed and agreed on with the many partners needed to reduce disaster risk - governments, international agencies, disaster experts and many others - bringing them into a common system of coordination. The HFA outlines five priorities for action, and offers guiding principles and practical means for achieving disaster resilience. Its goal is to substantially reduce disaster losses by 2015 by building the resilience of nations and communities to disasters. This means reducing loss of lives and social, economic, and environmental assets when hazards strike.</a:t>
            </a:r>
            <a:endParaRPr lang="en-US" dirty="0"/>
          </a:p>
        </p:txBody>
      </p:sp>
      <p:sp>
        <p:nvSpPr>
          <p:cNvPr id="4" name="Slide Number Placeholder 3"/>
          <p:cNvSpPr>
            <a:spLocks noGrp="1"/>
          </p:cNvSpPr>
          <p:nvPr>
            <p:ph type="sldNum" sz="quarter" idx="10"/>
          </p:nvPr>
        </p:nvSpPr>
        <p:spPr/>
        <p:txBody>
          <a:bodyPr/>
          <a:lstStyle/>
          <a:p>
            <a:fld id="{64DCC544-3584-4505-94EC-F0CE9C272BE3}" type="slidenum">
              <a:rPr lang="en-US" smtClean="0"/>
              <a:t>31</a:t>
            </a:fld>
            <a:endParaRPr lang="en-US"/>
          </a:p>
        </p:txBody>
      </p:sp>
    </p:spTree>
    <p:extLst>
      <p:ext uri="{BB962C8B-B14F-4D97-AF65-F5344CB8AC3E}">
        <p14:creationId xmlns:p14="http://schemas.microsoft.com/office/powerpoint/2010/main" val="1406694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CC544-3584-4505-94EC-F0CE9C272BE3}" type="slidenum">
              <a:rPr lang="en-US" smtClean="0"/>
              <a:t>33</a:t>
            </a:fld>
            <a:endParaRPr lang="en-US"/>
          </a:p>
        </p:txBody>
      </p:sp>
    </p:spTree>
    <p:extLst>
      <p:ext uri="{BB962C8B-B14F-4D97-AF65-F5344CB8AC3E}">
        <p14:creationId xmlns:p14="http://schemas.microsoft.com/office/powerpoint/2010/main" val="4042492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545AE-F782-4321-8601-339A8365801C}" type="slidenum">
              <a:rPr lang="en-US" smtClean="0"/>
              <a:t>47</a:t>
            </a:fld>
            <a:endParaRPr lang="en-US"/>
          </a:p>
        </p:txBody>
      </p:sp>
    </p:spTree>
    <p:extLst>
      <p:ext uri="{BB962C8B-B14F-4D97-AF65-F5344CB8AC3E}">
        <p14:creationId xmlns:p14="http://schemas.microsoft.com/office/powerpoint/2010/main" val="69412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"Attribution of single extreme events to anthropogenic climate change is challenging.“ from IPCC special report</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55</a:t>
            </a:fld>
            <a:endParaRPr lang="en-US"/>
          </a:p>
        </p:txBody>
      </p:sp>
    </p:spTree>
    <p:extLst>
      <p:ext uri="{BB962C8B-B14F-4D97-AF65-F5344CB8AC3E}">
        <p14:creationId xmlns:p14="http://schemas.microsoft.com/office/powerpoint/2010/main" val="124592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character and severity of impacts from climate extremes depend not only on the extremes themselves but also on exposure and vulnerability.</a:t>
            </a:r>
          </a:p>
          <a:p>
            <a:endParaRPr lang="en-US" dirty="0" smtClean="0"/>
          </a:p>
          <a:p>
            <a:r>
              <a:rPr lang="en-US" dirty="0" smtClean="0"/>
              <a:t>3 goals: </a:t>
            </a:r>
          </a:p>
          <a:p>
            <a:pPr marL="228600" indent="-228600">
              <a:buAutoNum type="arabicParenBoth"/>
            </a:pPr>
            <a:r>
              <a:rPr lang="en-US" dirty="0" smtClean="0"/>
              <a:t>To</a:t>
            </a:r>
            <a:r>
              <a:rPr lang="en-US" baseline="0" dirty="0" smtClean="0"/>
              <a:t> </a:t>
            </a:r>
            <a:r>
              <a:rPr lang="en-US" dirty="0" smtClean="0"/>
              <a:t>assess</a:t>
            </a:r>
            <a:r>
              <a:rPr lang="en-US" baseline="0" dirty="0" smtClean="0"/>
              <a:t> the concepts, methods, and instruments etc. to advance adaptation to CC; </a:t>
            </a:r>
          </a:p>
          <a:p>
            <a:pPr marL="228600" indent="-228600">
              <a:buAutoNum type="arabicParenBoth"/>
            </a:pPr>
            <a:r>
              <a:rPr lang="en-US" baseline="0" dirty="0" smtClean="0"/>
              <a:t>To assess the new perspectives and challenges of CC;</a:t>
            </a:r>
          </a:p>
          <a:p>
            <a:pPr marL="228600" indent="-228600">
              <a:buAutoNum type="arabicParenBoth"/>
            </a:pPr>
            <a:r>
              <a:rPr lang="en-US" baseline="0" dirty="0" smtClean="0"/>
              <a:t>To assess the mutual implications of the evolution of risk management and adaptation to CC;</a:t>
            </a:r>
          </a:p>
          <a:p>
            <a:pPr marL="228600" indent="-228600">
              <a:buAutoNum type="arabicParenBoth"/>
            </a:pPr>
            <a:endParaRPr lang="en-US" baseline="0" dirty="0" smtClean="0"/>
          </a:p>
          <a:p>
            <a:pPr marL="0" indent="0">
              <a:buNone/>
            </a:pPr>
            <a:r>
              <a:rPr lang="en-US" baseline="0" dirty="0" smtClean="0"/>
              <a:t>Key concepts (P17):</a:t>
            </a:r>
          </a:p>
          <a:p>
            <a:r>
              <a:rPr lang="en-US" baseline="0" dirty="0" smtClean="0"/>
              <a:t>(1) </a:t>
            </a:r>
            <a:r>
              <a:rPr lang="en-US" b="1" baseline="0" dirty="0" smtClean="0"/>
              <a:t>Extreme events</a:t>
            </a:r>
            <a:r>
              <a:rPr lang="en-US" baseline="0" dirty="0" smtClean="0"/>
              <a:t>: </a:t>
            </a:r>
            <a:r>
              <a:rPr lang="en-US" sz="1200" b="0" i="0" u="none" strike="noStrike" kern="1200" baseline="0" dirty="0" smtClean="0">
                <a:solidFill>
                  <a:schemeClr val="tx1"/>
                </a:solidFill>
                <a:latin typeface="+mn-lt"/>
                <a:ea typeface="+mn-ea"/>
                <a:cs typeface="+mn-cs"/>
              </a:rPr>
              <a:t>the occurrence of a value of a weather or climate variable above (or below) a threshold value near the upper (or lower) ends (‘tails’) of the range of observed values of the variable.</a:t>
            </a:r>
            <a:endParaRPr lang="en-US" baseline="0" dirty="0" smtClean="0"/>
          </a:p>
          <a:p>
            <a:r>
              <a:rPr lang="en-US" baseline="0" dirty="0" smtClean="0"/>
              <a:t>(2) </a:t>
            </a:r>
            <a:r>
              <a:rPr lang="en-US" b="1" i="0" baseline="0" dirty="0" smtClean="0"/>
              <a:t>Disasters</a:t>
            </a:r>
            <a:r>
              <a:rPr lang="en-US" baseline="0" dirty="0" smtClean="0"/>
              <a:t>: </a:t>
            </a:r>
            <a:r>
              <a:rPr lang="en-US" sz="1200" b="0" i="0" u="none" strike="noStrike" kern="1200" baseline="0" dirty="0" smtClean="0">
                <a:solidFill>
                  <a:schemeClr val="tx1"/>
                </a:solidFill>
                <a:latin typeface="+mn-lt"/>
                <a:ea typeface="+mn-ea"/>
                <a:cs typeface="+mn-cs"/>
              </a:rPr>
              <a:t>severe alterations in the normal functioning of a community or a society due to hazardous physical events interacting with vulnerable social conditions…</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Disaster risk</a:t>
            </a:r>
            <a:r>
              <a:rPr lang="en-US" sz="1200" b="0" i="0" u="none" strike="noStrike" kern="1200" baseline="0" dirty="0" smtClean="0">
                <a:solidFill>
                  <a:schemeClr val="tx1"/>
                </a:solidFill>
                <a:latin typeface="+mn-lt"/>
                <a:ea typeface="+mn-ea"/>
                <a:cs typeface="+mn-cs"/>
              </a:rPr>
              <a:t>: the likelihood over a specified time period of severe alterations in the normal functioning of a community or a society due to hazardous physical events interacting with vulnerable social conditions</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smtClean="0">
                <a:solidFill>
                  <a:schemeClr val="tx1"/>
                </a:solidFill>
                <a:latin typeface="+mn-lt"/>
                <a:ea typeface="+mn-ea"/>
                <a:cs typeface="+mn-cs"/>
              </a:rPr>
              <a:t>Exposure</a:t>
            </a:r>
            <a:r>
              <a:rPr lang="en-US" sz="1200" b="0" i="0" u="none" strike="noStrike" kern="1200" baseline="0" dirty="0" smtClean="0">
                <a:solidFill>
                  <a:schemeClr val="tx1"/>
                </a:solidFill>
                <a:latin typeface="+mn-lt"/>
                <a:ea typeface="+mn-ea"/>
                <a:cs typeface="+mn-cs"/>
              </a:rPr>
              <a:t>:  the presence (location) of people, livelihoods, environmental services and resources, infrastructure, or economic, social, or cultural assets in places that could be adversely affected by physical events</a:t>
            </a:r>
          </a:p>
          <a:p>
            <a:r>
              <a:rPr lang="en-US" sz="1200" b="0" i="0" u="none" strike="noStrike" kern="1200" baseline="0" dirty="0" smtClean="0">
                <a:solidFill>
                  <a:schemeClr val="tx1"/>
                </a:solidFill>
                <a:latin typeface="+mn-lt"/>
                <a:ea typeface="+mn-ea"/>
                <a:cs typeface="+mn-cs"/>
              </a:rPr>
              <a:t>(5) </a:t>
            </a:r>
            <a:r>
              <a:rPr lang="en-US" sz="1200" b="1" i="0" u="none" strike="noStrike" kern="1200" baseline="0" dirty="0" smtClean="0">
                <a:solidFill>
                  <a:schemeClr val="tx1"/>
                </a:solidFill>
                <a:latin typeface="+mn-lt"/>
                <a:ea typeface="+mn-ea"/>
                <a:cs typeface="+mn-cs"/>
              </a:rPr>
              <a:t>Vulnerability</a:t>
            </a:r>
            <a:r>
              <a:rPr lang="en-US" sz="1200" b="0" i="0" u="none" strike="noStrike" kern="1200" baseline="0" dirty="0" smtClean="0">
                <a:solidFill>
                  <a:schemeClr val="tx1"/>
                </a:solidFill>
                <a:latin typeface="+mn-lt"/>
                <a:ea typeface="+mn-ea"/>
                <a:cs typeface="+mn-cs"/>
              </a:rPr>
              <a:t>: the propensity or predisposition to be adversely affected</a:t>
            </a:r>
            <a:endParaRPr lang="en-US" baseline="0" dirty="0" smtClean="0"/>
          </a:p>
        </p:txBody>
      </p:sp>
      <p:sp>
        <p:nvSpPr>
          <p:cNvPr id="4" name="Slide Number Placeholder 3"/>
          <p:cNvSpPr>
            <a:spLocks noGrp="1"/>
          </p:cNvSpPr>
          <p:nvPr>
            <p:ph type="sldNum" sz="quarter" idx="10"/>
          </p:nvPr>
        </p:nvSpPr>
        <p:spPr/>
        <p:txBody>
          <a:bodyPr/>
          <a:lstStyle/>
          <a:p>
            <a:fld id="{664E4133-E46A-4EA6-914D-5F8D8A496CAD}" type="slidenum">
              <a:rPr lang="en-US" smtClean="0"/>
              <a:t>5</a:t>
            </a:fld>
            <a:endParaRPr lang="en-US"/>
          </a:p>
        </p:txBody>
      </p:sp>
    </p:spTree>
    <p:extLst>
      <p:ext uri="{BB962C8B-B14F-4D97-AF65-F5344CB8AC3E}">
        <p14:creationId xmlns:p14="http://schemas.microsoft.com/office/powerpoint/2010/main" val="237742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Different types</a:t>
            </a:r>
            <a:r>
              <a:rPr lang="en-US" baseline="0" dirty="0" smtClean="0"/>
              <a:t> of extremes;</a:t>
            </a:r>
          </a:p>
          <a:p>
            <a:r>
              <a:rPr lang="en-US" dirty="0" smtClean="0"/>
              <a:t>(2) Impact</a:t>
            </a:r>
            <a:r>
              <a:rPr lang="en-US" baseline="0" dirty="0" smtClean="0"/>
              <a:t>s from climate extremes;</a:t>
            </a:r>
          </a:p>
          <a:p>
            <a:r>
              <a:rPr lang="en-US" baseline="0" dirty="0" smtClean="0"/>
              <a:t>(3) Risk calculation;</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6</a:t>
            </a:fld>
            <a:endParaRPr lang="en-US"/>
          </a:p>
        </p:txBody>
      </p:sp>
    </p:spTree>
    <p:extLst>
      <p:ext uri="{BB962C8B-B14F-4D97-AF65-F5344CB8AC3E}">
        <p14:creationId xmlns:p14="http://schemas.microsoft.com/office/powerpoint/2010/main" val="313411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Exposure and vulnerability are key determinants of disaster risk and of impacts when risk is realized.</a:t>
            </a:r>
          </a:p>
          <a:p>
            <a:r>
              <a:rPr lang="en-US" dirty="0" smtClean="0"/>
              <a:t>Exposure: necessary</a:t>
            </a:r>
            <a:r>
              <a:rPr lang="en-US" baseline="0" dirty="0" smtClean="0"/>
              <a:t> but not sufficient determinant; vulnerability requires exposure</a:t>
            </a:r>
            <a:endParaRPr lang="en-US" dirty="0" smtClean="0"/>
          </a:p>
          <a:p>
            <a:endParaRPr lang="en-US" dirty="0" smtClean="0"/>
          </a:p>
          <a:p>
            <a:r>
              <a:rPr lang="en-US" dirty="0" smtClean="0"/>
              <a:t>3</a:t>
            </a:r>
            <a:r>
              <a:rPr lang="en-US" baseline="0" dirty="0" smtClean="0"/>
              <a:t> dimensions: p88</a:t>
            </a:r>
          </a:p>
          <a:p>
            <a:endParaRPr lang="en-US" baseline="0" dirty="0" smtClean="0"/>
          </a:p>
          <a:p>
            <a:r>
              <a:rPr lang="en-US" baseline="0" dirty="0" smtClean="0"/>
              <a:t>Disasters are associated more and more with lesser-scale physical phenomena that are not extreme in a physical sense which can be principally attributed to increases in exposure and associated vulnerability. </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7</a:t>
            </a:fld>
            <a:endParaRPr lang="en-US"/>
          </a:p>
        </p:txBody>
      </p:sp>
    </p:spTree>
    <p:extLst>
      <p:ext uri="{BB962C8B-B14F-4D97-AF65-F5344CB8AC3E}">
        <p14:creationId xmlns:p14="http://schemas.microsoft.com/office/powerpoint/2010/main" val="82204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baseline="0" dirty="0" smtClean="0"/>
          </a:p>
          <a:p>
            <a:pPr marL="228600" indent="-228600">
              <a:buAutoNum type="arabicParenBoth"/>
            </a:pPr>
            <a:r>
              <a:rPr lang="en-US" baseline="0" dirty="0" smtClean="0"/>
              <a:t>DRM (risk transfer mechanism): </a:t>
            </a:r>
          </a:p>
          <a:p>
            <a:pPr marL="0" indent="0">
              <a:buNone/>
            </a:pPr>
            <a:r>
              <a:rPr lang="en-US" baseline="0" dirty="0" smtClean="0"/>
              <a:t>risk reduction-a policy goal or objective and the strategic and instrumental measures employed for anticipating future disaster risk, reducing existing exposure, vulnerability and improving resilience;</a:t>
            </a:r>
          </a:p>
          <a:p>
            <a:pPr marL="0" indent="0">
              <a:buNone/>
            </a:pPr>
            <a:r>
              <a:rPr lang="en-US" baseline="0" dirty="0" smtClean="0"/>
              <a:t>Disaster management-a social processes for designing, implementing, and evaluating strategies, policies, and measures that promote and improve disaster preparedness, response, and recovery practices at different organizational and societal levels.</a:t>
            </a:r>
          </a:p>
          <a:p>
            <a:pPr marL="0" indent="0">
              <a:buNone/>
            </a:pPr>
            <a:endParaRPr lang="en-US" baseline="0" dirty="0" smtClean="0"/>
          </a:p>
          <a:p>
            <a:pPr marL="228600" indent="-228600">
              <a:buAutoNum type="arabicParenBoth"/>
            </a:pPr>
            <a:r>
              <a:rPr lang="en-US" baseline="0" dirty="0" smtClean="0"/>
              <a:t>ACC: </a:t>
            </a:r>
          </a:p>
          <a:p>
            <a:pPr marL="0" indent="0">
              <a:buNone/>
            </a:pPr>
            <a:r>
              <a:rPr lang="en-US" baseline="0" dirty="0" smtClean="0"/>
              <a:t>in human systems-the process of adjustment to </a:t>
            </a:r>
            <a:r>
              <a:rPr lang="en-US" b="1" baseline="0" dirty="0" smtClean="0"/>
              <a:t>actual or expected </a:t>
            </a:r>
            <a:r>
              <a:rPr lang="en-US" baseline="0" dirty="0" smtClean="0"/>
              <a:t>climate and its effects in order to moderate harm or exploit beneficial opportunities;</a:t>
            </a:r>
          </a:p>
          <a:p>
            <a:pPr marL="0" indent="0">
              <a:buNone/>
            </a:pPr>
            <a:r>
              <a:rPr lang="en-US" baseline="0" dirty="0" smtClean="0"/>
              <a:t>In natural systems-the process of adjustment to </a:t>
            </a:r>
            <a:r>
              <a:rPr lang="en-US" b="1" baseline="0" dirty="0" smtClean="0"/>
              <a:t>actual</a:t>
            </a:r>
            <a:r>
              <a:rPr lang="en-US" baseline="0" dirty="0" smtClean="0"/>
              <a:t> climate and its effects;</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664E4133-E46A-4EA6-914D-5F8D8A496CAD}" type="slidenum">
              <a:rPr lang="en-US" smtClean="0"/>
              <a:t>8</a:t>
            </a:fld>
            <a:endParaRPr lang="en-US"/>
          </a:p>
        </p:txBody>
      </p:sp>
    </p:spTree>
    <p:extLst>
      <p:ext uri="{BB962C8B-B14F-4D97-AF65-F5344CB8AC3E}">
        <p14:creationId xmlns:p14="http://schemas.microsoft.com/office/powerpoint/2010/main" val="107769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228600" indent="-228600">
              <a:buAutoNum type="arabicParenBoth"/>
            </a:pPr>
            <a:r>
              <a:rPr lang="en-US" dirty="0" smtClean="0"/>
              <a:t>Climate</a:t>
            </a:r>
            <a:r>
              <a:rPr lang="en-US" baseline="0" dirty="0" smtClean="0"/>
              <a:t> change will complicate some DRM; very likely to increase the occurrence and vary the location of physical events, which in turn will affect the exposure faced by many communities.</a:t>
            </a:r>
          </a:p>
          <a:p>
            <a:pPr marL="228600" indent="-228600">
              <a:buAutoNum type="arabicParenBoth"/>
            </a:pPr>
            <a:r>
              <a:rPr lang="en-US" baseline="0" dirty="0" smtClean="0"/>
              <a:t>Adaptation to climate change contributes to DRM;</a:t>
            </a:r>
          </a:p>
          <a:p>
            <a:pPr marL="228600" indent="-228600">
              <a:buAutoNum type="arabicParenBoth"/>
            </a:pPr>
            <a:r>
              <a:rPr lang="en-US" baseline="0" dirty="0" smtClean="0"/>
              <a:t>DRM and ACC share concepts, goals and processes;</a:t>
            </a:r>
          </a:p>
          <a:p>
            <a:pPr marL="0" indent="0">
              <a:buNone/>
            </a:pPr>
            <a:endParaRPr lang="en-US" dirty="0" smtClean="0"/>
          </a:p>
          <a:p>
            <a:pPr marL="228600" indent="-228600">
              <a:buAutoNum type="arabicParenBoth"/>
            </a:pPr>
            <a:r>
              <a:rPr lang="en-US" dirty="0" smtClean="0"/>
              <a:t>Determinants of risk and</a:t>
            </a:r>
            <a:r>
              <a:rPr lang="en-US" baseline="0" dirty="0" smtClean="0"/>
              <a:t> their dimensions and trends;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Disaster</a:t>
            </a:r>
            <a:r>
              <a:rPr lang="en-US" baseline="0" dirty="0" smtClean="0"/>
              <a:t> risk management and adaptation approaches;</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9</a:t>
            </a:fld>
            <a:endParaRPr lang="en-US"/>
          </a:p>
        </p:txBody>
      </p:sp>
    </p:spTree>
    <p:extLst>
      <p:ext uri="{BB962C8B-B14F-4D97-AF65-F5344CB8AC3E}">
        <p14:creationId xmlns:p14="http://schemas.microsoft.com/office/powerpoint/2010/main" val="423137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smtClean="0"/>
              <a:t>Definition</a:t>
            </a:r>
            <a:r>
              <a:rPr lang="en-US" baseline="0" dirty="0" smtClean="0"/>
              <a:t> distinctions</a:t>
            </a:r>
          </a:p>
          <a:p>
            <a:pPr marL="228600" indent="-228600">
              <a:buAutoNum type="arabicParenBoth"/>
            </a:pPr>
            <a:r>
              <a:rPr lang="en-US" baseline="0" dirty="0" smtClean="0"/>
              <a:t>Relationships between coping, coping capacity, adaptive capacity and the coping range</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10</a:t>
            </a:fld>
            <a:endParaRPr lang="en-US"/>
          </a:p>
        </p:txBody>
      </p:sp>
    </p:spTree>
    <p:extLst>
      <p:ext uri="{BB962C8B-B14F-4D97-AF65-F5344CB8AC3E}">
        <p14:creationId xmlns:p14="http://schemas.microsoft.com/office/powerpoint/2010/main" val="47051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Single: </a:t>
            </a:r>
            <a:r>
              <a:rPr lang="en-US" sz="1200" b="0" i="0" u="none" strike="noStrike" kern="1200" baseline="0" dirty="0" smtClean="0">
                <a:solidFill>
                  <a:schemeClr val="tx1"/>
                </a:solidFill>
                <a:latin typeface="+mn-lt"/>
                <a:ea typeface="+mn-ea"/>
                <a:cs typeface="+mn-cs"/>
              </a:rPr>
              <a:t>focused on improving the efficiency of action and answering the question of “whether things are being done right”. In flood management, for example, when floodwaters threaten to breach existing flood defenses, flood managers may ask whether dike and levee heights are sufficient and make adjustments accordingly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Double</a:t>
            </a:r>
            <a:r>
              <a:rPr lang="en-US" sz="1200" b="0" i="0" u="none" strike="noStrike" kern="1200" baseline="0" dirty="0" smtClean="0">
                <a:solidFill>
                  <a:schemeClr val="tx1"/>
                </a:solidFill>
                <a:latin typeface="+mn-lt"/>
                <a:ea typeface="+mn-ea"/>
                <a:cs typeface="+mn-cs"/>
              </a:rPr>
              <a:t>: whether management goals and strategies are appropriate. For instance, in a floodplain protected by levees built to withstand a 500-year flood, a shift in the annual </a:t>
            </a:r>
            <a:r>
              <a:rPr lang="en-US" sz="1200" b="0" i="0" u="none" strike="noStrike" kern="1200" baseline="0" dirty="0" err="1" smtClean="0">
                <a:solidFill>
                  <a:schemeClr val="tx1"/>
                </a:solidFill>
                <a:latin typeface="+mn-lt"/>
                <a:ea typeface="+mn-ea"/>
                <a:cs typeface="+mn-cs"/>
              </a:rPr>
              <a:t>exceedance</a:t>
            </a:r>
            <a:r>
              <a:rPr lang="en-US" sz="1200" b="0" i="0" u="none" strike="noStrike" kern="1200" baseline="0" dirty="0" smtClean="0">
                <a:solidFill>
                  <a:schemeClr val="tx1"/>
                </a:solidFill>
                <a:latin typeface="+mn-lt"/>
                <a:ea typeface="+mn-ea"/>
                <a:cs typeface="+mn-cs"/>
              </a:rPr>
              <a:t> probability from 0.002 to 0.005 ill prompt questions about whether the increased likelihood of losses justifies different risk management decisions, ranging from increased investments in flood defenses to changed insurance policies for the vulnerable populations.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Triple</a:t>
            </a:r>
            <a:r>
              <a:rPr lang="en-US" sz="1200" b="0" i="0" u="none" strike="noStrike" kern="1200" baseline="0" dirty="0" smtClean="0">
                <a:solidFill>
                  <a:schemeClr val="tx1"/>
                </a:solidFill>
                <a:latin typeface="+mn-lt"/>
                <a:ea typeface="+mn-ea"/>
                <a:cs typeface="+mn-cs"/>
              </a:rPr>
              <a:t>: questions how the social structures, cultural norms, dominant value structures, and other constructs that mediate risk and risk management (see Box 1-3) might be changed or transformed. Extending the flood control example, </a:t>
            </a:r>
            <a:r>
              <a:rPr lang="en-US" sz="1200" b="0" i="0" u="none" strike="noStrike" kern="1200" baseline="0" dirty="0" err="1" smtClean="0">
                <a:solidFill>
                  <a:schemeClr val="tx1"/>
                </a:solidFill>
                <a:latin typeface="+mn-lt"/>
                <a:ea typeface="+mn-ea"/>
                <a:cs typeface="+mn-cs"/>
              </a:rPr>
              <a:t>tripleloop</a:t>
            </a:r>
            <a:r>
              <a:rPr lang="en-US" sz="1200" b="0" i="0" u="none" strike="noStrike" kern="1200" baseline="0" dirty="0" smtClean="0">
                <a:solidFill>
                  <a:schemeClr val="tx1"/>
                </a:solidFill>
                <a:latin typeface="+mn-lt"/>
                <a:ea typeface="+mn-ea"/>
                <a:cs typeface="+mn-cs"/>
              </a:rPr>
              <a:t> learning might entail entirely new approaches to governance and participatory risk management involving additional parties, crossing cultural, institutional, national, and other boundaries that contribute significantly to flood risk, and planning aimed at robust actions instead of strategies considered optimal for particular constituents.</a:t>
            </a:r>
            <a:endParaRPr lang="en-US" dirty="0"/>
          </a:p>
        </p:txBody>
      </p:sp>
      <p:sp>
        <p:nvSpPr>
          <p:cNvPr id="4" name="Slide Number Placeholder 3"/>
          <p:cNvSpPr>
            <a:spLocks noGrp="1"/>
          </p:cNvSpPr>
          <p:nvPr>
            <p:ph type="sldNum" sz="quarter" idx="10"/>
          </p:nvPr>
        </p:nvSpPr>
        <p:spPr/>
        <p:txBody>
          <a:bodyPr/>
          <a:lstStyle/>
          <a:p>
            <a:fld id="{664E4133-E46A-4EA6-914D-5F8D8A496CAD}" type="slidenum">
              <a:rPr lang="en-US" smtClean="0"/>
              <a:t>11</a:t>
            </a:fld>
            <a:endParaRPr lang="en-US"/>
          </a:p>
        </p:txBody>
      </p:sp>
    </p:spTree>
    <p:extLst>
      <p:ext uri="{BB962C8B-B14F-4D97-AF65-F5344CB8AC3E}">
        <p14:creationId xmlns:p14="http://schemas.microsoft.com/office/powerpoint/2010/main" val="309734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363FFF-AF21-48A9-9E7E-6DA4573DA599}" type="datetimeFigureOut">
              <a:rPr lang="en-US" smtClean="0"/>
              <a:t>4/18/2013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A2AA591-E600-446A-BE9E-5FB0DBE572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AA591-E600-446A-BE9E-5FB0DBE572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AA591-E600-446A-BE9E-5FB0DBE572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AA591-E600-446A-BE9E-5FB0DBE572B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AA591-E600-446A-BE9E-5FB0DBE572B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2AA591-E600-446A-BE9E-5FB0DBE572B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A2AA591-E600-446A-BE9E-5FB0DBE572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A2AA591-E600-446A-BE9E-5FB0DBE572B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363FFF-AF21-48A9-9E7E-6DA4573DA599}" type="datetimeFigureOut">
              <a:rPr lang="en-US" smtClean="0"/>
              <a:t>4/18/2013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2AA591-E600-446A-BE9E-5FB0DBE572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7363FFF-AF21-48A9-9E7E-6DA4573DA599}" type="datetimeFigureOut">
              <a:rPr lang="en-US" smtClean="0"/>
              <a:t>4/18/2013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2AA591-E600-446A-BE9E-5FB0DBE572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7363FFF-AF21-48A9-9E7E-6DA4573DA599}" type="datetimeFigureOut">
              <a:rPr lang="en-US" smtClean="0"/>
              <a:t>4/18/2013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2AA591-E600-446A-BE9E-5FB0DBE572B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363FFF-AF21-48A9-9E7E-6DA4573DA599}" type="datetimeFigureOut">
              <a:rPr lang="en-US" smtClean="0"/>
              <a:t>4/18/2013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2AA591-E600-446A-BE9E-5FB0DBE572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pPr algn="l"/>
            <a:r>
              <a:rPr lang="en-US" sz="2800" dirty="0" smtClean="0"/>
              <a:t>Managing the Risks of Extreme Events and Disasters to Advance Climate Change Adaptation—A Special Report of Working Groups I and II of the Intergovernmental Panel on Climate Change</a:t>
            </a:r>
            <a:endParaRPr lang="en-US" sz="2800" dirty="0"/>
          </a:p>
        </p:txBody>
      </p:sp>
      <p:sp>
        <p:nvSpPr>
          <p:cNvPr id="3" name="Subtitle 2"/>
          <p:cNvSpPr>
            <a:spLocks noGrp="1"/>
          </p:cNvSpPr>
          <p:nvPr>
            <p:ph type="subTitle" idx="1"/>
          </p:nvPr>
        </p:nvSpPr>
        <p:spPr/>
        <p:txBody>
          <a:bodyPr>
            <a:normAutofit fontScale="92500" lnSpcReduction="20000"/>
          </a:bodyPr>
          <a:lstStyle/>
          <a:p>
            <a:r>
              <a:rPr lang="en-US" sz="2800" dirty="0" smtClean="0"/>
              <a:t>EAS 6792 Group Project</a:t>
            </a:r>
          </a:p>
          <a:p>
            <a:r>
              <a:rPr lang="en-US" sz="2800" dirty="0" err="1" smtClean="0"/>
              <a:t>Yufei</a:t>
            </a:r>
            <a:r>
              <a:rPr lang="en-US" sz="2800" dirty="0" smtClean="0"/>
              <a:t> </a:t>
            </a:r>
            <a:r>
              <a:rPr lang="en-US" sz="2800" dirty="0" err="1" smtClean="0"/>
              <a:t>Zou</a:t>
            </a:r>
            <a:r>
              <a:rPr lang="en-US" sz="2800" dirty="0" smtClean="0"/>
              <a:t>, Sean Miller, Tom </a:t>
            </a:r>
            <a:r>
              <a:rPr lang="en-US" sz="2800" dirty="0" err="1" smtClean="0"/>
              <a:t>Loadholt</a:t>
            </a:r>
            <a:endParaRPr lang="en-US" sz="2800" dirty="0" smtClean="0"/>
          </a:p>
          <a:p>
            <a:r>
              <a:rPr lang="en-US" sz="2800" dirty="0" smtClean="0"/>
              <a:t>April 18, 2013</a:t>
            </a:r>
            <a:endParaRPr lang="en-US" sz="2800" dirty="0"/>
          </a:p>
        </p:txBody>
      </p:sp>
    </p:spTree>
    <p:extLst>
      <p:ext uri="{BB962C8B-B14F-4D97-AF65-F5344CB8AC3E}">
        <p14:creationId xmlns:p14="http://schemas.microsoft.com/office/powerpoint/2010/main" val="3138302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8926055" cy="1143000"/>
          </a:xfrm>
        </p:spPr>
        <p:txBody>
          <a:bodyPr>
            <a:normAutofit fontScale="90000"/>
          </a:bodyPr>
          <a:lstStyle/>
          <a:p>
            <a:r>
              <a:rPr lang="en-US" dirty="0" smtClean="0"/>
              <a:t>Introduction</a:t>
            </a:r>
            <a:br>
              <a:rPr lang="en-US" dirty="0" smtClean="0"/>
            </a:br>
            <a:r>
              <a:rPr lang="en-US" dirty="0" smtClean="0"/>
              <a:t>                           </a:t>
            </a:r>
            <a:r>
              <a:rPr lang="en-US" sz="4000" dirty="0" smtClean="0"/>
              <a:t>---</a:t>
            </a:r>
            <a:r>
              <a:rPr lang="en-US" sz="3100" dirty="0"/>
              <a:t> </a:t>
            </a:r>
            <a:r>
              <a:rPr lang="en-US" sz="3100" dirty="0" smtClean="0"/>
              <a:t>Coping vs. Adapting</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9200"/>
            <a:ext cx="572565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4009738157"/>
              </p:ext>
            </p:extLst>
          </p:nvPr>
        </p:nvGraphicFramePr>
        <p:xfrm>
          <a:off x="0" y="762000"/>
          <a:ext cx="3276600"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402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dirty="0"/>
              <a:t>Introduction</a:t>
            </a:r>
            <a:br>
              <a:rPr lang="en-US" dirty="0"/>
            </a:br>
            <a:r>
              <a:rPr lang="en-US" dirty="0"/>
              <a:t>                        </a:t>
            </a:r>
            <a:r>
              <a:rPr lang="en-US" dirty="0" smtClean="0"/>
              <a:t> </a:t>
            </a:r>
            <a:r>
              <a:rPr lang="en-US" sz="4000" dirty="0"/>
              <a:t>---</a:t>
            </a:r>
            <a:r>
              <a:rPr lang="en-US" sz="3100" dirty="0"/>
              <a:t> </a:t>
            </a:r>
            <a:r>
              <a:rPr lang="en-US" sz="3100" dirty="0" smtClean="0"/>
              <a:t>A key process: Learning</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36083" cy="464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32761" y="5983069"/>
            <a:ext cx="5125192" cy="646331"/>
          </a:xfrm>
          <a:prstGeom prst="rect">
            <a:avLst/>
          </a:prstGeom>
          <a:noFill/>
          <a:ln>
            <a:solidFill>
              <a:schemeClr val="bg2">
                <a:lumMod val="50000"/>
              </a:schemeClr>
            </a:solidFill>
          </a:ln>
        </p:spPr>
        <p:txBody>
          <a:bodyPr wrap="square">
            <a:spAutoFit/>
          </a:bodyPr>
          <a:lstStyle/>
          <a:p>
            <a:r>
              <a:rPr lang="en-US" b="1" dirty="0" smtClean="0"/>
              <a:t>Q: </a:t>
            </a:r>
            <a:r>
              <a:rPr lang="en-US" dirty="0" smtClean="0"/>
              <a:t>How to overcome adaptation barriers and lead to robust adaptation?</a:t>
            </a:r>
            <a:endParaRPr lang="en-US" dirty="0"/>
          </a:p>
        </p:txBody>
      </p:sp>
    </p:spTree>
    <p:extLst>
      <p:ext uri="{BB962C8B-B14F-4D97-AF65-F5344CB8AC3E}">
        <p14:creationId xmlns:p14="http://schemas.microsoft.com/office/powerpoint/2010/main" val="777071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Changing climate leads to changes in the frequency and intensity of weather and climate extremes</a:t>
            </a:r>
          </a:p>
          <a:p>
            <a:pPr lvl="1"/>
            <a:r>
              <a:rPr lang="en-US" dirty="0" smtClean="0"/>
              <a:t>Could lead to extreme impacts and disasters</a:t>
            </a:r>
          </a:p>
          <a:p>
            <a:pPr lvl="1"/>
            <a:r>
              <a:rPr lang="en-US" dirty="0" smtClean="0"/>
              <a:t>Accumulation of non-extreme events (Floods, Droughts)</a:t>
            </a:r>
          </a:p>
          <a:p>
            <a:r>
              <a:rPr lang="en-US" dirty="0" smtClean="0"/>
              <a:t>Events are grouped as ‘Climate Extremes’</a:t>
            </a:r>
          </a:p>
          <a:p>
            <a:pPr lvl="1"/>
            <a:r>
              <a:rPr lang="en-US" dirty="0" smtClean="0"/>
              <a:t>“Occurrence of a weather or climate variable above (or below) a threshold near the upper (or lower) ends of the range of observed values of the variable.”</a:t>
            </a:r>
          </a:p>
          <a:p>
            <a:r>
              <a:rPr lang="en-US" dirty="0" smtClean="0"/>
              <a:t>Quantitative Definitions for Climate Extremes:</a:t>
            </a:r>
          </a:p>
          <a:p>
            <a:pPr lvl="1"/>
            <a:r>
              <a:rPr lang="en-US" dirty="0" smtClean="0"/>
              <a:t>1) Related to their probability of occurrence</a:t>
            </a:r>
          </a:p>
          <a:p>
            <a:pPr lvl="2"/>
            <a:r>
              <a:rPr lang="en-US" dirty="0" smtClean="0"/>
              <a:t>Percentiles of distribution functions or return frequencies</a:t>
            </a:r>
          </a:p>
          <a:p>
            <a:pPr lvl="1"/>
            <a:r>
              <a:rPr lang="en-US" dirty="0" smtClean="0"/>
              <a:t>2) Related to a specific (possibly impact related) threshold</a:t>
            </a:r>
          </a:p>
          <a:p>
            <a:pPr lvl="2"/>
            <a:r>
              <a:rPr lang="en-US" dirty="0" smtClean="0"/>
              <a:t>EX: temperature range causing heat stress in a population</a:t>
            </a:r>
          </a:p>
          <a:p>
            <a:pPr lvl="1"/>
            <a:endParaRPr lang="en-US" dirty="0" smtClean="0"/>
          </a:p>
          <a:p>
            <a:endParaRPr lang="en-US" dirty="0"/>
          </a:p>
        </p:txBody>
      </p:sp>
      <p:sp>
        <p:nvSpPr>
          <p:cNvPr id="2" name="Title 1"/>
          <p:cNvSpPr>
            <a:spLocks noGrp="1"/>
          </p:cNvSpPr>
          <p:nvPr>
            <p:ph type="title"/>
          </p:nvPr>
        </p:nvSpPr>
        <p:spPr/>
        <p:txBody>
          <a:bodyPr>
            <a:normAutofit/>
          </a:bodyPr>
          <a:lstStyle/>
          <a:p>
            <a:r>
              <a:rPr lang="en-US" sz="3200" dirty="0" smtClean="0"/>
              <a:t>Extreme Climate and Weather Events</a:t>
            </a:r>
            <a:endParaRPr lang="en-US" sz="3200" dirty="0"/>
          </a:p>
        </p:txBody>
      </p:sp>
    </p:spTree>
    <p:extLst>
      <p:ext uri="{BB962C8B-B14F-4D97-AF65-F5344CB8AC3E}">
        <p14:creationId xmlns:p14="http://schemas.microsoft.com/office/powerpoint/2010/main" val="85612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Changes in extremes can be linked to changes in the mean, variance, or shape of probability distributions, or all of these</a:t>
            </a:r>
          </a:p>
          <a:p>
            <a:r>
              <a:rPr lang="en-US" dirty="0" smtClean="0"/>
              <a:t>Changes in variability and shape of probability distributions must be considered in addition to changes in the mean to project future changes in extremes</a:t>
            </a:r>
          </a:p>
          <a:p>
            <a:r>
              <a:rPr lang="en-US" dirty="0" smtClean="0"/>
              <a:t>Many extreme weather and climate events continue to result from natural climate variability</a:t>
            </a:r>
          </a:p>
          <a:p>
            <a:pPr lvl="1"/>
            <a:r>
              <a:rPr lang="en-US" dirty="0" smtClean="0"/>
              <a:t>Natural variability shapes future extremes in addition to anthropogenic climate change</a:t>
            </a:r>
          </a:p>
        </p:txBody>
      </p:sp>
      <p:sp>
        <p:nvSpPr>
          <p:cNvPr id="2" name="Title 1"/>
          <p:cNvSpPr>
            <a:spLocks noGrp="1"/>
          </p:cNvSpPr>
          <p:nvPr>
            <p:ph type="title"/>
          </p:nvPr>
        </p:nvSpPr>
        <p:spPr/>
        <p:txBody>
          <a:bodyPr/>
          <a:lstStyle/>
          <a:p>
            <a:r>
              <a:rPr lang="en-US" dirty="0" smtClean="0"/>
              <a:t>Climate Extremes</a:t>
            </a:r>
            <a:endParaRPr lang="en-US" dirty="0"/>
          </a:p>
        </p:txBody>
      </p:sp>
    </p:spTree>
    <p:extLst>
      <p:ext uri="{BB962C8B-B14F-4D97-AF65-F5344CB8AC3E}">
        <p14:creationId xmlns:p14="http://schemas.microsoft.com/office/powerpoint/2010/main" val="3814245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289648"/>
            <a:ext cx="4419600" cy="5263552"/>
          </a:xfrm>
        </p:spPr>
        <p:txBody>
          <a:bodyPr>
            <a:noAutofit/>
          </a:bodyPr>
          <a:lstStyle/>
          <a:p>
            <a:r>
              <a:rPr lang="en-US" sz="2200" dirty="0" smtClean="0"/>
              <a:t>Potential changes in </a:t>
            </a:r>
            <a:r>
              <a:rPr lang="en-US" sz="2200" dirty="0"/>
              <a:t>temperature distributions between </a:t>
            </a:r>
            <a:r>
              <a:rPr lang="en-US" sz="2200" dirty="0" smtClean="0"/>
              <a:t>a present and future </a:t>
            </a:r>
            <a:r>
              <a:rPr lang="en-US" sz="2200" dirty="0"/>
              <a:t>climate </a:t>
            </a:r>
            <a:r>
              <a:rPr lang="en-US" sz="2200" dirty="0" smtClean="0"/>
              <a:t>will affect the extreme </a:t>
            </a:r>
            <a:r>
              <a:rPr lang="en-US" sz="2200" dirty="0"/>
              <a:t>values of </a:t>
            </a:r>
            <a:r>
              <a:rPr lang="en-US" sz="2200" dirty="0" smtClean="0"/>
              <a:t>the distributions</a:t>
            </a:r>
            <a:r>
              <a:rPr lang="en-US" sz="2200" dirty="0"/>
              <a:t>:</a:t>
            </a:r>
          </a:p>
          <a:p>
            <a:r>
              <a:rPr lang="en-US" sz="2200" dirty="0"/>
              <a:t>(a) effects of a </a:t>
            </a:r>
            <a:r>
              <a:rPr lang="en-US" sz="2200" dirty="0" smtClean="0"/>
              <a:t>shift toward </a:t>
            </a:r>
            <a:r>
              <a:rPr lang="en-US" sz="2200" dirty="0"/>
              <a:t>a warmer </a:t>
            </a:r>
            <a:r>
              <a:rPr lang="en-US" sz="2200" dirty="0" smtClean="0"/>
              <a:t>climate</a:t>
            </a:r>
            <a:endParaRPr lang="en-US" sz="2200" dirty="0"/>
          </a:p>
          <a:p>
            <a:r>
              <a:rPr lang="en-US" sz="2200" dirty="0"/>
              <a:t>(b) effects of an increase in </a:t>
            </a:r>
            <a:r>
              <a:rPr lang="en-US" sz="2200" dirty="0" smtClean="0"/>
              <a:t>variability </a:t>
            </a:r>
            <a:r>
              <a:rPr lang="en-US" sz="2200" dirty="0"/>
              <a:t>with no shift in the </a:t>
            </a:r>
            <a:r>
              <a:rPr lang="en-US" sz="2200" dirty="0" smtClean="0"/>
              <a:t>mean</a:t>
            </a:r>
            <a:endParaRPr lang="en-US" sz="2200" dirty="0"/>
          </a:p>
          <a:p>
            <a:r>
              <a:rPr lang="en-US" sz="2200" dirty="0"/>
              <a:t>(c) effects of an altered shape of the distribution</a:t>
            </a:r>
            <a:r>
              <a:rPr lang="en-US" sz="2200" dirty="0" smtClean="0"/>
              <a:t>, with an asymmetry </a:t>
            </a:r>
            <a:r>
              <a:rPr lang="en-US" sz="2200" dirty="0"/>
              <a:t>toward the hotter part of the distribution. </a:t>
            </a:r>
          </a:p>
        </p:txBody>
      </p:sp>
      <p:sp>
        <p:nvSpPr>
          <p:cNvPr id="2" name="Title 1"/>
          <p:cNvSpPr>
            <a:spLocks noGrp="1"/>
          </p:cNvSpPr>
          <p:nvPr>
            <p:ph type="title"/>
          </p:nvPr>
        </p:nvSpPr>
        <p:spPr/>
        <p:txBody>
          <a:bodyPr/>
          <a:lstStyle/>
          <a:p>
            <a:r>
              <a:rPr lang="en-US" dirty="0" smtClean="0"/>
              <a:t>Example: Temperature</a:t>
            </a:r>
            <a:endParaRPr lang="en-US" dirty="0"/>
          </a:p>
        </p:txBody>
      </p:sp>
      <p:pic>
        <p:nvPicPr>
          <p:cNvPr id="9218" name="Picture 2" descr="http://ipcc-wg2.gov/SREX/images/uploads/SREX_Fig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89648"/>
            <a:ext cx="3103976" cy="54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7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Global scale increase in warm days and nights and decrease in cold days and nights is very likely</a:t>
            </a:r>
          </a:p>
          <a:p>
            <a:r>
              <a:rPr lang="en-US" dirty="0" smtClean="0"/>
              <a:t>Warm spells and heat waves are likely to increase over most land areas</a:t>
            </a:r>
          </a:p>
          <a:p>
            <a:r>
              <a:rPr lang="en-US" dirty="0" smtClean="0"/>
              <a:t>Increased drought frequency and severity for some regions in conjunction with rainfall variability changes</a:t>
            </a:r>
          </a:p>
          <a:p>
            <a:r>
              <a:rPr lang="en-US" dirty="0" smtClean="0"/>
              <a:t>Changes have great impact on natural physical environment and on human systems and ecosystems</a:t>
            </a:r>
          </a:p>
          <a:p>
            <a:r>
              <a:rPr lang="en-US" dirty="0" smtClean="0"/>
              <a:t>High confidence in projections globally</a:t>
            </a:r>
          </a:p>
          <a:p>
            <a:endParaRPr lang="en-US" dirty="0"/>
          </a:p>
        </p:txBody>
      </p:sp>
      <p:sp>
        <p:nvSpPr>
          <p:cNvPr id="2" name="Title 1"/>
          <p:cNvSpPr>
            <a:spLocks noGrp="1"/>
          </p:cNvSpPr>
          <p:nvPr>
            <p:ph type="title"/>
          </p:nvPr>
        </p:nvSpPr>
        <p:spPr/>
        <p:txBody>
          <a:bodyPr/>
          <a:lstStyle/>
          <a:p>
            <a:r>
              <a:rPr lang="en-US" dirty="0" smtClean="0"/>
              <a:t>Temperature Extremes</a:t>
            </a:r>
            <a:endParaRPr lang="en-US" dirty="0"/>
          </a:p>
        </p:txBody>
      </p:sp>
    </p:spTree>
    <p:extLst>
      <p:ext uri="{BB962C8B-B14F-4D97-AF65-F5344CB8AC3E}">
        <p14:creationId xmlns:p14="http://schemas.microsoft.com/office/powerpoint/2010/main" val="65590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447800"/>
            <a:ext cx="5486400" cy="4953000"/>
          </a:xfrm>
        </p:spPr>
        <p:txBody>
          <a:bodyPr>
            <a:normAutofit fontScale="92500" lnSpcReduction="20000"/>
          </a:bodyPr>
          <a:lstStyle/>
          <a:p>
            <a:r>
              <a:rPr lang="en-US" dirty="0" smtClean="0"/>
              <a:t>Days where </a:t>
            </a:r>
            <a:r>
              <a:rPr lang="en-US" dirty="0" err="1" smtClean="0"/>
              <a:t>Tmax</a:t>
            </a:r>
            <a:r>
              <a:rPr lang="en-US" dirty="0" smtClean="0"/>
              <a:t> is projected to be &gt; 90</a:t>
            </a:r>
            <a:r>
              <a:rPr lang="en-US" baseline="30000" dirty="0" smtClean="0"/>
              <a:t>th</a:t>
            </a:r>
            <a:r>
              <a:rPr lang="en-US" dirty="0" smtClean="0"/>
              <a:t> percentile for that day</a:t>
            </a:r>
          </a:p>
          <a:p>
            <a:r>
              <a:rPr lang="en-US" dirty="0" smtClean="0"/>
              <a:t>Increasing Standard Deviation</a:t>
            </a:r>
          </a:p>
          <a:p>
            <a:pPr lvl="1"/>
            <a:r>
              <a:rPr lang="en-US" dirty="0" err="1" smtClean="0"/>
              <a:t>Tmax</a:t>
            </a:r>
            <a:r>
              <a:rPr lang="en-US" dirty="0" smtClean="0"/>
              <a:t> variability </a:t>
            </a:r>
            <a:r>
              <a:rPr lang="en-US" dirty="0" err="1" smtClean="0"/>
              <a:t>increasing</a:t>
            </a:r>
            <a:r>
              <a:rPr lang="en-US" dirty="0" err="1" smtClean="0">
                <a:sym typeface="Wingdings" pitchFamily="2" charset="2"/>
              </a:rPr>
              <a:t>more</a:t>
            </a:r>
            <a:r>
              <a:rPr lang="en-US" dirty="0" smtClean="0">
                <a:sym typeface="Wingdings" pitchFamily="2" charset="2"/>
              </a:rPr>
              <a:t> warm </a:t>
            </a:r>
            <a:r>
              <a:rPr lang="en-US" dirty="0" err="1" smtClean="0">
                <a:sym typeface="Wingdings" pitchFamily="2" charset="2"/>
              </a:rPr>
              <a:t>daysmore</a:t>
            </a:r>
            <a:r>
              <a:rPr lang="en-US" dirty="0" smtClean="0">
                <a:sym typeface="Wingdings" pitchFamily="2" charset="2"/>
              </a:rPr>
              <a:t> extreme events</a:t>
            </a:r>
            <a:endParaRPr lang="en-US" dirty="0" smtClean="0"/>
          </a:p>
          <a:p>
            <a:r>
              <a:rPr lang="en-US" dirty="0" err="1" smtClean="0"/>
              <a:t>Multimodel</a:t>
            </a:r>
            <a:r>
              <a:rPr lang="en-US" dirty="0" smtClean="0"/>
              <a:t> ensemble with 14 members</a:t>
            </a:r>
          </a:p>
          <a:p>
            <a:pPr lvl="1"/>
            <a:r>
              <a:rPr lang="en-US" dirty="0" smtClean="0"/>
              <a:t>Color shading</a:t>
            </a:r>
            <a:r>
              <a:rPr lang="en-US" dirty="0" smtClean="0">
                <a:sym typeface="Wingdings" pitchFamily="2" charset="2"/>
              </a:rPr>
              <a:t>66% (10/14) of GCMs agree on sign of change</a:t>
            </a:r>
          </a:p>
          <a:p>
            <a:pPr lvl="1"/>
            <a:r>
              <a:rPr lang="en-US" dirty="0" smtClean="0">
                <a:sym typeface="Wingdings" pitchFamily="2" charset="2"/>
              </a:rPr>
              <a:t>Stippling90% (13/14) GCMs agree on sign of change</a:t>
            </a:r>
          </a:p>
          <a:p>
            <a:pPr lvl="1"/>
            <a:r>
              <a:rPr lang="en-US" dirty="0" smtClean="0">
                <a:sym typeface="Wingdings" pitchFamily="2" charset="2"/>
              </a:rPr>
              <a:t>Grey shading  insufficient agreement</a:t>
            </a:r>
          </a:p>
          <a:p>
            <a:r>
              <a:rPr lang="en-US" dirty="0" smtClean="0">
                <a:sym typeface="Wingdings" pitchFamily="2" charset="2"/>
              </a:rPr>
              <a:t>High confidence in projections globally</a:t>
            </a:r>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z="3200" dirty="0" smtClean="0"/>
              <a:t>Projected </a:t>
            </a:r>
            <a:r>
              <a:rPr lang="en-US" sz="3200" dirty="0" err="1" smtClean="0"/>
              <a:t>Tmax</a:t>
            </a:r>
            <a:r>
              <a:rPr lang="en-US" sz="3200" dirty="0" smtClean="0"/>
              <a:t> Changes 2081-2100</a:t>
            </a:r>
            <a:endParaRPr lang="en-US" sz="3200" dirty="0"/>
          </a:p>
        </p:txBody>
      </p:sp>
      <p:pic>
        <p:nvPicPr>
          <p:cNvPr id="2050" name="Picture 2" descr="http://ipcc-wg2.gov/SREX/images/uploads/SREX_Fig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46"/>
          <a:stretch/>
        </p:blipFill>
        <p:spPr bwMode="auto">
          <a:xfrm>
            <a:off x="0" y="1371600"/>
            <a:ext cx="3157603" cy="514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Frequency or proportion of total rainfall from heavy rain events will likely increase for many areas</a:t>
            </a:r>
          </a:p>
          <a:p>
            <a:pPr lvl="1"/>
            <a:r>
              <a:rPr lang="en-US" dirty="0" smtClean="0"/>
              <a:t>Particularly in high lat. and tropical regions</a:t>
            </a:r>
          </a:p>
          <a:p>
            <a:r>
              <a:rPr lang="en-US" dirty="0" smtClean="0"/>
              <a:t>Regions of reduced precipitation may still see an increase in heavy rainfall events</a:t>
            </a:r>
          </a:p>
          <a:p>
            <a:r>
              <a:rPr lang="en-US" dirty="0" smtClean="0"/>
              <a:t>Caveat: strong regional and </a:t>
            </a:r>
            <a:r>
              <a:rPr lang="en-US" dirty="0" err="1" smtClean="0"/>
              <a:t>subregional</a:t>
            </a:r>
            <a:r>
              <a:rPr lang="en-US" dirty="0" smtClean="0"/>
              <a:t> trends</a:t>
            </a:r>
          </a:p>
          <a:p>
            <a:r>
              <a:rPr lang="en-US" dirty="0" smtClean="0"/>
              <a:t>Medium confidence in projections globally</a:t>
            </a:r>
            <a:endParaRPr lang="en-US" dirty="0"/>
          </a:p>
        </p:txBody>
      </p:sp>
      <p:sp>
        <p:nvSpPr>
          <p:cNvPr id="2" name="Title 1"/>
          <p:cNvSpPr>
            <a:spLocks noGrp="1"/>
          </p:cNvSpPr>
          <p:nvPr>
            <p:ph type="title"/>
          </p:nvPr>
        </p:nvSpPr>
        <p:spPr/>
        <p:txBody>
          <a:bodyPr/>
          <a:lstStyle/>
          <a:p>
            <a:r>
              <a:rPr lang="en-US" dirty="0" smtClean="0"/>
              <a:t>Precipitation Extremes</a:t>
            </a:r>
            <a:endParaRPr lang="en-US" dirty="0"/>
          </a:p>
        </p:txBody>
      </p:sp>
    </p:spTree>
    <p:extLst>
      <p:ext uri="{BB962C8B-B14F-4D97-AF65-F5344CB8AC3E}">
        <p14:creationId xmlns:p14="http://schemas.microsoft.com/office/powerpoint/2010/main" val="5738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447800"/>
            <a:ext cx="5486400" cy="4953000"/>
          </a:xfrm>
        </p:spPr>
        <p:txBody>
          <a:bodyPr>
            <a:normAutofit fontScale="92500" lnSpcReduction="20000"/>
          </a:bodyPr>
          <a:lstStyle/>
          <a:p>
            <a:r>
              <a:rPr lang="en-US" dirty="0" smtClean="0"/>
              <a:t>Days where wet day intensity is projected to change</a:t>
            </a:r>
          </a:p>
          <a:p>
            <a:r>
              <a:rPr lang="en-US" dirty="0" smtClean="0"/>
              <a:t>Increasing Standard Deviation</a:t>
            </a:r>
          </a:p>
          <a:p>
            <a:pPr lvl="1"/>
            <a:r>
              <a:rPr lang="en-US" dirty="0" smtClean="0"/>
              <a:t>Variability </a:t>
            </a:r>
            <a:r>
              <a:rPr lang="en-US" dirty="0" err="1" smtClean="0"/>
              <a:t>increasing</a:t>
            </a:r>
            <a:r>
              <a:rPr lang="en-US" dirty="0" err="1" smtClean="0">
                <a:sym typeface="Wingdings" pitchFamily="2" charset="2"/>
              </a:rPr>
              <a:t>wet</a:t>
            </a:r>
            <a:r>
              <a:rPr lang="en-US" dirty="0" smtClean="0">
                <a:sym typeface="Wingdings" pitchFamily="2" charset="2"/>
              </a:rPr>
              <a:t> day intensity </a:t>
            </a:r>
            <a:r>
              <a:rPr lang="en-US" dirty="0" err="1" smtClean="0">
                <a:sym typeface="Wingdings" pitchFamily="2" charset="2"/>
              </a:rPr>
              <a:t>increasingmore</a:t>
            </a:r>
            <a:r>
              <a:rPr lang="en-US" dirty="0" smtClean="0">
                <a:sym typeface="Wingdings" pitchFamily="2" charset="2"/>
              </a:rPr>
              <a:t> extreme events</a:t>
            </a:r>
            <a:endParaRPr lang="en-US" dirty="0" smtClean="0"/>
          </a:p>
          <a:p>
            <a:r>
              <a:rPr lang="en-US" dirty="0" err="1" smtClean="0"/>
              <a:t>Multimodel</a:t>
            </a:r>
            <a:r>
              <a:rPr lang="en-US" dirty="0" smtClean="0"/>
              <a:t> ensemble with 17 members</a:t>
            </a:r>
          </a:p>
          <a:p>
            <a:pPr lvl="1"/>
            <a:r>
              <a:rPr lang="en-US" dirty="0" smtClean="0"/>
              <a:t>Color shading</a:t>
            </a:r>
            <a:r>
              <a:rPr lang="en-US" dirty="0" smtClean="0">
                <a:sym typeface="Wingdings" pitchFamily="2" charset="2"/>
              </a:rPr>
              <a:t>66% (12/17) of GCMs agree on sign of change</a:t>
            </a:r>
          </a:p>
          <a:p>
            <a:pPr lvl="1"/>
            <a:r>
              <a:rPr lang="en-US" dirty="0" smtClean="0">
                <a:sym typeface="Wingdings" pitchFamily="2" charset="2"/>
              </a:rPr>
              <a:t>Stippling90% (16/17) GCMs agree on sign of change</a:t>
            </a:r>
          </a:p>
          <a:p>
            <a:pPr lvl="1"/>
            <a:r>
              <a:rPr lang="en-US" dirty="0" smtClean="0">
                <a:sym typeface="Wingdings" pitchFamily="2" charset="2"/>
              </a:rPr>
              <a:t>Grey shading  insufficient agreement</a:t>
            </a:r>
          </a:p>
          <a:p>
            <a:r>
              <a:rPr lang="en-US" dirty="0" smtClean="0">
                <a:sym typeface="Wingdings" pitchFamily="2" charset="2"/>
              </a:rPr>
              <a:t>Medium confidence in projections globally</a:t>
            </a:r>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z="3200" dirty="0" smtClean="0"/>
              <a:t>Projected </a:t>
            </a:r>
            <a:r>
              <a:rPr lang="en-US" sz="3200" dirty="0" err="1" smtClean="0"/>
              <a:t>Precip</a:t>
            </a:r>
            <a:r>
              <a:rPr lang="en-US" sz="3200" dirty="0" smtClean="0"/>
              <a:t>. Changes 2081-2100</a:t>
            </a:r>
            <a:endParaRPr lang="en-US" sz="3200" dirty="0"/>
          </a:p>
        </p:txBody>
      </p:sp>
      <p:pic>
        <p:nvPicPr>
          <p:cNvPr id="2050" name="Picture 2" descr="http://ipcc-wg2.gov/SREX/images/uploads/SREX_Fig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246"/>
          <a:stretch/>
        </p:blipFill>
        <p:spPr bwMode="auto">
          <a:xfrm>
            <a:off x="0" y="1371600"/>
            <a:ext cx="3157603" cy="5146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pcc-wg2.gov/SREX/images/uploads/SREX_Fig3-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941"/>
          <a:stretch/>
        </p:blipFill>
        <p:spPr bwMode="auto">
          <a:xfrm>
            <a:off x="0" y="1371600"/>
            <a:ext cx="3007290" cy="515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77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Drought Intensification</a:t>
            </a:r>
          </a:p>
          <a:p>
            <a:pPr lvl="1"/>
            <a:r>
              <a:rPr lang="en-US" dirty="0" smtClean="0"/>
              <a:t>Changes well projected for some seasons and areas only</a:t>
            </a:r>
          </a:p>
          <a:p>
            <a:pPr lvl="1"/>
            <a:r>
              <a:rPr lang="en-US" dirty="0" smtClean="0"/>
              <a:t>Portions of Europe, N/C America, NE Brazil, and S. Africa most at risk</a:t>
            </a:r>
          </a:p>
          <a:p>
            <a:pPr lvl="1"/>
            <a:r>
              <a:rPr lang="en-US" dirty="0"/>
              <a:t>Medium confidence in drought intensification with many </a:t>
            </a:r>
            <a:r>
              <a:rPr lang="en-US" dirty="0" smtClean="0"/>
              <a:t>caveats</a:t>
            </a:r>
          </a:p>
          <a:p>
            <a:r>
              <a:rPr lang="en-US" dirty="0" smtClean="0"/>
              <a:t>Flooding</a:t>
            </a:r>
          </a:p>
          <a:p>
            <a:pPr lvl="1"/>
            <a:r>
              <a:rPr lang="en-US" dirty="0" smtClean="0"/>
              <a:t>Low confidence in fluvial (river) flood changes</a:t>
            </a:r>
          </a:p>
          <a:p>
            <a:pPr lvl="1"/>
            <a:r>
              <a:rPr lang="en-US" dirty="0" smtClean="0"/>
              <a:t>Limited evidence and complex regional changes</a:t>
            </a:r>
          </a:p>
          <a:p>
            <a:pPr lvl="1"/>
            <a:r>
              <a:rPr lang="en-US" dirty="0" smtClean="0"/>
              <a:t>Medium confidence in pluvial (runoff) flooding</a:t>
            </a:r>
          </a:p>
          <a:p>
            <a:pPr lvl="1"/>
            <a:r>
              <a:rPr lang="en-US" dirty="0" smtClean="0"/>
              <a:t>Rainfall increases in some areas will result in local runoff issues</a:t>
            </a:r>
          </a:p>
          <a:p>
            <a:pPr lvl="2"/>
            <a:endParaRPr lang="en-US" dirty="0"/>
          </a:p>
        </p:txBody>
      </p:sp>
      <p:sp>
        <p:nvSpPr>
          <p:cNvPr id="2" name="Title 1"/>
          <p:cNvSpPr>
            <a:spLocks noGrp="1"/>
          </p:cNvSpPr>
          <p:nvPr>
            <p:ph type="title"/>
          </p:nvPr>
        </p:nvSpPr>
        <p:spPr/>
        <p:txBody>
          <a:bodyPr/>
          <a:lstStyle/>
          <a:p>
            <a:r>
              <a:rPr lang="en-US" dirty="0" smtClean="0"/>
              <a:t>Drought and Floods</a:t>
            </a:r>
            <a:endParaRPr lang="en-US" dirty="0"/>
          </a:p>
        </p:txBody>
      </p:sp>
    </p:spTree>
    <p:extLst>
      <p:ext uri="{BB962C8B-B14F-4D97-AF65-F5344CB8AC3E}">
        <p14:creationId xmlns:p14="http://schemas.microsoft.com/office/powerpoint/2010/main" val="104574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76672"/>
          </a:xfrm>
        </p:spPr>
        <p:txBody>
          <a:bodyPr>
            <a:normAutofit/>
          </a:bodyPr>
          <a:lstStyle/>
          <a:p>
            <a:r>
              <a:rPr lang="en-US" sz="2200" dirty="0" smtClean="0"/>
              <a:t>Executive Summary for Policy Makers</a:t>
            </a:r>
          </a:p>
          <a:p>
            <a:r>
              <a:rPr lang="en-US" sz="2200" dirty="0" smtClean="0"/>
              <a:t>Nine Chapters</a:t>
            </a:r>
          </a:p>
          <a:p>
            <a:pPr lvl="1"/>
            <a:r>
              <a:rPr lang="en-US" sz="1200" dirty="0" smtClean="0"/>
              <a:t>Chapter 1</a:t>
            </a:r>
          </a:p>
          <a:p>
            <a:pPr lvl="2"/>
            <a:r>
              <a:rPr lang="en-US" sz="1100" dirty="0" smtClean="0"/>
              <a:t>Climate Change: New Dimensions in Disaster Risk, Exposure, Vulnerability, and Resilience</a:t>
            </a:r>
          </a:p>
          <a:p>
            <a:pPr lvl="1"/>
            <a:r>
              <a:rPr lang="en-US" sz="1200" dirty="0" smtClean="0"/>
              <a:t>Chapter 2</a:t>
            </a:r>
          </a:p>
          <a:p>
            <a:pPr lvl="2"/>
            <a:r>
              <a:rPr lang="en-US" sz="1100" dirty="0" smtClean="0"/>
              <a:t>Determinants of Risk:  Exposure and Vulnerability</a:t>
            </a:r>
          </a:p>
          <a:p>
            <a:pPr lvl="1"/>
            <a:r>
              <a:rPr lang="en-US" sz="1200" dirty="0" smtClean="0"/>
              <a:t>Chapter 3</a:t>
            </a:r>
          </a:p>
          <a:p>
            <a:pPr lvl="2"/>
            <a:r>
              <a:rPr lang="en-US" sz="1100" dirty="0" smtClean="0"/>
              <a:t>Changes in Climate Extremes and their Impacts on the Natural Physical Environment</a:t>
            </a:r>
          </a:p>
          <a:p>
            <a:pPr lvl="1"/>
            <a:r>
              <a:rPr lang="en-US" sz="1200" dirty="0" smtClean="0"/>
              <a:t>Chapter 4</a:t>
            </a:r>
          </a:p>
          <a:p>
            <a:pPr lvl="2"/>
            <a:r>
              <a:rPr lang="en-US" sz="1100" dirty="0" smtClean="0"/>
              <a:t>Changes in Impacts of Climate Extremes: Human Systems and Ecosystems</a:t>
            </a:r>
          </a:p>
          <a:p>
            <a:pPr lvl="1"/>
            <a:r>
              <a:rPr lang="en-US" sz="1200" dirty="0" smtClean="0"/>
              <a:t>Chapter 5</a:t>
            </a:r>
          </a:p>
          <a:p>
            <a:pPr lvl="2"/>
            <a:r>
              <a:rPr lang="en-US" sz="1100" dirty="0" smtClean="0"/>
              <a:t>Managing the Risks from Climate Extremes at the Local Level</a:t>
            </a:r>
          </a:p>
          <a:p>
            <a:pPr lvl="1"/>
            <a:r>
              <a:rPr lang="en-US" sz="1200" dirty="0" smtClean="0"/>
              <a:t>Chapter 6</a:t>
            </a:r>
          </a:p>
          <a:p>
            <a:pPr lvl="2"/>
            <a:r>
              <a:rPr lang="en-US" sz="1100" dirty="0" smtClean="0"/>
              <a:t>National Systems for Managing the Risks from Climate Extremes and Disasters</a:t>
            </a:r>
          </a:p>
          <a:p>
            <a:pPr lvl="1"/>
            <a:r>
              <a:rPr lang="en-US" sz="1200" dirty="0" smtClean="0"/>
              <a:t>Chapter 7</a:t>
            </a:r>
          </a:p>
          <a:p>
            <a:pPr lvl="2"/>
            <a:r>
              <a:rPr lang="en-US" sz="1100" dirty="0" smtClean="0"/>
              <a:t>Managing the Risks: International Level and Integration across Scales</a:t>
            </a:r>
          </a:p>
          <a:p>
            <a:pPr lvl="1"/>
            <a:r>
              <a:rPr lang="en-US" sz="1200" dirty="0" smtClean="0"/>
              <a:t>Chapter 8</a:t>
            </a:r>
          </a:p>
          <a:p>
            <a:pPr lvl="2"/>
            <a:r>
              <a:rPr lang="en-US" sz="1100" dirty="0" smtClean="0"/>
              <a:t>Toward a Sustainable and Resilient Future</a:t>
            </a:r>
          </a:p>
          <a:p>
            <a:pPr lvl="1"/>
            <a:r>
              <a:rPr lang="en-US" sz="1200" dirty="0" smtClean="0"/>
              <a:t>Chapter 9</a:t>
            </a:r>
          </a:p>
          <a:p>
            <a:pPr lvl="2"/>
            <a:r>
              <a:rPr lang="en-US" sz="1100" dirty="0" smtClean="0"/>
              <a:t>Case Studies	</a:t>
            </a:r>
            <a:endParaRPr lang="en-US" sz="1100" dirty="0"/>
          </a:p>
        </p:txBody>
      </p:sp>
      <p:sp>
        <p:nvSpPr>
          <p:cNvPr id="3" name="Title 2"/>
          <p:cNvSpPr>
            <a:spLocks noGrp="1"/>
          </p:cNvSpPr>
          <p:nvPr>
            <p:ph type="title"/>
          </p:nvPr>
        </p:nvSpPr>
        <p:spPr/>
        <p:txBody>
          <a:bodyPr>
            <a:normAutofit/>
          </a:bodyPr>
          <a:lstStyle/>
          <a:p>
            <a:r>
              <a:rPr lang="en-US" sz="4000" dirty="0" smtClean="0"/>
              <a:t>Report Structure</a:t>
            </a:r>
            <a:endParaRPr lang="en-US" sz="4000" dirty="0"/>
          </a:p>
        </p:txBody>
      </p:sp>
    </p:spTree>
    <p:extLst>
      <p:ext uri="{BB962C8B-B14F-4D97-AF65-F5344CB8AC3E}">
        <p14:creationId xmlns:p14="http://schemas.microsoft.com/office/powerpoint/2010/main" val="2430734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5563" y="1481328"/>
            <a:ext cx="4811237" cy="4525963"/>
          </a:xfrm>
        </p:spPr>
        <p:txBody>
          <a:bodyPr>
            <a:normAutofit fontScale="92500" lnSpcReduction="20000"/>
          </a:bodyPr>
          <a:lstStyle/>
          <a:p>
            <a:r>
              <a:rPr lang="en-US" dirty="0" smtClean="0"/>
              <a:t>Soil moisture anomalies projected to change in some areas</a:t>
            </a:r>
          </a:p>
          <a:p>
            <a:r>
              <a:rPr lang="en-US" dirty="0" smtClean="0"/>
              <a:t>Increasing standard </a:t>
            </a:r>
            <a:r>
              <a:rPr lang="en-US" dirty="0" err="1" smtClean="0"/>
              <a:t>deviation</a:t>
            </a:r>
            <a:r>
              <a:rPr lang="en-US" dirty="0" err="1" smtClean="0">
                <a:sym typeface="Wingdings" pitchFamily="2" charset="2"/>
              </a:rPr>
              <a:t>drier</a:t>
            </a:r>
            <a:r>
              <a:rPr lang="en-US" dirty="0" smtClean="0">
                <a:sym typeface="Wingdings" pitchFamily="2" charset="2"/>
              </a:rPr>
              <a:t> </a:t>
            </a:r>
            <a:r>
              <a:rPr lang="en-US" dirty="0" err="1" smtClean="0">
                <a:sym typeface="Wingdings" pitchFamily="2" charset="2"/>
              </a:rPr>
              <a:t>soilmore</a:t>
            </a:r>
            <a:r>
              <a:rPr lang="en-US" dirty="0" smtClean="0">
                <a:sym typeface="Wingdings" pitchFamily="2" charset="2"/>
              </a:rPr>
              <a:t> extreme events</a:t>
            </a:r>
          </a:p>
          <a:p>
            <a:r>
              <a:rPr lang="en-US" dirty="0" err="1" smtClean="0">
                <a:sym typeface="Wingdings" pitchFamily="2" charset="2"/>
              </a:rPr>
              <a:t>Multimodel</a:t>
            </a:r>
            <a:r>
              <a:rPr lang="en-US" dirty="0" smtClean="0">
                <a:sym typeface="Wingdings" pitchFamily="2" charset="2"/>
              </a:rPr>
              <a:t> ensemble with 15 members</a:t>
            </a:r>
          </a:p>
          <a:p>
            <a:pPr lvl="1"/>
            <a:r>
              <a:rPr lang="en-US" dirty="0"/>
              <a:t>Color shading</a:t>
            </a:r>
            <a:r>
              <a:rPr lang="en-US" dirty="0">
                <a:sym typeface="Wingdings" pitchFamily="2" charset="2"/>
              </a:rPr>
              <a:t>66% (</a:t>
            </a:r>
            <a:r>
              <a:rPr lang="en-US" dirty="0" smtClean="0">
                <a:sym typeface="Wingdings" pitchFamily="2" charset="2"/>
              </a:rPr>
              <a:t>10/15) </a:t>
            </a:r>
            <a:r>
              <a:rPr lang="en-US" dirty="0">
                <a:sym typeface="Wingdings" pitchFamily="2" charset="2"/>
              </a:rPr>
              <a:t>of GCMs agree on sign of change</a:t>
            </a:r>
          </a:p>
          <a:p>
            <a:pPr lvl="1"/>
            <a:r>
              <a:rPr lang="en-US" dirty="0">
                <a:sym typeface="Wingdings" pitchFamily="2" charset="2"/>
              </a:rPr>
              <a:t>Stippling90% (</a:t>
            </a:r>
            <a:r>
              <a:rPr lang="en-US" dirty="0" smtClean="0">
                <a:sym typeface="Wingdings" pitchFamily="2" charset="2"/>
              </a:rPr>
              <a:t>14/15) </a:t>
            </a:r>
            <a:r>
              <a:rPr lang="en-US" dirty="0">
                <a:sym typeface="Wingdings" pitchFamily="2" charset="2"/>
              </a:rPr>
              <a:t>GCMs agree on sign of change</a:t>
            </a:r>
          </a:p>
          <a:p>
            <a:pPr lvl="1"/>
            <a:r>
              <a:rPr lang="en-US" dirty="0">
                <a:sym typeface="Wingdings" pitchFamily="2" charset="2"/>
              </a:rPr>
              <a:t>Grey shading  insufficient agreement</a:t>
            </a:r>
            <a:endParaRPr lang="en-US" dirty="0"/>
          </a:p>
          <a:p>
            <a:endParaRPr lang="en-US" dirty="0" smtClean="0">
              <a:sym typeface="Wingdings" pitchFamily="2" charset="2"/>
            </a:endParaRPr>
          </a:p>
          <a:p>
            <a:endParaRPr lang="en-US" dirty="0"/>
          </a:p>
        </p:txBody>
      </p:sp>
      <p:sp>
        <p:nvSpPr>
          <p:cNvPr id="2" name="Title 1"/>
          <p:cNvSpPr>
            <a:spLocks noGrp="1"/>
          </p:cNvSpPr>
          <p:nvPr>
            <p:ph type="title"/>
          </p:nvPr>
        </p:nvSpPr>
        <p:spPr/>
        <p:txBody>
          <a:bodyPr/>
          <a:lstStyle/>
          <a:p>
            <a:r>
              <a:rPr lang="en-US" dirty="0" smtClean="0"/>
              <a:t>Drought</a:t>
            </a:r>
            <a:endParaRPr lang="en-US" dirty="0"/>
          </a:p>
        </p:txBody>
      </p:sp>
      <p:pic>
        <p:nvPicPr>
          <p:cNvPr id="6146" name="Picture 2" descr="http://ipcc-wg2.gov/SREX/images/uploads/SREX_SPM_Fig5.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52400" y="1143000"/>
            <a:ext cx="3723163" cy="542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34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High confidence in global scale warming of extreme daily max/min temperatures</a:t>
            </a:r>
          </a:p>
          <a:p>
            <a:r>
              <a:rPr lang="en-US" dirty="0" smtClean="0"/>
              <a:t>Medium confidence in global scale intensification of extreme precipitation</a:t>
            </a:r>
          </a:p>
          <a:p>
            <a:r>
              <a:rPr lang="en-US" dirty="0" smtClean="0"/>
              <a:t>Medium confidence in drought intensification and increased localized flooding</a:t>
            </a:r>
          </a:p>
          <a:p>
            <a:r>
              <a:rPr lang="en-US" dirty="0" smtClean="0"/>
              <a:t>Likely contribution to increasing extreme coastal high water</a:t>
            </a:r>
          </a:p>
          <a:p>
            <a:r>
              <a:rPr lang="en-US" dirty="0" smtClean="0"/>
              <a:t>Low confidence in tropical cyclone intensity and frequency changes</a:t>
            </a:r>
          </a:p>
          <a:p>
            <a:pPr lvl="1"/>
            <a:r>
              <a:rPr lang="en-US" dirty="0" smtClean="0"/>
              <a:t>Uncertainty in historical record and incomplete understanding of physical mechanisms relating tropical cyclone metrics to climate change </a:t>
            </a:r>
            <a:endParaRPr lang="en-US" dirty="0"/>
          </a:p>
        </p:txBody>
      </p:sp>
      <p:sp>
        <p:nvSpPr>
          <p:cNvPr id="2" name="Title 1"/>
          <p:cNvSpPr>
            <a:spLocks noGrp="1"/>
          </p:cNvSpPr>
          <p:nvPr>
            <p:ph type="title"/>
          </p:nvPr>
        </p:nvSpPr>
        <p:spPr/>
        <p:txBody>
          <a:bodyPr/>
          <a:lstStyle/>
          <a:p>
            <a:r>
              <a:rPr lang="en-US" dirty="0" smtClean="0"/>
              <a:t>Summary: Climate Extremes</a:t>
            </a:r>
            <a:endParaRPr lang="en-US" dirty="0"/>
          </a:p>
        </p:txBody>
      </p:sp>
    </p:spTree>
    <p:extLst>
      <p:ext uri="{BB962C8B-B14F-4D97-AF65-F5344CB8AC3E}">
        <p14:creationId xmlns:p14="http://schemas.microsoft.com/office/powerpoint/2010/main" val="1330749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Climate impacts on humans determined by exposure and vulnerability</a:t>
            </a:r>
          </a:p>
          <a:p>
            <a:pPr lvl="1"/>
            <a:r>
              <a:rPr lang="en-US" dirty="0" smtClean="0"/>
              <a:t>Exposure</a:t>
            </a:r>
          </a:p>
          <a:p>
            <a:pPr lvl="2"/>
            <a:r>
              <a:rPr lang="en-US" dirty="0" smtClean="0"/>
              <a:t>Assets and activities in areas affected by climate extremes</a:t>
            </a:r>
          </a:p>
          <a:p>
            <a:pPr lvl="2"/>
            <a:r>
              <a:rPr lang="en-US" dirty="0" smtClean="0"/>
              <a:t>More subject to hazards</a:t>
            </a:r>
          </a:p>
          <a:p>
            <a:pPr lvl="1"/>
            <a:r>
              <a:rPr lang="en-US" dirty="0" smtClean="0">
                <a:sym typeface="Wingdings" pitchFamily="2" charset="2"/>
              </a:rPr>
              <a:t>Vulnerability</a:t>
            </a:r>
          </a:p>
          <a:p>
            <a:pPr lvl="2"/>
            <a:r>
              <a:rPr lang="en-US" dirty="0" smtClean="0">
                <a:sym typeface="Wingdings" pitchFamily="2" charset="2"/>
              </a:rPr>
              <a:t>Susceptibility of what is exposed to harm</a:t>
            </a:r>
          </a:p>
          <a:p>
            <a:pPr lvl="2"/>
            <a:r>
              <a:rPr lang="en-US" dirty="0" smtClean="0"/>
              <a:t>Capacity for recovery</a:t>
            </a:r>
          </a:p>
          <a:p>
            <a:r>
              <a:rPr lang="en-US" dirty="0" smtClean="0"/>
              <a:t>Climate Impacts to Ecosystems</a:t>
            </a:r>
          </a:p>
          <a:p>
            <a:pPr lvl="1"/>
            <a:r>
              <a:rPr lang="en-US" dirty="0" smtClean="0"/>
              <a:t>Can determine species mortality and which species survive in an ecosystem</a:t>
            </a:r>
          </a:p>
          <a:p>
            <a:endParaRPr lang="en-US" dirty="0"/>
          </a:p>
        </p:txBody>
      </p:sp>
      <p:sp>
        <p:nvSpPr>
          <p:cNvPr id="2" name="Title 1"/>
          <p:cNvSpPr>
            <a:spLocks noGrp="1"/>
          </p:cNvSpPr>
          <p:nvPr>
            <p:ph type="title"/>
          </p:nvPr>
        </p:nvSpPr>
        <p:spPr/>
        <p:txBody>
          <a:bodyPr/>
          <a:lstStyle/>
          <a:p>
            <a:r>
              <a:rPr lang="en-US" dirty="0" smtClean="0"/>
              <a:t>Climate Extremes Impacts</a:t>
            </a:r>
            <a:endParaRPr lang="en-US" dirty="0"/>
          </a:p>
        </p:txBody>
      </p:sp>
    </p:spTree>
    <p:extLst>
      <p:ext uri="{BB962C8B-B14F-4D97-AF65-F5344CB8AC3E}">
        <p14:creationId xmlns:p14="http://schemas.microsoft.com/office/powerpoint/2010/main" val="76090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Population Growth</a:t>
            </a:r>
          </a:p>
          <a:p>
            <a:pPr lvl="1"/>
            <a:r>
              <a:rPr lang="en-US" dirty="0" smtClean="0"/>
              <a:t>Changes exposure and vulnerability</a:t>
            </a:r>
          </a:p>
          <a:p>
            <a:pPr lvl="1"/>
            <a:r>
              <a:rPr lang="en-US" dirty="0" smtClean="0"/>
              <a:t>Migration into flood prone areas</a:t>
            </a:r>
          </a:p>
          <a:p>
            <a:pPr lvl="1"/>
            <a:r>
              <a:rPr lang="en-US" dirty="0" smtClean="0"/>
              <a:t>Deficient Risk Perception</a:t>
            </a:r>
          </a:p>
          <a:p>
            <a:r>
              <a:rPr lang="en-US" dirty="0" smtClean="0"/>
              <a:t>Economic Development</a:t>
            </a:r>
          </a:p>
          <a:p>
            <a:pPr lvl="1"/>
            <a:r>
              <a:rPr lang="en-US" dirty="0" smtClean="0"/>
              <a:t>Land Use Changes</a:t>
            </a:r>
          </a:p>
          <a:p>
            <a:pPr lvl="1"/>
            <a:r>
              <a:rPr lang="en-US" dirty="0" smtClean="0"/>
              <a:t>Altered rainfall-runoff patterns</a:t>
            </a:r>
          </a:p>
          <a:p>
            <a:pPr lvl="1"/>
            <a:r>
              <a:rPr lang="en-US" dirty="0" smtClean="0"/>
              <a:t>Changes to flood frequency and intensity</a:t>
            </a:r>
          </a:p>
          <a:p>
            <a:r>
              <a:rPr lang="en-US" dirty="0" smtClean="0"/>
              <a:t>Poor Water Management Practices</a:t>
            </a:r>
          </a:p>
          <a:p>
            <a:pPr lvl="1"/>
            <a:r>
              <a:rPr lang="en-US" dirty="0" smtClean="0"/>
              <a:t>Over-cultivation and deforestation </a:t>
            </a:r>
          </a:p>
          <a:p>
            <a:pPr lvl="1"/>
            <a:r>
              <a:rPr lang="en-US" dirty="0" smtClean="0"/>
              <a:t>Desertification and/or stress on water system</a:t>
            </a:r>
          </a:p>
          <a:p>
            <a:pPr lvl="1"/>
            <a:r>
              <a:rPr lang="en-US" dirty="0" smtClean="0"/>
              <a:t>Human induced hydrological drought</a:t>
            </a:r>
          </a:p>
          <a:p>
            <a:endParaRPr lang="en-US" dirty="0"/>
          </a:p>
        </p:txBody>
      </p:sp>
      <p:sp>
        <p:nvSpPr>
          <p:cNvPr id="2" name="Title 1"/>
          <p:cNvSpPr>
            <a:spLocks noGrp="1"/>
          </p:cNvSpPr>
          <p:nvPr>
            <p:ph type="title"/>
          </p:nvPr>
        </p:nvSpPr>
        <p:spPr/>
        <p:txBody>
          <a:bodyPr>
            <a:normAutofit/>
          </a:bodyPr>
          <a:lstStyle/>
          <a:p>
            <a:r>
              <a:rPr lang="en-US" sz="3200" dirty="0" smtClean="0"/>
              <a:t>Increased Exposure and Vulnerability</a:t>
            </a:r>
            <a:endParaRPr lang="en-US" sz="3200" dirty="0"/>
          </a:p>
        </p:txBody>
      </p:sp>
    </p:spTree>
    <p:extLst>
      <p:ext uri="{BB962C8B-B14F-4D97-AF65-F5344CB8AC3E}">
        <p14:creationId xmlns:p14="http://schemas.microsoft.com/office/powerpoint/2010/main" val="67359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Water</a:t>
            </a:r>
          </a:p>
          <a:p>
            <a:pPr lvl="1"/>
            <a:r>
              <a:rPr lang="en-US" dirty="0" smtClean="0"/>
              <a:t>Vulnerability increases as demands placed on resource (EX: hydrologic drought)</a:t>
            </a:r>
          </a:p>
          <a:p>
            <a:pPr lvl="1"/>
            <a:r>
              <a:rPr lang="en-US" dirty="0" smtClean="0"/>
              <a:t>Exposure increases as more assets encounter flooding</a:t>
            </a:r>
          </a:p>
          <a:p>
            <a:r>
              <a:rPr lang="en-US" dirty="0" smtClean="0"/>
              <a:t>Ecosystems</a:t>
            </a:r>
          </a:p>
          <a:p>
            <a:pPr lvl="1"/>
            <a:r>
              <a:rPr lang="en-US" dirty="0" smtClean="0"/>
              <a:t>Contraction of distribution range for species habitat</a:t>
            </a:r>
          </a:p>
          <a:p>
            <a:pPr lvl="1"/>
            <a:r>
              <a:rPr lang="en-US" dirty="0" smtClean="0"/>
              <a:t>Extinction risk to plants and animals</a:t>
            </a:r>
          </a:p>
          <a:p>
            <a:r>
              <a:rPr lang="en-US" dirty="0" smtClean="0"/>
              <a:t>Food Supply and Security</a:t>
            </a:r>
          </a:p>
          <a:p>
            <a:pPr lvl="1"/>
            <a:r>
              <a:rPr lang="en-US" dirty="0" smtClean="0"/>
              <a:t>Food production, storage, delivery impacted</a:t>
            </a:r>
          </a:p>
          <a:p>
            <a:pPr lvl="1"/>
            <a:r>
              <a:rPr lang="en-US" dirty="0" smtClean="0"/>
              <a:t>Price increases particularly impact developing countries</a:t>
            </a:r>
          </a:p>
          <a:p>
            <a:pPr lvl="1"/>
            <a:r>
              <a:rPr lang="en-US" dirty="0" smtClean="0"/>
              <a:t>Impacts on subsistence farming</a:t>
            </a:r>
          </a:p>
          <a:p>
            <a:pPr lvl="1"/>
            <a:endParaRPr lang="en-US" dirty="0" smtClean="0"/>
          </a:p>
          <a:p>
            <a:pPr lvl="1"/>
            <a:endParaRPr lang="en-US" dirty="0"/>
          </a:p>
          <a:p>
            <a:pPr lvl="1"/>
            <a:endParaRPr lang="en-US" dirty="0" smtClean="0"/>
          </a:p>
        </p:txBody>
      </p:sp>
      <p:sp>
        <p:nvSpPr>
          <p:cNvPr id="2" name="Title 1"/>
          <p:cNvSpPr>
            <a:spLocks noGrp="1"/>
          </p:cNvSpPr>
          <p:nvPr>
            <p:ph type="title"/>
          </p:nvPr>
        </p:nvSpPr>
        <p:spPr/>
        <p:txBody>
          <a:bodyPr>
            <a:normAutofit/>
          </a:bodyPr>
          <a:lstStyle/>
          <a:p>
            <a:r>
              <a:rPr lang="en-US" sz="3200" dirty="0" smtClean="0"/>
              <a:t>System and Sector Based Aspects of Vulnerability, Exposure, and Impacts</a:t>
            </a:r>
            <a:endParaRPr lang="en-US" sz="3200" dirty="0"/>
          </a:p>
        </p:txBody>
      </p:sp>
    </p:spTree>
    <p:extLst>
      <p:ext uri="{BB962C8B-B14F-4D97-AF65-F5344CB8AC3E}">
        <p14:creationId xmlns:p14="http://schemas.microsoft.com/office/powerpoint/2010/main" val="934479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Human Settlements</a:t>
            </a:r>
          </a:p>
          <a:p>
            <a:pPr lvl="1"/>
            <a:r>
              <a:rPr lang="en-US" dirty="0" smtClean="0"/>
              <a:t>Concentrate exposure of humans and their assets</a:t>
            </a:r>
          </a:p>
          <a:p>
            <a:pPr lvl="1"/>
            <a:r>
              <a:rPr lang="en-US" dirty="0" smtClean="0"/>
              <a:t>Informal and coastal settlements at very high risk</a:t>
            </a:r>
          </a:p>
          <a:p>
            <a:r>
              <a:rPr lang="en-US" dirty="0" smtClean="0"/>
              <a:t>Infrastructure</a:t>
            </a:r>
          </a:p>
          <a:p>
            <a:pPr lvl="1"/>
            <a:r>
              <a:rPr lang="en-US" dirty="0" smtClean="0"/>
              <a:t>May become inadequate where climate extremes change</a:t>
            </a:r>
          </a:p>
          <a:p>
            <a:pPr lvl="1"/>
            <a:r>
              <a:rPr lang="en-US" dirty="0" smtClean="0"/>
              <a:t>Heavy precipitation events potentially taxing</a:t>
            </a:r>
          </a:p>
          <a:p>
            <a:r>
              <a:rPr lang="en-US" dirty="0" smtClean="0"/>
              <a:t>Tourism</a:t>
            </a:r>
          </a:p>
          <a:p>
            <a:pPr lvl="1"/>
            <a:r>
              <a:rPr lang="en-US" dirty="0" smtClean="0"/>
              <a:t>Major income source in many developing countries</a:t>
            </a:r>
          </a:p>
          <a:p>
            <a:pPr lvl="1"/>
            <a:r>
              <a:rPr lang="en-US" dirty="0" smtClean="0"/>
              <a:t>Impacts to infrastructure, landscape, and perception</a:t>
            </a:r>
          </a:p>
          <a:p>
            <a:r>
              <a:rPr lang="en-US" dirty="0" smtClean="0"/>
              <a:t>Human Health, Well Being, and Security</a:t>
            </a:r>
          </a:p>
          <a:p>
            <a:pPr lvl="1"/>
            <a:r>
              <a:rPr lang="en-US" dirty="0" smtClean="0"/>
              <a:t>Heat waves, floods, and droughts have direct impact</a:t>
            </a:r>
          </a:p>
          <a:p>
            <a:pPr lvl="1"/>
            <a:r>
              <a:rPr lang="en-US" dirty="0" smtClean="0"/>
              <a:t>Substantial lasting mental health effects</a:t>
            </a:r>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smtClean="0"/>
          </a:p>
        </p:txBody>
      </p:sp>
      <p:sp>
        <p:nvSpPr>
          <p:cNvPr id="2" name="Title 1"/>
          <p:cNvSpPr>
            <a:spLocks noGrp="1"/>
          </p:cNvSpPr>
          <p:nvPr>
            <p:ph type="title"/>
          </p:nvPr>
        </p:nvSpPr>
        <p:spPr/>
        <p:txBody>
          <a:bodyPr>
            <a:normAutofit/>
          </a:bodyPr>
          <a:lstStyle/>
          <a:p>
            <a:r>
              <a:rPr lang="en-US" sz="3200" dirty="0" smtClean="0"/>
              <a:t>System and Sector Based Aspects of Vulnerability, Exposure, and Impacts</a:t>
            </a:r>
            <a:endParaRPr lang="en-US" sz="3200" dirty="0"/>
          </a:p>
        </p:txBody>
      </p:sp>
    </p:spTree>
    <p:extLst>
      <p:ext uri="{BB962C8B-B14F-4D97-AF65-F5344CB8AC3E}">
        <p14:creationId xmlns:p14="http://schemas.microsoft.com/office/powerpoint/2010/main" val="3097899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a:t>
            </a:r>
            <a:r>
              <a:rPr lang="en-US" dirty="0"/>
              <a:t>Special Report brings together scientific communities with expertise in three very different </a:t>
            </a:r>
            <a:r>
              <a:rPr lang="en-US" dirty="0" smtClean="0"/>
              <a:t>aspects”:</a:t>
            </a:r>
          </a:p>
          <a:p>
            <a:pPr lvl="1"/>
            <a:r>
              <a:rPr lang="en-US" dirty="0" smtClean="0"/>
              <a:t>Disaster recovery</a:t>
            </a:r>
          </a:p>
          <a:p>
            <a:pPr lvl="1"/>
            <a:r>
              <a:rPr lang="en-US" dirty="0" smtClean="0"/>
              <a:t>Disaster risk management</a:t>
            </a:r>
          </a:p>
          <a:p>
            <a:pPr lvl="1"/>
            <a:r>
              <a:rPr lang="en-US" dirty="0" smtClean="0"/>
              <a:t>IPCC WG1 and WGII</a:t>
            </a:r>
          </a:p>
          <a:p>
            <a:pPr lvl="2"/>
            <a:r>
              <a:rPr lang="en-US" dirty="0" smtClean="0"/>
              <a:t>Physical science of climate change</a:t>
            </a:r>
          </a:p>
          <a:p>
            <a:pPr lvl="2"/>
            <a:r>
              <a:rPr lang="en-US" dirty="0" smtClean="0"/>
              <a:t>Climate change impacts, adaptation and vulnerability</a:t>
            </a:r>
            <a:endParaRPr lang="en-US" dirty="0"/>
          </a:p>
        </p:txBody>
      </p:sp>
      <p:sp>
        <p:nvSpPr>
          <p:cNvPr id="2" name="Title 1"/>
          <p:cNvSpPr>
            <a:spLocks noGrp="1"/>
          </p:cNvSpPr>
          <p:nvPr>
            <p:ph type="title"/>
          </p:nvPr>
        </p:nvSpPr>
        <p:spPr/>
        <p:txBody>
          <a:bodyPr>
            <a:normAutofit fontScale="90000"/>
          </a:bodyPr>
          <a:lstStyle/>
          <a:p>
            <a:r>
              <a:rPr lang="en-US" dirty="0" smtClean="0"/>
              <a:t>Integration of Climate and Disaster Response Communities</a:t>
            </a:r>
            <a:endParaRPr lang="en-US" dirty="0"/>
          </a:p>
        </p:txBody>
      </p:sp>
    </p:spTree>
    <p:extLst>
      <p:ext uri="{BB962C8B-B14F-4D97-AF65-F5344CB8AC3E}">
        <p14:creationId xmlns:p14="http://schemas.microsoft.com/office/powerpoint/2010/main" val="1498692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Disaster recovery – First Responders. Keys are facilitating coping and recovery.  Focus is on current activities.</a:t>
            </a:r>
          </a:p>
          <a:p>
            <a:r>
              <a:rPr lang="en-US" sz="2400" dirty="0" smtClean="0"/>
              <a:t>Disaster risk management – Evaluators of adaptation and mitigation.  The keys are reduction of vulnerability and exposure. </a:t>
            </a:r>
            <a:r>
              <a:rPr lang="en-US" sz="2400" dirty="0"/>
              <a:t> </a:t>
            </a:r>
            <a:r>
              <a:rPr lang="en-US" sz="2400" dirty="0" smtClean="0"/>
              <a:t>Focus is longer term human and economic cycles.</a:t>
            </a:r>
          </a:p>
          <a:p>
            <a:r>
              <a:rPr lang="en-US" sz="2400" dirty="0" smtClean="0"/>
              <a:t>IPCC – Evaluators of impacts for near and distant future.  Keys are trends in means and variances over decades or centuries. </a:t>
            </a:r>
            <a:endParaRPr lang="en-US" sz="2400" dirty="0"/>
          </a:p>
        </p:txBody>
      </p:sp>
      <p:sp>
        <p:nvSpPr>
          <p:cNvPr id="2" name="Title 1"/>
          <p:cNvSpPr>
            <a:spLocks noGrp="1"/>
          </p:cNvSpPr>
          <p:nvPr>
            <p:ph type="title"/>
          </p:nvPr>
        </p:nvSpPr>
        <p:spPr/>
        <p:txBody>
          <a:bodyPr>
            <a:noAutofit/>
          </a:bodyPr>
          <a:lstStyle/>
          <a:p>
            <a:r>
              <a:rPr lang="en-US" sz="3600" dirty="0" smtClean="0"/>
              <a:t>Perspectives on the Impacts of Extreme Events</a:t>
            </a:r>
            <a:endParaRPr lang="en-US" sz="3600" dirty="0"/>
          </a:p>
        </p:txBody>
      </p:sp>
    </p:spTree>
    <p:extLst>
      <p:ext uri="{BB962C8B-B14F-4D97-AF65-F5344CB8AC3E}">
        <p14:creationId xmlns:p14="http://schemas.microsoft.com/office/powerpoint/2010/main" val="4290511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en-US" sz="2000" dirty="0" smtClean="0"/>
              <a:t>Local Now</a:t>
            </a:r>
          </a:p>
          <a:p>
            <a:pPr lvl="1"/>
            <a:r>
              <a:rPr lang="en-US" sz="1800" dirty="0" smtClean="0"/>
              <a:t>Cope with risk often using long standing local traditions and resources.  Supplements through humanitarian relief agencies when needed.</a:t>
            </a:r>
          </a:p>
          <a:p>
            <a:pPr lvl="1"/>
            <a:r>
              <a:rPr lang="en-US" sz="1800" dirty="0" smtClean="0"/>
              <a:t>Population movement.  A potential contentious solution that could be aggravated by climate change.</a:t>
            </a:r>
          </a:p>
          <a:p>
            <a:pPr lvl="1"/>
            <a:r>
              <a:rPr lang="en-US" sz="1800" dirty="0" smtClean="0"/>
              <a:t>Recovery and reconstruction to original state</a:t>
            </a:r>
          </a:p>
          <a:p>
            <a:r>
              <a:rPr lang="en-US" sz="2000" dirty="0" smtClean="0"/>
              <a:t>Local Future (Desired)</a:t>
            </a:r>
          </a:p>
          <a:p>
            <a:pPr lvl="1"/>
            <a:r>
              <a:rPr lang="en-US" sz="1800" dirty="0" smtClean="0"/>
              <a:t>Understanding and communication of risk factors</a:t>
            </a:r>
          </a:p>
          <a:p>
            <a:pPr lvl="1"/>
            <a:r>
              <a:rPr lang="en-US" sz="1800" dirty="0" smtClean="0"/>
              <a:t>Early warning to avoid disaster</a:t>
            </a:r>
          </a:p>
          <a:p>
            <a:pPr lvl="1"/>
            <a:r>
              <a:rPr lang="en-US" sz="1800" dirty="0" smtClean="0"/>
              <a:t>Maintenance of ecosystems through land use</a:t>
            </a:r>
          </a:p>
          <a:p>
            <a:pPr lvl="1"/>
            <a:r>
              <a:rPr lang="en-US" sz="1800" dirty="0" smtClean="0"/>
              <a:t>Proactive building of response plans and capabilities</a:t>
            </a:r>
          </a:p>
          <a:p>
            <a:pPr lvl="1"/>
            <a:r>
              <a:rPr lang="en-US" sz="1800" dirty="0" smtClean="0"/>
              <a:t>Adaptation to increased risk</a:t>
            </a:r>
            <a:endParaRPr lang="en-US" sz="1800" dirty="0"/>
          </a:p>
        </p:txBody>
      </p:sp>
      <p:sp>
        <p:nvSpPr>
          <p:cNvPr id="2" name="Title 1"/>
          <p:cNvSpPr>
            <a:spLocks noGrp="1"/>
          </p:cNvSpPr>
          <p:nvPr>
            <p:ph type="title"/>
          </p:nvPr>
        </p:nvSpPr>
        <p:spPr/>
        <p:txBody>
          <a:bodyPr>
            <a:noAutofit/>
          </a:bodyPr>
          <a:lstStyle/>
          <a:p>
            <a:pPr lvl="1"/>
            <a:r>
              <a:rPr lang="en-US" sz="2800" b="1" dirty="0" smtClean="0"/>
              <a:t>“Relief is politically more appealing than disaster risk management …”  It works for both donors and recipients.</a:t>
            </a:r>
          </a:p>
        </p:txBody>
      </p:sp>
    </p:spTree>
    <p:extLst>
      <p:ext uri="{BB962C8B-B14F-4D97-AF65-F5344CB8AC3E}">
        <p14:creationId xmlns:p14="http://schemas.microsoft.com/office/powerpoint/2010/main" val="1648360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536" y="685800"/>
            <a:ext cx="6662928" cy="4407408"/>
          </a:xfrm>
          <a:prstGeom prst="rect">
            <a:avLst/>
          </a:prstGeom>
        </p:spPr>
      </p:pic>
      <p:sp>
        <p:nvSpPr>
          <p:cNvPr id="4" name="TextBox 3"/>
          <p:cNvSpPr txBox="1"/>
          <p:nvPr/>
        </p:nvSpPr>
        <p:spPr>
          <a:xfrm>
            <a:off x="871954" y="4953000"/>
            <a:ext cx="7967246" cy="1200329"/>
          </a:xfrm>
          <a:prstGeom prst="rect">
            <a:avLst/>
          </a:prstGeom>
          <a:noFill/>
        </p:spPr>
        <p:txBody>
          <a:bodyPr wrap="none" rtlCol="0">
            <a:spAutoFit/>
          </a:bodyPr>
          <a:lstStyle/>
          <a:p>
            <a:r>
              <a:rPr lang="en-US" dirty="0" smtClean="0"/>
              <a:t>Report dedicates a full chapter to each of local, national and</a:t>
            </a:r>
          </a:p>
          <a:p>
            <a:r>
              <a:rPr lang="en-US" dirty="0" smtClean="0"/>
              <a:t>International issues related to extreme events (9 total).  This is where</a:t>
            </a:r>
          </a:p>
          <a:p>
            <a:r>
              <a:rPr lang="en-US" dirty="0"/>
              <a:t>t</a:t>
            </a:r>
            <a:r>
              <a:rPr lang="en-US" dirty="0" smtClean="0"/>
              <a:t>he authors merge climate change science  into</a:t>
            </a:r>
          </a:p>
          <a:p>
            <a:r>
              <a:rPr lang="en-US" dirty="0" smtClean="0"/>
              <a:t>the socio- and econ- sciences.</a:t>
            </a:r>
          </a:p>
        </p:txBody>
      </p:sp>
    </p:spTree>
    <p:extLst>
      <p:ext uri="{BB962C8B-B14F-4D97-AF65-F5344CB8AC3E}">
        <p14:creationId xmlns:p14="http://schemas.microsoft.com/office/powerpoint/2010/main" val="67488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86045302"/>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31668"/>
            <a:ext cx="8229600" cy="1143000"/>
          </a:xfrm>
        </p:spPr>
        <p:txBody>
          <a:bodyPr/>
          <a:lstStyle/>
          <a:p>
            <a:r>
              <a:rPr lang="en-US" dirty="0" smtClean="0"/>
              <a:t>Outline</a:t>
            </a:r>
            <a:endParaRPr lang="en-US" dirty="0"/>
          </a:p>
        </p:txBody>
      </p:sp>
      <p:sp>
        <p:nvSpPr>
          <p:cNvPr id="12" name="Rectangle 11"/>
          <p:cNvSpPr/>
          <p:nvPr/>
        </p:nvSpPr>
        <p:spPr>
          <a:xfrm>
            <a:off x="609600" y="1752600"/>
            <a:ext cx="1023036" cy="584775"/>
          </a:xfrm>
          <a:prstGeom prst="rect">
            <a:avLst/>
          </a:prstGeom>
          <a:noFill/>
        </p:spPr>
        <p:txBody>
          <a:bodyPr wrap="none" lIns="91440" tIns="45720" rIns="91440" bIns="45720">
            <a:spAutoFit/>
          </a:bodyPr>
          <a:lstStyle/>
          <a:p>
            <a:pPr algn="ctr"/>
            <a:r>
              <a:rPr lang="en-US" sz="3200" b="1" i="1" cap="none" spc="0" dirty="0" err="1"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Yufei</a:t>
            </a:r>
            <a:endParaRPr lang="en-US" sz="32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13" name="Rectangle 12"/>
          <p:cNvSpPr/>
          <p:nvPr/>
        </p:nvSpPr>
        <p:spPr>
          <a:xfrm>
            <a:off x="997012" y="3276600"/>
            <a:ext cx="1010213" cy="584775"/>
          </a:xfrm>
          <a:prstGeom prst="rect">
            <a:avLst/>
          </a:prstGeom>
          <a:noFill/>
        </p:spPr>
        <p:txBody>
          <a:bodyPr wrap="none" lIns="91440" tIns="45720" rIns="91440" bIns="45720">
            <a:spAutoFit/>
          </a:bodyPr>
          <a:lstStyle/>
          <a:p>
            <a:pPr algn="ctr"/>
            <a:r>
              <a:rPr lang="en-US" sz="3200" b="1" i="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Sean</a:t>
            </a:r>
            <a:endParaRPr lang="en-US" sz="32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14" name="Rectangle 13"/>
          <p:cNvSpPr/>
          <p:nvPr/>
        </p:nvSpPr>
        <p:spPr>
          <a:xfrm>
            <a:off x="719901" y="4800600"/>
            <a:ext cx="904415" cy="584775"/>
          </a:xfrm>
          <a:prstGeom prst="rect">
            <a:avLst/>
          </a:prstGeom>
          <a:noFill/>
        </p:spPr>
        <p:txBody>
          <a:bodyPr wrap="none" lIns="91440" tIns="45720" rIns="91440" bIns="45720">
            <a:spAutoFit/>
          </a:bodyPr>
          <a:lstStyle/>
          <a:p>
            <a:pPr algn="ctr"/>
            <a:r>
              <a:rPr lang="en-US" sz="3200" b="1" i="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Tom</a:t>
            </a:r>
            <a:endParaRPr lang="en-US" sz="3200" b="1" cap="none" spc="0"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505518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000" dirty="0" smtClean="0"/>
              <a:t>Extreme events escalated to disasters are most acutely experienced at the local level</a:t>
            </a:r>
          </a:p>
          <a:p>
            <a:pPr lvl="1"/>
            <a:r>
              <a:rPr lang="en-US" sz="1800" dirty="0" smtClean="0"/>
              <a:t>Disaster response improves with early warning, improved forecasting, understanding  consequences of extreme and compounded events</a:t>
            </a:r>
          </a:p>
          <a:p>
            <a:pPr lvl="1"/>
            <a:r>
              <a:rPr lang="en-US" sz="1800" dirty="0" smtClean="0"/>
              <a:t>Sustainable land management is an effective disaster risk reduction tool</a:t>
            </a:r>
          </a:p>
          <a:p>
            <a:pPr lvl="1"/>
            <a:r>
              <a:rPr lang="en-US" sz="1800" dirty="0"/>
              <a:t>Ecosystem management and restoration activities </a:t>
            </a:r>
            <a:r>
              <a:rPr lang="en-US" sz="1800" dirty="0" smtClean="0"/>
              <a:t>are </a:t>
            </a:r>
            <a:r>
              <a:rPr lang="en-US" sz="1800" dirty="0"/>
              <a:t>essential to protecting and sustaining </a:t>
            </a:r>
            <a:r>
              <a:rPr lang="en-US" sz="1800" dirty="0" smtClean="0"/>
              <a:t>local livelihoods </a:t>
            </a:r>
            <a:r>
              <a:rPr lang="en-US" sz="1800" dirty="0"/>
              <a:t>in the face of climate extreme</a:t>
            </a:r>
          </a:p>
          <a:p>
            <a:r>
              <a:rPr lang="en-US" sz="2000" dirty="0" smtClean="0"/>
              <a:t>Integration of science and policy at local level key to risk management</a:t>
            </a:r>
          </a:p>
          <a:p>
            <a:r>
              <a:rPr lang="en-US" sz="2000" dirty="0" smtClean="0"/>
              <a:t>Coping versus proactive management – Social-Economic factors inhibit uniform solutions</a:t>
            </a:r>
          </a:p>
          <a:p>
            <a:r>
              <a:rPr lang="en-US" sz="2000" dirty="0" smtClean="0"/>
              <a:t>Focus shifts from short term impact to longer term trends and resilience</a:t>
            </a:r>
            <a:endParaRPr lang="en-US" sz="2000" dirty="0"/>
          </a:p>
        </p:txBody>
      </p:sp>
      <p:sp>
        <p:nvSpPr>
          <p:cNvPr id="2" name="Title 1"/>
          <p:cNvSpPr>
            <a:spLocks noGrp="1"/>
          </p:cNvSpPr>
          <p:nvPr>
            <p:ph type="title"/>
          </p:nvPr>
        </p:nvSpPr>
        <p:spPr/>
        <p:txBody>
          <a:bodyPr>
            <a:noAutofit/>
          </a:bodyPr>
          <a:lstStyle/>
          <a:p>
            <a:r>
              <a:rPr lang="en-US" sz="3600" dirty="0" smtClean="0"/>
              <a:t>Managing Risks from Climate Extremes at the Local Level </a:t>
            </a:r>
            <a:r>
              <a:rPr lang="en-US" sz="1600" dirty="0" smtClean="0"/>
              <a:t>(520)</a:t>
            </a:r>
            <a:endParaRPr lang="en-US" sz="1600" dirty="0"/>
          </a:p>
        </p:txBody>
      </p:sp>
    </p:spTree>
    <p:extLst>
      <p:ext uri="{BB962C8B-B14F-4D97-AF65-F5344CB8AC3E}">
        <p14:creationId xmlns:p14="http://schemas.microsoft.com/office/powerpoint/2010/main" val="2533042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National government is </a:t>
            </a:r>
            <a:r>
              <a:rPr lang="en-US" sz="2000" dirty="0"/>
              <a:t>central to providing risk management-related public goods </a:t>
            </a:r>
            <a:r>
              <a:rPr lang="en-US" sz="2000" dirty="0" smtClean="0"/>
              <a:t>and has financial and organizational </a:t>
            </a:r>
            <a:r>
              <a:rPr lang="en-US" sz="2000" dirty="0"/>
              <a:t>authority in planning and implementing these goods </a:t>
            </a:r>
            <a:endParaRPr lang="en-US" sz="2000" dirty="0" smtClean="0"/>
          </a:p>
          <a:p>
            <a:r>
              <a:rPr lang="en-US" sz="2000" dirty="0" smtClean="0"/>
              <a:t>Referenced Hyogo Framework (10 year plan with 5 action priorities)</a:t>
            </a:r>
          </a:p>
          <a:p>
            <a:pPr lvl="1"/>
            <a:r>
              <a:rPr lang="en-US" sz="1800" dirty="0" smtClean="0"/>
              <a:t>Strong institutional basis for disaster risk reduction</a:t>
            </a:r>
          </a:p>
          <a:p>
            <a:pPr lvl="1"/>
            <a:r>
              <a:rPr lang="en-US" sz="1800" dirty="0" smtClean="0"/>
              <a:t>Early warning strategy for identity and risk assessment</a:t>
            </a:r>
          </a:p>
          <a:p>
            <a:pPr lvl="1"/>
            <a:r>
              <a:rPr lang="en-US" sz="1800" dirty="0" smtClean="0"/>
              <a:t>Reduction of risk factors</a:t>
            </a:r>
          </a:p>
          <a:p>
            <a:pPr lvl="1"/>
            <a:r>
              <a:rPr lang="en-US" sz="1800" dirty="0" smtClean="0"/>
              <a:t>Ecosystem protection</a:t>
            </a:r>
          </a:p>
          <a:p>
            <a:pPr lvl="1"/>
            <a:r>
              <a:rPr lang="en-US" sz="1800" dirty="0" smtClean="0"/>
              <a:t>Effective preparedness nation-wide for response and all levels</a:t>
            </a:r>
          </a:p>
          <a:p>
            <a:r>
              <a:rPr lang="en-US" sz="2000" dirty="0" smtClean="0"/>
              <a:t>Assumption of Liability</a:t>
            </a:r>
          </a:p>
          <a:p>
            <a:pPr lvl="1"/>
            <a:r>
              <a:rPr lang="en-US" sz="1800" dirty="0" smtClean="0"/>
              <a:t>Explicit – law and contracts</a:t>
            </a:r>
          </a:p>
          <a:p>
            <a:pPr lvl="1"/>
            <a:r>
              <a:rPr lang="en-US" sz="1800" dirty="0" smtClean="0"/>
              <a:t>Implicit – moral - quality of life, maintenance of resources</a:t>
            </a:r>
            <a:endParaRPr lang="en-US" sz="1800" dirty="0"/>
          </a:p>
          <a:p>
            <a:endParaRPr lang="en-US" dirty="0"/>
          </a:p>
        </p:txBody>
      </p:sp>
      <p:sp>
        <p:nvSpPr>
          <p:cNvPr id="2" name="Title 1"/>
          <p:cNvSpPr>
            <a:spLocks noGrp="1"/>
          </p:cNvSpPr>
          <p:nvPr>
            <p:ph type="title"/>
          </p:nvPr>
        </p:nvSpPr>
        <p:spPr/>
        <p:txBody>
          <a:bodyPr>
            <a:normAutofit fontScale="90000"/>
          </a:bodyPr>
          <a:lstStyle/>
          <a:p>
            <a:r>
              <a:rPr lang="en-US" dirty="0"/>
              <a:t>Managing Risks from Climate Extremes at the </a:t>
            </a:r>
            <a:r>
              <a:rPr lang="en-US" dirty="0" smtClean="0"/>
              <a:t>National </a:t>
            </a:r>
            <a:r>
              <a:rPr lang="en-US" dirty="0"/>
              <a:t>Level</a:t>
            </a:r>
          </a:p>
        </p:txBody>
      </p:sp>
    </p:spTree>
    <p:extLst>
      <p:ext uri="{BB962C8B-B14F-4D97-AF65-F5344CB8AC3E}">
        <p14:creationId xmlns:p14="http://schemas.microsoft.com/office/powerpoint/2010/main" val="221876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Social Responsibilities</a:t>
            </a:r>
          </a:p>
          <a:p>
            <a:pPr lvl="1"/>
            <a:r>
              <a:rPr lang="en-US" sz="2000" dirty="0" smtClean="0"/>
              <a:t>Health</a:t>
            </a:r>
          </a:p>
          <a:p>
            <a:pPr lvl="1"/>
            <a:r>
              <a:rPr lang="en-US" sz="2000" dirty="0" smtClean="0"/>
              <a:t>Water resources</a:t>
            </a:r>
          </a:p>
          <a:p>
            <a:pPr lvl="1"/>
            <a:r>
              <a:rPr lang="en-US" sz="2000" dirty="0" smtClean="0"/>
              <a:t>Infra-structure</a:t>
            </a:r>
          </a:p>
          <a:p>
            <a:pPr lvl="2"/>
            <a:r>
              <a:rPr lang="en-US" sz="1800" dirty="0" smtClean="0"/>
              <a:t>Housing</a:t>
            </a:r>
          </a:p>
          <a:p>
            <a:pPr lvl="2"/>
            <a:r>
              <a:rPr lang="en-US" sz="1800" dirty="0" smtClean="0"/>
              <a:t>Cities</a:t>
            </a:r>
          </a:p>
          <a:p>
            <a:pPr lvl="2"/>
            <a:r>
              <a:rPr lang="en-US" sz="1800" dirty="0" smtClean="0"/>
              <a:t>Transportation</a:t>
            </a:r>
          </a:p>
          <a:p>
            <a:pPr lvl="2"/>
            <a:r>
              <a:rPr lang="en-US" sz="1800" dirty="0" smtClean="0"/>
              <a:t>Energy</a:t>
            </a:r>
          </a:p>
          <a:p>
            <a:r>
              <a:rPr lang="en-US" sz="2400" dirty="0" smtClean="0"/>
              <a:t>Flood/Drought Management</a:t>
            </a:r>
          </a:p>
          <a:p>
            <a:r>
              <a:rPr lang="en-US" sz="2400" dirty="0" smtClean="0"/>
              <a:t>Natural Ecosystems and Forestry</a:t>
            </a:r>
          </a:p>
          <a:p>
            <a:r>
              <a:rPr lang="en-US" sz="2400" dirty="0" smtClean="0"/>
              <a:t>Agriculture and Food Security</a:t>
            </a:r>
          </a:p>
          <a:p>
            <a:r>
              <a:rPr lang="en-US" sz="2400" dirty="0" smtClean="0"/>
              <a:t>Coastal and Fisheries Management</a:t>
            </a:r>
          </a:p>
        </p:txBody>
      </p:sp>
      <p:sp>
        <p:nvSpPr>
          <p:cNvPr id="2" name="Title 1"/>
          <p:cNvSpPr>
            <a:spLocks noGrp="1"/>
          </p:cNvSpPr>
          <p:nvPr>
            <p:ph type="title"/>
          </p:nvPr>
        </p:nvSpPr>
        <p:spPr/>
        <p:txBody>
          <a:bodyPr>
            <a:normAutofit fontScale="90000"/>
          </a:bodyPr>
          <a:lstStyle/>
          <a:p>
            <a:r>
              <a:rPr lang="en-US" dirty="0"/>
              <a:t>Managing Risks from Climate Extremes at the National Level</a:t>
            </a:r>
          </a:p>
        </p:txBody>
      </p:sp>
    </p:spTree>
    <p:extLst>
      <p:ext uri="{BB962C8B-B14F-4D97-AF65-F5344CB8AC3E}">
        <p14:creationId xmlns:p14="http://schemas.microsoft.com/office/powerpoint/2010/main" val="40029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Systemic risks at the global level</a:t>
            </a:r>
          </a:p>
          <a:p>
            <a:pPr lvl="1"/>
            <a:r>
              <a:rPr lang="en-US" dirty="0" smtClean="0"/>
              <a:t>International trade, finance, shared geography and resources</a:t>
            </a:r>
          </a:p>
          <a:p>
            <a:pPr lvl="1"/>
            <a:r>
              <a:rPr lang="en-US" dirty="0" smtClean="0"/>
              <a:t>Underlying biogeochemical systems and cycles</a:t>
            </a:r>
          </a:p>
          <a:p>
            <a:r>
              <a:rPr lang="en-US" dirty="0" smtClean="0"/>
              <a:t>International environmental law</a:t>
            </a:r>
          </a:p>
          <a:p>
            <a:r>
              <a:rPr lang="en-US" dirty="0" smtClean="0"/>
              <a:t>Funding, transfer of risk, transfer of technology</a:t>
            </a:r>
          </a:p>
          <a:p>
            <a:r>
              <a:rPr lang="en-US" dirty="0" smtClean="0"/>
              <a:t>Influence response protocols avoiding weather version of CNN effect.</a:t>
            </a:r>
            <a:endParaRPr lang="en-US" dirty="0"/>
          </a:p>
        </p:txBody>
      </p:sp>
      <p:sp>
        <p:nvSpPr>
          <p:cNvPr id="2" name="Title 1"/>
          <p:cNvSpPr>
            <a:spLocks noGrp="1"/>
          </p:cNvSpPr>
          <p:nvPr>
            <p:ph type="title"/>
          </p:nvPr>
        </p:nvSpPr>
        <p:spPr/>
        <p:txBody>
          <a:bodyPr>
            <a:normAutofit fontScale="90000"/>
          </a:bodyPr>
          <a:lstStyle/>
          <a:p>
            <a:r>
              <a:rPr lang="en-US" dirty="0"/>
              <a:t>Managing Risks from Climate Extremes at the </a:t>
            </a:r>
            <a:r>
              <a:rPr lang="en-US" dirty="0" smtClean="0"/>
              <a:t>International </a:t>
            </a:r>
            <a:r>
              <a:rPr lang="en-US" dirty="0"/>
              <a:t>Level</a:t>
            </a:r>
          </a:p>
        </p:txBody>
      </p:sp>
    </p:spTree>
    <p:extLst>
      <p:ext uri="{BB962C8B-B14F-4D97-AF65-F5344CB8AC3E}">
        <p14:creationId xmlns:p14="http://schemas.microsoft.com/office/powerpoint/2010/main" val="3501103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Integration of temporal scales</a:t>
            </a:r>
          </a:p>
          <a:p>
            <a:pPr lvl="1"/>
            <a:r>
              <a:rPr lang="en-US" dirty="0" smtClean="0"/>
              <a:t>Recall disaster management and risk reduction focuses on (relatively) near future time spans</a:t>
            </a:r>
          </a:p>
          <a:p>
            <a:pPr lvl="1"/>
            <a:r>
              <a:rPr lang="en-US" dirty="0" smtClean="0"/>
              <a:t>Climate change analysis extends decades or centuries</a:t>
            </a:r>
          </a:p>
          <a:p>
            <a:r>
              <a:rPr lang="en-US" dirty="0" smtClean="0"/>
              <a:t>Evaluation of climate adaptation costs at global scale</a:t>
            </a:r>
            <a:endParaRPr lang="en-US" dirty="0"/>
          </a:p>
        </p:txBody>
      </p:sp>
      <p:sp>
        <p:nvSpPr>
          <p:cNvPr id="2" name="Title 1"/>
          <p:cNvSpPr>
            <a:spLocks noGrp="1"/>
          </p:cNvSpPr>
          <p:nvPr>
            <p:ph type="title"/>
          </p:nvPr>
        </p:nvSpPr>
        <p:spPr/>
        <p:txBody>
          <a:bodyPr>
            <a:normAutofit fontScale="90000"/>
          </a:bodyPr>
          <a:lstStyle/>
          <a:p>
            <a:r>
              <a:rPr lang="en-US" dirty="0"/>
              <a:t>Managing Risks from Climate Extremes at the International Level</a:t>
            </a:r>
          </a:p>
        </p:txBody>
      </p:sp>
    </p:spTree>
    <p:extLst>
      <p:ext uri="{BB962C8B-B14F-4D97-AF65-F5344CB8AC3E}">
        <p14:creationId xmlns:p14="http://schemas.microsoft.com/office/powerpoint/2010/main" val="75614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060" y="1162812"/>
            <a:ext cx="6659880" cy="4532376"/>
          </a:xfrm>
          <a:prstGeom prst="rect">
            <a:avLst/>
          </a:prstGeom>
        </p:spPr>
      </p:pic>
    </p:spTree>
    <p:extLst>
      <p:ext uri="{BB962C8B-B14F-4D97-AF65-F5344CB8AC3E}">
        <p14:creationId xmlns:p14="http://schemas.microsoft.com/office/powerpoint/2010/main" val="1859425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012" y="1737360"/>
            <a:ext cx="6665976" cy="3383280"/>
          </a:xfrm>
          <a:prstGeom prst="rect">
            <a:avLst/>
          </a:prstGeom>
        </p:spPr>
      </p:pic>
      <p:sp>
        <p:nvSpPr>
          <p:cNvPr id="3" name="TextBox 2"/>
          <p:cNvSpPr txBox="1"/>
          <p:nvPr/>
        </p:nvSpPr>
        <p:spPr>
          <a:xfrm>
            <a:off x="885734" y="5428593"/>
            <a:ext cx="8052204" cy="600164"/>
          </a:xfrm>
          <a:prstGeom prst="rect">
            <a:avLst/>
          </a:prstGeom>
          <a:noFill/>
        </p:spPr>
        <p:txBody>
          <a:bodyPr wrap="none" rtlCol="0">
            <a:spAutoFit/>
          </a:bodyPr>
          <a:lstStyle/>
          <a:p>
            <a:r>
              <a:rPr lang="en-US" sz="1100" dirty="0" smtClean="0"/>
              <a:t>Top-down scenario</a:t>
            </a:r>
            <a:r>
              <a:rPr lang="en-US" sz="1100" dirty="0"/>
              <a:t>, impacts-first approach (left panel) and bottom-up </a:t>
            </a:r>
            <a:r>
              <a:rPr lang="en-US" sz="1100" dirty="0" smtClean="0"/>
              <a:t>vulnerability,</a:t>
            </a:r>
          </a:p>
          <a:p>
            <a:r>
              <a:rPr lang="en-US" sz="1100" dirty="0" smtClean="0"/>
              <a:t>thresholds-first </a:t>
            </a:r>
            <a:r>
              <a:rPr lang="en-US" sz="1100" dirty="0"/>
              <a:t>approach (right panel) – </a:t>
            </a:r>
            <a:r>
              <a:rPr lang="en-US" sz="1100" dirty="0" smtClean="0"/>
              <a:t>comparison </a:t>
            </a:r>
            <a:r>
              <a:rPr lang="en-US" sz="1100" dirty="0"/>
              <a:t>of stages </a:t>
            </a:r>
            <a:r>
              <a:rPr lang="en-US" sz="1100" dirty="0" smtClean="0"/>
              <a:t>involved in identifying and evaluating</a:t>
            </a:r>
          </a:p>
          <a:p>
            <a:r>
              <a:rPr lang="en-US" sz="1100" dirty="0" smtClean="0"/>
              <a:t>adaptation </a:t>
            </a:r>
            <a:r>
              <a:rPr lang="en-US" sz="1100" dirty="0"/>
              <a:t>options under changing climate </a:t>
            </a:r>
            <a:r>
              <a:rPr lang="en-US" sz="1100" dirty="0" smtClean="0"/>
              <a:t>conditions. Adapted </a:t>
            </a:r>
            <a:r>
              <a:rPr lang="en-US" sz="1100" dirty="0"/>
              <a:t>from </a:t>
            </a:r>
            <a:r>
              <a:rPr lang="en-US" sz="1100" dirty="0" err="1"/>
              <a:t>Kwadijk</a:t>
            </a:r>
            <a:r>
              <a:rPr lang="en-US" sz="1100" dirty="0"/>
              <a:t> et al. (2010) and Ranger et al. (</a:t>
            </a:r>
            <a:r>
              <a:rPr lang="en-US" sz="1100" dirty="0" smtClean="0"/>
              <a:t>2010)</a:t>
            </a:r>
            <a:endParaRPr lang="en-US" sz="1100" dirty="0"/>
          </a:p>
        </p:txBody>
      </p:sp>
      <p:sp>
        <p:nvSpPr>
          <p:cNvPr id="4" name="TextBox 3"/>
          <p:cNvSpPr txBox="1"/>
          <p:nvPr/>
        </p:nvSpPr>
        <p:spPr>
          <a:xfrm>
            <a:off x="1295301" y="814552"/>
            <a:ext cx="6553397" cy="369332"/>
          </a:xfrm>
          <a:prstGeom prst="rect">
            <a:avLst/>
          </a:prstGeom>
          <a:noFill/>
        </p:spPr>
        <p:txBody>
          <a:bodyPr wrap="none" rtlCol="0">
            <a:spAutoFit/>
          </a:bodyPr>
          <a:lstStyle/>
          <a:p>
            <a:r>
              <a:rPr lang="en-US" dirty="0" smtClean="0"/>
              <a:t>Two ways to look at the consequences of climate change</a:t>
            </a:r>
            <a:endParaRPr lang="en-US" dirty="0"/>
          </a:p>
        </p:txBody>
      </p:sp>
    </p:spTree>
    <p:extLst>
      <p:ext uri="{BB962C8B-B14F-4D97-AF65-F5344CB8AC3E}">
        <p14:creationId xmlns:p14="http://schemas.microsoft.com/office/powerpoint/2010/main" val="3531658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88" y="1767840"/>
            <a:ext cx="6669024" cy="3322320"/>
          </a:xfrm>
          <a:prstGeom prst="rect">
            <a:avLst/>
          </a:prstGeom>
        </p:spPr>
      </p:pic>
    </p:spTree>
    <p:extLst>
      <p:ext uri="{BB962C8B-B14F-4D97-AF65-F5344CB8AC3E}">
        <p14:creationId xmlns:p14="http://schemas.microsoft.com/office/powerpoint/2010/main" val="1837499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22" y="457200"/>
            <a:ext cx="3855802" cy="2386584"/>
          </a:xfrm>
          <a:prstGeom prst="rect">
            <a:avLst/>
          </a:prstGeom>
        </p:spPr>
      </p:pic>
      <p:sp>
        <p:nvSpPr>
          <p:cNvPr id="3" name="TextBox 2"/>
          <p:cNvSpPr txBox="1"/>
          <p:nvPr/>
        </p:nvSpPr>
        <p:spPr>
          <a:xfrm>
            <a:off x="1359819" y="2819400"/>
            <a:ext cx="7326981" cy="2246769"/>
          </a:xfrm>
          <a:prstGeom prst="rect">
            <a:avLst/>
          </a:prstGeom>
          <a:noFill/>
        </p:spPr>
        <p:txBody>
          <a:bodyPr wrap="square" rtlCol="0">
            <a:spAutoFit/>
          </a:bodyPr>
          <a:lstStyle/>
          <a:p>
            <a:r>
              <a:rPr lang="en-US" sz="1400" dirty="0" smtClean="0"/>
              <a:t>Disaster Risk Management is approached with modeling analogous to the way natural sciences approaches biogeochemical impacts of climate change.</a:t>
            </a:r>
          </a:p>
          <a:p>
            <a:endParaRPr lang="en-US" sz="1400" dirty="0"/>
          </a:p>
          <a:p>
            <a:r>
              <a:rPr lang="en-US" sz="1400" dirty="0"/>
              <a:t>A</a:t>
            </a:r>
            <a:r>
              <a:rPr lang="en-US" sz="1400" dirty="0" smtClean="0"/>
              <a:t> World Bank researcher is lead author on the consequences of &gt; 2 ⁰C</a:t>
            </a:r>
          </a:p>
          <a:p>
            <a:r>
              <a:rPr lang="en-US" sz="1400" dirty="0"/>
              <a:t>g</a:t>
            </a:r>
            <a:r>
              <a:rPr lang="en-US" sz="1400" dirty="0" smtClean="0"/>
              <a:t>lobal mean temperature rise.</a:t>
            </a:r>
          </a:p>
          <a:p>
            <a:endParaRPr lang="en-US" sz="1400" dirty="0"/>
          </a:p>
          <a:p>
            <a:r>
              <a:rPr lang="en-US" sz="1400" dirty="0" smtClean="0"/>
              <a:t>(</a:t>
            </a:r>
            <a:r>
              <a:rPr lang="en-US" sz="1400" dirty="0" err="1" smtClean="0"/>
              <a:t>Hallegette,S</a:t>
            </a:r>
            <a:r>
              <a:rPr lang="en-US" sz="1400" dirty="0" smtClean="0"/>
              <a:t>., et. al., 2010, A Note on the Economic Cost of Climate Change and the Rationale to Limit it </a:t>
            </a:r>
            <a:r>
              <a:rPr lang="en-US" sz="1400" dirty="0"/>
              <a:t>Below 2 </a:t>
            </a:r>
            <a:r>
              <a:rPr lang="en-US" sz="1400" dirty="0" smtClean="0"/>
              <a:t>⁰C.  Background Paper to the 2010 World Development Report, Policy Research Working Paper 5179, World Bank, Washington, DC., pp19).</a:t>
            </a:r>
            <a:endParaRPr lang="en-US" sz="1400" dirty="0"/>
          </a:p>
        </p:txBody>
      </p:sp>
    </p:spTree>
    <p:extLst>
      <p:ext uri="{BB962C8B-B14F-4D97-AF65-F5344CB8AC3E}">
        <p14:creationId xmlns:p14="http://schemas.microsoft.com/office/powerpoint/2010/main" val="657128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Disaster risk – reminder that this community includes all hazards with climate/weather as a subset, tsunamis, earthquakes, volcanoes are also within its scope</a:t>
            </a:r>
          </a:p>
          <a:p>
            <a:r>
              <a:rPr lang="en-US" sz="2400" dirty="0" smtClean="0"/>
              <a:t>Climate adaptation – disaster is not just cyclone, flood and drought but also “creeping” long term shifts in temperature, precipitation or </a:t>
            </a:r>
            <a:r>
              <a:rPr lang="en-US" sz="2400" dirty="0" err="1" smtClean="0"/>
              <a:t>cryosphere</a:t>
            </a:r>
            <a:endParaRPr lang="en-US" sz="2400" dirty="0" smtClean="0"/>
          </a:p>
          <a:p>
            <a:r>
              <a:rPr lang="en-US" sz="2400" dirty="0" smtClean="0"/>
              <a:t>Common ground – floods, droughts, heat waves</a:t>
            </a:r>
          </a:p>
          <a:p>
            <a:r>
              <a:rPr lang="en-US" sz="2400" dirty="0" smtClean="0"/>
              <a:t>The underlying theme is reduce risks and understand the potential for thresholds and tipping points.</a:t>
            </a:r>
            <a:endParaRPr lang="en-US" sz="2400" dirty="0"/>
          </a:p>
        </p:txBody>
      </p:sp>
      <p:sp>
        <p:nvSpPr>
          <p:cNvPr id="2" name="Title 1"/>
          <p:cNvSpPr>
            <a:spLocks noGrp="1"/>
          </p:cNvSpPr>
          <p:nvPr>
            <p:ph type="title"/>
          </p:nvPr>
        </p:nvSpPr>
        <p:spPr/>
        <p:txBody>
          <a:bodyPr>
            <a:normAutofit fontScale="90000"/>
          </a:bodyPr>
          <a:lstStyle/>
          <a:p>
            <a:r>
              <a:rPr lang="en-US" dirty="0" smtClean="0"/>
              <a:t>“Toward </a:t>
            </a:r>
            <a:r>
              <a:rPr lang="en-US" dirty="0"/>
              <a:t>a Sustainable</a:t>
            </a:r>
            <a:br>
              <a:rPr lang="en-US" dirty="0"/>
            </a:br>
            <a:r>
              <a:rPr lang="en-US" dirty="0"/>
              <a:t>and Resilient </a:t>
            </a:r>
            <a:r>
              <a:rPr lang="en-US" dirty="0" smtClean="0"/>
              <a:t>Future”</a:t>
            </a:r>
            <a:endParaRPr lang="en-US" dirty="0"/>
          </a:p>
        </p:txBody>
      </p:sp>
    </p:spTree>
    <p:extLst>
      <p:ext uri="{BB962C8B-B14F-4D97-AF65-F5344CB8AC3E}">
        <p14:creationId xmlns:p14="http://schemas.microsoft.com/office/powerpoint/2010/main" val="169445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4045"/>
          <a:stretch/>
        </p:blipFill>
        <p:spPr>
          <a:xfrm>
            <a:off x="-1" y="17814"/>
            <a:ext cx="9144001" cy="5195454"/>
          </a:xfrm>
          <a:solidFill>
            <a:schemeClr val="bg2">
              <a:lumMod val="90000"/>
            </a:schemeClr>
          </a:solidFill>
        </p:spPr>
      </p:pic>
      <p:sp>
        <p:nvSpPr>
          <p:cNvPr id="7" name="Action Button: Information 6">
            <a:hlinkClick r:id="rId4" action="ppaction://hlinksldjump" highlightClick="1"/>
          </p:cNvPr>
          <p:cNvSpPr/>
          <p:nvPr/>
        </p:nvSpPr>
        <p:spPr>
          <a:xfrm>
            <a:off x="4674919" y="1470066"/>
            <a:ext cx="228600" cy="2286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Information 7">
            <a:hlinkClick r:id="rId5" action="ppaction://hlinksldjump" highlightClick="1"/>
          </p:cNvPr>
          <p:cNvSpPr/>
          <p:nvPr/>
        </p:nvSpPr>
        <p:spPr>
          <a:xfrm>
            <a:off x="6919851" y="1513114"/>
            <a:ext cx="228600" cy="2286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Action Button: Information 8">
            <a:hlinkClick r:id="rId6" action="ppaction://hlinksldjump" highlightClick="1"/>
          </p:cNvPr>
          <p:cNvSpPr/>
          <p:nvPr/>
        </p:nvSpPr>
        <p:spPr>
          <a:xfrm>
            <a:off x="6172200" y="2880261"/>
            <a:ext cx="228600" cy="2286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Action Button: Information 9">
            <a:hlinkClick r:id="rId7" action="ppaction://hlinksldjump" highlightClick="1"/>
          </p:cNvPr>
          <p:cNvSpPr/>
          <p:nvPr/>
        </p:nvSpPr>
        <p:spPr>
          <a:xfrm>
            <a:off x="2705100" y="1676400"/>
            <a:ext cx="228600" cy="228600"/>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910" t="73476" r="1168" b="1409"/>
          <a:stretch/>
        </p:blipFill>
        <p:spPr>
          <a:xfrm>
            <a:off x="0" y="5247904"/>
            <a:ext cx="9144000" cy="1610096"/>
          </a:xfrm>
          <a:prstGeom prst="rect">
            <a:avLst/>
          </a:prstGeom>
        </p:spPr>
      </p:pic>
      <p:sp>
        <p:nvSpPr>
          <p:cNvPr id="6" name="TextBox 5"/>
          <p:cNvSpPr txBox="1"/>
          <p:nvPr/>
        </p:nvSpPr>
        <p:spPr>
          <a:xfrm>
            <a:off x="6781800" y="6488668"/>
            <a:ext cx="2339102" cy="307777"/>
          </a:xfrm>
          <a:prstGeom prst="rect">
            <a:avLst/>
          </a:prstGeom>
          <a:noFill/>
        </p:spPr>
        <p:txBody>
          <a:bodyPr wrap="none" rtlCol="0">
            <a:spAutoFit/>
          </a:bodyPr>
          <a:lstStyle/>
          <a:p>
            <a:r>
              <a:rPr lang="en-US" sz="1400" dirty="0" smtClean="0"/>
              <a:t>(mpeel@unimelb.edu.au)</a:t>
            </a:r>
            <a:endParaRPr lang="en-US" sz="1400" dirty="0"/>
          </a:p>
        </p:txBody>
      </p:sp>
    </p:spTree>
    <p:extLst>
      <p:ext uri="{BB962C8B-B14F-4D97-AF65-F5344CB8AC3E}">
        <p14:creationId xmlns:p14="http://schemas.microsoft.com/office/powerpoint/2010/main" val="3049234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856" y="1798320"/>
            <a:ext cx="6114288" cy="3261360"/>
          </a:xfrm>
          <a:prstGeom prst="rect">
            <a:avLst/>
          </a:prstGeom>
        </p:spPr>
      </p:pic>
      <p:sp>
        <p:nvSpPr>
          <p:cNvPr id="3" name="TextBox 2"/>
          <p:cNvSpPr txBox="1"/>
          <p:nvPr/>
        </p:nvSpPr>
        <p:spPr>
          <a:xfrm>
            <a:off x="1928648" y="5295744"/>
            <a:ext cx="5591339" cy="646331"/>
          </a:xfrm>
          <a:prstGeom prst="rect">
            <a:avLst/>
          </a:prstGeom>
          <a:noFill/>
        </p:spPr>
        <p:txBody>
          <a:bodyPr wrap="none" rtlCol="0">
            <a:spAutoFit/>
          </a:bodyPr>
          <a:lstStyle/>
          <a:p>
            <a:r>
              <a:rPr lang="en-US" dirty="0"/>
              <a:t>Incremental and transformative pathways to </a:t>
            </a:r>
            <a:r>
              <a:rPr lang="en-US" dirty="0" smtClean="0"/>
              <a:t>resilience</a:t>
            </a:r>
          </a:p>
          <a:p>
            <a:r>
              <a:rPr lang="en-US" dirty="0" smtClean="0"/>
              <a:t>(The story line that emerges from the three communities)</a:t>
            </a:r>
            <a:endParaRPr lang="en-US" dirty="0"/>
          </a:p>
        </p:txBody>
      </p:sp>
    </p:spTree>
    <p:extLst>
      <p:ext uri="{BB962C8B-B14F-4D97-AF65-F5344CB8AC3E}">
        <p14:creationId xmlns:p14="http://schemas.microsoft.com/office/powerpoint/2010/main" val="1886797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Urban – concentration of population, wealth and government influence (consistent with Megacities report)</a:t>
            </a:r>
          </a:p>
          <a:p>
            <a:pPr lvl="1"/>
            <a:r>
              <a:rPr lang="en-US" sz="2000" dirty="0" smtClean="0"/>
              <a:t>Critical for energy consumption</a:t>
            </a:r>
          </a:p>
          <a:p>
            <a:pPr lvl="1"/>
            <a:r>
              <a:rPr lang="en-US" sz="2000" dirty="0" smtClean="0"/>
              <a:t>Critical for emission patterns</a:t>
            </a:r>
          </a:p>
          <a:p>
            <a:pPr lvl="1"/>
            <a:r>
              <a:rPr lang="en-US" sz="2000" dirty="0" smtClean="0"/>
              <a:t>Critical for disaster risk reduction</a:t>
            </a:r>
          </a:p>
          <a:p>
            <a:r>
              <a:rPr lang="en-US" sz="2400" dirty="0" smtClean="0"/>
              <a:t>Rural</a:t>
            </a:r>
          </a:p>
          <a:p>
            <a:pPr lvl="1"/>
            <a:r>
              <a:rPr lang="en-US" sz="2000" dirty="0" smtClean="0"/>
              <a:t>Primary focus for climate change mitigation</a:t>
            </a:r>
          </a:p>
          <a:p>
            <a:pPr lvl="1"/>
            <a:r>
              <a:rPr lang="en-US" sz="2000" dirty="0" smtClean="0"/>
              <a:t>Geographically majority of </a:t>
            </a:r>
            <a:r>
              <a:rPr lang="en-US" sz="2000" smtClean="0"/>
              <a:t>the Earth’s surface</a:t>
            </a:r>
            <a:endParaRPr lang="en-US" sz="2000" dirty="0" smtClean="0"/>
          </a:p>
          <a:p>
            <a:pPr lvl="2"/>
            <a:r>
              <a:rPr lang="en-US" sz="1600" dirty="0" smtClean="0"/>
              <a:t>Boreal and rain forests</a:t>
            </a:r>
          </a:p>
          <a:p>
            <a:pPr lvl="2"/>
            <a:r>
              <a:rPr lang="en-US" sz="1600" dirty="0" smtClean="0"/>
              <a:t>Agriculture and </a:t>
            </a:r>
            <a:r>
              <a:rPr lang="en-US" sz="1600" dirty="0" err="1" smtClean="0"/>
              <a:t>agri</a:t>
            </a:r>
            <a:r>
              <a:rPr lang="en-US" sz="1600" dirty="0" smtClean="0"/>
              <a:t>-forests</a:t>
            </a:r>
          </a:p>
          <a:p>
            <a:pPr lvl="2"/>
            <a:r>
              <a:rPr lang="en-US" sz="1600" dirty="0" smtClean="0"/>
              <a:t>Wetlands, watersheds and tundra</a:t>
            </a:r>
          </a:p>
          <a:p>
            <a:pPr lvl="2"/>
            <a:r>
              <a:rPr lang="en-US" sz="1600" dirty="0" err="1" smtClean="0"/>
              <a:t>Cryoshere</a:t>
            </a:r>
            <a:r>
              <a:rPr lang="en-US" sz="1600" dirty="0" smtClean="0"/>
              <a:t> and oceans</a:t>
            </a:r>
          </a:p>
          <a:p>
            <a:pPr lvl="1"/>
            <a:endParaRPr lang="en-US" dirty="0"/>
          </a:p>
        </p:txBody>
      </p:sp>
      <p:sp>
        <p:nvSpPr>
          <p:cNvPr id="2" name="Title 1"/>
          <p:cNvSpPr>
            <a:spLocks noGrp="1"/>
          </p:cNvSpPr>
          <p:nvPr>
            <p:ph type="title"/>
          </p:nvPr>
        </p:nvSpPr>
        <p:spPr/>
        <p:txBody>
          <a:bodyPr>
            <a:normAutofit fontScale="90000"/>
          </a:bodyPr>
          <a:lstStyle/>
          <a:p>
            <a:r>
              <a:rPr lang="en-US" dirty="0" smtClean="0"/>
              <a:t>Urban and Rural Mitigation Strategies</a:t>
            </a:r>
            <a:endParaRPr lang="en-US" dirty="0"/>
          </a:p>
        </p:txBody>
      </p:sp>
    </p:spTree>
    <p:extLst>
      <p:ext uri="{BB962C8B-B14F-4D97-AF65-F5344CB8AC3E}">
        <p14:creationId xmlns:p14="http://schemas.microsoft.com/office/powerpoint/2010/main" val="306769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Current concerns</a:t>
            </a:r>
          </a:p>
          <a:p>
            <a:pPr lvl="1"/>
            <a:r>
              <a:rPr lang="en-US" dirty="0" smtClean="0"/>
              <a:t>Decay of Greenland ice sheet</a:t>
            </a:r>
          </a:p>
          <a:p>
            <a:pPr lvl="1"/>
            <a:r>
              <a:rPr lang="en-US" dirty="0" smtClean="0"/>
              <a:t>Recession of Amazon rain forest</a:t>
            </a:r>
          </a:p>
          <a:p>
            <a:pPr lvl="1"/>
            <a:r>
              <a:rPr lang="en-US" dirty="0" smtClean="0"/>
              <a:t>Changes in Indian monsoon</a:t>
            </a:r>
          </a:p>
          <a:p>
            <a:pPr lvl="1"/>
            <a:r>
              <a:rPr lang="en-US" dirty="0" smtClean="0"/>
              <a:t>Encroachment of woody vegetation into savannas</a:t>
            </a:r>
          </a:p>
          <a:p>
            <a:pPr lvl="1"/>
            <a:r>
              <a:rPr lang="en-US" dirty="0" smtClean="0"/>
              <a:t>Algae populations on coral reefs</a:t>
            </a:r>
          </a:p>
          <a:p>
            <a:pPr lvl="1"/>
            <a:r>
              <a:rPr lang="en-US" dirty="0" smtClean="0"/>
              <a:t>Fresh water </a:t>
            </a:r>
            <a:r>
              <a:rPr lang="en-US" dirty="0" err="1" smtClean="0"/>
              <a:t>eutrofication</a:t>
            </a:r>
            <a:endParaRPr lang="en-US" dirty="0"/>
          </a:p>
        </p:txBody>
      </p:sp>
      <p:sp>
        <p:nvSpPr>
          <p:cNvPr id="2" name="Title 1"/>
          <p:cNvSpPr>
            <a:spLocks noGrp="1"/>
          </p:cNvSpPr>
          <p:nvPr>
            <p:ph type="title"/>
          </p:nvPr>
        </p:nvSpPr>
        <p:spPr/>
        <p:txBody>
          <a:bodyPr/>
          <a:lstStyle/>
          <a:p>
            <a:r>
              <a:rPr lang="en-US" dirty="0"/>
              <a:t>Climate Tipping Points</a:t>
            </a:r>
          </a:p>
        </p:txBody>
      </p:sp>
    </p:spTree>
    <p:extLst>
      <p:ext uri="{BB962C8B-B14F-4D97-AF65-F5344CB8AC3E}">
        <p14:creationId xmlns:p14="http://schemas.microsoft.com/office/powerpoint/2010/main" val="3203146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An approach to estimate extreme value probabilities from the tail of a probability distribution.</a:t>
            </a:r>
          </a:p>
          <a:p>
            <a:r>
              <a:rPr lang="en-US" sz="2400" dirty="0" smtClean="0"/>
              <a:t>Estimation of probabilities outside observable data ranges</a:t>
            </a:r>
          </a:p>
          <a:p>
            <a:r>
              <a:rPr lang="en-US" sz="2400" dirty="0" smtClean="0"/>
              <a:t>Recall Dr. James </a:t>
            </a:r>
            <a:r>
              <a:rPr lang="en-US" sz="2400" dirty="0" err="1" smtClean="0"/>
              <a:t>Elsner’s</a:t>
            </a:r>
            <a:r>
              <a:rPr lang="en-US" sz="2400" dirty="0" smtClean="0"/>
              <a:t> talk on violent tornados (EAS Seminar)</a:t>
            </a:r>
            <a:endParaRPr lang="en-US" sz="2400" dirty="0"/>
          </a:p>
        </p:txBody>
      </p:sp>
      <p:sp>
        <p:nvSpPr>
          <p:cNvPr id="2" name="Title 1"/>
          <p:cNvSpPr>
            <a:spLocks noGrp="1"/>
          </p:cNvSpPr>
          <p:nvPr>
            <p:ph type="title"/>
          </p:nvPr>
        </p:nvSpPr>
        <p:spPr/>
        <p:txBody>
          <a:bodyPr>
            <a:normAutofit/>
          </a:bodyPr>
          <a:lstStyle/>
          <a:p>
            <a:r>
              <a:rPr lang="en-US" sz="4000" dirty="0" smtClean="0"/>
              <a:t>Extreme Value Theory</a:t>
            </a:r>
            <a:endParaRPr lang="en-US" sz="4000" dirty="0"/>
          </a:p>
        </p:txBody>
      </p:sp>
    </p:spTree>
    <p:extLst>
      <p:ext uri="{BB962C8B-B14F-4D97-AF65-F5344CB8AC3E}">
        <p14:creationId xmlns:p14="http://schemas.microsoft.com/office/powerpoint/2010/main" val="1754122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Need greater amount of useful information on risks before events occur including early warnings.</a:t>
            </a:r>
          </a:p>
          <a:p>
            <a:r>
              <a:rPr lang="en-US" sz="2000" dirty="0"/>
              <a:t>Better investment in DRR/DRM plans, strategies and tools for adaptation </a:t>
            </a:r>
            <a:r>
              <a:rPr lang="en-US" sz="2000" dirty="0" smtClean="0"/>
              <a:t>to reduce needed response </a:t>
            </a:r>
            <a:r>
              <a:rPr lang="en-US" sz="2000" dirty="0"/>
              <a:t>to extreme events.</a:t>
            </a:r>
          </a:p>
          <a:p>
            <a:r>
              <a:rPr lang="en-US" sz="2000" dirty="0"/>
              <a:t>Successful DRR/DRM requires legal and regulatory framework for effective coordination of activities and use of funds.</a:t>
            </a:r>
          </a:p>
          <a:p>
            <a:r>
              <a:rPr lang="en-US" sz="2000" dirty="0"/>
              <a:t>Risk transfer provides incentives for reduction of vulnerability and exposure.</a:t>
            </a:r>
          </a:p>
          <a:p>
            <a:r>
              <a:rPr lang="en-US" sz="2000" dirty="0" smtClean="0"/>
              <a:t>Research that integrates natural, social, health and engineering sciences provides the justification for risk reduction</a:t>
            </a:r>
            <a:r>
              <a:rPr lang="en-US" sz="2400" dirty="0" smtClean="0"/>
              <a:t>.</a:t>
            </a:r>
          </a:p>
        </p:txBody>
      </p:sp>
      <p:sp>
        <p:nvSpPr>
          <p:cNvPr id="3" name="Title 2"/>
          <p:cNvSpPr>
            <a:spLocks noGrp="1"/>
          </p:cNvSpPr>
          <p:nvPr>
            <p:ph type="title"/>
          </p:nvPr>
        </p:nvSpPr>
        <p:spPr/>
        <p:txBody>
          <a:bodyPr>
            <a:noAutofit/>
          </a:bodyPr>
          <a:lstStyle/>
          <a:p>
            <a:r>
              <a:rPr lang="en-US" sz="3200" dirty="0" smtClean="0"/>
              <a:t>Conclusions - Synthesis </a:t>
            </a:r>
            <a:r>
              <a:rPr lang="en-US" sz="3200" dirty="0"/>
              <a:t>of Lessons from Case Studies</a:t>
            </a:r>
          </a:p>
        </p:txBody>
      </p:sp>
    </p:spTree>
    <p:extLst>
      <p:ext uri="{BB962C8B-B14F-4D97-AF65-F5344CB8AC3E}">
        <p14:creationId xmlns:p14="http://schemas.microsoft.com/office/powerpoint/2010/main" val="3036260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9639"/>
            <a:ext cx="7772400" cy="1829761"/>
          </a:xfrm>
        </p:spPr>
        <p:txBody>
          <a:bodyPr/>
          <a:lstStyle/>
          <a:p>
            <a:pPr algn="ctr"/>
            <a:r>
              <a:rPr lang="en-US" dirty="0" smtClean="0"/>
              <a:t>Thank You</a:t>
            </a:r>
            <a:endParaRPr lang="en-US" dirty="0"/>
          </a:p>
        </p:txBody>
      </p:sp>
      <p:sp>
        <p:nvSpPr>
          <p:cNvPr id="3" name="Subtitle 2"/>
          <p:cNvSpPr>
            <a:spLocks noGrp="1"/>
          </p:cNvSpPr>
          <p:nvPr>
            <p:ph type="subTitle" idx="1"/>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607211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might you determine the robustness of a climate model simulation so you can assign a confidence level to the projected changes of an extreme?</a:t>
            </a:r>
          </a:p>
        </p:txBody>
      </p:sp>
      <p:sp>
        <p:nvSpPr>
          <p:cNvPr id="3" name="Title 2"/>
          <p:cNvSpPr>
            <a:spLocks noGrp="1"/>
          </p:cNvSpPr>
          <p:nvPr>
            <p:ph type="title"/>
          </p:nvPr>
        </p:nvSpPr>
        <p:spPr/>
        <p:txBody>
          <a:bodyPr/>
          <a:lstStyle/>
          <a:p>
            <a:r>
              <a:rPr lang="en-US" dirty="0" smtClean="0"/>
              <a:t>Q: Climate Model Projections </a:t>
            </a:r>
            <a:endParaRPr lang="en-US" dirty="0"/>
          </a:p>
        </p:txBody>
      </p:sp>
    </p:spTree>
    <p:extLst>
      <p:ext uri="{BB962C8B-B14F-4D97-AF65-F5344CB8AC3E}">
        <p14:creationId xmlns:p14="http://schemas.microsoft.com/office/powerpoint/2010/main" val="2823025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Is the result seen among multiple models and with multiple simulations?</a:t>
            </a:r>
          </a:p>
          <a:p>
            <a:pPr lvl="1"/>
            <a:r>
              <a:rPr lang="en-US" dirty="0" smtClean="0"/>
              <a:t>Suggests robust consequence of underlying assumptions</a:t>
            </a:r>
          </a:p>
          <a:p>
            <a:pPr lvl="1"/>
            <a:r>
              <a:rPr lang="en-US" dirty="0" smtClean="0"/>
              <a:t>Not due to arbitrary choices marking the differences between different models</a:t>
            </a:r>
          </a:p>
          <a:p>
            <a:r>
              <a:rPr lang="en-US" dirty="0" smtClean="0"/>
              <a:t>Does the result make physical sense?</a:t>
            </a:r>
          </a:p>
          <a:p>
            <a:pPr lvl="1"/>
            <a:r>
              <a:rPr lang="en-US" dirty="0" smtClean="0"/>
              <a:t>If the magnitude of the effect makes theoretical sense then credibility is added</a:t>
            </a:r>
          </a:p>
          <a:p>
            <a:pPr lvl="1"/>
            <a:r>
              <a:rPr lang="en-US" dirty="0" smtClean="0"/>
              <a:t>If it matches with observations even more credibility is added</a:t>
            </a:r>
          </a:p>
          <a:p>
            <a:r>
              <a:rPr lang="en-US" dirty="0" smtClean="0"/>
              <a:t>Robust and non-Robust Results</a:t>
            </a:r>
          </a:p>
          <a:p>
            <a:pPr lvl="1"/>
            <a:r>
              <a:rPr lang="en-US" dirty="0" smtClean="0"/>
              <a:t>Robust </a:t>
            </a:r>
            <a:r>
              <a:rPr lang="en-US" dirty="0" smtClean="0">
                <a:sym typeface="Wingdings" pitchFamily="2" charset="2"/>
              </a:rPr>
              <a:t> warming planet as a function of increased greenhouse gasses, changes in water vapor with temperature</a:t>
            </a:r>
          </a:p>
          <a:p>
            <a:pPr lvl="1"/>
            <a:r>
              <a:rPr lang="en-US" dirty="0" smtClean="0">
                <a:sym typeface="Wingdings" pitchFamily="2" charset="2"/>
              </a:rPr>
              <a:t>Non-Robust  ENSO changes as a result of climate forcings, impacts of hurricanes</a:t>
            </a:r>
            <a:endParaRPr lang="en-US" dirty="0"/>
          </a:p>
        </p:txBody>
      </p:sp>
      <p:sp>
        <p:nvSpPr>
          <p:cNvPr id="3" name="Title 2"/>
          <p:cNvSpPr>
            <a:spLocks noGrp="1"/>
          </p:cNvSpPr>
          <p:nvPr>
            <p:ph type="title"/>
          </p:nvPr>
        </p:nvSpPr>
        <p:spPr/>
        <p:txBody>
          <a:bodyPr>
            <a:normAutofit/>
          </a:bodyPr>
          <a:lstStyle/>
          <a:p>
            <a:r>
              <a:rPr lang="en-US" sz="3200" dirty="0" smtClean="0"/>
              <a:t>A: Robustness of Model Simulations</a:t>
            </a:r>
            <a:endParaRPr lang="en-US" sz="3200" dirty="0"/>
          </a:p>
        </p:txBody>
      </p:sp>
      <p:sp>
        <p:nvSpPr>
          <p:cNvPr id="4" name="TextBox 3"/>
          <p:cNvSpPr txBox="1"/>
          <p:nvPr/>
        </p:nvSpPr>
        <p:spPr>
          <a:xfrm>
            <a:off x="6248400" y="6400800"/>
            <a:ext cx="2765501" cy="369332"/>
          </a:xfrm>
          <a:prstGeom prst="rect">
            <a:avLst/>
          </a:prstGeom>
          <a:noFill/>
        </p:spPr>
        <p:txBody>
          <a:bodyPr wrap="none" rtlCol="0">
            <a:spAutoFit/>
          </a:bodyPr>
          <a:lstStyle/>
          <a:p>
            <a:r>
              <a:rPr lang="en-US" dirty="0" smtClean="0"/>
              <a:t>Source: realclimate.org</a:t>
            </a:r>
            <a:endParaRPr lang="en-US" dirty="0"/>
          </a:p>
        </p:txBody>
      </p:sp>
    </p:spTree>
    <p:extLst>
      <p:ext uri="{BB962C8B-B14F-4D97-AF65-F5344CB8AC3E}">
        <p14:creationId xmlns:p14="http://schemas.microsoft.com/office/powerpoint/2010/main" val="1104318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283" y="1481138"/>
            <a:ext cx="6311433" cy="4525962"/>
          </a:xfrm>
        </p:spPr>
      </p:pic>
      <p:sp>
        <p:nvSpPr>
          <p:cNvPr id="3" name="Title 2"/>
          <p:cNvSpPr>
            <a:spLocks noGrp="1"/>
          </p:cNvSpPr>
          <p:nvPr>
            <p:ph type="title"/>
          </p:nvPr>
        </p:nvSpPr>
        <p:spPr/>
        <p:txBody>
          <a:bodyPr/>
          <a:lstStyle/>
          <a:p>
            <a:r>
              <a:rPr lang="en-US" dirty="0" smtClean="0"/>
              <a:t>Question 2 Part 1 of 2</a:t>
            </a:r>
            <a:endParaRPr lang="en-US" dirty="0"/>
          </a:p>
        </p:txBody>
      </p:sp>
    </p:spTree>
    <p:extLst>
      <p:ext uri="{BB962C8B-B14F-4D97-AF65-F5344CB8AC3E}">
        <p14:creationId xmlns:p14="http://schemas.microsoft.com/office/powerpoint/2010/main" val="636957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925" y="1481138"/>
            <a:ext cx="5598150" cy="4525962"/>
          </a:xfrm>
        </p:spPr>
      </p:pic>
      <p:sp>
        <p:nvSpPr>
          <p:cNvPr id="3" name="Title 2"/>
          <p:cNvSpPr>
            <a:spLocks noGrp="1"/>
          </p:cNvSpPr>
          <p:nvPr>
            <p:ph type="title"/>
          </p:nvPr>
        </p:nvSpPr>
        <p:spPr/>
        <p:txBody>
          <a:bodyPr/>
          <a:lstStyle/>
          <a:p>
            <a:r>
              <a:rPr lang="en-US" dirty="0" smtClean="0"/>
              <a:t>Question 2 Part 2 of 2</a:t>
            </a:r>
            <a:endParaRPr lang="en-US" dirty="0"/>
          </a:p>
        </p:txBody>
      </p:sp>
    </p:spTree>
    <p:extLst>
      <p:ext uri="{BB962C8B-B14F-4D97-AF65-F5344CB8AC3E}">
        <p14:creationId xmlns:p14="http://schemas.microsoft.com/office/powerpoint/2010/main" val="296514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0" y="0"/>
            <a:ext cx="8686800" cy="1143000"/>
          </a:xfrm>
        </p:spPr>
        <p:txBody>
          <a:bodyPr>
            <a:normAutofit fontScale="90000"/>
          </a:bodyPr>
          <a:lstStyle/>
          <a:p>
            <a:r>
              <a:rPr lang="en-US" dirty="0" smtClean="0"/>
              <a:t>Introduction</a:t>
            </a:r>
            <a:br>
              <a:rPr lang="en-US" dirty="0" smtClean="0"/>
            </a:br>
            <a:r>
              <a:rPr lang="en-US" dirty="0"/>
              <a:t> </a:t>
            </a:r>
            <a:r>
              <a:rPr lang="en-US" dirty="0" smtClean="0"/>
              <a:t>                       ---</a:t>
            </a:r>
            <a:r>
              <a:rPr lang="en-US" sz="3200" dirty="0" smtClean="0"/>
              <a:t>Key concepts &amp; scope</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34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0" y="1451140"/>
            <a:ext cx="3962400" cy="566922"/>
          </a:xfrm>
          <a:prstGeom prst="wedgeRectCallout">
            <a:avLst>
              <a:gd name="adj1" fmla="val 35824"/>
              <a:gd name="adj2" fmla="val 295732"/>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climate </a:t>
            </a:r>
            <a:r>
              <a:rPr lang="en-US" sz="1400" b="1" dirty="0" smtClean="0">
                <a:solidFill>
                  <a:schemeClr val="tx1"/>
                </a:solidFill>
              </a:rPr>
              <a:t>variable near the tails of observed values</a:t>
            </a:r>
            <a:endParaRPr lang="en-US" sz="1400" b="1" dirty="0">
              <a:solidFill>
                <a:schemeClr val="tx1"/>
              </a:solidFill>
            </a:endParaRPr>
          </a:p>
        </p:txBody>
      </p:sp>
      <p:sp>
        <p:nvSpPr>
          <p:cNvPr id="6" name="Rectangular Callout 5"/>
          <p:cNvSpPr/>
          <p:nvPr/>
        </p:nvSpPr>
        <p:spPr>
          <a:xfrm>
            <a:off x="4452" y="6113319"/>
            <a:ext cx="3805547" cy="404256"/>
          </a:xfrm>
          <a:prstGeom prst="wedgeRectCallout">
            <a:avLst>
              <a:gd name="adj1" fmla="val 84947"/>
              <a:gd name="adj2" fmla="val -275474"/>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schemeClr val="tx1"/>
                </a:solidFill>
              </a:rPr>
              <a:t>inventory of elements </a:t>
            </a:r>
            <a:r>
              <a:rPr lang="en-US" sz="1400" b="1" dirty="0" smtClean="0">
                <a:solidFill>
                  <a:schemeClr val="tx1"/>
                </a:solidFill>
              </a:rPr>
              <a:t>that can be affected by extreme events</a:t>
            </a:r>
            <a:endParaRPr lang="en-US" sz="1400" b="1" dirty="0">
              <a:solidFill>
                <a:schemeClr val="tx1"/>
              </a:solidFill>
            </a:endParaRPr>
          </a:p>
        </p:txBody>
      </p:sp>
      <p:sp>
        <p:nvSpPr>
          <p:cNvPr id="7" name="Rectangular Callout 6"/>
          <p:cNvSpPr/>
          <p:nvPr/>
        </p:nvSpPr>
        <p:spPr>
          <a:xfrm>
            <a:off x="6553200" y="1219200"/>
            <a:ext cx="2590800" cy="463881"/>
          </a:xfrm>
          <a:prstGeom prst="wedgeRectCallout">
            <a:avLst>
              <a:gd name="adj1" fmla="val -87821"/>
              <a:gd name="adj2" fmla="val 237659"/>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Propensity to be adversely affected</a:t>
            </a:r>
            <a:endParaRPr lang="en-US" sz="1400" b="1" dirty="0">
              <a:solidFill>
                <a:schemeClr val="tx1"/>
              </a:solidFill>
            </a:endParaRPr>
          </a:p>
        </p:txBody>
      </p:sp>
    </p:spTree>
    <p:extLst>
      <p:ext uri="{BB962C8B-B14F-4D97-AF65-F5344CB8AC3E}">
        <p14:creationId xmlns:p14="http://schemas.microsoft.com/office/powerpoint/2010/main" val="40401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Is CO</a:t>
            </a:r>
            <a:r>
              <a:rPr lang="en-US" baseline="-25000" dirty="0"/>
              <a:t>2</a:t>
            </a:r>
            <a:r>
              <a:rPr lang="en-US" dirty="0"/>
              <a:t> emission </a:t>
            </a:r>
            <a:r>
              <a:rPr lang="en-US" dirty="0" smtClean="0"/>
              <a:t>short circuiting natural </a:t>
            </a:r>
            <a:r>
              <a:rPr lang="en-US" dirty="0"/>
              <a:t>biogeochemical </a:t>
            </a:r>
            <a:r>
              <a:rPr lang="en-US" dirty="0" smtClean="0"/>
              <a:t>cycles?</a:t>
            </a:r>
            <a:endParaRPr lang="en-US" dirty="0"/>
          </a:p>
        </p:txBody>
      </p:sp>
      <p:sp>
        <p:nvSpPr>
          <p:cNvPr id="2" name="Title 1"/>
          <p:cNvSpPr>
            <a:spLocks noGrp="1"/>
          </p:cNvSpPr>
          <p:nvPr>
            <p:ph type="title"/>
          </p:nvPr>
        </p:nvSpPr>
        <p:spPr/>
        <p:txBody>
          <a:bodyPr>
            <a:normAutofit fontScale="90000"/>
          </a:bodyPr>
          <a:lstStyle/>
          <a:p>
            <a:r>
              <a:rPr lang="en-US" dirty="0" smtClean="0"/>
              <a:t>Question 2: Biogeochemical Cycles</a:t>
            </a:r>
            <a:endParaRPr lang="en-US" dirty="0"/>
          </a:p>
        </p:txBody>
      </p:sp>
    </p:spTree>
    <p:extLst>
      <p:ext uri="{BB962C8B-B14F-4D97-AF65-F5344CB8AC3E}">
        <p14:creationId xmlns:p14="http://schemas.microsoft.com/office/powerpoint/2010/main" val="3994353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584" y="1328928"/>
            <a:ext cx="6656832" cy="4200144"/>
          </a:xfrm>
          <a:prstGeom prst="rect">
            <a:avLst/>
          </a:prstGeom>
        </p:spPr>
      </p:pic>
    </p:spTree>
    <p:extLst>
      <p:ext uri="{BB962C8B-B14F-4D97-AF65-F5344CB8AC3E}">
        <p14:creationId xmlns:p14="http://schemas.microsoft.com/office/powerpoint/2010/main" val="2809616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229600" cy="1143000"/>
          </a:xfrm>
        </p:spPr>
        <p:txBody>
          <a:bodyPr>
            <a:normAutofit fontScale="90000"/>
          </a:bodyPr>
          <a:lstStyle/>
          <a:p>
            <a:r>
              <a:rPr lang="en-US" dirty="0" smtClean="0"/>
              <a:t>Case studies</a:t>
            </a:r>
            <a:br>
              <a:rPr lang="en-US" dirty="0" smtClean="0"/>
            </a:br>
            <a:r>
              <a:rPr lang="en-US" dirty="0" smtClean="0"/>
              <a:t>          </a:t>
            </a:r>
            <a:r>
              <a:rPr lang="en-US" sz="2700" dirty="0" smtClean="0"/>
              <a:t>---European Heat Waves of 2003 and 2006  </a:t>
            </a:r>
            <a:endParaRPr lang="en-US" sz="27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603" y="3200400"/>
            <a:ext cx="5267325" cy="352425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05" y="1600200"/>
            <a:ext cx="3429000" cy="3482245"/>
          </a:xfrm>
        </p:spPr>
      </p:pic>
      <p:sp>
        <p:nvSpPr>
          <p:cNvPr id="8" name="TextBox 7"/>
          <p:cNvSpPr txBox="1"/>
          <p:nvPr/>
        </p:nvSpPr>
        <p:spPr>
          <a:xfrm>
            <a:off x="3842967" y="1600200"/>
            <a:ext cx="4691434" cy="923330"/>
          </a:xfrm>
          <a:prstGeom prst="rect">
            <a:avLst/>
          </a:prstGeom>
          <a:noFill/>
        </p:spPr>
        <p:txBody>
          <a:bodyPr wrap="square" rtlCol="0">
            <a:spAutoFit/>
          </a:bodyPr>
          <a:lstStyle/>
          <a:p>
            <a:r>
              <a:rPr lang="en-US" dirty="0" smtClean="0"/>
              <a:t>“Economic costs </a:t>
            </a:r>
            <a:r>
              <a:rPr lang="en-US" dirty="0"/>
              <a:t>exceeding </a:t>
            </a:r>
            <a:r>
              <a:rPr lang="en-US" b="1" dirty="0"/>
              <a:t>€13 </a:t>
            </a:r>
            <a:r>
              <a:rPr lang="en-US" b="1" dirty="0" smtClean="0"/>
              <a:t>billion </a:t>
            </a:r>
          </a:p>
          <a:p>
            <a:r>
              <a:rPr lang="en-US" dirty="0" smtClean="0"/>
              <a:t>with </a:t>
            </a:r>
            <a:r>
              <a:rPr lang="en-US" dirty="0"/>
              <a:t>a death toll of over </a:t>
            </a:r>
            <a:r>
              <a:rPr lang="en-US" b="1" dirty="0"/>
              <a:t>30,000</a:t>
            </a:r>
            <a:r>
              <a:rPr lang="en-US" dirty="0"/>
              <a:t> across </a:t>
            </a:r>
            <a:r>
              <a:rPr lang="en-US" dirty="0" smtClean="0"/>
              <a:t>Europe (UNEP</a:t>
            </a:r>
            <a:r>
              <a:rPr lang="en-US" dirty="0"/>
              <a:t>, 2004</a:t>
            </a:r>
            <a:r>
              <a:rPr lang="en-US" dirty="0" smtClean="0"/>
              <a:t>)”</a:t>
            </a:r>
            <a:endParaRPr lang="en-US" dirty="0"/>
          </a:p>
        </p:txBody>
      </p:sp>
      <p:sp>
        <p:nvSpPr>
          <p:cNvPr id="9" name="Action Button: Return 8">
            <a:hlinkClick r:id="rId4" action="ppaction://hlinksldjump" highlightClick="1"/>
          </p:cNvPr>
          <p:cNvSpPr/>
          <p:nvPr/>
        </p:nvSpPr>
        <p:spPr>
          <a:xfrm>
            <a:off x="0" y="6336792"/>
            <a:ext cx="609600" cy="52120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28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361"/>
            <a:ext cx="8229600" cy="1143000"/>
          </a:xfrm>
        </p:spPr>
        <p:txBody>
          <a:bodyPr>
            <a:normAutofit fontScale="90000"/>
          </a:bodyPr>
          <a:lstStyle/>
          <a:p>
            <a:r>
              <a:rPr lang="en-US" dirty="0"/>
              <a:t>Case studies</a:t>
            </a:r>
            <a:br>
              <a:rPr lang="en-US" dirty="0"/>
            </a:br>
            <a:r>
              <a:rPr lang="en-US" dirty="0" smtClean="0"/>
              <a:t>                   </a:t>
            </a:r>
            <a:r>
              <a:rPr lang="en-US" sz="3100" dirty="0" smtClean="0"/>
              <a:t>---</a:t>
            </a:r>
            <a:r>
              <a:rPr lang="en-US" sz="3100" dirty="0" err="1" smtClean="0"/>
              <a:t>Dzud</a:t>
            </a:r>
            <a:r>
              <a:rPr lang="en-US" sz="3100" dirty="0" smtClean="0"/>
              <a:t> disaster in Mongolia</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823"/>
            <a:ext cx="9144000" cy="5670177"/>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1600" y="3864430"/>
            <a:ext cx="1981200" cy="1320800"/>
          </a:xfrm>
        </p:spPr>
      </p:pic>
      <p:sp>
        <p:nvSpPr>
          <p:cNvPr id="8" name="Action Button: Return 7">
            <a:hlinkClick r:id="rId4" action="ppaction://hlinksldjump" highlightClick="1"/>
          </p:cNvPr>
          <p:cNvSpPr/>
          <p:nvPr/>
        </p:nvSpPr>
        <p:spPr>
          <a:xfrm>
            <a:off x="8229600" y="5707380"/>
            <a:ext cx="609600" cy="52120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724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19200"/>
            <a:ext cx="5105400" cy="3400196"/>
          </a:xfrm>
        </p:spPr>
      </p:pic>
      <p:sp>
        <p:nvSpPr>
          <p:cNvPr id="3" name="Title 2"/>
          <p:cNvSpPr>
            <a:spLocks noGrp="1"/>
          </p:cNvSpPr>
          <p:nvPr>
            <p:ph type="title"/>
          </p:nvPr>
        </p:nvSpPr>
        <p:spPr>
          <a:xfrm>
            <a:off x="-10886" y="0"/>
            <a:ext cx="9154886" cy="1143000"/>
          </a:xfrm>
        </p:spPr>
        <p:txBody>
          <a:bodyPr>
            <a:normAutofit/>
          </a:bodyPr>
          <a:lstStyle/>
          <a:p>
            <a:r>
              <a:rPr lang="en-US" dirty="0"/>
              <a:t>Case studies</a:t>
            </a:r>
            <a:br>
              <a:rPr lang="en-US" dirty="0"/>
            </a:br>
            <a:r>
              <a:rPr lang="en-US" sz="2700" dirty="0" smtClean="0"/>
              <a:t>---</a:t>
            </a:r>
            <a:r>
              <a:rPr lang="en-US" sz="2200" dirty="0" smtClean="0"/>
              <a:t>Small Island Developing States: </a:t>
            </a:r>
            <a:r>
              <a:rPr lang="en-US" sz="2200" dirty="0"/>
              <a:t>The Challenge of Adaptation</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685" y="3608119"/>
            <a:ext cx="5037315" cy="3249881"/>
          </a:xfrm>
          <a:prstGeom prst="rect">
            <a:avLst/>
          </a:prstGeom>
        </p:spPr>
      </p:pic>
      <p:sp>
        <p:nvSpPr>
          <p:cNvPr id="6" name="Action Button: Return 5">
            <a:hlinkClick r:id="rId4" action="ppaction://hlinksldjump" highlightClick="1"/>
          </p:cNvPr>
          <p:cNvSpPr/>
          <p:nvPr/>
        </p:nvSpPr>
        <p:spPr>
          <a:xfrm>
            <a:off x="0" y="6319612"/>
            <a:ext cx="609600" cy="52120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3475" y="1304441"/>
            <a:ext cx="3950525" cy="2062103"/>
          </a:xfrm>
          <a:prstGeom prst="rect">
            <a:avLst/>
          </a:prstGeom>
          <a:noFill/>
        </p:spPr>
        <p:txBody>
          <a:bodyPr wrap="square" rtlCol="0">
            <a:spAutoFit/>
          </a:bodyPr>
          <a:lstStyle/>
          <a:p>
            <a:pPr marL="285750" indent="-285750">
              <a:buFont typeface="Wingdings" pitchFamily="2" charset="2"/>
              <a:buChar char="v"/>
            </a:pPr>
            <a:r>
              <a:rPr lang="en-US" sz="1600" dirty="0" smtClean="0"/>
              <a:t>Disadvantages including small </a:t>
            </a:r>
            <a:r>
              <a:rPr lang="en-US" sz="1600" dirty="0"/>
              <a:t>size, insularity, remoteness, and susceptibility to natural </a:t>
            </a:r>
            <a:r>
              <a:rPr lang="en-US" sz="1600" dirty="0" smtClean="0"/>
              <a:t>hazards</a:t>
            </a:r>
          </a:p>
          <a:p>
            <a:pPr marL="285750" indent="-285750">
              <a:buFont typeface="Wingdings" pitchFamily="2" charset="2"/>
              <a:buChar char="v"/>
            </a:pPr>
            <a:endParaRPr lang="en-US" sz="1600" dirty="0" smtClean="0"/>
          </a:p>
          <a:p>
            <a:pPr marL="285750" indent="-285750">
              <a:buFont typeface="Wingdings" pitchFamily="2" charset="2"/>
              <a:buChar char="v"/>
            </a:pPr>
            <a:r>
              <a:rPr lang="en-US" sz="1600" dirty="0" smtClean="0"/>
              <a:t>Vulnerable due to susceptible key economic sectors such as agriculture, fisheries, and tourism</a:t>
            </a:r>
          </a:p>
          <a:p>
            <a:pPr marL="285750" indent="-285750">
              <a:buFont typeface="Wingdings" pitchFamily="2" charset="2"/>
              <a:buChar char="v"/>
            </a:pPr>
            <a:endParaRPr lang="en-US" sz="1600" dirty="0"/>
          </a:p>
        </p:txBody>
      </p:sp>
      <p:sp>
        <p:nvSpPr>
          <p:cNvPr id="8" name="TextBox 7"/>
          <p:cNvSpPr txBox="1"/>
          <p:nvPr/>
        </p:nvSpPr>
        <p:spPr>
          <a:xfrm>
            <a:off x="457200" y="5233059"/>
            <a:ext cx="3507692" cy="646331"/>
          </a:xfrm>
          <a:prstGeom prst="rect">
            <a:avLst/>
          </a:prstGeom>
          <a:noFill/>
          <a:ln>
            <a:solidFill>
              <a:schemeClr val="accent1"/>
            </a:solidFill>
          </a:ln>
        </p:spPr>
        <p:txBody>
          <a:bodyPr wrap="none" rtlCol="0">
            <a:spAutoFit/>
          </a:bodyPr>
          <a:lstStyle/>
          <a:p>
            <a:r>
              <a:rPr lang="en-US" dirty="0" smtClean="0"/>
              <a:t>Maldives underwater Cabinet </a:t>
            </a:r>
          </a:p>
          <a:p>
            <a:r>
              <a:rPr lang="en-US" dirty="0" smtClean="0"/>
              <a:t>Meeting in 2009</a:t>
            </a:r>
            <a:endParaRPr lang="en-US" dirty="0"/>
          </a:p>
        </p:txBody>
      </p:sp>
    </p:spTree>
    <p:extLst>
      <p:ext uri="{BB962C8B-B14F-4D97-AF65-F5344CB8AC3E}">
        <p14:creationId xmlns:p14="http://schemas.microsoft.com/office/powerpoint/2010/main" val="2601662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6" y="0"/>
            <a:ext cx="9120753" cy="1143000"/>
          </a:xfrm>
        </p:spPr>
        <p:txBody>
          <a:bodyPr>
            <a:normAutofit fontScale="90000"/>
          </a:bodyPr>
          <a:lstStyle/>
          <a:p>
            <a:r>
              <a:rPr lang="en-US" dirty="0"/>
              <a:t>Case studies</a:t>
            </a:r>
            <a:br>
              <a:rPr lang="en-US" dirty="0"/>
            </a:br>
            <a:r>
              <a:rPr lang="en-US" sz="2700" dirty="0" smtClean="0"/>
              <a:t>---</a:t>
            </a:r>
            <a:r>
              <a:rPr lang="en-US" sz="2200" dirty="0" smtClean="0"/>
              <a:t>Hurricane Sandy: A billion-dollar event that has nothing to do with    </a:t>
            </a:r>
            <a:br>
              <a:rPr lang="en-US" sz="2200" dirty="0" smtClean="0"/>
            </a:br>
            <a:r>
              <a:rPr lang="en-US" sz="2200" dirty="0"/>
              <a:t> </a:t>
            </a:r>
            <a:r>
              <a:rPr lang="en-US" sz="2200" dirty="0" smtClean="0"/>
              <a:t>                                 climate change?</a:t>
            </a: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2636"/>
            <a:ext cx="4953000" cy="36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11769" y="1264860"/>
            <a:ext cx="4802526" cy="3200400"/>
          </a:xfrm>
        </p:spPr>
      </p:pic>
      <p:sp>
        <p:nvSpPr>
          <p:cNvPr id="5" name="TextBox 4"/>
          <p:cNvSpPr txBox="1"/>
          <p:nvPr/>
        </p:nvSpPr>
        <p:spPr>
          <a:xfrm>
            <a:off x="10886" y="1295400"/>
            <a:ext cx="3950525" cy="1569660"/>
          </a:xfrm>
          <a:prstGeom prst="rect">
            <a:avLst/>
          </a:prstGeom>
          <a:noFill/>
        </p:spPr>
        <p:txBody>
          <a:bodyPr wrap="square" rtlCol="0">
            <a:spAutoFit/>
          </a:bodyPr>
          <a:lstStyle/>
          <a:p>
            <a:pPr marL="285750" indent="-285750">
              <a:buFont typeface="Wingdings" pitchFamily="2" charset="2"/>
              <a:buChar char="v"/>
            </a:pPr>
            <a:r>
              <a:rPr lang="en-US" sz="1600" dirty="0"/>
              <a:t>a classic </a:t>
            </a:r>
            <a:r>
              <a:rPr lang="en-US" sz="1600" dirty="0" smtClean="0"/>
              <a:t>late-season hurricane</a:t>
            </a:r>
          </a:p>
          <a:p>
            <a:pPr marL="285750" indent="-285750">
              <a:buFont typeface="Wingdings" pitchFamily="2" charset="2"/>
              <a:buChar char="v"/>
            </a:pPr>
            <a:r>
              <a:rPr lang="en-US" sz="1600" dirty="0" smtClean="0"/>
              <a:t>147 direct deaths</a:t>
            </a:r>
          </a:p>
          <a:p>
            <a:pPr marL="285750" indent="-285750">
              <a:buFont typeface="Wingdings" pitchFamily="2" charset="2"/>
              <a:buChar char="v"/>
            </a:pPr>
            <a:r>
              <a:rPr lang="en-US" sz="1600" dirty="0" smtClean="0"/>
              <a:t>$75 billion damage as the second-costliest cyclone in US</a:t>
            </a:r>
          </a:p>
          <a:p>
            <a:pPr marL="285750" indent="-285750">
              <a:buFont typeface="Wingdings" pitchFamily="2" charset="2"/>
              <a:buChar char="v"/>
            </a:pPr>
            <a:r>
              <a:rPr lang="en-US" sz="1600" dirty="0" smtClean="0"/>
              <a:t>2 business days close in the New York Stock Exchange </a:t>
            </a:r>
            <a:endParaRPr lang="en-US" sz="1600" dirty="0"/>
          </a:p>
        </p:txBody>
      </p:sp>
      <p:sp>
        <p:nvSpPr>
          <p:cNvPr id="7" name="Action Button: Return 6">
            <a:hlinkClick r:id="rId5" action="ppaction://hlinksldjump" highlightClick="1"/>
          </p:cNvPr>
          <p:cNvSpPr/>
          <p:nvPr/>
        </p:nvSpPr>
        <p:spPr>
          <a:xfrm>
            <a:off x="8382000" y="6265204"/>
            <a:ext cx="609600" cy="52120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0051" y="4856136"/>
            <a:ext cx="3436749" cy="892552"/>
          </a:xfrm>
          <a:prstGeom prst="rect">
            <a:avLst/>
          </a:prstGeom>
          <a:ln>
            <a:solidFill>
              <a:schemeClr val="accent1"/>
            </a:solidFill>
          </a:ln>
        </p:spPr>
        <p:txBody>
          <a:bodyPr wrap="square">
            <a:spAutoFit/>
          </a:bodyPr>
          <a:lstStyle/>
          <a:p>
            <a:r>
              <a:rPr lang="en-US" b="1" dirty="0" smtClean="0">
                <a:latin typeface="Arial" pitchFamily="34" charset="0"/>
                <a:cs typeface="Arial" pitchFamily="34" charset="0"/>
              </a:rPr>
              <a:t>“</a:t>
            </a:r>
            <a:r>
              <a:rPr lang="en-US" sz="1600" b="1" dirty="0" smtClean="0">
                <a:latin typeface="Arial" pitchFamily="34" charset="0"/>
                <a:cs typeface="Arial" pitchFamily="34" charset="0"/>
              </a:rPr>
              <a:t>Many uncertainties </a:t>
            </a:r>
            <a:r>
              <a:rPr lang="en-US" sz="1600" b="1" dirty="0">
                <a:latin typeface="Arial" pitchFamily="34" charset="0"/>
                <a:cs typeface="Arial" pitchFamily="34" charset="0"/>
              </a:rPr>
              <a:t>r</a:t>
            </a:r>
            <a:r>
              <a:rPr lang="en-US" sz="1600" b="1" dirty="0" smtClean="0">
                <a:latin typeface="Arial" pitchFamily="34" charset="0"/>
                <a:cs typeface="Arial" pitchFamily="34" charset="0"/>
              </a:rPr>
              <a:t>emain </a:t>
            </a:r>
            <a:r>
              <a:rPr lang="en-US" sz="1600" b="1" dirty="0">
                <a:latin typeface="Arial" pitchFamily="34" charset="0"/>
                <a:cs typeface="Arial" pitchFamily="34" charset="0"/>
              </a:rPr>
              <a:t>a</a:t>
            </a:r>
            <a:r>
              <a:rPr lang="en-US" sz="1600" b="1" dirty="0" smtClean="0">
                <a:latin typeface="Arial" pitchFamily="34" charset="0"/>
                <a:cs typeface="Arial" pitchFamily="34" charset="0"/>
              </a:rPr>
              <a:t>bout </a:t>
            </a:r>
            <a:r>
              <a:rPr lang="en-US" sz="1600" b="1" dirty="0">
                <a:latin typeface="Arial" pitchFamily="34" charset="0"/>
                <a:cs typeface="Arial" pitchFamily="34" charset="0"/>
              </a:rPr>
              <a:t>t</a:t>
            </a:r>
            <a:r>
              <a:rPr lang="en-US" sz="1600" b="1" dirty="0" smtClean="0">
                <a:latin typeface="Arial" pitchFamily="34" charset="0"/>
                <a:cs typeface="Arial" pitchFamily="34" charset="0"/>
              </a:rPr>
              <a:t>he </a:t>
            </a:r>
            <a:r>
              <a:rPr lang="en-US" sz="1600" b="1" dirty="0">
                <a:latin typeface="Arial" pitchFamily="34" charset="0"/>
                <a:cs typeface="Arial" pitchFamily="34" charset="0"/>
              </a:rPr>
              <a:t>e</a:t>
            </a:r>
            <a:r>
              <a:rPr lang="en-US" sz="1600" b="1" dirty="0" smtClean="0">
                <a:latin typeface="Arial" pitchFamily="34" charset="0"/>
                <a:cs typeface="Arial" pitchFamily="34" charset="0"/>
              </a:rPr>
              <a:t>ffects </a:t>
            </a:r>
            <a:r>
              <a:rPr lang="en-US" sz="1600" b="1" dirty="0">
                <a:latin typeface="Arial" pitchFamily="34" charset="0"/>
                <a:cs typeface="Arial" pitchFamily="34" charset="0"/>
              </a:rPr>
              <a:t>o</a:t>
            </a:r>
            <a:r>
              <a:rPr lang="en-US" sz="1600" b="1" dirty="0" smtClean="0">
                <a:latin typeface="Arial" pitchFamily="34" charset="0"/>
                <a:cs typeface="Arial" pitchFamily="34" charset="0"/>
              </a:rPr>
              <a:t>f </a:t>
            </a:r>
            <a:r>
              <a:rPr lang="en-US" sz="1600" b="1" dirty="0">
                <a:latin typeface="Arial" pitchFamily="34" charset="0"/>
                <a:cs typeface="Arial" pitchFamily="34" charset="0"/>
              </a:rPr>
              <a:t>c</a:t>
            </a:r>
            <a:r>
              <a:rPr lang="en-US" sz="1600" b="1" dirty="0" smtClean="0">
                <a:latin typeface="Arial" pitchFamily="34" charset="0"/>
                <a:cs typeface="Arial" pitchFamily="34" charset="0"/>
              </a:rPr>
              <a:t>limate </a:t>
            </a:r>
            <a:r>
              <a:rPr lang="en-US" sz="1600" b="1" dirty="0">
                <a:latin typeface="Arial" pitchFamily="34" charset="0"/>
                <a:cs typeface="Arial" pitchFamily="34" charset="0"/>
              </a:rPr>
              <a:t>c</a:t>
            </a:r>
            <a:r>
              <a:rPr lang="en-US" sz="1600" b="1" dirty="0" smtClean="0">
                <a:latin typeface="Arial" pitchFamily="34" charset="0"/>
                <a:cs typeface="Arial" pitchFamily="34" charset="0"/>
              </a:rPr>
              <a:t>hange </a:t>
            </a:r>
            <a:r>
              <a:rPr lang="en-US" sz="1600" b="1" dirty="0">
                <a:latin typeface="Arial" pitchFamily="34" charset="0"/>
                <a:cs typeface="Arial" pitchFamily="34" charset="0"/>
              </a:rPr>
              <a:t>o</a:t>
            </a:r>
            <a:r>
              <a:rPr lang="en-US" sz="1600" b="1" dirty="0" smtClean="0">
                <a:latin typeface="Arial" pitchFamily="34" charset="0"/>
                <a:cs typeface="Arial" pitchFamily="34" charset="0"/>
              </a:rPr>
              <a:t>n </a:t>
            </a:r>
            <a:r>
              <a:rPr lang="en-US" sz="1600" b="1" dirty="0">
                <a:latin typeface="Arial" pitchFamily="34" charset="0"/>
                <a:cs typeface="Arial" pitchFamily="34" charset="0"/>
              </a:rPr>
              <a:t>h</a:t>
            </a:r>
            <a:r>
              <a:rPr lang="en-US" sz="1600" b="1" dirty="0" smtClean="0">
                <a:latin typeface="Arial" pitchFamily="34" charset="0"/>
                <a:cs typeface="Arial" pitchFamily="34" charset="0"/>
              </a:rPr>
              <a:t>urricanes</a:t>
            </a:r>
            <a:r>
              <a:rPr lang="en-US" b="1"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479335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Introduction</a:t>
            </a:r>
            <a:br>
              <a:rPr lang="en-US" dirty="0" smtClean="0"/>
            </a:br>
            <a:r>
              <a:rPr lang="en-US" dirty="0"/>
              <a:t> </a:t>
            </a:r>
            <a:r>
              <a:rPr lang="en-US" dirty="0" smtClean="0"/>
              <a:t>                        ---</a:t>
            </a:r>
            <a:r>
              <a:rPr lang="en-US" sz="3100" dirty="0" smtClean="0"/>
              <a:t>Extremes &amp; their impacts</a:t>
            </a:r>
            <a:endParaRPr lang="en-US"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62" y="1027678"/>
            <a:ext cx="3352800" cy="567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882098032"/>
              </p:ext>
            </p:extLst>
          </p:nvPr>
        </p:nvGraphicFramePr>
        <p:xfrm>
          <a:off x="3124200" y="1524000"/>
          <a:ext cx="6172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287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991600" cy="1143000"/>
          </a:xfrm>
        </p:spPr>
        <p:txBody>
          <a:bodyPr>
            <a:normAutofit fontScale="90000"/>
          </a:bodyPr>
          <a:lstStyle/>
          <a:p>
            <a:r>
              <a:rPr lang="en-US" dirty="0"/>
              <a:t>Introduction</a:t>
            </a:r>
            <a:br>
              <a:rPr lang="en-US" dirty="0"/>
            </a:br>
            <a:r>
              <a:rPr lang="en-US" dirty="0"/>
              <a:t>                           </a:t>
            </a:r>
            <a:r>
              <a:rPr lang="en-US" dirty="0" smtClean="0"/>
              <a:t>---</a:t>
            </a:r>
            <a:r>
              <a:rPr lang="en-US" sz="3100" dirty="0" smtClean="0"/>
              <a:t>Dimensions &amp; trends</a:t>
            </a:r>
            <a:endParaRPr lang="en-US" dirty="0"/>
          </a:p>
        </p:txBody>
      </p:sp>
      <p:graphicFrame>
        <p:nvGraphicFramePr>
          <p:cNvPr id="6" name="Diagram 5"/>
          <p:cNvGraphicFramePr/>
          <p:nvPr>
            <p:extLst>
              <p:ext uri="{D42A27DB-BD31-4B8C-83A1-F6EECF244321}">
                <p14:modId xmlns:p14="http://schemas.microsoft.com/office/powerpoint/2010/main" val="3668890345"/>
              </p:ext>
            </p:extLst>
          </p:nvPr>
        </p:nvGraphicFramePr>
        <p:xfrm>
          <a:off x="0" y="1524000"/>
          <a:ext cx="2352304"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352304" y="1371600"/>
            <a:ext cx="6400800" cy="584775"/>
          </a:xfrm>
          <a:prstGeom prst="rect">
            <a:avLst/>
          </a:prstGeom>
          <a:ln>
            <a:solidFill>
              <a:schemeClr val="bg2">
                <a:lumMod val="50000"/>
              </a:schemeClr>
            </a:solidFill>
          </a:ln>
        </p:spPr>
        <p:txBody>
          <a:bodyPr wrap="square">
            <a:spAutoFit/>
          </a:bodyPr>
          <a:lstStyle/>
          <a:p>
            <a:r>
              <a:rPr lang="en-US" sz="1600" b="1" dirty="0" smtClean="0"/>
              <a:t>“changes </a:t>
            </a:r>
            <a:r>
              <a:rPr lang="en-US" sz="1600" b="1" dirty="0"/>
              <a:t>in </a:t>
            </a:r>
            <a:r>
              <a:rPr lang="en-US" sz="1600" b="1" dirty="0" smtClean="0"/>
              <a:t>exposure and </a:t>
            </a:r>
            <a:r>
              <a:rPr lang="en-US" sz="1600" b="1" dirty="0"/>
              <a:t>in some cases vulnerability are the main </a:t>
            </a:r>
            <a:r>
              <a:rPr lang="en-US" sz="1600" b="1" dirty="0" smtClean="0"/>
              <a:t>drivers </a:t>
            </a:r>
            <a:r>
              <a:rPr lang="en-US" sz="1600" b="1" dirty="0"/>
              <a:t>behind </a:t>
            </a:r>
            <a:r>
              <a:rPr lang="en-US" sz="1600" b="1" dirty="0" smtClean="0"/>
              <a:t>observed trends </a:t>
            </a:r>
            <a:r>
              <a:rPr lang="en-US" sz="1600" b="1" dirty="0"/>
              <a:t>in disaster </a:t>
            </a:r>
            <a:r>
              <a:rPr lang="en-US" sz="1600" b="1" dirty="0" smtClean="0"/>
              <a:t>losses”</a:t>
            </a:r>
            <a:endParaRPr lang="en-US" sz="1600" b="1" dirty="0"/>
          </a:p>
        </p:txBody>
      </p:sp>
      <p:graphicFrame>
        <p:nvGraphicFramePr>
          <p:cNvPr id="20" name="Diagram 19"/>
          <p:cNvGraphicFramePr/>
          <p:nvPr>
            <p:extLst>
              <p:ext uri="{D42A27DB-BD31-4B8C-83A1-F6EECF244321}">
                <p14:modId xmlns:p14="http://schemas.microsoft.com/office/powerpoint/2010/main" val="2219903508"/>
              </p:ext>
            </p:extLst>
          </p:nvPr>
        </p:nvGraphicFramePr>
        <p:xfrm>
          <a:off x="2352304" y="2133601"/>
          <a:ext cx="6486896" cy="3886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3429000" y="6099958"/>
            <a:ext cx="5606143" cy="646331"/>
          </a:xfrm>
          <a:prstGeom prst="rect">
            <a:avLst/>
          </a:prstGeom>
          <a:noFill/>
          <a:ln>
            <a:solidFill>
              <a:schemeClr val="bg2">
                <a:lumMod val="50000"/>
              </a:schemeClr>
            </a:solidFill>
          </a:ln>
        </p:spPr>
        <p:txBody>
          <a:bodyPr wrap="square">
            <a:spAutoFit/>
          </a:bodyPr>
          <a:lstStyle/>
          <a:p>
            <a:r>
              <a:rPr lang="en-US" b="1" dirty="0" smtClean="0"/>
              <a:t>Q: </a:t>
            </a:r>
            <a:r>
              <a:rPr lang="en-US" dirty="0" smtClean="0"/>
              <a:t>What do you think is the dominant factor of disaster risk? How can we reduce the risk?</a:t>
            </a:r>
            <a:endParaRPr lang="en-US" dirty="0"/>
          </a:p>
        </p:txBody>
      </p:sp>
    </p:spTree>
    <p:extLst>
      <p:ext uri="{BB962C8B-B14F-4D97-AF65-F5344CB8AC3E}">
        <p14:creationId xmlns:p14="http://schemas.microsoft.com/office/powerpoint/2010/main" val="71716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383508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2969"/>
            <a:ext cx="9067800" cy="1143000"/>
          </a:xfrm>
        </p:spPr>
        <p:txBody>
          <a:bodyPr>
            <a:normAutofit fontScale="90000"/>
          </a:bodyPr>
          <a:lstStyle/>
          <a:p>
            <a:r>
              <a:rPr lang="en-US" dirty="0"/>
              <a:t>Introduction</a:t>
            </a:r>
            <a:br>
              <a:rPr lang="en-US" dirty="0"/>
            </a:br>
            <a:r>
              <a:rPr lang="en-US" dirty="0"/>
              <a:t>             </a:t>
            </a:r>
            <a:r>
              <a:rPr lang="en-US" dirty="0" smtClean="0"/>
              <a:t> </a:t>
            </a:r>
            <a:r>
              <a:rPr lang="en-US" sz="3600" dirty="0" smtClean="0"/>
              <a:t>---</a:t>
            </a:r>
            <a:r>
              <a:rPr lang="en-US" sz="3100" dirty="0" smtClean="0"/>
              <a:t>Near term vs. Long term response</a:t>
            </a:r>
            <a:endParaRPr lang="en-US" sz="3100" dirty="0"/>
          </a:p>
        </p:txBody>
      </p:sp>
      <p:sp>
        <p:nvSpPr>
          <p:cNvPr id="5" name="Rectangle 4"/>
          <p:cNvSpPr/>
          <p:nvPr/>
        </p:nvSpPr>
        <p:spPr>
          <a:xfrm>
            <a:off x="2743200" y="6096000"/>
            <a:ext cx="4191000" cy="369332"/>
          </a:xfrm>
          <a:prstGeom prst="rect">
            <a:avLst/>
          </a:prstGeom>
          <a:ln>
            <a:solidFill>
              <a:schemeClr val="accent1"/>
            </a:solidFill>
          </a:ln>
        </p:spPr>
        <p:txBody>
          <a:bodyPr wrap="square">
            <a:spAutoFit/>
          </a:bodyPr>
          <a:lstStyle/>
          <a:p>
            <a:r>
              <a:rPr lang="en-US" b="1" dirty="0"/>
              <a:t>Risk = Probability x Consequence</a:t>
            </a:r>
          </a:p>
        </p:txBody>
      </p:sp>
    </p:spTree>
    <p:extLst>
      <p:ext uri="{BB962C8B-B14F-4D97-AF65-F5344CB8AC3E}">
        <p14:creationId xmlns:p14="http://schemas.microsoft.com/office/powerpoint/2010/main" val="1333435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0144" cy="1143000"/>
          </a:xfrm>
        </p:spPr>
        <p:txBody>
          <a:bodyPr>
            <a:normAutofit fontScale="90000"/>
          </a:bodyPr>
          <a:lstStyle/>
          <a:p>
            <a:r>
              <a:rPr lang="en-US" dirty="0" smtClean="0"/>
              <a:t>Introduction</a:t>
            </a:r>
            <a:br>
              <a:rPr lang="en-US" dirty="0" smtClean="0"/>
            </a:br>
            <a:r>
              <a:rPr lang="en-US" dirty="0" smtClean="0"/>
              <a:t>                           ---</a:t>
            </a:r>
            <a:r>
              <a:rPr lang="en-US" sz="3100" dirty="0" smtClean="0"/>
              <a:t>Approaches to react</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190" y="1447801"/>
            <a:ext cx="6329810" cy="501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 y="1524000"/>
            <a:ext cx="2814189" cy="3693319"/>
          </a:xfrm>
          <a:prstGeom prst="rect">
            <a:avLst/>
          </a:prstGeom>
          <a:noFill/>
        </p:spPr>
        <p:txBody>
          <a:bodyPr wrap="square" rtlCol="0">
            <a:spAutoFit/>
          </a:bodyPr>
          <a:lstStyle/>
          <a:p>
            <a:pPr marL="285750" indent="-285750">
              <a:buFont typeface="Wingdings" pitchFamily="2" charset="2"/>
              <a:buChar char="Ø"/>
            </a:pPr>
            <a:r>
              <a:rPr lang="en-US" dirty="0" smtClean="0"/>
              <a:t>Climate change will complicate management of some disaster risks;</a:t>
            </a:r>
          </a:p>
          <a:p>
            <a:pPr marL="285750" indent="-285750">
              <a:buFont typeface="Wingdings" pitchFamily="2" charset="2"/>
              <a:buChar char="Ø"/>
            </a:pPr>
            <a:r>
              <a:rPr lang="en-US" dirty="0" smtClean="0"/>
              <a:t>Share a common interest in understanding and reducing the risk;</a:t>
            </a:r>
          </a:p>
          <a:p>
            <a:pPr marL="285750" indent="-285750">
              <a:buFont typeface="Wingdings" pitchFamily="2" charset="2"/>
              <a:buChar char="Ø"/>
            </a:pPr>
            <a:r>
              <a:rPr lang="en-US" dirty="0" smtClean="0"/>
              <a:t>Both seek allocations of risk reduction, risk transfer and disaster management efforts;</a:t>
            </a:r>
            <a:endParaRPr lang="en-US" dirty="0"/>
          </a:p>
        </p:txBody>
      </p:sp>
    </p:spTree>
    <p:extLst>
      <p:ext uri="{BB962C8B-B14F-4D97-AF65-F5344CB8AC3E}">
        <p14:creationId xmlns:p14="http://schemas.microsoft.com/office/powerpoint/2010/main" val="2007669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938</TotalTime>
  <Words>9197</Words>
  <Application>Microsoft Office PowerPoint</Application>
  <PresentationFormat>On-screen Show (4:3)</PresentationFormat>
  <Paragraphs>877</Paragraphs>
  <Slides>55</Slides>
  <Notes>29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Managing the Risks of Extreme Events and Disasters to Advance Climate Change Adaptation—A Special Report of Working Groups I and II of the Intergovernmental Panel on Climate Change</vt:lpstr>
      <vt:lpstr>Report Structure</vt:lpstr>
      <vt:lpstr>Outline</vt:lpstr>
      <vt:lpstr>PowerPoint Presentation</vt:lpstr>
      <vt:lpstr>Introduction                         ---Key concepts &amp; scope</vt:lpstr>
      <vt:lpstr>Introduction                          ---Extremes &amp; their impacts</vt:lpstr>
      <vt:lpstr>Introduction                            ---Dimensions &amp; trends</vt:lpstr>
      <vt:lpstr>Introduction               ---Near term vs. Long term response</vt:lpstr>
      <vt:lpstr>Introduction                            ---Approaches to react</vt:lpstr>
      <vt:lpstr>Introduction                            --- Coping vs. Adapting</vt:lpstr>
      <vt:lpstr>Introduction                          --- A key process: Learning</vt:lpstr>
      <vt:lpstr>Extreme Climate and Weather Events</vt:lpstr>
      <vt:lpstr>Climate Extremes</vt:lpstr>
      <vt:lpstr>Example: Temperature</vt:lpstr>
      <vt:lpstr>Temperature Extremes</vt:lpstr>
      <vt:lpstr>Projected Tmax Changes 2081-2100</vt:lpstr>
      <vt:lpstr>Precipitation Extremes</vt:lpstr>
      <vt:lpstr>Projected Precip. Changes 2081-2100</vt:lpstr>
      <vt:lpstr>Drought and Floods</vt:lpstr>
      <vt:lpstr>Drought</vt:lpstr>
      <vt:lpstr>Summary: Climate Extremes</vt:lpstr>
      <vt:lpstr>Climate Extremes Impacts</vt:lpstr>
      <vt:lpstr>Increased Exposure and Vulnerability</vt:lpstr>
      <vt:lpstr>System and Sector Based Aspects of Vulnerability, Exposure, and Impacts</vt:lpstr>
      <vt:lpstr>System and Sector Based Aspects of Vulnerability, Exposure, and Impacts</vt:lpstr>
      <vt:lpstr>Integration of Climate and Disaster Response Communities</vt:lpstr>
      <vt:lpstr>Perspectives on the Impacts of Extreme Events</vt:lpstr>
      <vt:lpstr>“Relief is politically more appealing than disaster risk management …”  It works for both donors and recipients.</vt:lpstr>
      <vt:lpstr>PowerPoint Presentation</vt:lpstr>
      <vt:lpstr>Managing Risks from Climate Extremes at the Local Level (520)</vt:lpstr>
      <vt:lpstr>Managing Risks from Climate Extremes at the National Level</vt:lpstr>
      <vt:lpstr>Managing Risks from Climate Extremes at the National Level</vt:lpstr>
      <vt:lpstr>Managing Risks from Climate Extremes at the International Level</vt:lpstr>
      <vt:lpstr>Managing Risks from Climate Extremes at the International Level</vt:lpstr>
      <vt:lpstr>PowerPoint Presentation</vt:lpstr>
      <vt:lpstr>PowerPoint Presentation</vt:lpstr>
      <vt:lpstr>PowerPoint Presentation</vt:lpstr>
      <vt:lpstr>PowerPoint Presentation</vt:lpstr>
      <vt:lpstr>“Toward a Sustainable and Resilient Future”</vt:lpstr>
      <vt:lpstr>PowerPoint Presentation</vt:lpstr>
      <vt:lpstr>Urban and Rural Mitigation Strategies</vt:lpstr>
      <vt:lpstr>Climate Tipping Points</vt:lpstr>
      <vt:lpstr>Extreme Value Theory</vt:lpstr>
      <vt:lpstr>Conclusions - Synthesis of Lessons from Case Studies</vt:lpstr>
      <vt:lpstr>Thank You</vt:lpstr>
      <vt:lpstr>Q: Climate Model Projections </vt:lpstr>
      <vt:lpstr>A: Robustness of Model Simulations</vt:lpstr>
      <vt:lpstr>Question 2 Part 1 of 2</vt:lpstr>
      <vt:lpstr>Question 2 Part 2 of 2</vt:lpstr>
      <vt:lpstr>Question 2: Biogeochemical Cycles</vt:lpstr>
      <vt:lpstr>PowerPoint Presentation</vt:lpstr>
      <vt:lpstr>Case studies           ---European Heat Waves of 2003 and 2006  </vt:lpstr>
      <vt:lpstr>Case studies                    ---Dzud disaster in Mongolia</vt:lpstr>
      <vt:lpstr>Case studies ---Small Island Developing States: The Challenge of Adaptation</vt:lpstr>
      <vt:lpstr>Case studies ---Hurricane Sandy: A billion-dollar event that has nothing to do with                                       climate 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Zou, Yufei</dc:creator>
  <cp:lastModifiedBy>honcho</cp:lastModifiedBy>
  <cp:revision>82</cp:revision>
  <dcterms:created xsi:type="dcterms:W3CDTF">2013-04-09T01:15:15Z</dcterms:created>
  <dcterms:modified xsi:type="dcterms:W3CDTF">2013-04-18T20:32:53Z</dcterms:modified>
</cp:coreProperties>
</file>