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256" r:id="rId2"/>
    <p:sldId id="257" r:id="rId3"/>
    <p:sldId id="258" r:id="rId4"/>
    <p:sldId id="259" r:id="rId5"/>
    <p:sldId id="265" r:id="rId6"/>
    <p:sldId id="266" r:id="rId7"/>
    <p:sldId id="260" r:id="rId8"/>
    <p:sldId id="262" r:id="rId9"/>
    <p:sldId id="267" r:id="rId10"/>
    <p:sldId id="263" r:id="rId11"/>
    <p:sldId id="261"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810" autoAdjust="0"/>
  </p:normalViewPr>
  <p:slideViewPr>
    <p:cSldViewPr>
      <p:cViewPr varScale="1">
        <p:scale>
          <a:sx n="70" d="100"/>
          <a:sy n="70" d="100"/>
        </p:scale>
        <p:origin x="-138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FA5C5C-2EA4-4E6B-AA55-FB56BFF80169}" type="datetimeFigureOut">
              <a:rPr lang="en-US" smtClean="0"/>
              <a:t>4/22/2013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8C86C1-DF13-4983-B202-4B4C2F9E7232}" type="slidenum">
              <a:rPr lang="en-US" smtClean="0"/>
              <a:t>‹#›</a:t>
            </a:fld>
            <a:endParaRPr lang="en-US"/>
          </a:p>
        </p:txBody>
      </p:sp>
    </p:spTree>
    <p:extLst>
      <p:ext uri="{BB962C8B-B14F-4D97-AF65-F5344CB8AC3E}">
        <p14:creationId xmlns:p14="http://schemas.microsoft.com/office/powerpoint/2010/main" val="1901768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18C86C1-DF13-4983-B202-4B4C2F9E7232}" type="slidenum">
              <a:rPr lang="en-US" smtClean="0"/>
              <a:t>1</a:t>
            </a:fld>
            <a:endParaRPr lang="en-US"/>
          </a:p>
        </p:txBody>
      </p:sp>
    </p:spTree>
    <p:extLst>
      <p:ext uri="{BB962C8B-B14F-4D97-AF65-F5344CB8AC3E}">
        <p14:creationId xmlns:p14="http://schemas.microsoft.com/office/powerpoint/2010/main" val="353822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Compared to the observation results (OC: 3.67 </a:t>
            </a:r>
            <a:r>
              <a:rPr lang="en-US" altLang="zh-CN" sz="1200" kern="1200" dirty="0" err="1" smtClean="0">
                <a:solidFill>
                  <a:schemeClr val="tx1"/>
                </a:solidFill>
                <a:effectLst/>
                <a:latin typeface="+mn-lt"/>
                <a:ea typeface="+mn-ea"/>
                <a:cs typeface="+mn-cs"/>
              </a:rPr>
              <a:t>ug</a:t>
            </a:r>
            <a:r>
              <a:rPr lang="en-US" altLang="zh-CN" sz="1200" kern="1200" dirty="0" smtClean="0">
                <a:solidFill>
                  <a:schemeClr val="tx1"/>
                </a:solidFill>
                <a:effectLst/>
                <a:latin typeface="+mn-lt"/>
                <a:ea typeface="+mn-ea"/>
                <a:cs typeface="+mn-cs"/>
              </a:rPr>
              <a:t>/m3, EC: 0.60 </a:t>
            </a:r>
            <a:r>
              <a:rPr lang="en-US" altLang="zh-CN" sz="1200" kern="1200" dirty="0" err="1" smtClean="0">
                <a:solidFill>
                  <a:schemeClr val="tx1"/>
                </a:solidFill>
                <a:effectLst/>
                <a:latin typeface="+mn-lt"/>
                <a:ea typeface="+mn-ea"/>
                <a:cs typeface="+mn-cs"/>
              </a:rPr>
              <a:t>ug</a:t>
            </a:r>
            <a:r>
              <a:rPr lang="en-US" altLang="zh-CN" sz="1200" kern="1200" dirty="0" smtClean="0">
                <a:solidFill>
                  <a:schemeClr val="tx1"/>
                </a:solidFill>
                <a:effectLst/>
                <a:latin typeface="+mn-lt"/>
                <a:ea typeface="+mn-ea"/>
                <a:cs typeface="+mn-cs"/>
              </a:rPr>
              <a:t>/m3 ), Gaussian Plume’s results are lower. So the highway maybe contribute some fraction to the JST, there are likely some local source for OC and EC. </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C18C86C1-DF13-4983-B202-4B4C2F9E7232}" type="slidenum">
              <a:rPr lang="en-US" smtClean="0"/>
              <a:t>10</a:t>
            </a:fld>
            <a:endParaRPr lang="en-US"/>
          </a:p>
        </p:txBody>
      </p:sp>
    </p:spTree>
    <p:extLst>
      <p:ext uri="{BB962C8B-B14F-4D97-AF65-F5344CB8AC3E}">
        <p14:creationId xmlns:p14="http://schemas.microsoft.com/office/powerpoint/2010/main" val="107449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8C86C1-DF13-4983-B202-4B4C2F9E7232}" type="slidenum">
              <a:rPr lang="en-US" smtClean="0"/>
              <a:t>11</a:t>
            </a:fld>
            <a:endParaRPr lang="en-US"/>
          </a:p>
        </p:txBody>
      </p:sp>
    </p:spTree>
    <p:extLst>
      <p:ext uri="{BB962C8B-B14F-4D97-AF65-F5344CB8AC3E}">
        <p14:creationId xmlns:p14="http://schemas.microsoft.com/office/powerpoint/2010/main" val="421294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Southeastern Center for Air Pollution &amp; Epidemiology</a:t>
            </a:r>
            <a:endParaRPr lang="zh-CN" altLang="en-US" dirty="0"/>
          </a:p>
        </p:txBody>
      </p:sp>
      <p:sp>
        <p:nvSpPr>
          <p:cNvPr id="4" name="灯片编号占位符 3"/>
          <p:cNvSpPr>
            <a:spLocks noGrp="1"/>
          </p:cNvSpPr>
          <p:nvPr>
            <p:ph type="sldNum" sz="quarter" idx="10"/>
          </p:nvPr>
        </p:nvSpPr>
        <p:spPr/>
        <p:txBody>
          <a:bodyPr/>
          <a:lstStyle/>
          <a:p>
            <a:fld id="{C18C86C1-DF13-4983-B202-4B4C2F9E7232}" type="slidenum">
              <a:rPr lang="en-US" smtClean="0"/>
              <a:t>2</a:t>
            </a:fld>
            <a:endParaRPr lang="en-US"/>
          </a:p>
        </p:txBody>
      </p:sp>
    </p:spTree>
    <p:extLst>
      <p:ext uri="{BB962C8B-B14F-4D97-AF65-F5344CB8AC3E}">
        <p14:creationId xmlns:p14="http://schemas.microsoft.com/office/powerpoint/2010/main" val="343045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Particulate matter (PM) is considered to be a health hazard since it can be absorbed into human lung tissue during breathing. Previous study has demonstrated that urban and industrial air pollution could inhibit precipitation from clouds (Rosenfeld, 2002). PM2.5 is too small, you </a:t>
            </a:r>
            <a:r>
              <a:rPr lang="en-US" sz="1200" b="0" i="0" u="none" strike="noStrike" kern="1200" baseline="0" dirty="0" err="1" smtClean="0">
                <a:solidFill>
                  <a:schemeClr val="tx1"/>
                </a:solidFill>
                <a:latin typeface="+mn-lt"/>
                <a:ea typeface="+mn-ea"/>
                <a:cs typeface="+mn-cs"/>
              </a:rPr>
              <a:t>cann’t</a:t>
            </a:r>
            <a:r>
              <a:rPr lang="en-US" sz="1200" b="0" i="0" u="none" strike="noStrike" kern="1200" baseline="0" dirty="0" smtClean="0">
                <a:solidFill>
                  <a:schemeClr val="tx1"/>
                </a:solidFill>
                <a:latin typeface="+mn-lt"/>
                <a:ea typeface="+mn-ea"/>
                <a:cs typeface="+mn-cs"/>
              </a:rPr>
              <a:t> cough it out. usually classified into two categories—organic carbon (OC) and elemental carbon</a:t>
            </a:r>
          </a:p>
          <a:p>
            <a:r>
              <a:rPr lang="en-US" sz="1200" b="0" i="0" u="none" strike="noStrike" kern="1200" baseline="0" dirty="0" smtClean="0">
                <a:solidFill>
                  <a:schemeClr val="tx1"/>
                </a:solidFill>
                <a:latin typeface="+mn-lt"/>
                <a:ea typeface="+mn-ea"/>
                <a:cs typeface="+mn-cs"/>
              </a:rPr>
              <a:t>(EC).</a:t>
            </a:r>
          </a:p>
          <a:p>
            <a:r>
              <a:rPr lang="en-US" sz="1200" b="0" i="0" u="none" strike="noStrike" kern="1200" baseline="0" dirty="0" smtClean="0">
                <a:solidFill>
                  <a:schemeClr val="tx1"/>
                </a:solidFill>
                <a:latin typeface="+mn-lt"/>
                <a:ea typeface="+mn-ea"/>
                <a:cs typeface="+mn-cs"/>
              </a:rPr>
              <a:t>OC represents a large variety of organic compounds that can be classified into general compound classes such as aliphatic, aromatic compounds, acids, etc. EC is actually a mixture of graphite-like particles and light-absorbing organic matter.</a:t>
            </a:r>
          </a:p>
          <a:p>
            <a:r>
              <a:rPr lang="en-US" sz="1200" b="0" i="0" u="none" strike="noStrike" kern="1200" baseline="0" dirty="0" smtClean="0">
                <a:solidFill>
                  <a:schemeClr val="tx1"/>
                </a:solidFill>
                <a:latin typeface="+mn-lt"/>
                <a:ea typeface="+mn-ea"/>
                <a:cs typeface="+mn-cs"/>
              </a:rPr>
              <a:t>EC is directly</a:t>
            </a:r>
          </a:p>
          <a:p>
            <a:r>
              <a:rPr lang="en-US" sz="1200" b="0" i="0" u="none" strike="noStrike" kern="1200" baseline="0" dirty="0" smtClean="0">
                <a:solidFill>
                  <a:schemeClr val="tx1"/>
                </a:solidFill>
                <a:latin typeface="+mn-lt"/>
                <a:ea typeface="+mn-ea"/>
                <a:cs typeface="+mn-cs"/>
              </a:rPr>
              <a:t>emitted whereas particulate OC exists in two forms: primary OC (</a:t>
            </a:r>
            <a:r>
              <a:rPr lang="en-US" sz="1200" b="0" i="0" u="none" strike="noStrike" kern="1200" baseline="0" dirty="0" err="1" smtClean="0">
                <a:solidFill>
                  <a:schemeClr val="tx1"/>
                </a:solidFill>
                <a:latin typeface="+mn-lt"/>
                <a:ea typeface="+mn-ea"/>
                <a:cs typeface="+mn-cs"/>
              </a:rPr>
              <a:t>OCpri</a:t>
            </a:r>
            <a:r>
              <a:rPr lang="en-US" sz="1200" b="0" i="0" u="none" strike="noStrike" kern="1200" baseline="0" dirty="0" smtClean="0">
                <a:solidFill>
                  <a:schemeClr val="tx1"/>
                </a:solidFill>
                <a:latin typeface="+mn-lt"/>
                <a:ea typeface="+mn-ea"/>
                <a:cs typeface="+mn-cs"/>
              </a:rPr>
              <a:t>), which is directly emitted to the atmosphere, and secondary OC (</a:t>
            </a:r>
            <a:r>
              <a:rPr lang="en-US" sz="1200" b="0" i="0" u="none" strike="noStrike" kern="1200" baseline="0" dirty="0" err="1" smtClean="0">
                <a:solidFill>
                  <a:schemeClr val="tx1"/>
                </a:solidFill>
                <a:latin typeface="+mn-lt"/>
                <a:ea typeface="+mn-ea"/>
                <a:cs typeface="+mn-cs"/>
              </a:rPr>
              <a:t>OCsec</a:t>
            </a:r>
            <a:r>
              <a:rPr lang="en-US" sz="1200" b="0" i="0" u="none" strike="noStrike" kern="1200" baseline="0" dirty="0" smtClean="0">
                <a:solidFill>
                  <a:schemeClr val="tx1"/>
                </a:solidFill>
                <a:latin typeface="+mn-lt"/>
                <a:ea typeface="+mn-ea"/>
                <a:cs typeface="+mn-cs"/>
              </a:rPr>
              <a:t>), which is formed through atmospheric oxidation of reactive organic gases and subsequent gas-to-particle conversion processes.</a:t>
            </a:r>
          </a:p>
          <a:p>
            <a:r>
              <a:rPr lang="en-US" sz="1200" b="0" i="0" u="none" strike="noStrike" kern="1200" baseline="0" dirty="0" smtClean="0">
                <a:solidFill>
                  <a:schemeClr val="tx1"/>
                </a:solidFill>
                <a:latin typeface="+mn-lt"/>
                <a:ea typeface="+mn-ea"/>
                <a:cs typeface="+mn-cs"/>
              </a:rPr>
              <a:t>It is important to determine the relative contributions of </a:t>
            </a:r>
            <a:r>
              <a:rPr lang="en-US" sz="1200" b="0" i="0" u="none" strike="noStrike" kern="1200" baseline="0" dirty="0" err="1" smtClean="0">
                <a:solidFill>
                  <a:schemeClr val="tx1"/>
                </a:solidFill>
                <a:latin typeface="+mn-lt"/>
                <a:ea typeface="+mn-ea"/>
                <a:cs typeface="+mn-cs"/>
              </a:rPr>
              <a:t>OCpri</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OCsec</a:t>
            </a:r>
            <a:r>
              <a:rPr lang="en-US" sz="1200" b="0" i="0" u="none" strike="noStrike" kern="1200" baseline="0" dirty="0" smtClean="0">
                <a:solidFill>
                  <a:schemeClr val="tx1"/>
                </a:solidFill>
                <a:latin typeface="+mn-lt"/>
                <a:ea typeface="+mn-ea"/>
                <a:cs typeface="+mn-cs"/>
              </a:rPr>
              <a:t> to the ambient aerosol burden, so that policymakers may determine which portion of the organic aerosol complex to target in their control strategy selection process.</a:t>
            </a:r>
          </a:p>
          <a:p>
            <a:r>
              <a:rPr lang="en-US" altLang="zh-CN" dirty="0" smtClean="0"/>
              <a:t>Since EC is predominately emitted from combustion sources, it has often been used as a tracer of primary OC. </a:t>
            </a: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8C86C1-DF13-4983-B202-4B4C2F9E7232}" type="slidenum">
              <a:rPr lang="en-US" smtClean="0"/>
              <a:t>3</a:t>
            </a:fld>
            <a:endParaRPr lang="en-US"/>
          </a:p>
        </p:txBody>
      </p:sp>
    </p:spTree>
    <p:extLst>
      <p:ext uri="{BB962C8B-B14F-4D97-AF65-F5344CB8AC3E}">
        <p14:creationId xmlns:p14="http://schemas.microsoft.com/office/powerpoint/2010/main" val="4012364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Temporal and spatial distribution.</a:t>
            </a:r>
            <a:r>
              <a:rPr lang="en-US" baseline="0" dirty="0" smtClean="0"/>
              <a:t> JST is a fixed site. We used a trailer to go to the other sites. </a:t>
            </a:r>
            <a:r>
              <a:rPr lang="en-US" altLang="zh-CN" sz="1200" dirty="0" smtClean="0"/>
              <a:t>RS: aside of I-75/85</a:t>
            </a:r>
          </a:p>
          <a:p>
            <a:r>
              <a:rPr lang="en-US" altLang="zh-CN" sz="1200" dirty="0" smtClean="0"/>
              <a:t>280,000 vehicles per day [</a:t>
            </a:r>
            <a:r>
              <a:rPr lang="en-US" altLang="zh-CN" sz="1200" i="1" dirty="0" smtClean="0"/>
              <a:t>Georgia-DOT</a:t>
            </a:r>
            <a:r>
              <a:rPr lang="en-US" altLang="zh-CN" sz="1200" dirty="0" smtClean="0"/>
              <a:t>, 2006] GT: Near-road site 4.1 km from JST Rooftop of EST building JST: ATL central site</a:t>
            </a:r>
          </a:p>
          <a:p>
            <a:r>
              <a:rPr lang="en-US" altLang="zh-CN" sz="1200" dirty="0" smtClean="0"/>
              <a:t>8km from ATL center  YRK: Rural site 70km west of ATL</a:t>
            </a:r>
            <a:endParaRPr lang="zh-CN" altLang="en-US" sz="1200" dirty="0" smtClean="0"/>
          </a:p>
          <a:p>
            <a:endParaRPr lang="zh-CN" altLang="en-US" sz="1200" dirty="0" smtClean="0"/>
          </a:p>
          <a:p>
            <a:endParaRPr lang="en-US" altLang="zh-CN" sz="1200" dirty="0" smtClean="0"/>
          </a:p>
          <a:p>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18C86C1-DF13-4983-B202-4B4C2F9E7232}" type="slidenum">
              <a:rPr lang="en-US" smtClean="0"/>
              <a:t>4</a:t>
            </a:fld>
            <a:endParaRPr lang="en-US"/>
          </a:p>
        </p:txBody>
      </p:sp>
    </p:spTree>
    <p:extLst>
      <p:ext uri="{BB962C8B-B14F-4D97-AF65-F5344CB8AC3E}">
        <p14:creationId xmlns:p14="http://schemas.microsoft.com/office/powerpoint/2010/main" val="3038984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We</a:t>
            </a:r>
            <a:r>
              <a:rPr lang="en-US" sz="1200" b="0" i="0" kern="1200" baseline="0" dirty="0" smtClean="0">
                <a:solidFill>
                  <a:schemeClr val="tx1"/>
                </a:solidFill>
                <a:effectLst/>
                <a:latin typeface="+mn-lt"/>
                <a:ea typeface="+mn-ea"/>
                <a:cs typeface="+mn-cs"/>
              </a:rPr>
              <a:t> use quartz filters to collect PM2.5</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This instrument uses a proven thermal-optical method to analyze for OC-EC aerosols collected on quartz filters. </a:t>
            </a:r>
          </a:p>
          <a:p>
            <a:r>
              <a:rPr lang="en-US" sz="1200" b="0" i="0" kern="1200" dirty="0" smtClean="0">
                <a:solidFill>
                  <a:schemeClr val="tx1"/>
                </a:solidFill>
                <a:effectLst/>
                <a:latin typeface="+mn-lt"/>
                <a:ea typeface="+mn-ea"/>
                <a:cs typeface="+mn-cs"/>
              </a:rPr>
              <a:t>We know</a:t>
            </a:r>
            <a:r>
              <a:rPr lang="en-US" sz="1200" b="0" i="0" kern="1200" baseline="0" dirty="0" smtClean="0">
                <a:solidFill>
                  <a:schemeClr val="tx1"/>
                </a:solidFill>
                <a:effectLst/>
                <a:latin typeface="+mn-lt"/>
                <a:ea typeface="+mn-ea"/>
                <a:cs typeface="+mn-cs"/>
              </a:rPr>
              <a:t> the flow rate and sampling time, we can calculate the ambient concentration.</a:t>
            </a:r>
            <a:endParaRPr lang="en-US" dirty="0"/>
          </a:p>
        </p:txBody>
      </p:sp>
      <p:sp>
        <p:nvSpPr>
          <p:cNvPr id="4" name="Slide Number Placeholder 3"/>
          <p:cNvSpPr>
            <a:spLocks noGrp="1"/>
          </p:cNvSpPr>
          <p:nvPr>
            <p:ph type="sldNum" sz="quarter" idx="10"/>
          </p:nvPr>
        </p:nvSpPr>
        <p:spPr/>
        <p:txBody>
          <a:bodyPr/>
          <a:lstStyle/>
          <a:p>
            <a:fld id="{C18C86C1-DF13-4983-B202-4B4C2F9E7232}" type="slidenum">
              <a:rPr lang="en-US" smtClean="0"/>
              <a:t>5</a:t>
            </a:fld>
            <a:endParaRPr lang="en-US"/>
          </a:p>
        </p:txBody>
      </p:sp>
    </p:spTree>
    <p:extLst>
      <p:ext uri="{BB962C8B-B14F-4D97-AF65-F5344CB8AC3E}">
        <p14:creationId xmlns:p14="http://schemas.microsoft.com/office/powerpoint/2010/main" val="1474688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EC is predominately emitted from combustion sources, it has often been used as a tracer of primary OC. I</a:t>
            </a:r>
            <a:r>
              <a:rPr lang="en-US" baseline="0" dirty="0" smtClean="0"/>
              <a:t> used the minimum of OC/EC ratio as OC/EC </a:t>
            </a:r>
            <a:r>
              <a:rPr lang="en-US" baseline="0" dirty="0" err="1" smtClean="0"/>
              <a:t>pri</a:t>
            </a:r>
            <a:r>
              <a:rPr lang="en-US" baseline="0" dirty="0" smtClean="0"/>
              <a:t>. I assumed on the day when OC/EC ratio reach the minimum, there was no SOA. It’s simple and old. Not accurate. I just do a approximate evaluation of SOA, not accurate. </a:t>
            </a:r>
          </a:p>
          <a:p>
            <a:r>
              <a:rPr lang="en-US" baseline="0" dirty="0" smtClean="0"/>
              <a:t>Assume it’s neutral. Use </a:t>
            </a:r>
            <a:r>
              <a:rPr lang="en-US" altLang="zh-CN" sz="1200" dirty="0" err="1" smtClean="0"/>
              <a:t>Pasquill</a:t>
            </a:r>
            <a:r>
              <a:rPr lang="en-US" altLang="zh-CN" sz="1200" dirty="0" smtClean="0"/>
              <a:t>-Gifford coefficients to</a:t>
            </a:r>
            <a:r>
              <a:rPr lang="en-US" altLang="zh-CN" sz="1200" baseline="0" dirty="0" smtClean="0"/>
              <a:t> calculate the </a:t>
            </a:r>
            <a:r>
              <a:rPr lang="en-US" altLang="zh-CN" sz="1200" baseline="0" dirty="0" err="1" smtClean="0"/>
              <a:t>segam</a:t>
            </a:r>
            <a:r>
              <a:rPr lang="en-US" altLang="zh-CN" sz="1200" baseline="0" dirty="0" smtClean="0"/>
              <a:t> y</a:t>
            </a:r>
            <a:r>
              <a:rPr lang="en-US" altLang="zh-CN" sz="1200" dirty="0" smtClean="0"/>
              <a:t>, Atmospheric </a:t>
            </a:r>
            <a:r>
              <a:rPr lang="en-US" altLang="zh-CN" sz="1200" dirty="0" err="1" smtClean="0"/>
              <a:t>Chem&amp;Phys</a:t>
            </a:r>
            <a:endParaRPr lang="en-US" dirty="0"/>
          </a:p>
        </p:txBody>
      </p:sp>
      <p:sp>
        <p:nvSpPr>
          <p:cNvPr id="4" name="Slide Number Placeholder 3"/>
          <p:cNvSpPr>
            <a:spLocks noGrp="1"/>
          </p:cNvSpPr>
          <p:nvPr>
            <p:ph type="sldNum" sz="quarter" idx="10"/>
          </p:nvPr>
        </p:nvSpPr>
        <p:spPr/>
        <p:txBody>
          <a:bodyPr/>
          <a:lstStyle/>
          <a:p>
            <a:fld id="{C18C86C1-DF13-4983-B202-4B4C2F9E7232}" type="slidenum">
              <a:rPr lang="en-US" smtClean="0"/>
              <a:t>6</a:t>
            </a:fld>
            <a:endParaRPr lang="en-US"/>
          </a:p>
        </p:txBody>
      </p:sp>
    </p:spTree>
    <p:extLst>
      <p:ext uri="{BB962C8B-B14F-4D97-AF65-F5344CB8AC3E}">
        <p14:creationId xmlns:p14="http://schemas.microsoft.com/office/powerpoint/2010/main" val="1336747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Solid line with open</a:t>
            </a:r>
            <a:r>
              <a:rPr lang="en-US" altLang="zh-CN" sz="1200" kern="1200" baseline="0" dirty="0" smtClean="0">
                <a:solidFill>
                  <a:schemeClr val="tx1"/>
                </a:solidFill>
                <a:effectLst/>
                <a:latin typeface="+mn-lt"/>
                <a:ea typeface="+mn-ea"/>
                <a:cs typeface="+mn-cs"/>
              </a:rPr>
              <a:t> points is YRK, dashed line with closed point is JST.</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 time-series of daily observed OC and EC concentration at YRK are shown in Fig. OC concentration is higher at YRK than at JST. The average of OC is 4.37 </a:t>
            </a:r>
            <a:r>
              <a:rPr lang="en-US" altLang="zh-CN" sz="1200" kern="1200" dirty="0" err="1" smtClean="0">
                <a:solidFill>
                  <a:schemeClr val="tx1"/>
                </a:solidFill>
                <a:effectLst/>
                <a:latin typeface="+mn-lt"/>
                <a:ea typeface="+mn-ea"/>
                <a:cs typeface="+mn-cs"/>
              </a:rPr>
              <a:t>ug</a:t>
            </a:r>
            <a:r>
              <a:rPr lang="en-US" altLang="zh-CN" sz="1200" kern="1200" dirty="0" smtClean="0">
                <a:solidFill>
                  <a:schemeClr val="tx1"/>
                </a:solidFill>
                <a:effectLst/>
                <a:latin typeface="+mn-lt"/>
                <a:ea typeface="+mn-ea"/>
                <a:cs typeface="+mn-cs"/>
              </a:rPr>
              <a:t>/m3 at YRK and 2.55 </a:t>
            </a:r>
            <a:r>
              <a:rPr lang="en-US" altLang="zh-CN" sz="1200" kern="1200" dirty="0" err="1" smtClean="0">
                <a:solidFill>
                  <a:schemeClr val="tx1"/>
                </a:solidFill>
                <a:effectLst/>
                <a:latin typeface="+mn-lt"/>
                <a:ea typeface="+mn-ea"/>
                <a:cs typeface="+mn-cs"/>
              </a:rPr>
              <a:t>ug</a:t>
            </a:r>
            <a:r>
              <a:rPr lang="en-US" altLang="zh-CN" sz="1200" kern="1200" dirty="0" smtClean="0">
                <a:solidFill>
                  <a:schemeClr val="tx1"/>
                </a:solidFill>
                <a:effectLst/>
                <a:latin typeface="+mn-lt"/>
                <a:ea typeface="+mn-ea"/>
                <a:cs typeface="+mn-cs"/>
              </a:rPr>
              <a:t>/m3 at JST. The higher SOA concentration at YRK than JST contributed a lot to the higher OC. Based on the calculation, the average of SOA is 2.88 </a:t>
            </a:r>
            <a:r>
              <a:rPr lang="en-US" altLang="zh-CN" sz="1200" kern="1200" dirty="0" err="1" smtClean="0">
                <a:solidFill>
                  <a:schemeClr val="tx1"/>
                </a:solidFill>
                <a:effectLst/>
                <a:latin typeface="+mn-lt"/>
                <a:ea typeface="+mn-ea"/>
                <a:cs typeface="+mn-cs"/>
              </a:rPr>
              <a:t>ug</a:t>
            </a:r>
            <a:r>
              <a:rPr lang="en-US" altLang="zh-CN" sz="1200" kern="1200" dirty="0" smtClean="0">
                <a:solidFill>
                  <a:schemeClr val="tx1"/>
                </a:solidFill>
                <a:effectLst/>
                <a:latin typeface="+mn-lt"/>
                <a:ea typeface="+mn-ea"/>
                <a:cs typeface="+mn-cs"/>
              </a:rPr>
              <a:t>/m3 at YRK and 1.30 </a:t>
            </a:r>
            <a:r>
              <a:rPr lang="en-US" altLang="zh-CN" sz="1200" kern="1200" dirty="0" err="1" smtClean="0">
                <a:solidFill>
                  <a:schemeClr val="tx1"/>
                </a:solidFill>
                <a:effectLst/>
                <a:latin typeface="+mn-lt"/>
                <a:ea typeface="+mn-ea"/>
                <a:cs typeface="+mn-cs"/>
              </a:rPr>
              <a:t>ug</a:t>
            </a:r>
            <a:r>
              <a:rPr lang="en-US" altLang="zh-CN" sz="1200" kern="1200" dirty="0" smtClean="0">
                <a:solidFill>
                  <a:schemeClr val="tx1"/>
                </a:solidFill>
                <a:effectLst/>
                <a:latin typeface="+mn-lt"/>
                <a:ea typeface="+mn-ea"/>
                <a:cs typeface="+mn-cs"/>
              </a:rPr>
              <a:t>/m3 at JST. The ratio of SOA to OC is 65.9% at YRK and 51.0% at JST. It is likely because the high VOCs concentration at YRK due to more trees emission in rural, and these VOCs contributes to the formation of SOA. Also, the hot weather in summer favored the formation of SOA. The difference between EC at JST and YRK is much smaller. EC at JST is a little higher, the average of EC is 0.441 </a:t>
            </a:r>
            <a:r>
              <a:rPr lang="en-US" altLang="zh-CN" sz="1200" kern="1200" dirty="0" err="1" smtClean="0">
                <a:solidFill>
                  <a:schemeClr val="tx1"/>
                </a:solidFill>
                <a:effectLst/>
                <a:latin typeface="+mn-lt"/>
                <a:ea typeface="+mn-ea"/>
                <a:cs typeface="+mn-cs"/>
              </a:rPr>
              <a:t>ug</a:t>
            </a:r>
            <a:r>
              <a:rPr lang="en-US" altLang="zh-CN" sz="1200" kern="1200" dirty="0" smtClean="0">
                <a:solidFill>
                  <a:schemeClr val="tx1"/>
                </a:solidFill>
                <a:effectLst/>
                <a:latin typeface="+mn-lt"/>
                <a:ea typeface="+mn-ea"/>
                <a:cs typeface="+mn-cs"/>
              </a:rPr>
              <a:t>/m3 at YRK and 0.556 </a:t>
            </a:r>
            <a:r>
              <a:rPr lang="en-US" altLang="zh-CN" sz="1200" kern="1200" dirty="0" err="1" smtClean="0">
                <a:solidFill>
                  <a:schemeClr val="tx1"/>
                </a:solidFill>
                <a:effectLst/>
                <a:latin typeface="+mn-lt"/>
                <a:ea typeface="+mn-ea"/>
                <a:cs typeface="+mn-cs"/>
              </a:rPr>
              <a:t>ug</a:t>
            </a:r>
            <a:r>
              <a:rPr lang="en-US" altLang="zh-CN" sz="1200" kern="1200" dirty="0" smtClean="0">
                <a:solidFill>
                  <a:schemeClr val="tx1"/>
                </a:solidFill>
                <a:effectLst/>
                <a:latin typeface="+mn-lt"/>
                <a:ea typeface="+mn-ea"/>
                <a:cs typeface="+mn-cs"/>
              </a:rPr>
              <a:t>/m3 at JST. This is mainly due to the human source in the urban area. The valley may</a:t>
            </a:r>
            <a:r>
              <a:rPr lang="en-US" altLang="zh-CN" sz="1200" kern="1200" baseline="0" dirty="0" smtClean="0">
                <a:solidFill>
                  <a:schemeClr val="tx1"/>
                </a:solidFill>
                <a:effectLst/>
                <a:latin typeface="+mn-lt"/>
                <a:ea typeface="+mn-ea"/>
                <a:cs typeface="+mn-cs"/>
              </a:rPr>
              <a:t>be is due to the rain on that day. There was a thunderstorm. </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C18C86C1-DF13-4983-B202-4B4C2F9E7232}" type="slidenum">
              <a:rPr lang="en-US" smtClean="0"/>
              <a:t>7</a:t>
            </a:fld>
            <a:endParaRPr lang="en-US"/>
          </a:p>
        </p:txBody>
      </p:sp>
    </p:spTree>
    <p:extLst>
      <p:ext uri="{BB962C8B-B14F-4D97-AF65-F5344CB8AC3E}">
        <p14:creationId xmlns:p14="http://schemas.microsoft.com/office/powerpoint/2010/main" val="3682650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 results at JST and GIT from July 23 to August 30 are shown in figure. As these two sites are not that different as JST and YRK, OC didn’t show a very large difference as JST-YRK comparison in June to July. The average of OC is 4.23 </a:t>
            </a:r>
            <a:r>
              <a:rPr lang="en-US" altLang="zh-CN" sz="1200" kern="1200" dirty="0" err="1" smtClean="0">
                <a:solidFill>
                  <a:schemeClr val="tx1"/>
                </a:solidFill>
                <a:effectLst/>
                <a:latin typeface="+mn-lt"/>
                <a:ea typeface="+mn-ea"/>
                <a:cs typeface="+mn-cs"/>
              </a:rPr>
              <a:t>ug</a:t>
            </a:r>
            <a:r>
              <a:rPr lang="en-US" altLang="zh-CN" sz="1200" kern="1200" dirty="0" smtClean="0">
                <a:solidFill>
                  <a:schemeClr val="tx1"/>
                </a:solidFill>
                <a:effectLst/>
                <a:latin typeface="+mn-lt"/>
                <a:ea typeface="+mn-ea"/>
                <a:cs typeface="+mn-cs"/>
              </a:rPr>
              <a:t>/m3 at GIT and 3.67 </a:t>
            </a:r>
            <a:r>
              <a:rPr lang="en-US" altLang="zh-CN" sz="1200" kern="1200" dirty="0" err="1" smtClean="0">
                <a:solidFill>
                  <a:schemeClr val="tx1"/>
                </a:solidFill>
                <a:effectLst/>
                <a:latin typeface="+mn-lt"/>
                <a:ea typeface="+mn-ea"/>
                <a:cs typeface="+mn-cs"/>
              </a:rPr>
              <a:t>ug</a:t>
            </a:r>
            <a:r>
              <a:rPr lang="en-US" altLang="zh-CN" sz="1200" kern="1200" dirty="0" smtClean="0">
                <a:solidFill>
                  <a:schemeClr val="tx1"/>
                </a:solidFill>
                <a:effectLst/>
                <a:latin typeface="+mn-lt"/>
                <a:ea typeface="+mn-ea"/>
                <a:cs typeface="+mn-cs"/>
              </a:rPr>
              <a:t>/m3 at JST. For SOA, they are 3.01 </a:t>
            </a:r>
            <a:r>
              <a:rPr lang="en-US" altLang="zh-CN" sz="1200" kern="1200" dirty="0" err="1" smtClean="0">
                <a:solidFill>
                  <a:schemeClr val="tx1"/>
                </a:solidFill>
                <a:effectLst/>
                <a:latin typeface="+mn-lt"/>
                <a:ea typeface="+mn-ea"/>
                <a:cs typeface="+mn-cs"/>
              </a:rPr>
              <a:t>ug</a:t>
            </a:r>
            <a:r>
              <a:rPr lang="en-US" altLang="zh-CN" sz="1200" kern="1200" dirty="0" smtClean="0">
                <a:solidFill>
                  <a:schemeClr val="tx1"/>
                </a:solidFill>
                <a:effectLst/>
                <a:latin typeface="+mn-lt"/>
                <a:ea typeface="+mn-ea"/>
                <a:cs typeface="+mn-cs"/>
              </a:rPr>
              <a:t>/m3 and 2.69 </a:t>
            </a:r>
            <a:r>
              <a:rPr lang="en-US" altLang="zh-CN" sz="1200" kern="1200" dirty="0" err="1" smtClean="0">
                <a:solidFill>
                  <a:schemeClr val="tx1"/>
                </a:solidFill>
                <a:effectLst/>
                <a:latin typeface="+mn-lt"/>
                <a:ea typeface="+mn-ea"/>
                <a:cs typeface="+mn-cs"/>
              </a:rPr>
              <a:t>ug</a:t>
            </a:r>
            <a:r>
              <a:rPr lang="en-US" altLang="zh-CN" sz="1200" kern="1200" dirty="0" smtClean="0">
                <a:solidFill>
                  <a:schemeClr val="tx1"/>
                </a:solidFill>
                <a:effectLst/>
                <a:latin typeface="+mn-lt"/>
                <a:ea typeface="+mn-ea"/>
                <a:cs typeface="+mn-cs"/>
              </a:rPr>
              <a:t>/m3 respectively. The average of EC is 1.01 </a:t>
            </a:r>
            <a:r>
              <a:rPr lang="en-US" altLang="zh-CN" sz="1200" kern="1200" dirty="0" err="1" smtClean="0">
                <a:solidFill>
                  <a:schemeClr val="tx1"/>
                </a:solidFill>
                <a:effectLst/>
                <a:latin typeface="+mn-lt"/>
                <a:ea typeface="+mn-ea"/>
                <a:cs typeface="+mn-cs"/>
              </a:rPr>
              <a:t>ug</a:t>
            </a:r>
            <a:r>
              <a:rPr lang="en-US" altLang="zh-CN" sz="1200" kern="1200" dirty="0" smtClean="0">
                <a:solidFill>
                  <a:schemeClr val="tx1"/>
                </a:solidFill>
                <a:effectLst/>
                <a:latin typeface="+mn-lt"/>
                <a:ea typeface="+mn-ea"/>
                <a:cs typeface="+mn-cs"/>
              </a:rPr>
              <a:t>/m3 at GIT and 0.60 </a:t>
            </a:r>
            <a:r>
              <a:rPr lang="en-US" altLang="zh-CN" sz="1200" kern="1200" dirty="0" err="1" smtClean="0">
                <a:solidFill>
                  <a:schemeClr val="tx1"/>
                </a:solidFill>
                <a:effectLst/>
                <a:latin typeface="+mn-lt"/>
                <a:ea typeface="+mn-ea"/>
                <a:cs typeface="+mn-cs"/>
              </a:rPr>
              <a:t>ug</a:t>
            </a:r>
            <a:r>
              <a:rPr lang="en-US" altLang="zh-CN" sz="1200" kern="1200" dirty="0" smtClean="0">
                <a:solidFill>
                  <a:schemeClr val="tx1"/>
                </a:solidFill>
                <a:effectLst/>
                <a:latin typeface="+mn-lt"/>
                <a:ea typeface="+mn-ea"/>
                <a:cs typeface="+mn-cs"/>
              </a:rPr>
              <a:t>/m3 at JST. No matter for OC or EC, the concentration at GIT was higher, mainly because GIT is more near the interstate highway I-75/85. SOA contributes the most part of OC at both sites. The ratio of SOA to OC is 71.2% at GIT and 73.3% at JST. The valley may</a:t>
            </a:r>
            <a:r>
              <a:rPr lang="en-US" altLang="zh-CN" sz="1200" kern="1200" baseline="0" dirty="0" smtClean="0">
                <a:solidFill>
                  <a:schemeClr val="tx1"/>
                </a:solidFill>
                <a:effectLst/>
                <a:latin typeface="+mn-lt"/>
                <a:ea typeface="+mn-ea"/>
                <a:cs typeface="+mn-cs"/>
              </a:rPr>
              <a:t>be is due to the rain on Aug 6</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Figure shows the results at RS and JST from September 5 to 27. The EC is apparently higher at RS than JST. The average of EC is 1.82 </a:t>
            </a:r>
            <a:r>
              <a:rPr lang="en-US" altLang="zh-CN" sz="1200" kern="1200" dirty="0" err="1" smtClean="0">
                <a:solidFill>
                  <a:schemeClr val="tx1"/>
                </a:solidFill>
                <a:effectLst/>
                <a:latin typeface="+mn-lt"/>
                <a:ea typeface="+mn-ea"/>
                <a:cs typeface="+mn-cs"/>
              </a:rPr>
              <a:t>ug</a:t>
            </a:r>
            <a:r>
              <a:rPr lang="en-US" altLang="zh-CN" sz="1200" kern="1200" dirty="0" smtClean="0">
                <a:solidFill>
                  <a:schemeClr val="tx1"/>
                </a:solidFill>
                <a:effectLst/>
                <a:latin typeface="+mn-lt"/>
                <a:ea typeface="+mn-ea"/>
                <a:cs typeface="+mn-cs"/>
              </a:rPr>
              <a:t>/m3 at RS and 0.83 </a:t>
            </a:r>
            <a:r>
              <a:rPr lang="en-US" altLang="zh-CN" sz="1200" kern="1200" dirty="0" err="1" smtClean="0">
                <a:solidFill>
                  <a:schemeClr val="tx1"/>
                </a:solidFill>
                <a:effectLst/>
                <a:latin typeface="+mn-lt"/>
                <a:ea typeface="+mn-ea"/>
                <a:cs typeface="+mn-cs"/>
              </a:rPr>
              <a:t>ug</a:t>
            </a:r>
            <a:r>
              <a:rPr lang="en-US" altLang="zh-CN" sz="1200" kern="1200" dirty="0" smtClean="0">
                <a:solidFill>
                  <a:schemeClr val="tx1"/>
                </a:solidFill>
                <a:effectLst/>
                <a:latin typeface="+mn-lt"/>
                <a:ea typeface="+mn-ea"/>
                <a:cs typeface="+mn-cs"/>
              </a:rPr>
              <a:t>/m3 at JST. The impact of highway’s emission is very obvious. For OC, the average is 4.10 </a:t>
            </a:r>
            <a:r>
              <a:rPr lang="en-US" altLang="zh-CN" sz="1200" kern="1200" dirty="0" err="1" smtClean="0">
                <a:solidFill>
                  <a:schemeClr val="tx1"/>
                </a:solidFill>
                <a:effectLst/>
                <a:latin typeface="+mn-lt"/>
                <a:ea typeface="+mn-ea"/>
                <a:cs typeface="+mn-cs"/>
              </a:rPr>
              <a:t>ug</a:t>
            </a:r>
            <a:r>
              <a:rPr lang="en-US" altLang="zh-CN" sz="1200" kern="1200" dirty="0" smtClean="0">
                <a:solidFill>
                  <a:schemeClr val="tx1"/>
                </a:solidFill>
                <a:effectLst/>
                <a:latin typeface="+mn-lt"/>
                <a:ea typeface="+mn-ea"/>
                <a:cs typeface="+mn-cs"/>
              </a:rPr>
              <a:t>/m3 at RS and 3.72 at JST. The highway emission play a less important role in OC than EC, may because SOA contribute a lot to OC, however, highway contribute most EC. The average of SOA is 2.19 </a:t>
            </a:r>
            <a:r>
              <a:rPr lang="en-US" altLang="zh-CN" sz="1200" kern="1200" dirty="0" err="1" smtClean="0">
                <a:solidFill>
                  <a:schemeClr val="tx1"/>
                </a:solidFill>
                <a:effectLst/>
                <a:latin typeface="+mn-lt"/>
                <a:ea typeface="+mn-ea"/>
                <a:cs typeface="+mn-cs"/>
              </a:rPr>
              <a:t>ug</a:t>
            </a:r>
            <a:r>
              <a:rPr lang="en-US" altLang="zh-CN" sz="1200" kern="1200" dirty="0" smtClean="0">
                <a:solidFill>
                  <a:schemeClr val="tx1"/>
                </a:solidFill>
                <a:effectLst/>
                <a:latin typeface="+mn-lt"/>
                <a:ea typeface="+mn-ea"/>
                <a:cs typeface="+mn-cs"/>
              </a:rPr>
              <a:t>/m3 at RS and 2.07 </a:t>
            </a:r>
            <a:r>
              <a:rPr lang="en-US" altLang="zh-CN" sz="1200" kern="1200" dirty="0" err="1" smtClean="0">
                <a:solidFill>
                  <a:schemeClr val="tx1"/>
                </a:solidFill>
                <a:effectLst/>
                <a:latin typeface="+mn-lt"/>
                <a:ea typeface="+mn-ea"/>
                <a:cs typeface="+mn-cs"/>
              </a:rPr>
              <a:t>ug</a:t>
            </a:r>
            <a:r>
              <a:rPr lang="en-US" altLang="zh-CN" sz="1200" kern="1200" dirty="0" smtClean="0">
                <a:solidFill>
                  <a:schemeClr val="tx1"/>
                </a:solidFill>
                <a:effectLst/>
                <a:latin typeface="+mn-lt"/>
                <a:ea typeface="+mn-ea"/>
                <a:cs typeface="+mn-cs"/>
              </a:rPr>
              <a:t>/m3 at JST. The ratio of SOA to OC is 53.4% at RS and 55.6% at JST</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C18C86C1-DF13-4983-B202-4B4C2F9E7232}" type="slidenum">
              <a:rPr lang="en-US" smtClean="0"/>
              <a:t>8</a:t>
            </a:fld>
            <a:endParaRPr lang="en-US"/>
          </a:p>
        </p:txBody>
      </p:sp>
    </p:spTree>
    <p:extLst>
      <p:ext uri="{BB962C8B-B14F-4D97-AF65-F5344CB8AC3E}">
        <p14:creationId xmlns:p14="http://schemas.microsoft.com/office/powerpoint/2010/main" val="2170023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Apply the Gaussian</a:t>
            </a:r>
            <a:r>
              <a:rPr lang="en-US" altLang="zh-CN" baseline="0" dirty="0" smtClean="0"/>
              <a:t> Plume to GIT-JST comparison. </a:t>
            </a:r>
            <a:r>
              <a:rPr lang="en-US" altLang="zh-CN" dirty="0" smtClean="0"/>
              <a:t>This is the Gaussian</a:t>
            </a:r>
            <a:r>
              <a:rPr lang="en-US" altLang="zh-CN" baseline="0" dirty="0" smtClean="0"/>
              <a:t> plume formula for line source. We can treat this part as constant for a certain time, so ,the concentration is proportional to this. We can calculate </a:t>
            </a:r>
            <a:r>
              <a:rPr lang="en-US" altLang="zh-CN" baseline="0" dirty="0" err="1" smtClean="0"/>
              <a:t>segma</a:t>
            </a:r>
            <a:r>
              <a:rPr lang="en-US" altLang="zh-CN" baseline="0" dirty="0" smtClean="0"/>
              <a:t> y, because we know the distance and height.</a:t>
            </a:r>
            <a:endParaRPr lang="zh-CN" altLang="en-US" dirty="0"/>
          </a:p>
        </p:txBody>
      </p:sp>
      <p:sp>
        <p:nvSpPr>
          <p:cNvPr id="4" name="灯片编号占位符 3"/>
          <p:cNvSpPr>
            <a:spLocks noGrp="1"/>
          </p:cNvSpPr>
          <p:nvPr>
            <p:ph type="sldNum" sz="quarter" idx="10"/>
          </p:nvPr>
        </p:nvSpPr>
        <p:spPr/>
        <p:txBody>
          <a:bodyPr/>
          <a:lstStyle/>
          <a:p>
            <a:fld id="{C18C86C1-DF13-4983-B202-4B4C2F9E7232}" type="slidenum">
              <a:rPr lang="en-US" smtClean="0"/>
              <a:t>9</a:t>
            </a:fld>
            <a:endParaRPr lang="en-US"/>
          </a:p>
        </p:txBody>
      </p:sp>
    </p:spTree>
    <p:extLst>
      <p:ext uri="{BB962C8B-B14F-4D97-AF65-F5344CB8AC3E}">
        <p14:creationId xmlns:p14="http://schemas.microsoft.com/office/powerpoint/2010/main" val="367454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4" name="标题 13"/>
          <p:cNvSpPr>
            <a:spLocks noGrp="1"/>
          </p:cNvSpPr>
          <p:nvPr>
            <p:ph type="ctrTitle"/>
          </p:nvPr>
        </p:nvSpPr>
        <p:spPr>
          <a:xfrm>
            <a:off x="1432560" y="359898"/>
            <a:ext cx="7406640" cy="1472184"/>
          </a:xfrm>
        </p:spPr>
        <p:txBody>
          <a:bodyPr anchor="b"/>
          <a:lstStyle>
            <a:lvl1pPr algn="l">
              <a:defRPr/>
            </a:lvl1pPr>
            <a:extLst/>
          </a:lstStyle>
          <a:p>
            <a:r>
              <a:rPr kumimoji="0" lang="zh-CN" altLang="en-US" smtClean="0"/>
              <a:t>单击此处编辑母版标题样式</a:t>
            </a:r>
            <a:endParaRPr kumimoji="0" lang="en-US"/>
          </a:p>
        </p:txBody>
      </p:sp>
      <p:sp>
        <p:nvSpPr>
          <p:cNvPr id="22" name="副标题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smtClean="0"/>
              <a:t>单击此处编辑母版副标题样式</a:t>
            </a:r>
            <a:endParaRPr kumimoji="0" lang="en-US"/>
          </a:p>
        </p:txBody>
      </p:sp>
      <p:sp>
        <p:nvSpPr>
          <p:cNvPr id="7" name="日期占位符 6"/>
          <p:cNvSpPr>
            <a:spLocks noGrp="1"/>
          </p:cNvSpPr>
          <p:nvPr>
            <p:ph type="dt" sz="half" idx="10"/>
          </p:nvPr>
        </p:nvSpPr>
        <p:spPr/>
        <p:txBody>
          <a:bodyPr/>
          <a:lstStyle>
            <a:extLst/>
          </a:lstStyle>
          <a:p>
            <a:fld id="{1D8BD707-D9CF-40AE-B4C6-C98DA3205C09}" type="datetimeFigureOut">
              <a:rPr lang="en-US" smtClean="0"/>
              <a:pPr/>
              <a:t>4/22/2013</a:t>
            </a:fld>
            <a:endParaRPr lang="en-US"/>
          </a:p>
        </p:txBody>
      </p:sp>
      <p:sp>
        <p:nvSpPr>
          <p:cNvPr id="20" name="页脚占位符 19"/>
          <p:cNvSpPr>
            <a:spLocks noGrp="1"/>
          </p:cNvSpPr>
          <p:nvPr>
            <p:ph type="ftr" sz="quarter" idx="11"/>
          </p:nvPr>
        </p:nvSpPr>
        <p:spPr/>
        <p:txBody>
          <a:bodyPr/>
          <a:lstStyle>
            <a:extLst/>
          </a:lstStyle>
          <a:p>
            <a:endParaRPr lang="en-US"/>
          </a:p>
        </p:txBody>
      </p:sp>
      <p:sp>
        <p:nvSpPr>
          <p:cNvPr id="10" name="灯片编号占位符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椭圆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椭圆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1D8BD707-D9CF-40AE-B4C6-C98DA3205C09}" type="datetimeFigureOut">
              <a:rPr lang="en-US" smtClean="0"/>
              <a:pPr/>
              <a:t>4/22/2013</a:t>
            </a:fld>
            <a:endParaRPr lang="en-US"/>
          </a:p>
        </p:txBody>
      </p:sp>
      <p:sp>
        <p:nvSpPr>
          <p:cNvPr id="5" name="页脚占位符 4"/>
          <p:cNvSpPr>
            <a:spLocks noGrp="1"/>
          </p:cNvSpPr>
          <p:nvPr>
            <p:ph type="ftr" sz="quarter" idx="11"/>
          </p:nvPr>
        </p:nvSpPr>
        <p:spPr/>
        <p:txBody>
          <a:bodyPr/>
          <a:lstStyle>
            <a:extLst/>
          </a:lstStyle>
          <a:p>
            <a:endParaRPr lang="en-US"/>
          </a:p>
        </p:txBody>
      </p:sp>
      <p:sp>
        <p:nvSpPr>
          <p:cNvPr id="6" name="灯片编号占位符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274639"/>
            <a:ext cx="1828800" cy="5851525"/>
          </a:xfrm>
        </p:spPr>
        <p:txBody>
          <a:bodyPr vert="eaVe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1143000" y="274640"/>
            <a:ext cx="5562600" cy="5851525"/>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1D8BD707-D9CF-40AE-B4C6-C98DA3205C09}" type="datetimeFigureOut">
              <a:rPr lang="en-US" smtClean="0"/>
              <a:pPr/>
              <a:t>4/22/2013</a:t>
            </a:fld>
            <a:endParaRPr lang="en-US"/>
          </a:p>
        </p:txBody>
      </p:sp>
      <p:sp>
        <p:nvSpPr>
          <p:cNvPr id="5" name="页脚占位符 4"/>
          <p:cNvSpPr>
            <a:spLocks noGrp="1"/>
          </p:cNvSpPr>
          <p:nvPr>
            <p:ph type="ftr" sz="quarter" idx="11"/>
          </p:nvPr>
        </p:nvSpPr>
        <p:spPr/>
        <p:txBody>
          <a:bodyPr/>
          <a:lstStyle>
            <a:extLst/>
          </a:lstStyle>
          <a:p>
            <a:endParaRPr lang="en-US"/>
          </a:p>
        </p:txBody>
      </p:sp>
      <p:sp>
        <p:nvSpPr>
          <p:cNvPr id="6" name="灯片编号占位符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1D8BD707-D9CF-40AE-B4C6-C98DA3205C09}" type="datetimeFigureOut">
              <a:rPr lang="en-US" smtClean="0"/>
              <a:pPr/>
              <a:t>4/22/2013</a:t>
            </a:fld>
            <a:endParaRPr lang="en-US"/>
          </a:p>
        </p:txBody>
      </p:sp>
      <p:sp>
        <p:nvSpPr>
          <p:cNvPr id="5" name="页脚占位符 4"/>
          <p:cNvSpPr>
            <a:spLocks noGrp="1"/>
          </p:cNvSpPr>
          <p:nvPr>
            <p:ph type="ftr" sz="quarter" idx="11"/>
          </p:nvPr>
        </p:nvSpPr>
        <p:spPr/>
        <p:txBody>
          <a:bodyPr/>
          <a:lstStyle>
            <a:extLst/>
          </a:lstStyle>
          <a:p>
            <a:endParaRPr lang="en-US"/>
          </a:p>
        </p:txBody>
      </p:sp>
      <p:sp>
        <p:nvSpPr>
          <p:cNvPr id="6" name="灯片编号占位符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7" name="矩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标题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extLst/>
          </a:lstStyle>
          <a:p>
            <a:fld id="{1D8BD707-D9CF-40AE-B4C6-C98DA3205C09}" type="datetimeFigureOut">
              <a:rPr lang="en-US" smtClean="0"/>
              <a:pPr/>
              <a:t>4/22/2013</a:t>
            </a:fld>
            <a:endParaRPr lang="en-US"/>
          </a:p>
        </p:txBody>
      </p:sp>
      <p:sp>
        <p:nvSpPr>
          <p:cNvPr id="5" name="页脚占位符 4"/>
          <p:cNvSpPr>
            <a:spLocks noGrp="1"/>
          </p:cNvSpPr>
          <p:nvPr>
            <p:ph type="ftr" sz="quarter" idx="11"/>
          </p:nvPr>
        </p:nvSpPr>
        <p:spPr/>
        <p:txBody>
          <a:bodyPr/>
          <a:lstStyle>
            <a:extLst/>
          </a:lstStyle>
          <a:p>
            <a:endParaRPr lang="en-US"/>
          </a:p>
        </p:txBody>
      </p:sp>
      <p:sp>
        <p:nvSpPr>
          <p:cNvPr id="6" name="灯片编号占位符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矩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椭圆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椭圆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320"/>
            <a:ext cx="7498080" cy="1143000"/>
          </a:xfrm>
        </p:spPr>
        <p:txBody>
          <a:bodyPr/>
          <a:lstStyle>
            <a:extLst/>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1D8BD707-D9CF-40AE-B4C6-C98DA3205C09}" type="datetimeFigureOut">
              <a:rPr lang="en-US" smtClean="0"/>
              <a:pPr/>
              <a:t>4/22/2013</a:t>
            </a:fld>
            <a:endParaRPr lang="en-US"/>
          </a:p>
        </p:txBody>
      </p:sp>
      <p:sp>
        <p:nvSpPr>
          <p:cNvPr id="6" name="页脚占位符 5"/>
          <p:cNvSpPr>
            <a:spLocks noGrp="1"/>
          </p:cNvSpPr>
          <p:nvPr>
            <p:ph type="ftr" sz="quarter" idx="11"/>
          </p:nvPr>
        </p:nvSpPr>
        <p:spPr/>
        <p:txBody>
          <a:bodyPr/>
          <a:lstStyle>
            <a:extLst/>
          </a:lstStyle>
          <a:p>
            <a:endParaRPr lang="en-US"/>
          </a:p>
        </p:txBody>
      </p:sp>
      <p:sp>
        <p:nvSpPr>
          <p:cNvPr id="7" name="灯片编号占位符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fld id="{1D8BD707-D9CF-40AE-B4C6-C98DA3205C09}" type="datetimeFigureOut">
              <a:rPr lang="en-US" smtClean="0"/>
              <a:pPr/>
              <a:t>4/22/2013</a:t>
            </a:fld>
            <a:endParaRPr lang="en-US"/>
          </a:p>
        </p:txBody>
      </p:sp>
      <p:sp>
        <p:nvSpPr>
          <p:cNvPr id="8" name="页脚占位符 7"/>
          <p:cNvSpPr>
            <a:spLocks noGrp="1"/>
          </p:cNvSpPr>
          <p:nvPr>
            <p:ph type="ftr" sz="quarter" idx="11"/>
          </p:nvPr>
        </p:nvSpPr>
        <p:spPr/>
        <p:txBody>
          <a:bodyPr/>
          <a:lstStyle>
            <a:extLst/>
          </a:lstStyle>
          <a:p>
            <a:endParaRPr lang="en-US"/>
          </a:p>
        </p:txBody>
      </p:sp>
      <p:sp>
        <p:nvSpPr>
          <p:cNvPr id="9" name="灯片编号占位符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320"/>
            <a:ext cx="7498080" cy="1143000"/>
          </a:xfrm>
        </p:spPr>
        <p:txBody>
          <a:bodyPr anchor="ctr"/>
          <a:lstStyle>
            <a:extLst/>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extLst/>
          </a:lstStyle>
          <a:p>
            <a:fld id="{1D8BD707-D9CF-40AE-B4C6-C98DA3205C09}" type="datetimeFigureOut">
              <a:rPr lang="en-US" smtClean="0"/>
              <a:pPr/>
              <a:t>4/22/2013</a:t>
            </a:fld>
            <a:endParaRPr lang="en-US"/>
          </a:p>
        </p:txBody>
      </p:sp>
      <p:sp>
        <p:nvSpPr>
          <p:cNvPr id="4" name="页脚占位符 3"/>
          <p:cNvSpPr>
            <a:spLocks noGrp="1"/>
          </p:cNvSpPr>
          <p:nvPr>
            <p:ph type="ftr" sz="quarter" idx="11"/>
          </p:nvPr>
        </p:nvSpPr>
        <p:spPr/>
        <p:txBody>
          <a:bodyPr/>
          <a:lstStyle>
            <a:extLst/>
          </a:lstStyle>
          <a:p>
            <a:endParaRPr lang="en-US"/>
          </a:p>
        </p:txBody>
      </p:sp>
      <p:sp>
        <p:nvSpPr>
          <p:cNvPr id="5" name="灯片编号占位符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期占位符 1"/>
          <p:cNvSpPr>
            <a:spLocks noGrp="1"/>
          </p:cNvSpPr>
          <p:nvPr>
            <p:ph type="dt" sz="half" idx="10"/>
          </p:nvPr>
        </p:nvSpPr>
        <p:spPr/>
        <p:txBody>
          <a:bodyPr/>
          <a:lstStyle>
            <a:extLst/>
          </a:lstStyle>
          <a:p>
            <a:fld id="{1D8BD707-D9CF-40AE-B4C6-C98DA3205C09}" type="datetimeFigureOut">
              <a:rPr lang="en-US" smtClean="0"/>
              <a:pPr/>
              <a:t>4/22/2013</a:t>
            </a:fld>
            <a:endParaRPr lang="en-US"/>
          </a:p>
        </p:txBody>
      </p:sp>
      <p:sp>
        <p:nvSpPr>
          <p:cNvPr id="3" name="页脚占位符 2"/>
          <p:cNvSpPr>
            <a:spLocks noGrp="1"/>
          </p:cNvSpPr>
          <p:nvPr>
            <p:ph type="ftr" sz="quarter" idx="11"/>
          </p:nvPr>
        </p:nvSpPr>
        <p:spPr/>
        <p:txBody>
          <a:bodyPr/>
          <a:lstStyle>
            <a:extLst/>
          </a:lstStyle>
          <a:p>
            <a:endParaRPr lang="en-US"/>
          </a:p>
        </p:txBody>
      </p:sp>
      <p:sp>
        <p:nvSpPr>
          <p:cNvPr id="4" name="灯片编号占位符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矩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1D8BD707-D9CF-40AE-B4C6-C98DA3205C09}" type="datetimeFigureOut">
              <a:rPr lang="en-US" smtClean="0"/>
              <a:pPr/>
              <a:t>4/22/2013</a:t>
            </a:fld>
            <a:endParaRPr lang="en-US"/>
          </a:p>
        </p:txBody>
      </p:sp>
      <p:sp>
        <p:nvSpPr>
          <p:cNvPr id="6" name="页脚占位符 5"/>
          <p:cNvSpPr>
            <a:spLocks noGrp="1"/>
          </p:cNvSpPr>
          <p:nvPr>
            <p:ph type="ftr" sz="quarter" idx="11"/>
          </p:nvPr>
        </p:nvSpPr>
        <p:spPr/>
        <p:txBody>
          <a:bodyPr/>
          <a:lstStyle>
            <a:extLst/>
          </a:lstStyle>
          <a:p>
            <a:endParaRPr lang="en-US"/>
          </a:p>
        </p:txBody>
      </p:sp>
      <p:sp>
        <p:nvSpPr>
          <p:cNvPr id="7" name="灯片编号占位符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extLst/>
          </a:lstStyle>
          <a:p>
            <a:fld id="{1D8BD707-D9CF-40AE-B4C6-C98DA3205C09}" type="datetimeFigureOut">
              <a:rPr lang="en-US" smtClean="0"/>
              <a:pPr/>
              <a:t>4/22/2013</a:t>
            </a:fld>
            <a:endParaRPr lang="en-US"/>
          </a:p>
        </p:txBody>
      </p:sp>
      <p:sp>
        <p:nvSpPr>
          <p:cNvPr id="6" name="页脚占位符 5"/>
          <p:cNvSpPr>
            <a:spLocks noGrp="1"/>
          </p:cNvSpPr>
          <p:nvPr>
            <p:ph type="ftr" sz="quarter" idx="11"/>
          </p:nvPr>
        </p:nvSpPr>
        <p:spPr/>
        <p:txBody>
          <a:bodyPr/>
          <a:lstStyle>
            <a:extLst/>
          </a:lstStyle>
          <a:p>
            <a:endParaRPr lang="en-US"/>
          </a:p>
        </p:txBody>
      </p:sp>
      <p:sp>
        <p:nvSpPr>
          <p:cNvPr id="7" name="灯片编号占位符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矩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图片占位符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zh-CN" altLang="en-US" smtClean="0"/>
              <a:t>单击图标添加图片</a:t>
            </a:r>
            <a:endParaRPr kumimoji="0" lang="en-US" dirty="0"/>
          </a:p>
        </p:txBody>
      </p:sp>
      <p:sp>
        <p:nvSpPr>
          <p:cNvPr id="9" name="流程图: 过程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流程图: 过程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文本占位符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饼形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椭圆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同心圆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矩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标题占位符 4"/>
          <p:cNvSpPr>
            <a:spLocks noGrp="1"/>
          </p:cNvSpPr>
          <p:nvPr>
            <p:ph type="title"/>
          </p:nvPr>
        </p:nvSpPr>
        <p:spPr>
          <a:xfrm>
            <a:off x="1435608" y="274638"/>
            <a:ext cx="7498080" cy="1143000"/>
          </a:xfrm>
          <a:prstGeom prst="rect">
            <a:avLst/>
          </a:prstGeom>
        </p:spPr>
        <p:txBody>
          <a:bodyPr anchor="ctr">
            <a:normAutofit/>
          </a:bodyPr>
          <a:lstStyle>
            <a:extLst/>
          </a:lstStyle>
          <a:p>
            <a:r>
              <a:rPr kumimoji="0" lang="zh-CN" altLang="en-US" smtClean="0"/>
              <a:t>单击此处编辑母版标题样式</a:t>
            </a:r>
            <a:endParaRPr kumimoji="0" lang="en-US"/>
          </a:p>
        </p:txBody>
      </p:sp>
      <p:sp>
        <p:nvSpPr>
          <p:cNvPr id="9" name="文本占位符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24" name="日期占位符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4/22/2013</a:t>
            </a:fld>
            <a:endParaRPr lang="en-US"/>
          </a:p>
        </p:txBody>
      </p:sp>
      <p:sp>
        <p:nvSpPr>
          <p:cNvPr id="10" name="页脚占位符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灯片编号占位符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矩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905000"/>
            <a:ext cx="7696200" cy="1472184"/>
          </a:xfrm>
        </p:spPr>
        <p:txBody>
          <a:bodyPr>
            <a:normAutofit/>
          </a:bodyPr>
          <a:lstStyle/>
          <a:p>
            <a:r>
              <a:rPr lang="en-US" dirty="0" smtClean="0"/>
              <a:t>Organic Carbon and Elemental Carbon in Atlanta Area</a:t>
            </a:r>
            <a:endParaRPr lang="en-US" dirty="0"/>
          </a:p>
        </p:txBody>
      </p:sp>
      <p:sp>
        <p:nvSpPr>
          <p:cNvPr id="3" name="Subtitle 2"/>
          <p:cNvSpPr>
            <a:spLocks noGrp="1"/>
          </p:cNvSpPr>
          <p:nvPr>
            <p:ph type="subTitle" idx="1"/>
          </p:nvPr>
        </p:nvSpPr>
        <p:spPr>
          <a:xfrm>
            <a:off x="5867400" y="3657600"/>
            <a:ext cx="2743200" cy="1752600"/>
          </a:xfrm>
        </p:spPr>
        <p:txBody>
          <a:bodyPr/>
          <a:lstStyle/>
          <a:p>
            <a:r>
              <a:rPr lang="en-US" dirty="0" smtClean="0"/>
              <a:t>Chao Wu</a:t>
            </a:r>
            <a:endParaRPr lang="en-US" dirty="0"/>
          </a:p>
        </p:txBody>
      </p:sp>
    </p:spTree>
    <p:extLst>
      <p:ext uri="{BB962C8B-B14F-4D97-AF65-F5344CB8AC3E}">
        <p14:creationId xmlns:p14="http://schemas.microsoft.com/office/powerpoint/2010/main" val="135237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cwu304\Dropbox\2013spring\Air Pollution Meteorology\Term Paper\GTGauss.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821706"/>
            <a:ext cx="7611766" cy="3276600"/>
          </a:xfrm>
          <a:prstGeom prst="rect">
            <a:avLst/>
          </a:prstGeom>
          <a:noFill/>
          <a:ln>
            <a:noFill/>
          </a:ln>
        </p:spPr>
      </p:pic>
      <p:sp>
        <p:nvSpPr>
          <p:cNvPr id="5" name="TextBox 4"/>
          <p:cNvSpPr txBox="1"/>
          <p:nvPr/>
        </p:nvSpPr>
        <p:spPr>
          <a:xfrm>
            <a:off x="2777183" y="1593502"/>
            <a:ext cx="3429000" cy="461665"/>
          </a:xfrm>
          <a:prstGeom prst="rect">
            <a:avLst/>
          </a:prstGeom>
          <a:noFill/>
        </p:spPr>
        <p:txBody>
          <a:bodyPr wrap="square" rtlCol="0">
            <a:spAutoFit/>
          </a:bodyPr>
          <a:lstStyle/>
          <a:p>
            <a:r>
              <a:rPr lang="en-US" altLang="zh-CN" sz="2400" b="1" dirty="0" smtClean="0"/>
              <a:t>GIT, JST &amp; JST Gauss</a:t>
            </a:r>
            <a:endParaRPr lang="zh-CN" altLang="en-US" sz="2400" b="1" dirty="0"/>
          </a:p>
        </p:txBody>
      </p:sp>
    </p:spTree>
    <p:extLst>
      <p:ext uri="{BB962C8B-B14F-4D97-AF65-F5344CB8AC3E}">
        <p14:creationId xmlns:p14="http://schemas.microsoft.com/office/powerpoint/2010/main" val="15841185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a:t>
            </a:r>
            <a:endParaRPr lang="en-US" dirty="0"/>
          </a:p>
        </p:txBody>
      </p:sp>
      <p:sp>
        <p:nvSpPr>
          <p:cNvPr id="3" name="Content Placeholder 2"/>
          <p:cNvSpPr>
            <a:spLocks noGrp="1"/>
          </p:cNvSpPr>
          <p:nvPr>
            <p:ph idx="1"/>
          </p:nvPr>
        </p:nvSpPr>
        <p:spPr>
          <a:xfrm>
            <a:off x="457200" y="1447800"/>
            <a:ext cx="8229600" cy="4678363"/>
          </a:xfrm>
        </p:spPr>
        <p:txBody>
          <a:bodyPr/>
          <a:lstStyle/>
          <a:p>
            <a:r>
              <a:rPr lang="en-US" altLang="zh-CN" dirty="0"/>
              <a:t>OC is much higher in rural area (YRK) than in urban area (JST), SOA contributes most to this difference. </a:t>
            </a:r>
            <a:endParaRPr lang="en-US" altLang="zh-CN" dirty="0" smtClean="0"/>
          </a:p>
          <a:p>
            <a:r>
              <a:rPr lang="en-US" altLang="zh-CN" dirty="0" smtClean="0"/>
              <a:t>Highway </a:t>
            </a:r>
            <a:r>
              <a:rPr lang="en-US" altLang="zh-CN" dirty="0"/>
              <a:t>emission contributes a lot to EC, but not much to OC. </a:t>
            </a:r>
            <a:endParaRPr lang="en-US" altLang="zh-CN" dirty="0" smtClean="0"/>
          </a:p>
          <a:p>
            <a:r>
              <a:rPr lang="en-US" altLang="zh-CN" dirty="0" smtClean="0"/>
              <a:t>When </a:t>
            </a:r>
            <a:r>
              <a:rPr lang="en-US" altLang="zh-CN" dirty="0"/>
              <a:t>using Gaussian Plume to calculate the spatial distribution, it is found that local source can’t be </a:t>
            </a:r>
            <a:r>
              <a:rPr lang="en-US" altLang="zh-CN" dirty="0" smtClean="0"/>
              <a:t>neglected at JST.</a:t>
            </a:r>
            <a:endParaRPr lang="en-US" dirty="0"/>
          </a:p>
        </p:txBody>
      </p:sp>
    </p:spTree>
    <p:extLst>
      <p:ext uri="{BB962C8B-B14F-4D97-AF65-F5344CB8AC3E}">
        <p14:creationId xmlns:p14="http://schemas.microsoft.com/office/powerpoint/2010/main" val="872228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00" y="2667000"/>
            <a:ext cx="2743200" cy="1143000"/>
          </a:xfrm>
        </p:spPr>
        <p:txBody>
          <a:bodyPr/>
          <a:lstStyle/>
          <a:p>
            <a:r>
              <a:rPr lang="en-US" altLang="zh-CN" dirty="0" smtClean="0"/>
              <a:t>Thanks!</a:t>
            </a:r>
            <a:endParaRPr lang="zh-CN" altLang="en-US" dirty="0"/>
          </a:p>
        </p:txBody>
      </p:sp>
    </p:spTree>
    <p:extLst>
      <p:ext uri="{BB962C8B-B14F-4D97-AF65-F5344CB8AC3E}">
        <p14:creationId xmlns:p14="http://schemas.microsoft.com/office/powerpoint/2010/main" val="113618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Method</a:t>
            </a:r>
          </a:p>
          <a:p>
            <a:r>
              <a:rPr lang="en-US" dirty="0" smtClean="0"/>
              <a:t>Results </a:t>
            </a:r>
          </a:p>
          <a:p>
            <a:r>
              <a:rPr lang="en-US" dirty="0" smtClean="0"/>
              <a:t>Conclusion</a:t>
            </a:r>
          </a:p>
          <a:p>
            <a:endParaRPr lang="en-US" dirty="0" smtClean="0"/>
          </a:p>
        </p:txBody>
      </p:sp>
    </p:spTree>
    <p:extLst>
      <p:ext uri="{BB962C8B-B14F-4D97-AF65-F5344CB8AC3E}">
        <p14:creationId xmlns:p14="http://schemas.microsoft.com/office/powerpoint/2010/main" val="2017253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dirty="0" smtClean="0"/>
              <a:t>Particulate Matter (human health, climate)</a:t>
            </a:r>
          </a:p>
          <a:p>
            <a:r>
              <a:rPr lang="en-US" dirty="0" smtClean="0"/>
              <a:t>Carbonaceous particles are </a:t>
            </a:r>
            <a:r>
              <a:rPr lang="en-US" dirty="0"/>
              <a:t>the most important constituents of the </a:t>
            </a:r>
            <a:r>
              <a:rPr lang="en-US" dirty="0" smtClean="0"/>
              <a:t>fine fraction </a:t>
            </a:r>
            <a:r>
              <a:rPr lang="en-US" dirty="0"/>
              <a:t>of </a:t>
            </a:r>
            <a:r>
              <a:rPr lang="en-US" dirty="0" smtClean="0"/>
              <a:t>PM. (PM 2.5)</a:t>
            </a:r>
          </a:p>
          <a:p>
            <a:r>
              <a:rPr lang="en-US" dirty="0"/>
              <a:t>Carbonaceous </a:t>
            </a:r>
            <a:r>
              <a:rPr lang="en-US" dirty="0" smtClean="0"/>
              <a:t>particles</a:t>
            </a:r>
          </a:p>
          <a:p>
            <a:pPr lvl="1">
              <a:buFont typeface="Wingdings" pitchFamily="2" charset="2"/>
              <a:buChar char="§"/>
            </a:pPr>
            <a:r>
              <a:rPr lang="en-US" dirty="0" smtClean="0"/>
              <a:t>organic </a:t>
            </a:r>
            <a:r>
              <a:rPr lang="en-US" dirty="0"/>
              <a:t>carbon (</a:t>
            </a:r>
            <a:r>
              <a:rPr lang="en-US" dirty="0" smtClean="0"/>
              <a:t>OC) (Primary OC, Secondary OC)</a:t>
            </a:r>
          </a:p>
          <a:p>
            <a:pPr lvl="1">
              <a:buFont typeface="Wingdings" pitchFamily="2" charset="2"/>
              <a:buChar char="§"/>
            </a:pPr>
            <a:r>
              <a:rPr lang="en-US" dirty="0" smtClean="0"/>
              <a:t>elemental carbon (EC)</a:t>
            </a:r>
          </a:p>
        </p:txBody>
      </p:sp>
    </p:spTree>
    <p:extLst>
      <p:ext uri="{BB962C8B-B14F-4D97-AF65-F5344CB8AC3E}">
        <p14:creationId xmlns:p14="http://schemas.microsoft.com/office/powerpoint/2010/main" val="522952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a:t>
            </a:r>
            <a:endParaRPr lang="en-US" dirty="0"/>
          </a:p>
        </p:txBody>
      </p:sp>
      <p:sp>
        <p:nvSpPr>
          <p:cNvPr id="3" name="Content Placeholder 2"/>
          <p:cNvSpPr>
            <a:spLocks noGrp="1"/>
          </p:cNvSpPr>
          <p:nvPr>
            <p:ph idx="1"/>
          </p:nvPr>
        </p:nvSpPr>
        <p:spPr>
          <a:xfrm>
            <a:off x="457200" y="1219200"/>
            <a:ext cx="8229600" cy="4906963"/>
          </a:xfrm>
        </p:spPr>
        <p:txBody>
          <a:bodyPr/>
          <a:lstStyle/>
          <a:p>
            <a:r>
              <a:rPr lang="en-US" dirty="0" smtClean="0"/>
              <a:t>Sites</a:t>
            </a:r>
            <a:endParaRPr lang="en-US" dirty="0"/>
          </a:p>
        </p:txBody>
      </p:sp>
      <p:grpSp>
        <p:nvGrpSpPr>
          <p:cNvPr id="4" name="组合 4"/>
          <p:cNvGrpSpPr/>
          <p:nvPr/>
        </p:nvGrpSpPr>
        <p:grpSpPr>
          <a:xfrm>
            <a:off x="4419600" y="2057400"/>
            <a:ext cx="4291241" cy="2610905"/>
            <a:chOff x="2485517" y="1919529"/>
            <a:chExt cx="4291241" cy="2610905"/>
          </a:xfrm>
        </p:grpSpPr>
        <p:pic>
          <p:nvPicPr>
            <p:cNvPr id="5" name="Picture 3" descr="F:\Dropbox\Comprehensive Exam PhD\Oral exam\Figures\YRK ma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5517" y="1919529"/>
              <a:ext cx="4291241" cy="2610905"/>
            </a:xfrm>
            <a:prstGeom prst="rect">
              <a:avLst/>
            </a:prstGeom>
            <a:noFill/>
            <a:ln w="25400">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69352" y="2616006"/>
              <a:ext cx="802848" cy="338554"/>
            </a:xfrm>
            <a:prstGeom prst="rect">
              <a:avLst/>
            </a:prstGeom>
            <a:noFill/>
          </p:spPr>
          <p:txBody>
            <a:bodyPr wrap="none" rtlCol="0">
              <a:spAutoFit/>
            </a:bodyPr>
            <a:lstStyle/>
            <a:p>
              <a:r>
                <a:rPr lang="en-US" sz="1600" b="1" dirty="0" smtClean="0"/>
                <a:t>Atlanta</a:t>
              </a:r>
              <a:endParaRPr lang="en-US" sz="1600" b="1" dirty="0"/>
            </a:p>
          </p:txBody>
        </p:sp>
      </p:grpSp>
      <p:grpSp>
        <p:nvGrpSpPr>
          <p:cNvPr id="7" name="组合 2"/>
          <p:cNvGrpSpPr/>
          <p:nvPr/>
        </p:nvGrpSpPr>
        <p:grpSpPr>
          <a:xfrm>
            <a:off x="348828" y="4761964"/>
            <a:ext cx="3915538" cy="1800000"/>
            <a:chOff x="2096622" y="3869314"/>
            <a:chExt cx="3915538" cy="1800000"/>
          </a:xfrm>
        </p:grpSpPr>
        <p:pic>
          <p:nvPicPr>
            <p:cNvPr id="8"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6622" y="3869314"/>
              <a:ext cx="3915538" cy="1800000"/>
            </a:xfrm>
            <a:prstGeom prst="rect">
              <a:avLst/>
            </a:prstGeom>
            <a:ln w="25400">
              <a:solidFill>
                <a:schemeClr val="tx1"/>
              </a:solidFill>
            </a:ln>
          </p:spPr>
        </p:pic>
        <p:sp>
          <p:nvSpPr>
            <p:cNvPr id="9" name="TextBox 8"/>
            <p:cNvSpPr txBox="1"/>
            <p:nvPr/>
          </p:nvSpPr>
          <p:spPr>
            <a:xfrm>
              <a:off x="4225062" y="4677385"/>
              <a:ext cx="1128066" cy="307777"/>
            </a:xfrm>
            <a:prstGeom prst="rect">
              <a:avLst/>
            </a:prstGeom>
            <a:noFill/>
          </p:spPr>
          <p:txBody>
            <a:bodyPr wrap="none" rtlCol="0">
              <a:spAutoFit/>
            </a:bodyPr>
            <a:lstStyle/>
            <a:p>
              <a:r>
                <a:rPr lang="en-US" altLang="zh-CN" sz="1400" b="1" dirty="0" smtClean="0"/>
                <a:t>Georgia Tech</a:t>
              </a:r>
              <a:endParaRPr lang="zh-CN" altLang="en-US" sz="1400" b="1" dirty="0"/>
            </a:p>
          </p:txBody>
        </p:sp>
      </p:grpSp>
      <p:sp>
        <p:nvSpPr>
          <p:cNvPr id="10" name="TextBox 9"/>
          <p:cNvSpPr txBox="1"/>
          <p:nvPr/>
        </p:nvSpPr>
        <p:spPr>
          <a:xfrm>
            <a:off x="2632833" y="2426025"/>
            <a:ext cx="1584408" cy="338554"/>
          </a:xfrm>
          <a:prstGeom prst="rect">
            <a:avLst/>
          </a:prstGeom>
          <a:noFill/>
        </p:spPr>
        <p:txBody>
          <a:bodyPr wrap="none" rtlCol="0">
            <a:spAutoFit/>
          </a:bodyPr>
          <a:lstStyle/>
          <a:p>
            <a:r>
              <a:rPr lang="en-US" altLang="zh-CN" sz="1600" dirty="0" smtClean="0"/>
              <a:t>4. YRK: Rural site</a:t>
            </a:r>
          </a:p>
        </p:txBody>
      </p:sp>
      <p:sp>
        <p:nvSpPr>
          <p:cNvPr id="11" name="TextBox 10"/>
          <p:cNvSpPr txBox="1"/>
          <p:nvPr/>
        </p:nvSpPr>
        <p:spPr>
          <a:xfrm>
            <a:off x="4876800" y="5558753"/>
            <a:ext cx="1911421" cy="338554"/>
          </a:xfrm>
          <a:prstGeom prst="rect">
            <a:avLst/>
          </a:prstGeom>
          <a:noFill/>
        </p:spPr>
        <p:txBody>
          <a:bodyPr wrap="none" rtlCol="0">
            <a:spAutoFit/>
          </a:bodyPr>
          <a:lstStyle/>
          <a:p>
            <a:r>
              <a:rPr lang="en-US" altLang="zh-CN" sz="1600" dirty="0" smtClean="0"/>
              <a:t>1.RS: aside of I-75/85</a:t>
            </a:r>
          </a:p>
        </p:txBody>
      </p:sp>
      <p:cxnSp>
        <p:nvCxnSpPr>
          <p:cNvPr id="12" name="直接箭头连接符 42"/>
          <p:cNvCxnSpPr>
            <a:endCxn id="11" idx="1"/>
          </p:cNvCxnSpPr>
          <p:nvPr/>
        </p:nvCxnSpPr>
        <p:spPr>
          <a:xfrm flipV="1">
            <a:off x="4086250" y="5728030"/>
            <a:ext cx="790550" cy="18675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996229" y="3461547"/>
            <a:ext cx="2485296" cy="584775"/>
          </a:xfrm>
          <a:prstGeom prst="rect">
            <a:avLst/>
          </a:prstGeom>
          <a:noFill/>
        </p:spPr>
        <p:txBody>
          <a:bodyPr wrap="none" rtlCol="0">
            <a:spAutoFit/>
          </a:bodyPr>
          <a:lstStyle/>
          <a:p>
            <a:r>
              <a:rPr lang="en-US" altLang="zh-CN" sz="1600" dirty="0" smtClean="0"/>
              <a:t>2. GIT: 400m from road site</a:t>
            </a:r>
          </a:p>
          <a:p>
            <a:r>
              <a:rPr lang="en-US" altLang="zh-CN" sz="1600" dirty="0" smtClean="0"/>
              <a:t>Rooftop of EST building</a:t>
            </a:r>
          </a:p>
        </p:txBody>
      </p:sp>
      <p:cxnSp>
        <p:nvCxnSpPr>
          <p:cNvPr id="17" name="直接箭头连接符 42"/>
          <p:cNvCxnSpPr/>
          <p:nvPr/>
        </p:nvCxnSpPr>
        <p:spPr>
          <a:xfrm flipV="1">
            <a:off x="3434869" y="4267200"/>
            <a:ext cx="0" cy="99060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42"/>
          <p:cNvCxnSpPr/>
          <p:nvPr/>
        </p:nvCxnSpPr>
        <p:spPr>
          <a:xfrm flipH="1">
            <a:off x="4103450" y="2626791"/>
            <a:ext cx="393568" cy="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35"/>
          <p:cNvCxnSpPr/>
          <p:nvPr/>
        </p:nvCxnSpPr>
        <p:spPr>
          <a:xfrm flipV="1">
            <a:off x="750565" y="4267200"/>
            <a:ext cx="0" cy="99060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7366" y="3682425"/>
            <a:ext cx="2013693" cy="584775"/>
          </a:xfrm>
          <a:prstGeom prst="rect">
            <a:avLst/>
          </a:prstGeom>
          <a:noFill/>
        </p:spPr>
        <p:txBody>
          <a:bodyPr wrap="none" rtlCol="0">
            <a:spAutoFit/>
          </a:bodyPr>
          <a:lstStyle/>
          <a:p>
            <a:r>
              <a:rPr lang="en-US" altLang="zh-CN" sz="1600" dirty="0" smtClean="0"/>
              <a:t>3. JST: ATL central site</a:t>
            </a:r>
          </a:p>
          <a:p>
            <a:r>
              <a:rPr lang="en-US" altLang="zh-CN" sz="1600" dirty="0" smtClean="0"/>
              <a:t>2300m from road site</a:t>
            </a:r>
          </a:p>
        </p:txBody>
      </p:sp>
    </p:spTree>
    <p:extLst>
      <p:ext uri="{BB962C8B-B14F-4D97-AF65-F5344CB8AC3E}">
        <p14:creationId xmlns:p14="http://schemas.microsoft.com/office/powerpoint/2010/main" val="4049578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r>
              <a:rPr lang="en-US" dirty="0" smtClean="0"/>
              <a:t>Instrument</a:t>
            </a:r>
          </a:p>
          <a:p>
            <a:r>
              <a:rPr lang="en-US" dirty="0" smtClean="0"/>
              <a:t>Sampling:</a:t>
            </a:r>
          </a:p>
          <a:p>
            <a:pPr marL="0" indent="0">
              <a:buNone/>
            </a:pPr>
            <a:r>
              <a:rPr lang="en-US" dirty="0"/>
              <a:t> </a:t>
            </a:r>
            <a:r>
              <a:rPr lang="en-US" dirty="0" smtClean="0"/>
              <a:t>  Particle </a:t>
            </a:r>
            <a:r>
              <a:rPr lang="en-US" dirty="0"/>
              <a:t>Composition Monitor </a:t>
            </a:r>
            <a:r>
              <a:rPr lang="en-US" dirty="0" smtClean="0"/>
              <a:t>(PCM)</a:t>
            </a:r>
            <a:endParaRPr lang="en-US" dirty="0"/>
          </a:p>
          <a:p>
            <a:r>
              <a:rPr lang="en-US" dirty="0" smtClean="0"/>
              <a:t> Analysis:</a:t>
            </a:r>
          </a:p>
          <a:p>
            <a:pPr marL="0" indent="0">
              <a:buNone/>
            </a:pPr>
            <a:r>
              <a:rPr lang="en-US" dirty="0"/>
              <a:t> </a:t>
            </a:r>
            <a:r>
              <a:rPr lang="en-US" dirty="0" smtClean="0"/>
              <a:t>   Lab </a:t>
            </a:r>
            <a:r>
              <a:rPr lang="en-US" dirty="0"/>
              <a:t>OC-EC Aerosol </a:t>
            </a:r>
            <a:r>
              <a:rPr lang="en-US" dirty="0" smtClean="0"/>
              <a:t>Analyzer (Sunset </a:t>
            </a:r>
            <a:r>
              <a:rPr lang="en-US" dirty="0" err="1" smtClean="0"/>
              <a:t>Inc</a:t>
            </a:r>
            <a:r>
              <a:rPr lang="en-US" dirty="0" smtClean="0"/>
              <a:t>)</a:t>
            </a:r>
          </a:p>
          <a:p>
            <a:pPr marL="0" indent="0">
              <a:buNone/>
            </a:pPr>
            <a:r>
              <a:rPr lang="en-US" dirty="0"/>
              <a:t> </a:t>
            </a:r>
            <a:r>
              <a:rPr lang="en-US" dirty="0" smtClean="0"/>
              <a:t>   thermal-optical </a:t>
            </a:r>
            <a:r>
              <a:rPr lang="en-US" dirty="0"/>
              <a:t>method</a:t>
            </a:r>
            <a:endParaRPr lang="en-US" dirty="0" smtClean="0"/>
          </a:p>
          <a:p>
            <a:endParaRPr lang="en-US" dirty="0"/>
          </a:p>
        </p:txBody>
      </p:sp>
      <p:pic>
        <p:nvPicPr>
          <p:cNvPr id="2050" name="Picture 2" descr="C:\Users\cwu304\Dropbox\2013spring\Air Pollution Meteorology\Term Paper\materials\TO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962400"/>
            <a:ext cx="3625929" cy="230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552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r>
              <a:rPr lang="en-US" dirty="0" smtClean="0"/>
              <a:t>Determine </a:t>
            </a:r>
            <a:r>
              <a:rPr lang="en-US" dirty="0" err="1" smtClean="0"/>
              <a:t>OCsec</a:t>
            </a:r>
            <a:r>
              <a:rPr lang="en-US" dirty="0" smtClean="0"/>
              <a:t> (SOA)</a:t>
            </a:r>
            <a:endParaRPr lang="en-US" dirty="0" smtClean="0"/>
          </a:p>
          <a:p>
            <a:endParaRPr lang="en-US" dirty="0"/>
          </a:p>
          <a:p>
            <a:endParaRPr lang="en-US" dirty="0" smtClean="0"/>
          </a:p>
          <a:p>
            <a:pPr marL="0" indent="0">
              <a:buNone/>
            </a:pPr>
            <a:endParaRPr lang="en-US" dirty="0" smtClean="0"/>
          </a:p>
          <a:p>
            <a:r>
              <a:rPr lang="en-US" dirty="0"/>
              <a:t>Gaussian Plume for Continuous Line </a:t>
            </a:r>
            <a:r>
              <a:rPr lang="en-US" dirty="0" smtClean="0"/>
              <a:t>Source</a:t>
            </a:r>
          </a:p>
          <a:p>
            <a:endParaRPr lang="en-US" dirty="0"/>
          </a:p>
          <a:p>
            <a:endParaRPr lang="en-US" dirty="0" smtClean="0"/>
          </a:p>
          <a:p>
            <a:endParaRPr lang="en-US" dirty="0"/>
          </a:p>
          <a:p>
            <a:endParaRPr lang="en-US" dirty="0" smtClean="0"/>
          </a:p>
          <a:p>
            <a:pPr marL="0" indent="0">
              <a:buNone/>
            </a:pPr>
            <a:r>
              <a:rPr lang="en-US" dirty="0"/>
              <a:t> </a:t>
            </a:r>
            <a:r>
              <a:rPr lang="en-US" dirty="0" smtClean="0"/>
              <a:t> </a:t>
            </a:r>
            <a:endParaRPr lang="en-US" dirty="0"/>
          </a:p>
          <a:p>
            <a:pPr marL="0" indent="0">
              <a:buNone/>
            </a:pPr>
            <a:r>
              <a:rPr lang="el-GR" altLang="zh-CN" dirty="0" smtClean="0"/>
              <a:t>σ</a:t>
            </a:r>
            <a:r>
              <a:rPr lang="en-US" altLang="zh-CN" sz="2600" dirty="0" smtClean="0"/>
              <a:t>y: </a:t>
            </a:r>
            <a:r>
              <a:rPr lang="en-US" altLang="zh-CN" sz="2600" dirty="0" err="1" smtClean="0"/>
              <a:t>Pasquill</a:t>
            </a:r>
            <a:r>
              <a:rPr lang="en-US" altLang="zh-CN" sz="2600" dirty="0" smtClean="0"/>
              <a:t>-Gifford coefficients,  Atmospheric </a:t>
            </a:r>
            <a:r>
              <a:rPr lang="en-US" altLang="zh-CN" sz="2600" dirty="0" err="1" smtClean="0"/>
              <a:t>Chem&amp;Phys</a:t>
            </a:r>
            <a:endParaRPr lang="en-US" sz="26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646" y="838199"/>
            <a:ext cx="4548554" cy="158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724" y="3200400"/>
            <a:ext cx="5410200" cy="2183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4555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5" name="图片 2" descr="D:\Dropbox\2013spring\Air Pollution Meteorology\Term Paper\YRK.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667000"/>
            <a:ext cx="8305800" cy="3576081"/>
          </a:xfrm>
          <a:prstGeom prst="rect">
            <a:avLst/>
          </a:prstGeom>
          <a:noFill/>
          <a:ln>
            <a:noFill/>
          </a:ln>
        </p:spPr>
      </p:pic>
      <p:sp>
        <p:nvSpPr>
          <p:cNvPr id="3" name="TextBox 2"/>
          <p:cNvSpPr txBox="1"/>
          <p:nvPr/>
        </p:nvSpPr>
        <p:spPr>
          <a:xfrm>
            <a:off x="2209800" y="1981200"/>
            <a:ext cx="3352800" cy="461665"/>
          </a:xfrm>
          <a:prstGeom prst="rect">
            <a:avLst/>
          </a:prstGeom>
          <a:noFill/>
        </p:spPr>
        <p:txBody>
          <a:bodyPr wrap="square" rtlCol="0">
            <a:spAutoFit/>
          </a:bodyPr>
          <a:lstStyle/>
          <a:p>
            <a:r>
              <a:rPr lang="en-US" altLang="zh-CN" sz="2400" b="1" dirty="0" smtClean="0"/>
              <a:t>YRK </a:t>
            </a:r>
            <a:r>
              <a:rPr lang="en-US" altLang="zh-CN" sz="2400" b="1" dirty="0" err="1" smtClean="0"/>
              <a:t>vs</a:t>
            </a:r>
            <a:r>
              <a:rPr lang="en-US" altLang="zh-CN" sz="2400" b="1" dirty="0" smtClean="0"/>
              <a:t> JST </a:t>
            </a:r>
            <a:r>
              <a:rPr lang="en-US" altLang="zh-CN" sz="2400" dirty="0" smtClean="0"/>
              <a:t>Jun </a:t>
            </a:r>
            <a:r>
              <a:rPr lang="en-US" altLang="zh-CN" sz="2400" dirty="0"/>
              <a:t>5 </a:t>
            </a:r>
            <a:r>
              <a:rPr lang="en-US" altLang="zh-CN" sz="2400" dirty="0" smtClean="0"/>
              <a:t>-Jul </a:t>
            </a:r>
            <a:r>
              <a:rPr lang="en-US" altLang="zh-CN" sz="2400" dirty="0"/>
              <a:t>18</a:t>
            </a:r>
            <a:endParaRPr lang="zh-CN" altLang="en-US" sz="2400" b="1" dirty="0"/>
          </a:p>
        </p:txBody>
      </p:sp>
    </p:spTree>
    <p:extLst>
      <p:ext uri="{BB962C8B-B14F-4D97-AF65-F5344CB8AC3E}">
        <p14:creationId xmlns:p14="http://schemas.microsoft.com/office/powerpoint/2010/main" val="1409215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图片 3" descr="D:\Dropbox\2013spring\Air Pollution Meteorology\Term Paper\GIT.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643" y="0"/>
            <a:ext cx="7787121" cy="3352762"/>
          </a:xfrm>
          <a:prstGeom prst="rect">
            <a:avLst/>
          </a:prstGeom>
          <a:noFill/>
          <a:ln>
            <a:noFill/>
          </a:ln>
        </p:spPr>
      </p:pic>
      <p:pic>
        <p:nvPicPr>
          <p:cNvPr id="5" name="Picture 4" descr="C:\Users\cwu304\Dropbox\2013spring\Air Pollution Meteorology\Term Paper\RS.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783" y="3629045"/>
            <a:ext cx="7701887" cy="3213297"/>
          </a:xfrm>
          <a:prstGeom prst="rect">
            <a:avLst/>
          </a:prstGeom>
          <a:noFill/>
          <a:ln>
            <a:noFill/>
          </a:ln>
        </p:spPr>
      </p:pic>
      <p:sp>
        <p:nvSpPr>
          <p:cNvPr id="6" name="TextBox 5"/>
          <p:cNvSpPr txBox="1"/>
          <p:nvPr/>
        </p:nvSpPr>
        <p:spPr>
          <a:xfrm>
            <a:off x="3124200" y="152400"/>
            <a:ext cx="3962400" cy="461665"/>
          </a:xfrm>
          <a:prstGeom prst="rect">
            <a:avLst/>
          </a:prstGeom>
          <a:noFill/>
        </p:spPr>
        <p:txBody>
          <a:bodyPr wrap="square" rtlCol="0">
            <a:spAutoFit/>
          </a:bodyPr>
          <a:lstStyle/>
          <a:p>
            <a:r>
              <a:rPr lang="en-US" altLang="zh-CN" sz="2400" b="1" dirty="0" smtClean="0"/>
              <a:t>GIT </a:t>
            </a:r>
            <a:r>
              <a:rPr lang="en-US" altLang="zh-CN" sz="2400" b="1" dirty="0" err="1" smtClean="0"/>
              <a:t>vs</a:t>
            </a:r>
            <a:r>
              <a:rPr lang="en-US" altLang="zh-CN" sz="2400" b="1" dirty="0" smtClean="0"/>
              <a:t> JST </a:t>
            </a:r>
            <a:r>
              <a:rPr lang="en-US" altLang="zh-CN" sz="2400" dirty="0" smtClean="0"/>
              <a:t>Jul 23 -Aug 30</a:t>
            </a:r>
            <a:endParaRPr lang="zh-CN" altLang="en-US" sz="2400" b="1" dirty="0"/>
          </a:p>
        </p:txBody>
      </p:sp>
      <p:sp>
        <p:nvSpPr>
          <p:cNvPr id="7" name="TextBox 6"/>
          <p:cNvSpPr txBox="1"/>
          <p:nvPr/>
        </p:nvSpPr>
        <p:spPr>
          <a:xfrm>
            <a:off x="4038600" y="3352762"/>
            <a:ext cx="3962400" cy="461665"/>
          </a:xfrm>
          <a:prstGeom prst="rect">
            <a:avLst/>
          </a:prstGeom>
          <a:noFill/>
        </p:spPr>
        <p:txBody>
          <a:bodyPr wrap="square" rtlCol="0">
            <a:spAutoFit/>
          </a:bodyPr>
          <a:lstStyle/>
          <a:p>
            <a:r>
              <a:rPr lang="en-US" altLang="zh-CN" sz="2400" b="1" dirty="0" smtClean="0"/>
              <a:t>RS </a:t>
            </a:r>
            <a:r>
              <a:rPr lang="en-US" altLang="zh-CN" sz="2400" b="1" dirty="0" err="1" smtClean="0"/>
              <a:t>vs</a:t>
            </a:r>
            <a:r>
              <a:rPr lang="en-US" altLang="zh-CN" sz="2400" b="1" dirty="0" smtClean="0"/>
              <a:t> JST </a:t>
            </a:r>
            <a:r>
              <a:rPr lang="en-US" altLang="zh-CN" sz="2400" dirty="0" smtClean="0"/>
              <a:t>Sep 5 - 27</a:t>
            </a:r>
            <a:endParaRPr lang="zh-CN" altLang="en-US" sz="2400" b="1" dirty="0"/>
          </a:p>
        </p:txBody>
      </p:sp>
    </p:spTree>
    <p:extLst>
      <p:ext uri="{BB962C8B-B14F-4D97-AF65-F5344CB8AC3E}">
        <p14:creationId xmlns:p14="http://schemas.microsoft.com/office/powerpoint/2010/main" val="1873049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US" dirty="0" smtClean="0"/>
              <a:t>Use GIT observation data to calculate the JST’s concentration.</a:t>
            </a:r>
          </a:p>
          <a:p>
            <a:endParaRPr lang="en-US"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58445"/>
            <a:ext cx="5410200" cy="2183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00100" y="3615771"/>
            <a:ext cx="5295900" cy="523220"/>
          </a:xfrm>
          <a:prstGeom prst="rect">
            <a:avLst/>
          </a:prstGeom>
          <a:noFill/>
        </p:spPr>
        <p:txBody>
          <a:bodyPr wrap="square" rtlCol="0">
            <a:spAutoFit/>
          </a:bodyPr>
          <a:lstStyle/>
          <a:p>
            <a:r>
              <a:rPr lang="en-US" sz="2800" dirty="0" smtClean="0"/>
              <a:t>C(</a:t>
            </a:r>
            <a:r>
              <a:rPr lang="en-US" sz="2800" dirty="0" err="1" smtClean="0"/>
              <a:t>x,y</a:t>
            </a:r>
            <a:r>
              <a:rPr lang="en-US" sz="2800" dirty="0" smtClean="0"/>
              <a:t>)   ~(1/</a:t>
            </a:r>
            <a:r>
              <a:rPr lang="el-GR" sz="2800" dirty="0" smtClean="0"/>
              <a:t>σ</a:t>
            </a:r>
            <a:r>
              <a:rPr lang="en-US" sz="2800" dirty="0" smtClean="0"/>
              <a:t>y)*</a:t>
            </a:r>
            <a:r>
              <a:rPr lang="en-US" sz="2800" dirty="0" err="1" smtClean="0"/>
              <a:t>exp</a:t>
            </a:r>
            <a:r>
              <a:rPr lang="en-US" sz="2800" dirty="0" smtClean="0"/>
              <a:t>(-y^2/2/</a:t>
            </a:r>
            <a:r>
              <a:rPr lang="el-GR" sz="2800" dirty="0"/>
              <a:t>σ</a:t>
            </a:r>
            <a:r>
              <a:rPr lang="en-US" sz="2800" dirty="0" smtClean="0"/>
              <a:t>y^2)</a:t>
            </a:r>
            <a:endParaRPr lang="en-US" sz="2800" dirty="0"/>
          </a:p>
        </p:txBody>
      </p:sp>
      <p:sp>
        <p:nvSpPr>
          <p:cNvPr id="2" name="矩形 1"/>
          <p:cNvSpPr/>
          <p:nvPr/>
        </p:nvSpPr>
        <p:spPr>
          <a:xfrm>
            <a:off x="2697707" y="2550289"/>
            <a:ext cx="1219200" cy="759601"/>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916907" y="2286000"/>
            <a:ext cx="2331493" cy="1142999"/>
          </a:xfrm>
          <a:prstGeom prst="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640037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夏至">
  <a:themeElements>
    <a:clrScheme name="夏至">
      <a:dk1>
        <a:sysClr val="windowText" lastClr="000000"/>
      </a:dk1>
      <a:lt1>
        <a:sysClr val="window" lastClr="CCE8C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740</TotalTime>
  <Words>1256</Words>
  <Application>Microsoft Office PowerPoint</Application>
  <PresentationFormat>全屏显示(4:3)</PresentationFormat>
  <Paragraphs>89</Paragraphs>
  <Slides>12</Slides>
  <Notes>11</Notes>
  <HiddenSlides>0</HiddenSlides>
  <MMClips>0</MMClips>
  <ScaleCrop>false</ScaleCrop>
  <HeadingPairs>
    <vt:vector size="4" baseType="variant">
      <vt:variant>
        <vt:lpstr>主题</vt:lpstr>
      </vt:variant>
      <vt:variant>
        <vt:i4>1</vt:i4>
      </vt:variant>
      <vt:variant>
        <vt:lpstr>幻灯片标题</vt:lpstr>
      </vt:variant>
      <vt:variant>
        <vt:i4>12</vt:i4>
      </vt:variant>
    </vt:vector>
  </HeadingPairs>
  <TitlesOfParts>
    <vt:vector size="13" baseType="lpstr">
      <vt:lpstr>夏至</vt:lpstr>
      <vt:lpstr>Organic Carbon and Elemental Carbon in Atlanta Area</vt:lpstr>
      <vt:lpstr>Overview</vt:lpstr>
      <vt:lpstr>Introduction</vt:lpstr>
      <vt:lpstr>Method</vt:lpstr>
      <vt:lpstr>PowerPoint 演示文稿</vt:lpstr>
      <vt:lpstr>PowerPoint 演示文稿</vt:lpstr>
      <vt:lpstr>Results</vt:lpstr>
      <vt:lpstr>PowerPoint 演示文稿</vt:lpstr>
      <vt:lpstr>PowerPoint 演示文稿</vt:lpstr>
      <vt:lpstr>PowerPoint 演示文稿</vt:lpstr>
      <vt:lpstr>Conclusion</vt:lpstr>
      <vt:lpstr>Thanks!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Organic Carbon and Elemental Carbon in Atlanta Area</dc:title>
  <dc:creator>Wu, Chao</dc:creator>
  <cp:lastModifiedBy>Chao</cp:lastModifiedBy>
  <cp:revision>30</cp:revision>
  <dcterms:created xsi:type="dcterms:W3CDTF">2006-08-16T00:00:00Z</dcterms:created>
  <dcterms:modified xsi:type="dcterms:W3CDTF">2013-04-23T04:05:29Z</dcterms:modified>
</cp:coreProperties>
</file>