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8" r:id="rId3"/>
    <p:sldId id="259" r:id="rId4"/>
    <p:sldId id="258" r:id="rId5"/>
    <p:sldId id="263" r:id="rId6"/>
    <p:sldId id="266" r:id="rId7"/>
    <p:sldId id="267" r:id="rId8"/>
    <p:sldId id="265" r:id="rId9"/>
    <p:sldId id="268" r:id="rId10"/>
    <p:sldId id="270" r:id="rId11"/>
    <p:sldId id="271" r:id="rId12"/>
    <p:sldId id="272" r:id="rId13"/>
    <p:sldId id="273" r:id="rId14"/>
    <p:sldId id="264" r:id="rId15"/>
    <p:sldId id="275" r:id="rId16"/>
    <p:sldId id="276" r:id="rId17"/>
    <p:sldId id="277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2642" autoAdjust="0"/>
  </p:normalViewPr>
  <p:slideViewPr>
    <p:cSldViewPr>
      <p:cViewPr>
        <p:scale>
          <a:sx n="70" d="100"/>
          <a:sy n="70" d="100"/>
        </p:scale>
        <p:origin x="-51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</a:defRPr>
            </a:pPr>
            <a:r>
              <a:rPr lang="en-US" baseline="0" dirty="0" smtClean="0">
                <a:latin typeface="Calibri" pitchFamily="34" charset="0"/>
              </a:rPr>
              <a:t>Atlanta Metro PM </a:t>
            </a:r>
            <a:r>
              <a:rPr lang="en-US" baseline="0" dirty="0">
                <a:latin typeface="Calibri" pitchFamily="34" charset="0"/>
              </a:rPr>
              <a:t>2.5 Time </a:t>
            </a:r>
            <a:r>
              <a:rPr lang="en-US" baseline="0" dirty="0" smtClean="0">
                <a:latin typeface="Calibri" pitchFamily="34" charset="0"/>
              </a:rPr>
              <a:t>Series – 5/22/07</a:t>
            </a:r>
            <a:endParaRPr lang="en-US" baseline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24136511363614804"/>
          <c:y val="2.36178577658091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622775800711736E-2"/>
          <c:y val="0.12172774869109949"/>
          <c:w val="0.90391459074733083"/>
          <c:h val="0.72774869109947649"/>
        </c:manualLayout>
      </c:layout>
      <c:scatterChart>
        <c:scatterStyle val="lineMarker"/>
        <c:varyColors val="0"/>
        <c:ser>
          <c:idx val="0"/>
          <c:order val="0"/>
          <c:tx>
            <c:v>CFD</c:v>
          </c:tx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[MetroPMdata.xls]Sheet1!$B$81:$B$104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[MetroPMdata.xls]Sheet1!$C$81:$C$104</c:f>
              <c:numCache>
                <c:formatCode>General</c:formatCode>
                <c:ptCount val="24"/>
                <c:pt idx="0">
                  <c:v>27</c:v>
                </c:pt>
                <c:pt idx="1">
                  <c:v>28.1</c:v>
                </c:pt>
                <c:pt idx="2">
                  <c:v>27.3</c:v>
                </c:pt>
                <c:pt idx="3">
                  <c:v>26.1</c:v>
                </c:pt>
                <c:pt idx="4">
                  <c:v>39.700000000000003</c:v>
                </c:pt>
                <c:pt idx="5">
                  <c:v>72.7</c:v>
                </c:pt>
                <c:pt idx="6">
                  <c:v>102.1</c:v>
                </c:pt>
                <c:pt idx="7">
                  <c:v>102.5</c:v>
                </c:pt>
                <c:pt idx="8">
                  <c:v>215.9</c:v>
                </c:pt>
                <c:pt idx="9">
                  <c:v>272</c:v>
                </c:pt>
                <c:pt idx="10">
                  <c:v>215.3</c:v>
                </c:pt>
                <c:pt idx="11">
                  <c:v>141.80000000000001</c:v>
                </c:pt>
                <c:pt idx="12">
                  <c:v>86.1</c:v>
                </c:pt>
                <c:pt idx="13">
                  <c:v>61.6</c:v>
                </c:pt>
                <c:pt idx="14">
                  <c:v>34.1</c:v>
                </c:pt>
                <c:pt idx="15">
                  <c:v>32.700000000000003</c:v>
                </c:pt>
                <c:pt idx="16">
                  <c:v>44</c:v>
                </c:pt>
                <c:pt idx="17">
                  <c:v>36.5</c:v>
                </c:pt>
                <c:pt idx="18">
                  <c:v>38.6</c:v>
                </c:pt>
                <c:pt idx="19">
                  <c:v>65</c:v>
                </c:pt>
                <c:pt idx="20">
                  <c:v>56.7</c:v>
                </c:pt>
                <c:pt idx="21">
                  <c:v>47.5</c:v>
                </c:pt>
                <c:pt idx="22">
                  <c:v>37</c:v>
                </c:pt>
                <c:pt idx="23">
                  <c:v>25.8</c:v>
                </c:pt>
              </c:numCache>
            </c:numRef>
          </c:yVal>
          <c:smooth val="0"/>
        </c:ser>
        <c:ser>
          <c:idx val="1"/>
          <c:order val="1"/>
          <c:tx>
            <c:v>SDK</c:v>
          </c:tx>
          <c:spPr>
            <a:ln w="4445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[MetroPMdata.xls]Sheet1!$B$81:$B$104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[MetroPMdata.xls]Sheet1!$D$81:$D$104</c:f>
              <c:numCache>
                <c:formatCode>General</c:formatCode>
                <c:ptCount val="24"/>
                <c:pt idx="0">
                  <c:v>29.8</c:v>
                </c:pt>
                <c:pt idx="1">
                  <c:v>29.5</c:v>
                </c:pt>
                <c:pt idx="2">
                  <c:v>27.2</c:v>
                </c:pt>
                <c:pt idx="3">
                  <c:v>30.3</c:v>
                </c:pt>
                <c:pt idx="4">
                  <c:v>28.5</c:v>
                </c:pt>
                <c:pt idx="5">
                  <c:v>33.4</c:v>
                </c:pt>
                <c:pt idx="6">
                  <c:v>51.2</c:v>
                </c:pt>
                <c:pt idx="7">
                  <c:v>61.5</c:v>
                </c:pt>
                <c:pt idx="8">
                  <c:v>67.8</c:v>
                </c:pt>
                <c:pt idx="9">
                  <c:v>226.8</c:v>
                </c:pt>
                <c:pt idx="10">
                  <c:v>207.3</c:v>
                </c:pt>
                <c:pt idx="11">
                  <c:v>137.19999999999999</c:v>
                </c:pt>
                <c:pt idx="12">
                  <c:v>82.1</c:v>
                </c:pt>
                <c:pt idx="13">
                  <c:v>59.8</c:v>
                </c:pt>
                <c:pt idx="14">
                  <c:v>41.7</c:v>
                </c:pt>
                <c:pt idx="15">
                  <c:v>35</c:v>
                </c:pt>
                <c:pt idx="16">
                  <c:v>41.5</c:v>
                </c:pt>
                <c:pt idx="17">
                  <c:v>41.8</c:v>
                </c:pt>
                <c:pt idx="18">
                  <c:v>46.3</c:v>
                </c:pt>
                <c:pt idx="19">
                  <c:v>65.2</c:v>
                </c:pt>
                <c:pt idx="20">
                  <c:v>59.4</c:v>
                </c:pt>
                <c:pt idx="21">
                  <c:v>52.3</c:v>
                </c:pt>
                <c:pt idx="22">
                  <c:v>47.2</c:v>
                </c:pt>
                <c:pt idx="23">
                  <c:v>31.7</c:v>
                </c:pt>
              </c:numCache>
            </c:numRef>
          </c:yVal>
          <c:smooth val="0"/>
        </c:ser>
        <c:ser>
          <c:idx val="2"/>
          <c:order val="2"/>
          <c:tx>
            <c:v>GWN</c:v>
          </c:tx>
          <c:spPr>
            <a:ln w="44450">
              <a:solidFill>
                <a:srgbClr val="3366FF"/>
              </a:solidFill>
              <a:prstDash val="solid"/>
            </a:ln>
          </c:spPr>
          <c:marker>
            <c:symbol val="none"/>
          </c:marker>
          <c:xVal>
            <c:numRef>
              <c:f>[MetroPMdata.xls]Sheet1!$B$81:$B$104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[MetroPMdata.xls]Sheet1!$E$81:$E$104</c:f>
              <c:numCache>
                <c:formatCode>General</c:formatCode>
                <c:ptCount val="24"/>
                <c:pt idx="0">
                  <c:v>21.4</c:v>
                </c:pt>
                <c:pt idx="1">
                  <c:v>21.5</c:v>
                </c:pt>
                <c:pt idx="2">
                  <c:v>20.8</c:v>
                </c:pt>
                <c:pt idx="3">
                  <c:v>20</c:v>
                </c:pt>
                <c:pt idx="4">
                  <c:v>28</c:v>
                </c:pt>
                <c:pt idx="5">
                  <c:v>49.8</c:v>
                </c:pt>
                <c:pt idx="6">
                  <c:v>93.1</c:v>
                </c:pt>
                <c:pt idx="7">
                  <c:v>147.69999999999999</c:v>
                </c:pt>
                <c:pt idx="8">
                  <c:v>159.1</c:v>
                </c:pt>
                <c:pt idx="9">
                  <c:v>112</c:v>
                </c:pt>
                <c:pt idx="10">
                  <c:v>103.8</c:v>
                </c:pt>
                <c:pt idx="11">
                  <c:v>76.900000000000006</c:v>
                </c:pt>
                <c:pt idx="12">
                  <c:v>51.2</c:v>
                </c:pt>
                <c:pt idx="13">
                  <c:v>56.1</c:v>
                </c:pt>
                <c:pt idx="14">
                  <c:v>41.9</c:v>
                </c:pt>
                <c:pt idx="15">
                  <c:v>24.9</c:v>
                </c:pt>
                <c:pt idx="16">
                  <c:v>27.3</c:v>
                </c:pt>
                <c:pt idx="17">
                  <c:v>27.2</c:v>
                </c:pt>
                <c:pt idx="18">
                  <c:v>33</c:v>
                </c:pt>
                <c:pt idx="19">
                  <c:v>48.3</c:v>
                </c:pt>
                <c:pt idx="20">
                  <c:v>50.9</c:v>
                </c:pt>
                <c:pt idx="21">
                  <c:v>49</c:v>
                </c:pt>
                <c:pt idx="22">
                  <c:v>43.7</c:v>
                </c:pt>
                <c:pt idx="23">
                  <c:v>20.100000000000001</c:v>
                </c:pt>
              </c:numCache>
            </c:numRef>
          </c:yVal>
          <c:smooth val="0"/>
        </c:ser>
        <c:ser>
          <c:idx val="3"/>
          <c:order val="3"/>
          <c:tx>
            <c:v>YRK</c:v>
          </c:tx>
          <c:spPr>
            <a:ln w="44450">
              <a:solidFill>
                <a:srgbClr val="FFCC00"/>
              </a:solidFill>
              <a:prstDash val="solid"/>
            </a:ln>
          </c:spPr>
          <c:marker>
            <c:symbol val="none"/>
          </c:marker>
          <c:xVal>
            <c:numRef>
              <c:f>[MetroPMdata.xls]Sheet1!$B$81:$B$104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[MetroPMdata.xls]Sheet1!$F$81:$F$104</c:f>
              <c:numCache>
                <c:formatCode>General</c:formatCode>
                <c:ptCount val="24"/>
                <c:pt idx="0">
                  <c:v>20.3</c:v>
                </c:pt>
                <c:pt idx="1">
                  <c:v>18.2</c:v>
                </c:pt>
                <c:pt idx="2">
                  <c:v>24.7</c:v>
                </c:pt>
                <c:pt idx="3">
                  <c:v>19.899999999999999</c:v>
                </c:pt>
                <c:pt idx="4">
                  <c:v>25.1</c:v>
                </c:pt>
                <c:pt idx="5">
                  <c:v>25</c:v>
                </c:pt>
                <c:pt idx="6">
                  <c:v>33.700000000000003</c:v>
                </c:pt>
                <c:pt idx="7">
                  <c:v>50.5</c:v>
                </c:pt>
                <c:pt idx="8">
                  <c:v>55.5</c:v>
                </c:pt>
                <c:pt idx="9">
                  <c:v>56</c:v>
                </c:pt>
                <c:pt idx="10">
                  <c:v>47.7</c:v>
                </c:pt>
                <c:pt idx="11">
                  <c:v>50.3</c:v>
                </c:pt>
                <c:pt idx="12">
                  <c:v>60.2</c:v>
                </c:pt>
                <c:pt idx="13">
                  <c:v>56.3</c:v>
                </c:pt>
                <c:pt idx="14">
                  <c:v>73.2</c:v>
                </c:pt>
                <c:pt idx="15">
                  <c:v>83.5</c:v>
                </c:pt>
                <c:pt idx="16">
                  <c:v>73.400000000000006</c:v>
                </c:pt>
                <c:pt idx="17">
                  <c:v>47.4</c:v>
                </c:pt>
                <c:pt idx="18">
                  <c:v>35.4</c:v>
                </c:pt>
                <c:pt idx="19">
                  <c:v>43.1</c:v>
                </c:pt>
                <c:pt idx="20">
                  <c:v>45.5</c:v>
                </c:pt>
                <c:pt idx="21">
                  <c:v>43.8</c:v>
                </c:pt>
                <c:pt idx="22">
                  <c:v>51</c:v>
                </c:pt>
                <c:pt idx="23">
                  <c:v>55</c:v>
                </c:pt>
              </c:numCache>
            </c:numRef>
          </c:yVal>
          <c:smooth val="0"/>
        </c:ser>
        <c:ser>
          <c:idx val="4"/>
          <c:order val="4"/>
          <c:tx>
            <c:v>NEW</c:v>
          </c:tx>
          <c:spPr>
            <a:ln w="4445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[MetroPMdata.xls]Sheet1!$B$81:$B$104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[MetroPMdata.xls]Sheet1!$G$81:$G$104</c:f>
              <c:numCache>
                <c:formatCode>General</c:formatCode>
                <c:ptCount val="24"/>
                <c:pt idx="0">
                  <c:v>28.6</c:v>
                </c:pt>
                <c:pt idx="1">
                  <c:v>34.5</c:v>
                </c:pt>
                <c:pt idx="2">
                  <c:v>28.4</c:v>
                </c:pt>
                <c:pt idx="3">
                  <c:v>31</c:v>
                </c:pt>
                <c:pt idx="4">
                  <c:v>35.4</c:v>
                </c:pt>
                <c:pt idx="5">
                  <c:v>47</c:v>
                </c:pt>
                <c:pt idx="6">
                  <c:v>61.9</c:v>
                </c:pt>
                <c:pt idx="7">
                  <c:v>90.1</c:v>
                </c:pt>
                <c:pt idx="8">
                  <c:v>109.6</c:v>
                </c:pt>
                <c:pt idx="9">
                  <c:v>89.4</c:v>
                </c:pt>
                <c:pt idx="10">
                  <c:v>69.7</c:v>
                </c:pt>
                <c:pt idx="11">
                  <c:v>44.2</c:v>
                </c:pt>
                <c:pt idx="12">
                  <c:v>45.8</c:v>
                </c:pt>
                <c:pt idx="13">
                  <c:v>54.2</c:v>
                </c:pt>
                <c:pt idx="14">
                  <c:v>38.799999999999997</c:v>
                </c:pt>
                <c:pt idx="15">
                  <c:v>30.9</c:v>
                </c:pt>
                <c:pt idx="16">
                  <c:v>31.4</c:v>
                </c:pt>
                <c:pt idx="17">
                  <c:v>29.3</c:v>
                </c:pt>
                <c:pt idx="18">
                  <c:v>29.6</c:v>
                </c:pt>
                <c:pt idx="19">
                  <c:v>45</c:v>
                </c:pt>
                <c:pt idx="20">
                  <c:v>67.8</c:v>
                </c:pt>
                <c:pt idx="21">
                  <c:v>67</c:v>
                </c:pt>
                <c:pt idx="22">
                  <c:v>68.599999999999994</c:v>
                </c:pt>
                <c:pt idx="23">
                  <c:v>35.200000000000003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77472"/>
        <c:axId val="96403840"/>
      </c:scatterChart>
      <c:valAx>
        <c:axId val="96377472"/>
        <c:scaling>
          <c:orientation val="minMax"/>
          <c:max val="2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403840"/>
        <c:crosses val="autoZero"/>
        <c:crossBetween val="midCat"/>
        <c:majorUnit val="1"/>
      </c:valAx>
      <c:valAx>
        <c:axId val="9640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37747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355871886120995"/>
          <c:y val="0.95942408376963362"/>
          <c:w val="0.5471530249110319"/>
          <c:h val="3.66492146596858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4877-BF97-4141-91F4-8F777F84C16F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5B135-6943-4F91-B201-B42A77B5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Fire occurred in /</a:t>
            </a:r>
            <a:r>
              <a:rPr lang="en-US" baseline="0" dirty="0" smtClean="0"/>
              <a:t> around Okefenokee Swamp from April-June 2007</a:t>
            </a:r>
            <a:endParaRPr lang="en-US" dirty="0" smtClean="0"/>
          </a:p>
          <a:p>
            <a:r>
              <a:rPr lang="en-US" dirty="0" smtClean="0"/>
              <a:t>Bugaboo Island </a:t>
            </a:r>
            <a:r>
              <a:rPr lang="en-US" dirty="0" smtClean="0">
                <a:sym typeface="Wingdings" pitchFamily="2" charset="2"/>
              </a:rPr>
              <a:t> named in 1874 after a hunter</a:t>
            </a:r>
            <a:r>
              <a:rPr lang="en-US" baseline="0" dirty="0" smtClean="0">
                <a:sym typeface="Wingdings" pitchFamily="2" charset="2"/>
              </a:rPr>
              <a:t> mistook the sound of a bullfrog for a bull booing. </a:t>
            </a:r>
          </a:p>
          <a:p>
            <a:r>
              <a:rPr lang="en-US" baseline="0" dirty="0" smtClean="0">
                <a:sym typeface="Wingdings" pitchFamily="2" charset="2"/>
              </a:rPr>
              <a:t>Sound was trees rubbing together in the wind. Friends teased him about the “booing”  bugaboo.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Fire History:</a:t>
            </a:r>
          </a:p>
          <a:p>
            <a:r>
              <a:rPr lang="en-US" dirty="0" smtClean="0"/>
              <a:t> Fires</a:t>
            </a:r>
            <a:r>
              <a:rPr lang="en-US" baseline="0" dirty="0" smtClean="0"/>
              <a:t> began in spring 2007</a:t>
            </a:r>
          </a:p>
          <a:p>
            <a:r>
              <a:rPr lang="en-US" baseline="0" dirty="0" smtClean="0"/>
              <a:t> Downed power line on 4/20 </a:t>
            </a:r>
            <a:r>
              <a:rPr lang="en-US" baseline="0" dirty="0" smtClean="0">
                <a:sym typeface="Wingdings" pitchFamily="2" charset="2"/>
              </a:rPr>
              <a:t> sweat farm fire</a:t>
            </a:r>
          </a:p>
          <a:p>
            <a:r>
              <a:rPr lang="en-US" baseline="0" dirty="0" smtClean="0">
                <a:sym typeface="Wingdings" pitchFamily="2" charset="2"/>
              </a:rPr>
              <a:t> Lightning on Bugaboo Island 5/8  bugaboo scrub fire</a:t>
            </a:r>
          </a:p>
          <a:p>
            <a:r>
              <a:rPr lang="en-US" baseline="0" dirty="0" smtClean="0">
                <a:sym typeface="Wingdings" pitchFamily="2" charset="2"/>
              </a:rPr>
              <a:t> Fires merged in May  Bugaboo Scrub / 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Preceding conditions:</a:t>
            </a:r>
          </a:p>
          <a:p>
            <a:r>
              <a:rPr lang="en-US" baseline="0" dirty="0" smtClean="0">
                <a:sym typeface="Wingdings" pitchFamily="2" charset="2"/>
              </a:rPr>
              <a:t> Drier than average spring  area in D3 (extreme) drought prior to event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PM 2.5 in Atlanta:</a:t>
            </a:r>
          </a:p>
          <a:p>
            <a:r>
              <a:rPr lang="en-US" baseline="0" dirty="0" smtClean="0">
                <a:sym typeface="Wingdings" pitchFamily="2" charset="2"/>
              </a:rPr>
              <a:t> Reached unhealthy levels several times from mid to late may 2007</a:t>
            </a:r>
          </a:p>
          <a:p>
            <a:r>
              <a:rPr lang="en-US" baseline="0" dirty="0" smtClean="0">
                <a:sym typeface="Wingdings" pitchFamily="2" charset="2"/>
              </a:rPr>
              <a:t> Trajectory analysis supports fire as main (or at least contributing)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7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not just use ground-based observations?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Ground based monitors provide near continuous record of surface PM 2.5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Discrete nature makes them ineffective for obtaining a clear spatial picture though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Column Integrated AOD</a:t>
            </a:r>
          </a:p>
          <a:p>
            <a:r>
              <a:rPr lang="en-US" dirty="0" smtClean="0"/>
              <a:t> helps augment sparseness</a:t>
            </a:r>
            <a:r>
              <a:rPr lang="en-US" baseline="0" dirty="0" smtClean="0"/>
              <a:t> of ground based PM 2.5 monitors</a:t>
            </a:r>
          </a:p>
          <a:p>
            <a:r>
              <a:rPr lang="en-US" baseline="0" dirty="0" smtClean="0"/>
              <a:t> retrievals provide important information about the spatial distribution of particulates within the PBL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def</a:t>
            </a:r>
            <a:r>
              <a:rPr lang="en-US" baseline="0" dirty="0" smtClean="0"/>
              <a:t>: 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Unitless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measure of light extinction through the atmosphere at a specific wavelength and is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defined as the integral of the aerosol extinction coefficients along the vertical atmospheric column”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Temporal / Spatial Resolution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 chosen for study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less cloud contamination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 crosses GA ~ 5-15 minutes after its 10:30 a.m. equatorial crossing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Under certain conditions a linear</a:t>
            </a:r>
            <a:r>
              <a:rPr lang="en-US" baseline="0" dirty="0" smtClean="0"/>
              <a:t> relationship exists between AOD and ground level particle mass 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footprint: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 m. Vertical resolution: 30 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Measures: total attenuated backscatter at 532 nm.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single-shot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lidar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profile illustrating the vertical distribution of aerosol and clouds. </a:t>
            </a:r>
          </a:p>
          <a:p>
            <a:r>
              <a:rPr lang="en-US" dirty="0" smtClean="0"/>
              <a:t> Can tell us about the vertical distribution of smoke</a:t>
            </a:r>
            <a:r>
              <a:rPr lang="en-US" baseline="0" dirty="0" smtClean="0"/>
              <a:t> aerosols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3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HYSPLIT: Hybrid Single-Particle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Lagrangian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Integrated Trajectory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Uses gridded met data with interpolation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Advective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motion with random component to the motion at each step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according to the atmospheric turbulence at that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56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NCEP/NCAR reanalysis: Composite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regridded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surface wind fields (1° x 1° resolution)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obtained from the deterministic Global Forecast System (GFS) model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NCEP/NCAR reanalysis: Composite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regridded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surface wind fields (1° x 1° resolution)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obtained from the deterministic Global Forecast System (GFS) model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5B135-6943-4F91-B201-B42A77B57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5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1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7C0D-2B2C-4576-9A15-1292D7E90EA2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9BD25-A6E1-4112-A833-38561BD8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0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oaaSmoke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13" y="4436285"/>
            <a:ext cx="3620087" cy="2421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3886200"/>
          </a:xfrm>
        </p:spPr>
        <p:txBody>
          <a:bodyPr/>
          <a:lstStyle/>
          <a:p>
            <a:r>
              <a:rPr lang="en-US" dirty="0" smtClean="0"/>
              <a:t>Smoke Transport during the Georgia/Florida Fires of 2007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9555" y="3048000"/>
            <a:ext cx="45720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Sean Miller</a:t>
            </a:r>
          </a:p>
          <a:p>
            <a:r>
              <a:rPr lang="en-US" sz="2400" dirty="0" smtClean="0"/>
              <a:t>EAS6792</a:t>
            </a:r>
            <a:endParaRPr lang="en-US" sz="2400" dirty="0"/>
          </a:p>
        </p:txBody>
      </p:sp>
      <p:pic>
        <p:nvPicPr>
          <p:cNvPr id="6" name="Picture 2" descr="BugabooFireP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284"/>
            <a:ext cx="3661605" cy="2421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Back trajectory May 22 - 10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79" y="4436284"/>
            <a:ext cx="1982733" cy="2421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the plume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00200"/>
            <a:ext cx="2590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Example low PM 2.5 day in Atlanta</a:t>
            </a:r>
          </a:p>
          <a:p>
            <a:r>
              <a:rPr lang="en-US" sz="2800" dirty="0" smtClean="0"/>
              <a:t>Moist and unstable</a:t>
            </a:r>
          </a:p>
          <a:p>
            <a:r>
              <a:rPr lang="en-US" sz="2800" dirty="0" smtClean="0"/>
              <a:t>Smoke transported E from fire region away from Atlanta</a:t>
            </a:r>
          </a:p>
          <a:p>
            <a:endParaRPr lang="en-US" sz="2800" dirty="0"/>
          </a:p>
        </p:txBody>
      </p:sp>
      <p:pic>
        <p:nvPicPr>
          <p:cNvPr id="5129" name="Picture 9" descr="5-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2390" r="25162" b="24950"/>
          <a:stretch>
            <a:fillRect/>
          </a:stretch>
        </p:blipFill>
        <p:spPr bwMode="auto">
          <a:xfrm>
            <a:off x="36214" y="0"/>
            <a:ext cx="2971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5-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2390" r="25162" b="24950"/>
          <a:stretch>
            <a:fillRect/>
          </a:stretch>
        </p:blipFill>
        <p:spPr bwMode="auto">
          <a:xfrm>
            <a:off x="2957088" y="0"/>
            <a:ext cx="2971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5-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0917" r="25162" b="29349"/>
          <a:stretch>
            <a:fillRect/>
          </a:stretch>
        </p:blipFill>
        <p:spPr bwMode="auto">
          <a:xfrm>
            <a:off x="36214" y="3315612"/>
            <a:ext cx="2971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C:\Users\Sean\Desktop\classes\EAS6792-AirPollutionMet\Project\hysplit\5-2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27" y="3315612"/>
            <a:ext cx="2606121" cy="3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ean\Desktop\classes\EAS6792-AirPollutionMet\Project\hysplit\5-2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27" y="3317875"/>
            <a:ext cx="2614947" cy="32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-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2390" r="25162" b="24950"/>
          <a:stretch>
            <a:fillRect/>
          </a:stretch>
        </p:blipFill>
        <p:spPr bwMode="auto">
          <a:xfrm>
            <a:off x="35460" y="-2263"/>
            <a:ext cx="2971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5-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2251" r="25162" b="25212"/>
          <a:stretch>
            <a:fillRect/>
          </a:stretch>
        </p:blipFill>
        <p:spPr bwMode="auto">
          <a:xfrm>
            <a:off x="2957087" y="-12071"/>
            <a:ext cx="2971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5-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0917" r="25162" b="28908"/>
          <a:stretch>
            <a:fillRect/>
          </a:stretch>
        </p:blipFill>
        <p:spPr bwMode="auto">
          <a:xfrm>
            <a:off x="35460" y="3315612"/>
            <a:ext cx="297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876800" y="5105400"/>
            <a:ext cx="152400" cy="1523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the plume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00200"/>
            <a:ext cx="2590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CALIPSO Backscatter</a:t>
            </a:r>
          </a:p>
          <a:p>
            <a:r>
              <a:rPr lang="en-US" sz="2800" dirty="0" smtClean="0"/>
              <a:t>Elevated aerosol layer in fire region (top)</a:t>
            </a:r>
          </a:p>
          <a:p>
            <a:r>
              <a:rPr lang="en-US" sz="2800" dirty="0" smtClean="0"/>
              <a:t>Aerosol layer in western Georgia (bottom)</a:t>
            </a:r>
            <a:endParaRPr lang="en-US" sz="2800" dirty="0"/>
          </a:p>
        </p:txBody>
      </p:sp>
      <p:pic>
        <p:nvPicPr>
          <p:cNvPr id="8194" name="Picture 2" descr="rsig_20070519-10_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1" y="304800"/>
            <a:ext cx="54800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rsig_20070519-10_0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1" y="3671886"/>
            <a:ext cx="54800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038600" y="381000"/>
            <a:ext cx="12954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9200" y="3886200"/>
            <a:ext cx="41148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0" y="2286000"/>
            <a:ext cx="152400" cy="1523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Composite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362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omposite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9756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omposite Pl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2" y="356362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omposite P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2" y="79756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Transport and Meteorology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8457" y="2362200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9004" y="1480125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L</a:t>
            </a:r>
            <a:endParaRPr lang="en-US" sz="5400" b="1" cap="none" spc="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17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Composite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362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omposite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9756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omposite Pl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2" y="356362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omposite P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2" y="79756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omposite Pl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362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mposite Pl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2" y="356362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omposite Pl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9756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mposite Plo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2" y="797560"/>
            <a:ext cx="430530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Transport and Meteorology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09800" y="1752600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L</a:t>
            </a:r>
            <a:endParaRPr lang="en-US" sz="5400" b="1" cap="none" spc="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2000865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94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Favorable Conditions for Smoke Transport to Atlanta during fire episode</a:t>
            </a:r>
          </a:p>
          <a:p>
            <a:pPr lvl="1"/>
            <a:r>
              <a:rPr lang="en-US" dirty="0" smtClean="0"/>
              <a:t>Anomalous mid-level ridging from Southeast into Great Lakes region; upper steering pattern favors anomalous northeasterly transport over the Southeastern region</a:t>
            </a:r>
          </a:p>
          <a:p>
            <a:pPr lvl="1"/>
            <a:r>
              <a:rPr lang="en-US" dirty="0" smtClean="0"/>
              <a:t>Anomalous surface ridging from the Southeast into New England; low-level flow again favors northeasterly transport over the Southeast region</a:t>
            </a:r>
          </a:p>
          <a:p>
            <a:r>
              <a:rPr lang="en-US" dirty="0" smtClean="0"/>
              <a:t>These meteorological patterns match the observed movement of the smoke plume via remotely sensed and surface-based datasets and are supported by computed backwards trajectory analysis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0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Alston, J., I. </a:t>
            </a:r>
            <a:r>
              <a:rPr lang="en-US" sz="1400" dirty="0" err="1" smtClean="0"/>
              <a:t>Sokolik</a:t>
            </a:r>
            <a:r>
              <a:rPr lang="en-US" sz="1400" dirty="0" smtClean="0"/>
              <a:t>, and G. Doddridge. 2011. Investigation into the Use of Satellite Data in aiding Characterization of Particulate Air Quality in the Atlanta, Georgia Metropolitan Area, </a:t>
            </a:r>
            <a:r>
              <a:rPr lang="en-US" sz="1400" i="1" dirty="0" smtClean="0"/>
              <a:t>Journal of Air &amp; Waste Management Association </a:t>
            </a:r>
            <a:r>
              <a:rPr lang="en-US" sz="1400" dirty="0" smtClean="0"/>
              <a:t>61:211-225, doi:10.3155/1047-3289.61.2.211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Christopher, S., P. Gupta, U. Nair, T.A. Jones, S. </a:t>
            </a:r>
            <a:r>
              <a:rPr lang="en-US" sz="1400" dirty="0" err="1" smtClean="0"/>
              <a:t>Kondragunta</a:t>
            </a:r>
            <a:r>
              <a:rPr lang="en-US" sz="1400" dirty="0" smtClean="0"/>
              <a:t>, Y-L Wu, J. Hand, and X. Zhang. Satellite Remote Sensing and Mesoscale Modeling of the 2007 Georgia/Florida Fires, </a:t>
            </a:r>
            <a:r>
              <a:rPr lang="en-US" sz="1400" i="1" dirty="0" smtClean="0"/>
              <a:t>IEEE J. of Selected Topics in Applied Earth Sciences and Remote Sensing</a:t>
            </a:r>
            <a:r>
              <a:rPr lang="en-US" sz="1400" dirty="0" smtClean="0"/>
              <a:t>, 2009.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National Ambient Air Quality Standards for Particulate Matter: Final Rule 40 CFR</a:t>
            </a:r>
          </a:p>
          <a:p>
            <a:pPr marL="0" indent="0">
              <a:buNone/>
            </a:pPr>
            <a:r>
              <a:rPr lang="en-US" sz="1400" dirty="0"/>
              <a:t>Part 50. </a:t>
            </a:r>
            <a:r>
              <a:rPr lang="en-US" sz="1400" i="1" dirty="0"/>
              <a:t>Fed. </a:t>
            </a:r>
            <a:r>
              <a:rPr lang="en-US" sz="1400" i="1" dirty="0" err="1"/>
              <a:t>Regist</a:t>
            </a:r>
            <a:r>
              <a:rPr lang="en-US" sz="1400" i="1" dirty="0"/>
              <a:t>. </a:t>
            </a:r>
            <a:r>
              <a:rPr lang="en-US" sz="1400" dirty="0"/>
              <a:t>2006, </a:t>
            </a:r>
            <a:r>
              <a:rPr lang="en-US" sz="1400" i="1" dirty="0"/>
              <a:t>71</a:t>
            </a:r>
            <a:r>
              <a:rPr lang="en-US" sz="1400" dirty="0"/>
              <a:t>, 61444-61233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Li, Z., M.C. </a:t>
            </a:r>
            <a:r>
              <a:rPr lang="en-US" sz="1400" dirty="0" err="1"/>
              <a:t>Cribb</a:t>
            </a:r>
            <a:r>
              <a:rPr lang="en-US" sz="1400" dirty="0"/>
              <a:t>, F. Chang, and P. </a:t>
            </a:r>
            <a:r>
              <a:rPr lang="en-US" sz="1400" dirty="0" err="1"/>
              <a:t>Trishchenko</a:t>
            </a:r>
            <a:r>
              <a:rPr lang="en-US" sz="1400" dirty="0"/>
              <a:t>. Validation of MODIS-Retrieved</a:t>
            </a:r>
          </a:p>
          <a:p>
            <a:pPr marL="0" indent="0">
              <a:buNone/>
            </a:pPr>
            <a:r>
              <a:rPr lang="en-US" sz="1400" dirty="0"/>
              <a:t>Cloud Fractions Using Whole Sky IAGER Measurements at Three ARM Sites,</a:t>
            </a:r>
          </a:p>
          <a:p>
            <a:pPr marL="0" indent="0">
              <a:buNone/>
            </a:pPr>
            <a:r>
              <a:rPr lang="en-US" sz="1400" dirty="0"/>
              <a:t>Fourteenth ARM Science Team Meeting Proceedings, Albuquerque, New Mexico,</a:t>
            </a:r>
          </a:p>
          <a:p>
            <a:pPr marL="0" indent="0">
              <a:buNone/>
            </a:pPr>
            <a:r>
              <a:rPr lang="en-US" sz="1400" dirty="0"/>
              <a:t>March 22-26, 2004.</a:t>
            </a:r>
            <a:endParaRPr lang="en-US" sz="1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S1: Stability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5-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19153" r="8350" b="19067"/>
          <a:stretch>
            <a:fillRect/>
          </a:stretch>
        </p:blipFill>
        <p:spPr bwMode="auto">
          <a:xfrm>
            <a:off x="5080" y="1752600"/>
            <a:ext cx="4521107" cy="462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5-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19153" r="8350" b="19067"/>
          <a:stretch>
            <a:fillRect/>
          </a:stretch>
        </p:blipFill>
        <p:spPr bwMode="auto">
          <a:xfrm>
            <a:off x="4622893" y="1752600"/>
            <a:ext cx="4521107" cy="462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S2: 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Speciation for South DeKalb monitoring site on 5/27/07</a:t>
            </a:r>
          </a:p>
          <a:p>
            <a:pPr lvl="1"/>
            <a:r>
              <a:rPr lang="en-US" dirty="0" smtClean="0"/>
              <a:t>Uncharacteristically high </a:t>
            </a:r>
            <a:r>
              <a:rPr lang="en-US" dirty="0"/>
              <a:t>concentrations </a:t>
            </a:r>
            <a:r>
              <a:rPr lang="en-US" dirty="0" smtClean="0"/>
              <a:t>of organic </a:t>
            </a:r>
            <a:r>
              <a:rPr lang="en-US" dirty="0"/>
              <a:t>and elemental </a:t>
            </a:r>
            <a:r>
              <a:rPr lang="en-US" dirty="0" smtClean="0"/>
              <a:t>carbon</a:t>
            </a:r>
          </a:p>
          <a:p>
            <a:pPr lvl="1"/>
            <a:r>
              <a:rPr lang="en-US" dirty="0" smtClean="0"/>
              <a:t>Combined elemental and </a:t>
            </a:r>
            <a:r>
              <a:rPr lang="en-US" dirty="0"/>
              <a:t>organic </a:t>
            </a:r>
            <a:r>
              <a:rPr lang="en-US" dirty="0" smtClean="0"/>
              <a:t>carbon makes </a:t>
            </a:r>
            <a:r>
              <a:rPr lang="en-US" dirty="0"/>
              <a:t>up nearly 50% of </a:t>
            </a:r>
            <a:r>
              <a:rPr lang="en-US" dirty="0" smtClean="0"/>
              <a:t>the particle </a:t>
            </a:r>
            <a:r>
              <a:rPr lang="en-US" dirty="0"/>
              <a:t>species </a:t>
            </a:r>
            <a:r>
              <a:rPr lang="en-US" dirty="0" smtClean="0"/>
              <a:t>detected</a:t>
            </a:r>
          </a:p>
          <a:p>
            <a:pPr lvl="1"/>
            <a:r>
              <a:rPr lang="en-US" dirty="0" smtClean="0"/>
              <a:t>These are markers for fire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t="41185" r="65725" b="24148"/>
          <a:stretch/>
        </p:blipFill>
        <p:spPr bwMode="auto">
          <a:xfrm>
            <a:off x="2133600" y="4668252"/>
            <a:ext cx="4445000" cy="21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S3: Forecasting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 challenges associated with smoke event</a:t>
            </a:r>
          </a:p>
          <a:p>
            <a:pPr lvl="1"/>
            <a:r>
              <a:rPr lang="en-US" dirty="0" smtClean="0"/>
              <a:t>Meteorology played large role in daily fluctuations</a:t>
            </a:r>
          </a:p>
          <a:p>
            <a:pPr lvl="1"/>
            <a:r>
              <a:rPr lang="en-US" dirty="0" smtClean="0"/>
              <a:t>Large source for error and uncertainty in daily PM forecasts for metropolitan Atlanta and Columbus areas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32666" r="7203" b="36939"/>
          <a:stretch/>
        </p:blipFill>
        <p:spPr bwMode="auto">
          <a:xfrm>
            <a:off x="304800" y="4724400"/>
            <a:ext cx="8536748" cy="166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4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S4: Subtropical Storm Andrea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20794" r="58000" b="26667"/>
          <a:stretch/>
        </p:blipFill>
        <p:spPr bwMode="auto">
          <a:xfrm>
            <a:off x="1371600" y="1295400"/>
            <a:ext cx="6719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2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Bay Complex 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Series of fires began in/around Okefenokee swamp during spring 2007</a:t>
            </a:r>
          </a:p>
          <a:p>
            <a:r>
              <a:rPr lang="en-US" dirty="0" smtClean="0"/>
              <a:t>Fires merged and </a:t>
            </a:r>
            <a:r>
              <a:rPr lang="en-US" dirty="0" smtClean="0"/>
              <a:t>continued through early summer</a:t>
            </a:r>
          </a:p>
          <a:p>
            <a:r>
              <a:rPr lang="en-US" dirty="0" smtClean="0"/>
              <a:t>Antecedent conditions favorable for wildfire development and spread</a:t>
            </a:r>
          </a:p>
          <a:p>
            <a:pPr lvl="1"/>
            <a:r>
              <a:rPr lang="en-US" dirty="0" smtClean="0"/>
              <a:t>Extreme Drought</a:t>
            </a:r>
          </a:p>
          <a:p>
            <a:pPr lvl="1"/>
            <a:r>
              <a:rPr lang="en-US" dirty="0" smtClean="0"/>
              <a:t>Dry soil; low RH</a:t>
            </a:r>
          </a:p>
          <a:p>
            <a:pPr lvl="1"/>
            <a:r>
              <a:rPr lang="en-US" dirty="0" smtClean="0"/>
              <a:t>Strong wind from Subtropical storm Andrea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9524" r="54625" b="26667"/>
          <a:stretch/>
        </p:blipFill>
        <p:spPr bwMode="auto">
          <a:xfrm>
            <a:off x="5715000" y="3657600"/>
            <a:ext cx="3461657" cy="330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TAtkinson\Desktop\WSWAMP\ATT450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54146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Bay Complex 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Burned over </a:t>
            </a:r>
            <a:r>
              <a:rPr lang="en-US" dirty="0" smtClean="0"/>
              <a:t>2,300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 in SE GA/NE FL in 2007</a:t>
            </a:r>
          </a:p>
          <a:p>
            <a:r>
              <a:rPr lang="en-US" dirty="0" smtClean="0"/>
              <a:t>Smoke advected over 300 km to Atlanta metro</a:t>
            </a:r>
          </a:p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reached unhealthy levels several </a:t>
            </a:r>
            <a:r>
              <a:rPr lang="en-US" dirty="0" smtClean="0"/>
              <a:t>times</a:t>
            </a:r>
            <a:endParaRPr lang="en-US" dirty="0" smtClean="0"/>
          </a:p>
        </p:txBody>
      </p:sp>
      <p:pic>
        <p:nvPicPr>
          <p:cNvPr id="3074" name="Picture 2" descr="HighQualSmok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24553"/>
            <a:ext cx="5468568" cy="31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43447"/>
              </p:ext>
            </p:extLst>
          </p:nvPr>
        </p:nvGraphicFramePr>
        <p:xfrm>
          <a:off x="479899" y="3538246"/>
          <a:ext cx="5270770" cy="31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5" descr="C:\Users\Sean\Desktop\Bug_TMO_20071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24553"/>
            <a:ext cx="2404097" cy="32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 mesoscale smoke transport from the fire region using active and passive remote sensing in conjunction with model back trajectories and surface observations</a:t>
            </a:r>
          </a:p>
          <a:p>
            <a:r>
              <a:rPr lang="en-US" dirty="0" smtClean="0"/>
              <a:t>Use model reanalysis data to determine the mean meteorological conditions favorable for smoke transport from the fire region to Atlanta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Find Acceptable Study Days</a:t>
            </a:r>
          </a:p>
          <a:p>
            <a:pPr lvl="1"/>
            <a:r>
              <a:rPr lang="en-US" dirty="0" smtClean="0"/>
              <a:t>Daily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 must violate NAAQS in the Atlanta region (mass concentrations &gt;35.5 µg m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Suitable remotely sensed and/or surface based datasets must be available to infer smoke influence on PM</a:t>
            </a:r>
            <a:r>
              <a:rPr lang="en-US" baseline="-25000" dirty="0" smtClean="0"/>
              <a:t>2.5</a:t>
            </a:r>
          </a:p>
          <a:p>
            <a:r>
              <a:rPr lang="en-US" dirty="0" smtClean="0"/>
              <a:t>Track the smoke plume</a:t>
            </a:r>
          </a:p>
          <a:p>
            <a:pPr lvl="1"/>
            <a:r>
              <a:rPr lang="en-US" dirty="0" smtClean="0"/>
              <a:t>Using a combination of MODIS AOD, CALIPSO backscatter, surface PM</a:t>
            </a:r>
            <a:r>
              <a:rPr lang="en-US" baseline="-25000" dirty="0" smtClean="0"/>
              <a:t>2.5 </a:t>
            </a:r>
            <a:r>
              <a:rPr lang="en-US" dirty="0" smtClean="0"/>
              <a:t>concentrations, and HYSPLIT backward trajectories</a:t>
            </a:r>
          </a:p>
          <a:p>
            <a:r>
              <a:rPr lang="en-US" dirty="0" smtClean="0"/>
              <a:t>Determine favorable conditions for transport</a:t>
            </a:r>
          </a:p>
          <a:p>
            <a:pPr lvl="1"/>
            <a:r>
              <a:rPr lang="en-US" dirty="0" smtClean="0"/>
              <a:t>Using NCEP/NCAR reanalysis of meteorological fields for the chosen study days</a:t>
            </a:r>
          </a:p>
        </p:txBody>
      </p:sp>
    </p:spTree>
    <p:extLst>
      <p:ext uri="{BB962C8B-B14F-4D97-AF65-F5344CB8AC3E}">
        <p14:creationId xmlns:p14="http://schemas.microsoft.com/office/powerpoint/2010/main" val="30742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MODIS AOD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91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Aerosol Optical Depth</a:t>
            </a:r>
          </a:p>
          <a:p>
            <a:pPr lvl="1"/>
            <a:r>
              <a:rPr lang="en-US" dirty="0" smtClean="0"/>
              <a:t>Indicates particle abundance in atmospheric column</a:t>
            </a:r>
          </a:p>
          <a:p>
            <a:pPr lvl="1"/>
            <a:r>
              <a:rPr lang="en-US" dirty="0" smtClean="0"/>
              <a:t>Obtained from </a:t>
            </a:r>
            <a:r>
              <a:rPr lang="en-US" dirty="0" err="1" smtClean="0"/>
              <a:t>MODerate</a:t>
            </a:r>
            <a:r>
              <a:rPr lang="en-US" dirty="0" smtClean="0"/>
              <a:t> resolution Imaging </a:t>
            </a:r>
            <a:r>
              <a:rPr lang="en-US" dirty="0" err="1" smtClean="0"/>
              <a:t>Spectroradiometer</a:t>
            </a:r>
            <a:r>
              <a:rPr lang="en-US" dirty="0" smtClean="0"/>
              <a:t> sensors (MODIS)</a:t>
            </a:r>
          </a:p>
          <a:p>
            <a:pPr lvl="1"/>
            <a:r>
              <a:rPr lang="en-US" dirty="0" smtClean="0"/>
              <a:t>MODIS located aboard Terra and Aqua polar orbiting satellites</a:t>
            </a:r>
          </a:p>
          <a:p>
            <a:pPr lvl="1"/>
            <a:r>
              <a:rPr lang="en-US" dirty="0" smtClean="0"/>
              <a:t>2 overpasses each day</a:t>
            </a:r>
          </a:p>
          <a:p>
            <a:pPr lvl="1"/>
            <a:r>
              <a:rPr lang="en-US" dirty="0" smtClean="0"/>
              <a:t>1°x</a:t>
            </a:r>
            <a:r>
              <a:rPr lang="en-US" dirty="0" smtClean="0"/>
              <a:t>1° spatial resolution </a:t>
            </a:r>
            <a:r>
              <a:rPr lang="en-US" dirty="0" err="1" smtClean="0"/>
              <a:t>regridded</a:t>
            </a:r>
            <a:r>
              <a:rPr lang="en-US" dirty="0" smtClean="0"/>
              <a:t> data</a:t>
            </a:r>
            <a:endParaRPr lang="en-US" dirty="0" smtClean="0"/>
          </a:p>
          <a:p>
            <a:pPr lvl="1"/>
            <a:r>
              <a:rPr lang="en-US" dirty="0" smtClean="0"/>
              <a:t>Cloud fraction /masking </a:t>
            </a:r>
            <a:r>
              <a:rPr lang="en-US" dirty="0" smtClean="0">
                <a:sym typeface="Wingdings" pitchFamily="2" charset="2"/>
              </a:rPr>
              <a:t> remove cloud contaminated pixels</a:t>
            </a:r>
            <a:endParaRPr lang="en-US" dirty="0"/>
          </a:p>
        </p:txBody>
      </p:sp>
      <p:pic>
        <p:nvPicPr>
          <p:cNvPr id="3074" name="Picture 2" descr="5-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2390" r="25162" b="24950"/>
          <a:stretch>
            <a:fillRect/>
          </a:stretch>
        </p:blipFill>
        <p:spPr bwMode="auto">
          <a:xfrm>
            <a:off x="6096000" y="222250"/>
            <a:ext cx="2971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5-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2390" r="25162" b="24950"/>
          <a:stretch>
            <a:fillRect/>
          </a:stretch>
        </p:blipFill>
        <p:spPr bwMode="auto">
          <a:xfrm>
            <a:off x="6172200" y="3540125"/>
            <a:ext cx="2971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CALIPSO Backscatter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CALIOP Backscatter</a:t>
            </a:r>
          </a:p>
          <a:p>
            <a:pPr lvl="1"/>
            <a:r>
              <a:rPr lang="en-US" dirty="0"/>
              <a:t>Cloud-Aerosol </a:t>
            </a:r>
            <a:r>
              <a:rPr lang="en-US" dirty="0" err="1"/>
              <a:t>Lidar</a:t>
            </a:r>
            <a:r>
              <a:rPr lang="en-US" dirty="0"/>
              <a:t> with Orthogonal </a:t>
            </a:r>
            <a:r>
              <a:rPr lang="en-US" dirty="0" smtClean="0"/>
              <a:t>Polarization (CALIOP)</a:t>
            </a:r>
          </a:p>
          <a:p>
            <a:pPr lvl="1"/>
            <a:r>
              <a:rPr lang="en-US" dirty="0" smtClean="0"/>
              <a:t>Located aboard </a:t>
            </a:r>
            <a:r>
              <a:rPr lang="en-US" dirty="0"/>
              <a:t>Cloud-Aerosol </a:t>
            </a:r>
            <a:r>
              <a:rPr lang="en-US" dirty="0" err="1"/>
              <a:t>Lidar</a:t>
            </a:r>
            <a:r>
              <a:rPr lang="en-US" dirty="0"/>
              <a:t> and Infrared Pathfinder Satellite Observation </a:t>
            </a:r>
            <a:r>
              <a:rPr lang="en-US" dirty="0" smtClean="0"/>
              <a:t>(CALIPSO) polar orbiting satellite</a:t>
            </a:r>
          </a:p>
          <a:p>
            <a:pPr lvl="1"/>
            <a:r>
              <a:rPr lang="en-US" dirty="0" smtClean="0"/>
              <a:t>Active </a:t>
            </a:r>
            <a:r>
              <a:rPr lang="en-US" dirty="0" err="1"/>
              <a:t>L</a:t>
            </a:r>
            <a:r>
              <a:rPr lang="en-US" dirty="0" err="1" smtClean="0"/>
              <a:t>idar</a:t>
            </a:r>
            <a:r>
              <a:rPr lang="en-US" dirty="0" smtClean="0"/>
              <a:t> measures vertical profile of backscattered intensity</a:t>
            </a:r>
          </a:p>
          <a:p>
            <a:pPr lvl="1"/>
            <a:r>
              <a:rPr lang="en-US" dirty="0" smtClean="0"/>
              <a:t>Provides profile of vertical distribution of aerosol and clouds</a:t>
            </a:r>
          </a:p>
          <a:p>
            <a:pPr lvl="1"/>
            <a:r>
              <a:rPr lang="en-US" dirty="0" smtClean="0"/>
              <a:t>Surface footprint of 70 m; vertical resolution of 30 m</a:t>
            </a:r>
          </a:p>
          <a:p>
            <a:pPr lvl="1"/>
            <a:r>
              <a:rPr lang="en-US" dirty="0" smtClean="0"/>
              <a:t>Able to penetrate clouds</a:t>
            </a:r>
          </a:p>
          <a:p>
            <a:pPr lvl="1"/>
            <a:endParaRPr lang="en-US" dirty="0"/>
          </a:p>
        </p:txBody>
      </p:sp>
      <p:pic>
        <p:nvPicPr>
          <p:cNvPr id="4098" name="Picture 2" descr="rsig_20070519-10_0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8" y="4257900"/>
            <a:ext cx="4495800" cy="26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sig_20100402-1_00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4271670"/>
            <a:ext cx="4452257" cy="258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0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Acceptable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Daily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 must violate NAAQS in the Atlanta region (&gt;35.5 µg m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Evaluate surface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</a:t>
            </a:r>
          </a:p>
          <a:p>
            <a:r>
              <a:rPr lang="en-US" dirty="0" smtClean="0"/>
              <a:t>Suitable remotely sensed and/or surface based datasets must be available</a:t>
            </a:r>
          </a:p>
          <a:p>
            <a:pPr lvl="1"/>
            <a:r>
              <a:rPr lang="en-US" dirty="0" smtClean="0"/>
              <a:t>MODIS AOD retrievals </a:t>
            </a:r>
            <a:r>
              <a:rPr lang="en-US" dirty="0" smtClean="0">
                <a:sym typeface="Wingdings" pitchFamily="2" charset="2"/>
              </a:rPr>
              <a:t> cloud fraction for un-obscured conditions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CALIPSO backscatter if available</a:t>
            </a:r>
          </a:p>
          <a:p>
            <a:r>
              <a:rPr lang="en-US" dirty="0" smtClean="0">
                <a:sym typeface="Wingdings" pitchFamily="2" charset="2"/>
              </a:rPr>
              <a:t>Study Days Chosen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5/22, 5/23, 5/26, 5/27, 5/28, 5/31, 6/1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the plume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00200"/>
            <a:ext cx="2590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Example high PM 2.5 day in Atlanta</a:t>
            </a:r>
          </a:p>
          <a:p>
            <a:r>
              <a:rPr lang="en-US" sz="2800" dirty="0" smtClean="0"/>
              <a:t>Dry and stable</a:t>
            </a:r>
          </a:p>
          <a:p>
            <a:r>
              <a:rPr lang="en-US" sz="2800" dirty="0" smtClean="0"/>
              <a:t>Smoke transported NE from fire region towards Atlanta</a:t>
            </a:r>
          </a:p>
          <a:p>
            <a:endParaRPr lang="en-US" sz="2800" dirty="0"/>
          </a:p>
        </p:txBody>
      </p:sp>
      <p:pic>
        <p:nvPicPr>
          <p:cNvPr id="5129" name="Picture 9" descr="5-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2390" r="25162" b="24950"/>
          <a:stretch>
            <a:fillRect/>
          </a:stretch>
        </p:blipFill>
        <p:spPr bwMode="auto">
          <a:xfrm>
            <a:off x="36214" y="0"/>
            <a:ext cx="2971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5-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2390" r="25162" b="24950"/>
          <a:stretch>
            <a:fillRect/>
          </a:stretch>
        </p:blipFill>
        <p:spPr bwMode="auto">
          <a:xfrm>
            <a:off x="2957088" y="0"/>
            <a:ext cx="2971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5-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0917" r="25162" b="29349"/>
          <a:stretch>
            <a:fillRect/>
          </a:stretch>
        </p:blipFill>
        <p:spPr bwMode="auto">
          <a:xfrm>
            <a:off x="36214" y="3315612"/>
            <a:ext cx="2971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C:\Users\Sean\Desktop\classes\EAS6792-AirPollutionMet\Project\hysplit\5-2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27" y="3315612"/>
            <a:ext cx="2606121" cy="3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876800" y="5410200"/>
            <a:ext cx="152400" cy="1523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7068</TotalTime>
  <Words>1220</Words>
  <Application>Microsoft Office PowerPoint</Application>
  <PresentationFormat>On-screen Show (4:3)</PresentationFormat>
  <Paragraphs>151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Smoke Transport during the Georgia/Florida Fires of 2007</vt:lpstr>
      <vt:lpstr>Georgia Bay Complex Fires</vt:lpstr>
      <vt:lpstr>Georgia Bay Complex Fires</vt:lpstr>
      <vt:lpstr>Purpose</vt:lpstr>
      <vt:lpstr>Methods</vt:lpstr>
      <vt:lpstr>MODIS AOD</vt:lpstr>
      <vt:lpstr>CALIPSO Backscatter</vt:lpstr>
      <vt:lpstr>Finding Acceptable Days</vt:lpstr>
      <vt:lpstr>Tracking the plume</vt:lpstr>
      <vt:lpstr>Tracking the plume</vt:lpstr>
      <vt:lpstr>Tracking the plume</vt:lpstr>
      <vt:lpstr>Smoke Transport and Meteorology</vt:lpstr>
      <vt:lpstr>Smoke Transport and Meteorology</vt:lpstr>
      <vt:lpstr>Conclusion</vt:lpstr>
      <vt:lpstr>References</vt:lpstr>
      <vt:lpstr>S1: Stability Comparison</vt:lpstr>
      <vt:lpstr>S2: Speciation</vt:lpstr>
      <vt:lpstr>S3: Forecasting Issues</vt:lpstr>
      <vt:lpstr>S4: Subtropical Storm Andrea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 Transport</dc:title>
  <dc:creator>Sean</dc:creator>
  <cp:lastModifiedBy>Sean</cp:lastModifiedBy>
  <cp:revision>109</cp:revision>
  <dcterms:created xsi:type="dcterms:W3CDTF">2013-04-20T22:03:26Z</dcterms:created>
  <dcterms:modified xsi:type="dcterms:W3CDTF">2013-04-25T19:52:17Z</dcterms:modified>
</cp:coreProperties>
</file>