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3" r:id="rId9"/>
    <p:sldId id="264" r:id="rId10"/>
    <p:sldId id="267"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83B0334-9536-4E63-82DD-ED6ED009A54B}" type="datetimeFigureOut">
              <a:rPr lang="en-US" smtClean="0"/>
              <a:t>4/23/2013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A7D54A-5F8C-4D6D-B0AB-3C3F93FBEB28}" type="slidenum">
              <a:rPr lang="en-US" smtClean="0"/>
              <a:t>‹#›</a:t>
            </a:fld>
            <a:endParaRPr lang="en-US"/>
          </a:p>
        </p:txBody>
      </p:sp>
    </p:spTree>
    <p:extLst>
      <p:ext uri="{BB962C8B-B14F-4D97-AF65-F5344CB8AC3E}">
        <p14:creationId xmlns:p14="http://schemas.microsoft.com/office/powerpoint/2010/main" val="331866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3B0334-9536-4E63-82DD-ED6ED009A54B}" type="datetimeFigureOut">
              <a:rPr lang="en-US" smtClean="0"/>
              <a:t>4/23/2013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A7D54A-5F8C-4D6D-B0AB-3C3F93FBEB28}" type="slidenum">
              <a:rPr lang="en-US" smtClean="0"/>
              <a:t>‹#›</a:t>
            </a:fld>
            <a:endParaRPr lang="en-US"/>
          </a:p>
        </p:txBody>
      </p:sp>
    </p:spTree>
    <p:extLst>
      <p:ext uri="{BB962C8B-B14F-4D97-AF65-F5344CB8AC3E}">
        <p14:creationId xmlns:p14="http://schemas.microsoft.com/office/powerpoint/2010/main" val="16537967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3B0334-9536-4E63-82DD-ED6ED009A54B}" type="datetimeFigureOut">
              <a:rPr lang="en-US" smtClean="0"/>
              <a:t>4/23/2013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A7D54A-5F8C-4D6D-B0AB-3C3F93FBEB28}" type="slidenum">
              <a:rPr lang="en-US" smtClean="0"/>
              <a:t>‹#›</a:t>
            </a:fld>
            <a:endParaRPr lang="en-US"/>
          </a:p>
        </p:txBody>
      </p:sp>
    </p:spTree>
    <p:extLst>
      <p:ext uri="{BB962C8B-B14F-4D97-AF65-F5344CB8AC3E}">
        <p14:creationId xmlns:p14="http://schemas.microsoft.com/office/powerpoint/2010/main" val="3481957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3B0334-9536-4E63-82DD-ED6ED009A54B}" type="datetimeFigureOut">
              <a:rPr lang="en-US" smtClean="0"/>
              <a:t>4/23/2013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A7D54A-5F8C-4D6D-B0AB-3C3F93FBEB28}" type="slidenum">
              <a:rPr lang="en-US" smtClean="0"/>
              <a:t>‹#›</a:t>
            </a:fld>
            <a:endParaRPr lang="en-US"/>
          </a:p>
        </p:txBody>
      </p:sp>
    </p:spTree>
    <p:extLst>
      <p:ext uri="{BB962C8B-B14F-4D97-AF65-F5344CB8AC3E}">
        <p14:creationId xmlns:p14="http://schemas.microsoft.com/office/powerpoint/2010/main" val="2635376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3B0334-9536-4E63-82DD-ED6ED009A54B}" type="datetimeFigureOut">
              <a:rPr lang="en-US" smtClean="0"/>
              <a:t>4/23/2013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A7D54A-5F8C-4D6D-B0AB-3C3F93FBEB28}" type="slidenum">
              <a:rPr lang="en-US" smtClean="0"/>
              <a:t>‹#›</a:t>
            </a:fld>
            <a:endParaRPr lang="en-US"/>
          </a:p>
        </p:txBody>
      </p:sp>
    </p:spTree>
    <p:extLst>
      <p:ext uri="{BB962C8B-B14F-4D97-AF65-F5344CB8AC3E}">
        <p14:creationId xmlns:p14="http://schemas.microsoft.com/office/powerpoint/2010/main" val="799361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83B0334-9536-4E63-82DD-ED6ED009A54B}" type="datetimeFigureOut">
              <a:rPr lang="en-US" smtClean="0"/>
              <a:t>4/23/2013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A7D54A-5F8C-4D6D-B0AB-3C3F93FBEB28}" type="slidenum">
              <a:rPr lang="en-US" smtClean="0"/>
              <a:t>‹#›</a:t>
            </a:fld>
            <a:endParaRPr lang="en-US"/>
          </a:p>
        </p:txBody>
      </p:sp>
    </p:spTree>
    <p:extLst>
      <p:ext uri="{BB962C8B-B14F-4D97-AF65-F5344CB8AC3E}">
        <p14:creationId xmlns:p14="http://schemas.microsoft.com/office/powerpoint/2010/main" val="3116902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83B0334-9536-4E63-82DD-ED6ED009A54B}" type="datetimeFigureOut">
              <a:rPr lang="en-US" smtClean="0"/>
              <a:t>4/23/2013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A7D54A-5F8C-4D6D-B0AB-3C3F93FBEB28}" type="slidenum">
              <a:rPr lang="en-US" smtClean="0"/>
              <a:t>‹#›</a:t>
            </a:fld>
            <a:endParaRPr lang="en-US"/>
          </a:p>
        </p:txBody>
      </p:sp>
    </p:spTree>
    <p:extLst>
      <p:ext uri="{BB962C8B-B14F-4D97-AF65-F5344CB8AC3E}">
        <p14:creationId xmlns:p14="http://schemas.microsoft.com/office/powerpoint/2010/main" val="1991171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83B0334-9536-4E63-82DD-ED6ED009A54B}" type="datetimeFigureOut">
              <a:rPr lang="en-US" smtClean="0"/>
              <a:t>4/23/2013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A7D54A-5F8C-4D6D-B0AB-3C3F93FBEB28}" type="slidenum">
              <a:rPr lang="en-US" smtClean="0"/>
              <a:t>‹#›</a:t>
            </a:fld>
            <a:endParaRPr lang="en-US"/>
          </a:p>
        </p:txBody>
      </p:sp>
    </p:spTree>
    <p:extLst>
      <p:ext uri="{BB962C8B-B14F-4D97-AF65-F5344CB8AC3E}">
        <p14:creationId xmlns:p14="http://schemas.microsoft.com/office/powerpoint/2010/main" val="3576524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3B0334-9536-4E63-82DD-ED6ED009A54B}" type="datetimeFigureOut">
              <a:rPr lang="en-US" smtClean="0"/>
              <a:t>4/23/2013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A7D54A-5F8C-4D6D-B0AB-3C3F93FBEB28}" type="slidenum">
              <a:rPr lang="en-US" smtClean="0"/>
              <a:t>‹#›</a:t>
            </a:fld>
            <a:endParaRPr lang="en-US"/>
          </a:p>
        </p:txBody>
      </p:sp>
    </p:spTree>
    <p:extLst>
      <p:ext uri="{BB962C8B-B14F-4D97-AF65-F5344CB8AC3E}">
        <p14:creationId xmlns:p14="http://schemas.microsoft.com/office/powerpoint/2010/main" val="1037735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3B0334-9536-4E63-82DD-ED6ED009A54B}" type="datetimeFigureOut">
              <a:rPr lang="en-US" smtClean="0"/>
              <a:t>4/23/2013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A7D54A-5F8C-4D6D-B0AB-3C3F93FBEB28}" type="slidenum">
              <a:rPr lang="en-US" smtClean="0"/>
              <a:t>‹#›</a:t>
            </a:fld>
            <a:endParaRPr lang="en-US"/>
          </a:p>
        </p:txBody>
      </p:sp>
    </p:spTree>
    <p:extLst>
      <p:ext uri="{BB962C8B-B14F-4D97-AF65-F5344CB8AC3E}">
        <p14:creationId xmlns:p14="http://schemas.microsoft.com/office/powerpoint/2010/main" val="853746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3B0334-9536-4E63-82DD-ED6ED009A54B}" type="datetimeFigureOut">
              <a:rPr lang="en-US" smtClean="0"/>
              <a:t>4/23/2013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A7D54A-5F8C-4D6D-B0AB-3C3F93FBEB28}" type="slidenum">
              <a:rPr lang="en-US" smtClean="0"/>
              <a:t>‹#›</a:t>
            </a:fld>
            <a:endParaRPr lang="en-US"/>
          </a:p>
        </p:txBody>
      </p:sp>
    </p:spTree>
    <p:extLst>
      <p:ext uri="{BB962C8B-B14F-4D97-AF65-F5344CB8AC3E}">
        <p14:creationId xmlns:p14="http://schemas.microsoft.com/office/powerpoint/2010/main" val="339085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3B0334-9536-4E63-82DD-ED6ED009A54B}" type="datetimeFigureOut">
              <a:rPr lang="en-US" smtClean="0"/>
              <a:t>4/23/2013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A7D54A-5F8C-4D6D-B0AB-3C3F93FBEB28}" type="slidenum">
              <a:rPr lang="en-US" smtClean="0"/>
              <a:t>‹#›</a:t>
            </a:fld>
            <a:endParaRPr lang="en-US"/>
          </a:p>
        </p:txBody>
      </p:sp>
    </p:spTree>
    <p:extLst>
      <p:ext uri="{BB962C8B-B14F-4D97-AF65-F5344CB8AC3E}">
        <p14:creationId xmlns:p14="http://schemas.microsoft.com/office/powerpoint/2010/main" val="1870295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u="sng" dirty="0"/>
              <a:t>Effects on Indoor Air Quality of Outgassing of Household Materials</a:t>
            </a:r>
            <a:r>
              <a:rPr lang="en-US" dirty="0"/>
              <a:t/>
            </a:r>
            <a:br>
              <a:rPr lang="en-US" dirty="0"/>
            </a:br>
            <a:r>
              <a:rPr lang="en-US" dirty="0"/>
              <a:t>Or</a:t>
            </a:r>
            <a:br>
              <a:rPr lang="en-US" dirty="0"/>
            </a:br>
            <a:r>
              <a:rPr lang="en-US" b="1" u="sng" dirty="0"/>
              <a:t>How The Things Your House Is Made of Are Trying to Slowly Kill You</a:t>
            </a:r>
            <a:r>
              <a:rPr lang="en-US" dirty="0"/>
              <a:t/>
            </a:r>
            <a:br>
              <a:rPr lang="en-US" dirty="0"/>
            </a:br>
            <a:endParaRPr lang="en-US" dirty="0"/>
          </a:p>
        </p:txBody>
      </p:sp>
      <p:sp>
        <p:nvSpPr>
          <p:cNvPr id="3" name="Subtitle 2"/>
          <p:cNvSpPr>
            <a:spLocks noGrp="1"/>
          </p:cNvSpPr>
          <p:nvPr>
            <p:ph type="subTitle" idx="1"/>
          </p:nvPr>
        </p:nvSpPr>
        <p:spPr>
          <a:xfrm>
            <a:off x="1371600" y="5181600"/>
            <a:ext cx="6400800" cy="685800"/>
          </a:xfrm>
        </p:spPr>
        <p:txBody>
          <a:bodyPr/>
          <a:lstStyle/>
          <a:p>
            <a:r>
              <a:rPr lang="en-US" dirty="0" smtClean="0"/>
              <a:t>Michael </a:t>
            </a:r>
            <a:r>
              <a:rPr lang="en-US" dirty="0" err="1" smtClean="0"/>
              <a:t>Mckenzie</a:t>
            </a:r>
            <a:endParaRPr lang="en-US" dirty="0"/>
          </a:p>
        </p:txBody>
      </p:sp>
    </p:spTree>
    <p:extLst>
      <p:ext uri="{BB962C8B-B14F-4D97-AF65-F5344CB8AC3E}">
        <p14:creationId xmlns:p14="http://schemas.microsoft.com/office/powerpoint/2010/main" val="36981543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House Full Of 20 Plants</a:t>
            </a:r>
            <a:endParaRPr lang="en-US" dirty="0"/>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5800" y="1371600"/>
            <a:ext cx="7496324"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640512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To Do Now</a:t>
            </a:r>
            <a:endParaRPr lang="en-US" dirty="0"/>
          </a:p>
        </p:txBody>
      </p:sp>
      <p:sp>
        <p:nvSpPr>
          <p:cNvPr id="3" name="Content Placeholder 2"/>
          <p:cNvSpPr>
            <a:spLocks noGrp="1"/>
          </p:cNvSpPr>
          <p:nvPr>
            <p:ph idx="1"/>
          </p:nvPr>
        </p:nvSpPr>
        <p:spPr>
          <a:xfrm>
            <a:off x="457200" y="1295400"/>
            <a:ext cx="8229600" cy="4525963"/>
          </a:xfrm>
        </p:spPr>
        <p:txBody>
          <a:bodyPr>
            <a:normAutofit fontScale="85000" lnSpcReduction="20000"/>
          </a:bodyPr>
          <a:lstStyle/>
          <a:p>
            <a:r>
              <a:rPr lang="en-US" dirty="0" smtClean="0"/>
              <a:t>Important to understand the wide array of potential health impacts common items can have</a:t>
            </a:r>
          </a:p>
          <a:p>
            <a:r>
              <a:rPr lang="en-US" dirty="0" smtClean="0"/>
              <a:t>Even if you aren’t noticeably chemically sensitive, why take risks?</a:t>
            </a:r>
          </a:p>
          <a:p>
            <a:pPr lvl="1"/>
            <a:r>
              <a:rPr lang="en-US" dirty="0" smtClean="0"/>
              <a:t>Make sure indoor environments are well ventilated at minimum.</a:t>
            </a:r>
          </a:p>
          <a:p>
            <a:pPr lvl="1"/>
            <a:r>
              <a:rPr lang="en-US" dirty="0" smtClean="0"/>
              <a:t>Consider swapping outgassing materials for more stable/ natural ones.</a:t>
            </a:r>
          </a:p>
          <a:p>
            <a:pPr lvl="1"/>
            <a:r>
              <a:rPr lang="en-US" dirty="0" smtClean="0"/>
              <a:t>Give potentially harmful products time to </a:t>
            </a:r>
            <a:r>
              <a:rPr lang="en-US" dirty="0" err="1" smtClean="0"/>
              <a:t>outgass</a:t>
            </a:r>
            <a:r>
              <a:rPr lang="en-US" dirty="0"/>
              <a:t> </a:t>
            </a:r>
            <a:r>
              <a:rPr lang="en-US" dirty="0" smtClean="0"/>
              <a:t>before bringing them into your home/ office, (anywhere from several days to weeks).</a:t>
            </a:r>
          </a:p>
          <a:p>
            <a:pPr lvl="1"/>
            <a:r>
              <a:rPr lang="en-US" dirty="0" smtClean="0"/>
              <a:t>Buy </a:t>
            </a:r>
            <a:r>
              <a:rPr lang="en-US" dirty="0" err="1" smtClean="0"/>
              <a:t>housplants</a:t>
            </a:r>
            <a:r>
              <a:rPr lang="en-US" dirty="0" smtClean="0"/>
              <a:t> known to filter out VOC’s</a:t>
            </a:r>
          </a:p>
          <a:p>
            <a:pPr lvl="2"/>
            <a:r>
              <a:rPr lang="en-US" dirty="0" smtClean="0"/>
              <a:t>Boston fern, pot mum, date palm, etc. </a:t>
            </a:r>
          </a:p>
          <a:p>
            <a:pPr lvl="1"/>
            <a:endParaRPr lang="en-US" dirty="0" smtClean="0"/>
          </a:p>
        </p:txBody>
      </p:sp>
    </p:spTree>
    <p:extLst>
      <p:ext uri="{BB962C8B-B14F-4D97-AF65-F5344CB8AC3E}">
        <p14:creationId xmlns:p14="http://schemas.microsoft.com/office/powerpoint/2010/main" val="6521332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References</a:t>
            </a:r>
            <a:br>
              <a:rPr lang="en-US" dirty="0" smtClean="0"/>
            </a:br>
            <a:r>
              <a:rPr lang="en-US" sz="3600" dirty="0" smtClean="0"/>
              <a:t>(</a:t>
            </a:r>
            <a:r>
              <a:rPr lang="en-US" sz="3600" dirty="0" smtClean="0"/>
              <a:t>In Case You Don’t Believe Me)</a:t>
            </a:r>
            <a:endParaRPr lang="en-US" sz="3600" dirty="0"/>
          </a:p>
        </p:txBody>
      </p:sp>
      <p:sp>
        <p:nvSpPr>
          <p:cNvPr id="3" name="Content Placeholder 2"/>
          <p:cNvSpPr>
            <a:spLocks noGrp="1"/>
          </p:cNvSpPr>
          <p:nvPr>
            <p:ph idx="1"/>
          </p:nvPr>
        </p:nvSpPr>
        <p:spPr/>
        <p:txBody>
          <a:bodyPr>
            <a:normAutofit fontScale="55000" lnSpcReduction="20000"/>
          </a:bodyPr>
          <a:lstStyle/>
          <a:p>
            <a:pPr lvl="0"/>
            <a:r>
              <a:rPr lang="en-US" dirty="0"/>
              <a:t>Rousseau, David. </a:t>
            </a:r>
            <a:r>
              <a:rPr lang="en-US" b="1" i="1" dirty="0"/>
              <a:t>Your Home, Your Health and Well Being</a:t>
            </a:r>
            <a:r>
              <a:rPr lang="en-US" i="1" dirty="0"/>
              <a:t>. </a:t>
            </a:r>
            <a:r>
              <a:rPr lang="en-US" dirty="0"/>
              <a:t>Ten Speed Press. 1988</a:t>
            </a:r>
          </a:p>
          <a:p>
            <a:pPr lvl="0"/>
            <a:r>
              <a:rPr lang="en-US" dirty="0" err="1"/>
              <a:t>Dunford</a:t>
            </a:r>
            <a:r>
              <a:rPr lang="en-US" dirty="0"/>
              <a:t>, Randall Earl. </a:t>
            </a:r>
            <a:r>
              <a:rPr lang="en-US" i="1" dirty="0"/>
              <a:t>Your Health &amp; the Indoor Environment, 2</a:t>
            </a:r>
            <a:r>
              <a:rPr lang="en-US" i="1" baseline="30000" dirty="0"/>
              <a:t>nd</a:t>
            </a:r>
            <a:r>
              <a:rPr lang="en-US" i="1" dirty="0"/>
              <a:t> ed. </a:t>
            </a:r>
            <a:r>
              <a:rPr lang="en-US" dirty="0" err="1"/>
              <a:t>NuDawn</a:t>
            </a:r>
            <a:r>
              <a:rPr lang="en-US" dirty="0"/>
              <a:t> Pub. 1994</a:t>
            </a:r>
          </a:p>
          <a:p>
            <a:pPr lvl="0"/>
            <a:r>
              <a:rPr lang="en-US" dirty="0"/>
              <a:t>Tan </a:t>
            </a:r>
            <a:r>
              <a:rPr lang="en-US" dirty="0" err="1"/>
              <a:t>Malaka</a:t>
            </a:r>
            <a:r>
              <a:rPr lang="en-US" dirty="0"/>
              <a:t> M.D., Dr. P.H. &amp; Arthur M. Kodama Ph.D. (1990): Respiratory Health of Plywood Workers Occupationally Exposed to Formaldehyde, Archives of Environmental Health: An International Journal, 45:5, 288-294</a:t>
            </a:r>
          </a:p>
          <a:p>
            <a:pPr lvl="0"/>
            <a:r>
              <a:rPr lang="en-US" dirty="0"/>
              <a:t>USA Consumer Product Safety Commission. </a:t>
            </a:r>
            <a:r>
              <a:rPr lang="en-US" i="1" dirty="0"/>
              <a:t>An Update on Formaldehyde. </a:t>
            </a:r>
            <a:r>
              <a:rPr lang="en-US" dirty="0"/>
              <a:t>Publication 725. 2013 Revision.</a:t>
            </a:r>
          </a:p>
          <a:p>
            <a:pPr lvl="0"/>
            <a:r>
              <a:rPr lang="en-US" dirty="0" err="1"/>
              <a:t>Rogozen</a:t>
            </a:r>
            <a:r>
              <a:rPr lang="en-US" dirty="0"/>
              <a:t>, Michael B. et al. </a:t>
            </a:r>
            <a:r>
              <a:rPr lang="en-US" i="1" dirty="0"/>
              <a:t>Formaldehyde: A Survey of Airborne Concentrations and Sources. </a:t>
            </a:r>
            <a:r>
              <a:rPr lang="en-US" dirty="0"/>
              <a:t>Prepared for State of California Air Resources Board by Science Applications, Inc. 25 June 1984. </a:t>
            </a:r>
          </a:p>
          <a:p>
            <a:pPr lvl="0"/>
            <a:r>
              <a:rPr lang="en-US" dirty="0"/>
              <a:t>Baumann, Melissa G.D. et al. </a:t>
            </a:r>
            <a:r>
              <a:rPr lang="en-US" i="1" dirty="0" err="1"/>
              <a:t>Terpene</a:t>
            </a:r>
            <a:r>
              <a:rPr lang="en-US" i="1" dirty="0"/>
              <a:t> Emissions From Particleboard and Medium-Density Fiberboard Products. </a:t>
            </a:r>
            <a:r>
              <a:rPr lang="en-US" dirty="0"/>
              <a:t>Composites and Manufactured Products. Forest Products Journal. </a:t>
            </a:r>
            <a:r>
              <a:rPr lang="en-US" dirty="0" err="1"/>
              <a:t>Vol</a:t>
            </a:r>
            <a:r>
              <a:rPr lang="en-US" dirty="0"/>
              <a:t> 49. No1. January 1999.</a:t>
            </a:r>
          </a:p>
          <a:p>
            <a:pPr lvl="0"/>
            <a:r>
              <a:rPr lang="en-US" dirty="0" err="1"/>
              <a:t>Wolverton</a:t>
            </a:r>
            <a:r>
              <a:rPr lang="en-US" dirty="0"/>
              <a:t>, B.C., </a:t>
            </a:r>
            <a:r>
              <a:rPr lang="en-US" dirty="0" err="1"/>
              <a:t>Wolverton</a:t>
            </a:r>
            <a:r>
              <a:rPr lang="en-US" dirty="0"/>
              <a:t>, John D. </a:t>
            </a:r>
            <a:r>
              <a:rPr lang="en-US" i="1" dirty="0"/>
              <a:t>Plants and Soil Microorganisms: Removal of Formaldehyde, Xylene, and Ammonia From the Indoor Environment. </a:t>
            </a:r>
            <a:r>
              <a:rPr lang="en-US" dirty="0" err="1"/>
              <a:t>Wolverton</a:t>
            </a:r>
            <a:r>
              <a:rPr lang="en-US" dirty="0"/>
              <a:t> Environmental Services. Journal of the Mississippi Academy of Sciences. </a:t>
            </a:r>
            <a:r>
              <a:rPr lang="en-US" dirty="0" err="1"/>
              <a:t>Vol</a:t>
            </a:r>
            <a:r>
              <a:rPr lang="en-US" dirty="0"/>
              <a:t> 38, No 2. August/ September, 1993. </a:t>
            </a:r>
          </a:p>
          <a:p>
            <a:endParaRPr lang="en-US" dirty="0"/>
          </a:p>
        </p:txBody>
      </p:sp>
    </p:spTree>
    <p:extLst>
      <p:ext uri="{BB962C8B-B14F-4D97-AF65-F5344CB8AC3E}">
        <p14:creationId xmlns:p14="http://schemas.microsoft.com/office/powerpoint/2010/main" val="4111829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Indoor Air Quality</a:t>
            </a:r>
            <a:endParaRPr lang="en-US" dirty="0"/>
          </a:p>
        </p:txBody>
      </p:sp>
      <p:sp>
        <p:nvSpPr>
          <p:cNvPr id="3" name="Content Placeholder 2"/>
          <p:cNvSpPr>
            <a:spLocks noGrp="1"/>
          </p:cNvSpPr>
          <p:nvPr>
            <p:ph idx="1"/>
          </p:nvPr>
        </p:nvSpPr>
        <p:spPr/>
        <p:txBody>
          <a:bodyPr/>
          <a:lstStyle/>
          <a:p>
            <a:r>
              <a:rPr lang="en-US" dirty="0" smtClean="0"/>
              <a:t>Most people familiar with common pollutants such as dust, CO, methane (natural gas leaks), asbestos, etc.</a:t>
            </a:r>
          </a:p>
          <a:p>
            <a:r>
              <a:rPr lang="en-US" dirty="0" smtClean="0"/>
              <a:t>Others are at least aware of other less prominent problems: O3 from machines, radon, cleaning supplies, cooking fumes</a:t>
            </a:r>
          </a:p>
          <a:p>
            <a:r>
              <a:rPr lang="en-US" dirty="0" smtClean="0"/>
              <a:t>Almost no thought given to solid objects</a:t>
            </a:r>
            <a:endParaRPr lang="en-US" dirty="0"/>
          </a:p>
        </p:txBody>
      </p:sp>
    </p:spTree>
    <p:extLst>
      <p:ext uri="{BB962C8B-B14F-4D97-AF65-F5344CB8AC3E}">
        <p14:creationId xmlns:p14="http://schemas.microsoft.com/office/powerpoint/2010/main" val="2154179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90600"/>
          </a:xfrm>
        </p:spPr>
        <p:txBody>
          <a:bodyPr>
            <a:normAutofit/>
          </a:bodyPr>
          <a:lstStyle/>
          <a:p>
            <a:r>
              <a:rPr lang="en-US" sz="3600" dirty="0" smtClean="0"/>
              <a:t>What Solid Objects Should I be Scared Of?</a:t>
            </a:r>
            <a:endParaRPr lang="en-US" sz="3600" dirty="0"/>
          </a:p>
        </p:txBody>
      </p:sp>
      <p:sp>
        <p:nvSpPr>
          <p:cNvPr id="3" name="Content Placeholder 2"/>
          <p:cNvSpPr>
            <a:spLocks noGrp="1"/>
          </p:cNvSpPr>
          <p:nvPr>
            <p:ph idx="1"/>
          </p:nvPr>
        </p:nvSpPr>
        <p:spPr/>
        <p:txBody>
          <a:bodyPr/>
          <a:lstStyle/>
          <a:p>
            <a:r>
              <a:rPr lang="en-US" dirty="0" smtClean="0"/>
              <a:t>Furniture, Upholstery, Plywood, Particle Board, Faux Wood Laminates, Dried Adhesives and Paints, Carpets, Cosmetics, Foam Insulation, Glass Fiber Insulation, Faux Leather, Plastic Toys, Plastic Kitchen Ware, Stucco, Concrete, Bricks, Dyed Fabric, Window Frames, Synthetic Windows, Rubbers, Waxes…..</a:t>
            </a:r>
            <a:r>
              <a:rPr lang="en-US" b="1" dirty="0" smtClean="0"/>
              <a:t>Need I say More?</a:t>
            </a:r>
            <a:endParaRPr lang="en-US" b="1" dirty="0"/>
          </a:p>
        </p:txBody>
      </p:sp>
      <p:pic>
        <p:nvPicPr>
          <p:cNvPr id="1028" name="Picture 4" descr="https://encrypted-tbn0.gstatic.com/images?q=tbn:ANd9GcRGyRYDTgxDSNsvfsBO8xYWTsPIhTpKKJLWXEYS4-K-otX4je9ih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0946" y="5715000"/>
            <a:ext cx="1038486" cy="9144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https://encrypted-tbn0.gstatic.com/images?q=tbn:ANd9GcRGyRYDTgxDSNsvfsBO8xYWTsPIhTpKKJLWXEYS4-K-otX4je9ih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5715000"/>
            <a:ext cx="1038486" cy="9144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https://encrypted-tbn0.gstatic.com/images?q=tbn:ANd9GcRGyRYDTgxDSNsvfsBO8xYWTsPIhTpKKJLWXEYS4-K-otX4je9ihw"/>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0"/>
            <a:ext cx="914400" cy="805141"/>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https://encrypted-tbn0.gstatic.com/images?q=tbn:ANd9GcRGyRYDTgxDSNsvfsBO8xYWTsPIhTpKKJLWXEYS4-K-otX4je9ihw"/>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53400" y="0"/>
            <a:ext cx="914400" cy="8051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2133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Comes Out of Them?</a:t>
            </a:r>
            <a:endParaRPr lang="en-US" dirty="0"/>
          </a:p>
        </p:txBody>
      </p:sp>
      <p:sp>
        <p:nvSpPr>
          <p:cNvPr id="3" name="Content Placeholder 2"/>
          <p:cNvSpPr>
            <a:spLocks noGrp="1"/>
          </p:cNvSpPr>
          <p:nvPr>
            <p:ph idx="1"/>
          </p:nvPr>
        </p:nvSpPr>
        <p:spPr>
          <a:xfrm>
            <a:off x="457200" y="1600201"/>
            <a:ext cx="7239000" cy="3962400"/>
          </a:xfrm>
        </p:spPr>
        <p:txBody>
          <a:bodyPr>
            <a:normAutofit fontScale="85000" lnSpcReduction="20000"/>
          </a:bodyPr>
          <a:lstStyle/>
          <a:p>
            <a:r>
              <a:rPr lang="en-US" sz="2800" b="1" dirty="0" smtClean="0"/>
              <a:t>VOC’s</a:t>
            </a:r>
            <a:r>
              <a:rPr lang="en-US" sz="2800" dirty="0" smtClean="0"/>
              <a:t>: Toluene, Benzene, Naphthalene, Formaldehyde</a:t>
            </a:r>
          </a:p>
          <a:p>
            <a:r>
              <a:rPr lang="en-US" sz="2800" b="1" dirty="0" smtClean="0"/>
              <a:t>Plasticizers</a:t>
            </a:r>
            <a:r>
              <a:rPr lang="en-US" sz="2800" dirty="0" smtClean="0"/>
              <a:t>: (phthalates)- used in plastics for softness and flexibility</a:t>
            </a:r>
          </a:p>
          <a:p>
            <a:r>
              <a:rPr lang="en-US" sz="2800" b="1" dirty="0" err="1" smtClean="0"/>
              <a:t>Organochlorines</a:t>
            </a:r>
            <a:r>
              <a:rPr lang="en-US" sz="2800" dirty="0" smtClean="0"/>
              <a:t>: found in plastics and electronics, (</a:t>
            </a:r>
            <a:r>
              <a:rPr lang="en-US" sz="2800" dirty="0" err="1" smtClean="0"/>
              <a:t>tink</a:t>
            </a:r>
            <a:r>
              <a:rPr lang="en-US" sz="2800" dirty="0" smtClean="0"/>
              <a:t> PVC and PCB)</a:t>
            </a:r>
          </a:p>
          <a:p>
            <a:r>
              <a:rPr lang="en-US" sz="2800" b="1" dirty="0" smtClean="0"/>
              <a:t>Particles</a:t>
            </a:r>
            <a:r>
              <a:rPr lang="en-US" sz="2800" dirty="0" smtClean="0"/>
              <a:t>: Dust, fibers, toxic metals, </a:t>
            </a:r>
            <a:r>
              <a:rPr lang="en-US" sz="2800" dirty="0" err="1" smtClean="0"/>
              <a:t>etc</a:t>
            </a:r>
            <a:endParaRPr lang="en-US" sz="2800" dirty="0" smtClean="0"/>
          </a:p>
          <a:p>
            <a:r>
              <a:rPr lang="en-US" sz="2800" dirty="0" smtClean="0"/>
              <a:t>These chemicals responsible for familiar smells, (“</a:t>
            </a:r>
            <a:r>
              <a:rPr lang="en-US" sz="2800" i="1" dirty="0" smtClean="0"/>
              <a:t>new car smell</a:t>
            </a:r>
            <a:r>
              <a:rPr lang="en-US" sz="2800" dirty="0" smtClean="0"/>
              <a:t>,” “</a:t>
            </a:r>
            <a:r>
              <a:rPr lang="en-US" sz="2800" i="1" dirty="0" smtClean="0"/>
              <a:t>clean house smell</a:t>
            </a:r>
            <a:r>
              <a:rPr lang="en-US" sz="2800" dirty="0" smtClean="0"/>
              <a:t>,” </a:t>
            </a:r>
            <a:r>
              <a:rPr lang="en-US" sz="2800" dirty="0" err="1" smtClean="0"/>
              <a:t>etc</a:t>
            </a:r>
            <a:r>
              <a:rPr lang="en-US" sz="2800" dirty="0" smtClean="0"/>
              <a:t>)</a:t>
            </a:r>
          </a:p>
          <a:p>
            <a:r>
              <a:rPr lang="en-US" sz="2800" dirty="0" smtClean="0"/>
              <a:t>Many of these cause chronic illness and are carcinogenic</a:t>
            </a:r>
          </a:p>
          <a:p>
            <a:endParaRPr lang="en-US" sz="2800" dirty="0"/>
          </a:p>
        </p:txBody>
      </p:sp>
      <p:pic>
        <p:nvPicPr>
          <p:cNvPr id="3074" name="Picture 2" descr="http://www.eoearth.org/files/118001_118100/118084/Toluene.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185" y="152400"/>
            <a:ext cx="1025815" cy="1381126"/>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upload.wikimedia.org/wikipedia/commons/7/76/Formaldehyde-3D-balls-A.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48600" y="323850"/>
            <a:ext cx="821089" cy="876300"/>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http://www.3dchem.com/imagesofmolecules/pvc.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800" y="5384800"/>
            <a:ext cx="1295400" cy="1198894"/>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http://upload.wikimedia.org/wikipedia/commons/thumb/c/c7/Anthophyllite_asbestos_SEM.jpg/220px-Anthophyllite_asbestos_SEM.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80381" y="4952999"/>
            <a:ext cx="1689307" cy="16893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2133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Sick Building Syndrome</a:t>
            </a:r>
            <a:endParaRPr lang="en-US" dirty="0"/>
          </a:p>
        </p:txBody>
      </p:sp>
      <p:sp>
        <p:nvSpPr>
          <p:cNvPr id="3" name="Content Placeholder 2"/>
          <p:cNvSpPr>
            <a:spLocks noGrp="1"/>
          </p:cNvSpPr>
          <p:nvPr>
            <p:ph idx="1"/>
          </p:nvPr>
        </p:nvSpPr>
        <p:spPr>
          <a:xfrm>
            <a:off x="304800" y="1295400"/>
            <a:ext cx="5638800" cy="4525963"/>
          </a:xfrm>
        </p:spPr>
        <p:txBody>
          <a:bodyPr>
            <a:normAutofit fontScale="92500"/>
          </a:bodyPr>
          <a:lstStyle/>
          <a:p>
            <a:r>
              <a:rPr lang="en-US" dirty="0" smtClean="0"/>
              <a:t>Buildings that make inhabitants feel “icky” to dysfunctional </a:t>
            </a:r>
          </a:p>
          <a:p>
            <a:r>
              <a:rPr lang="en-US" dirty="0" smtClean="0"/>
              <a:t>Caused by poor lighting, poor ventilation, presence of various pollutants, including those outgassed by common objects and construction materials</a:t>
            </a:r>
          </a:p>
          <a:p>
            <a:r>
              <a:rPr lang="en-US" dirty="0" smtClean="0"/>
              <a:t>Big problem for older offices and housing</a:t>
            </a:r>
          </a:p>
          <a:p>
            <a:endParaRPr lang="en-US" dirty="0"/>
          </a:p>
        </p:txBody>
      </p:sp>
      <p:pic>
        <p:nvPicPr>
          <p:cNvPr id="2050" name="Picture 2" descr="Stressed Businesswoman Stock Phot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1600200"/>
            <a:ext cx="253365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2133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Chemical Sensitivity</a:t>
            </a:r>
            <a:endParaRPr lang="en-US" dirty="0"/>
          </a:p>
        </p:txBody>
      </p:sp>
      <p:sp>
        <p:nvSpPr>
          <p:cNvPr id="3" name="Content Placeholder 2"/>
          <p:cNvSpPr>
            <a:spLocks noGrp="1"/>
          </p:cNvSpPr>
          <p:nvPr>
            <p:ph idx="1"/>
          </p:nvPr>
        </p:nvSpPr>
        <p:spPr/>
        <p:txBody>
          <a:bodyPr>
            <a:normAutofit fontScale="92500"/>
          </a:bodyPr>
          <a:lstStyle/>
          <a:p>
            <a:r>
              <a:rPr lang="en-US" dirty="0" smtClean="0"/>
              <a:t>Describes people with severe symptoms triggered by exposure to chemicals</a:t>
            </a:r>
          </a:p>
          <a:p>
            <a:r>
              <a:rPr lang="en-US" dirty="0" smtClean="0"/>
              <a:t>Symptoms can range from general nausea, headache, and fatigue, to flu-like sickness, to severe dysfunction of entire body, (Jean </a:t>
            </a:r>
            <a:r>
              <a:rPr lang="en-US" dirty="0" err="1" smtClean="0"/>
              <a:t>Enwright</a:t>
            </a:r>
            <a:r>
              <a:rPr lang="en-US" dirty="0" smtClean="0"/>
              <a:t>).</a:t>
            </a:r>
          </a:p>
          <a:p>
            <a:r>
              <a:rPr lang="en-US" dirty="0" smtClean="0"/>
              <a:t>Exact details controversial in medical community; opposing theories include psychological issues and pre-existing sensitivities/ allergies</a:t>
            </a:r>
          </a:p>
          <a:p>
            <a:endParaRPr lang="en-US" dirty="0"/>
          </a:p>
        </p:txBody>
      </p:sp>
    </p:spTree>
    <p:extLst>
      <p:ext uri="{BB962C8B-B14F-4D97-AF65-F5344CB8AC3E}">
        <p14:creationId xmlns:p14="http://schemas.microsoft.com/office/powerpoint/2010/main" val="652133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 on Formaldehyde</a:t>
            </a:r>
            <a:endParaRPr lang="en-US" dirty="0"/>
          </a:p>
        </p:txBody>
      </p:sp>
      <p:sp>
        <p:nvSpPr>
          <p:cNvPr id="3" name="Content Placeholder 2"/>
          <p:cNvSpPr>
            <a:spLocks noGrp="1"/>
          </p:cNvSpPr>
          <p:nvPr>
            <p:ph idx="1"/>
          </p:nvPr>
        </p:nvSpPr>
        <p:spPr>
          <a:xfrm>
            <a:off x="457200" y="1219201"/>
            <a:ext cx="8229600" cy="2971799"/>
          </a:xfrm>
        </p:spPr>
        <p:txBody>
          <a:bodyPr>
            <a:normAutofit lnSpcReduction="10000"/>
          </a:bodyPr>
          <a:lstStyle/>
          <a:p>
            <a:r>
              <a:rPr lang="en-US" sz="1800" dirty="0" smtClean="0"/>
              <a:t>Good representative of outgassed chemicals due to prevalence in so many products, (widely known as embalming fluid).</a:t>
            </a:r>
          </a:p>
          <a:p>
            <a:r>
              <a:rPr lang="en-US" sz="1800" dirty="0" smtClean="0"/>
              <a:t>Background outdoor concentration: 0.01-0.03ppm from combustion</a:t>
            </a:r>
          </a:p>
          <a:p>
            <a:r>
              <a:rPr lang="en-US" sz="1800" dirty="0" smtClean="0"/>
              <a:t>Can smell it at ~0.1ppm</a:t>
            </a:r>
            <a:r>
              <a:rPr lang="en-US" sz="1800" dirty="0" smtClean="0">
                <a:sym typeface="Wingdings" pitchFamily="2" charset="2"/>
              </a:rPr>
              <a:t> This is a standard indoor air safety limit</a:t>
            </a:r>
          </a:p>
          <a:p>
            <a:r>
              <a:rPr lang="en-US" sz="1800" dirty="0" smtClean="0">
                <a:sym typeface="Wingdings" pitchFamily="2" charset="2"/>
              </a:rPr>
              <a:t>Homes and workplaces often register 1-3ppm in bad cases</a:t>
            </a:r>
          </a:p>
          <a:p>
            <a:r>
              <a:rPr lang="en-US" sz="1800" dirty="0" smtClean="0">
                <a:sym typeface="Wingdings" pitchFamily="2" charset="2"/>
              </a:rPr>
              <a:t>Outgassing increased with temperature and humidity</a:t>
            </a:r>
          </a:p>
          <a:p>
            <a:r>
              <a:rPr lang="en-US" sz="1800" dirty="0" smtClean="0">
                <a:sym typeface="Wingdings" pitchFamily="2" charset="2"/>
              </a:rPr>
              <a:t>Acts as strong irritant; can cause headaches, dizziness, breathing problems; in the long term, can affect nervous system and is a likely carcinogen</a:t>
            </a:r>
          </a:p>
          <a:p>
            <a:r>
              <a:rPr lang="en-US" sz="1800" dirty="0" smtClean="0"/>
              <a:t>Already banned in one type of insulation, but still allowed in smaller amounts in many products.</a:t>
            </a:r>
          </a:p>
          <a:p>
            <a:endParaRPr lang="en-US" sz="1800" dirty="0" smtClean="0"/>
          </a:p>
          <a:p>
            <a:endParaRPr lang="en-US" dirty="0" smtClean="0"/>
          </a:p>
          <a:p>
            <a:endParaRPr lang="en-US" dirty="0"/>
          </a:p>
        </p:txBody>
      </p:sp>
      <p:sp>
        <p:nvSpPr>
          <p:cNvPr id="5" name="TextBox 4"/>
          <p:cNvSpPr txBox="1"/>
          <p:nvPr/>
        </p:nvSpPr>
        <p:spPr>
          <a:xfrm>
            <a:off x="152400" y="4267200"/>
            <a:ext cx="6553200" cy="2400657"/>
          </a:xfrm>
          <a:prstGeom prst="rect">
            <a:avLst/>
          </a:prstGeom>
          <a:noFill/>
        </p:spPr>
        <p:txBody>
          <a:bodyPr wrap="square" rtlCol="0">
            <a:spAutoFit/>
          </a:bodyPr>
          <a:lstStyle/>
          <a:p>
            <a:r>
              <a:rPr lang="en-US" dirty="0" smtClean="0"/>
              <a:t>Case Study: Occupational Exposure in Plywood/ Particle Board Manufacture</a:t>
            </a:r>
          </a:p>
          <a:p>
            <a:endParaRPr lang="en-US" dirty="0"/>
          </a:p>
          <a:p>
            <a:r>
              <a:rPr lang="en-US" sz="1600" dirty="0"/>
              <a:t>The </a:t>
            </a:r>
            <a:r>
              <a:rPr lang="en-US" sz="1600" dirty="0" smtClean="0"/>
              <a:t>average personal </a:t>
            </a:r>
            <a:r>
              <a:rPr lang="en-US" sz="1600" dirty="0"/>
              <a:t>exposure was to </a:t>
            </a:r>
            <a:r>
              <a:rPr lang="en-US" sz="1600" dirty="0" smtClean="0"/>
              <a:t>1.13ppm </a:t>
            </a:r>
            <a:r>
              <a:rPr lang="en-US" sz="1600" b="1" dirty="0"/>
              <a:t>of </a:t>
            </a:r>
            <a:r>
              <a:rPr lang="en-US" sz="1600" dirty="0"/>
              <a:t>formaldehyde. Exposure to formaldehyde was </a:t>
            </a:r>
            <a:r>
              <a:rPr lang="en-US" sz="1600" dirty="0" smtClean="0"/>
              <a:t>associated with… several </a:t>
            </a:r>
            <a:r>
              <a:rPr lang="en-US" sz="1600" dirty="0"/>
              <a:t>respiratory symptoms and diseases, including cough, phlegm, asthma, </a:t>
            </a:r>
            <a:r>
              <a:rPr lang="en-US" sz="1600" dirty="0" smtClean="0"/>
              <a:t>chronic bronchitis</a:t>
            </a:r>
            <a:r>
              <a:rPr lang="en-US" sz="1600" dirty="0"/>
              <a:t>, and chest colds. </a:t>
            </a:r>
            <a:r>
              <a:rPr lang="en-US" sz="1600" b="1" dirty="0"/>
              <a:t>The results of the study support the hypothesis that chronic</a:t>
            </a:r>
          </a:p>
          <a:p>
            <a:r>
              <a:rPr lang="en-US" sz="1600" b="1" dirty="0"/>
              <a:t>exposure to formaldehyde induces symptoms and signs of chronic obstructive lung disease.</a:t>
            </a:r>
          </a:p>
        </p:txBody>
      </p:sp>
      <p:pic>
        <p:nvPicPr>
          <p:cNvPr id="4098" name="Picture 2" descr="http://img2-2.timeinc.net/toh/i/a/solutions/plywood-2-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7000" y="4114800"/>
            <a:ext cx="2438400"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2133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Simple Box Model: Formaldehyde Exposure In a 3 person Home</a:t>
            </a:r>
            <a:endParaRPr lang="en-US" sz="3600"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a:bodyPr>
              <a:lstStyle/>
              <a:p>
                <a:r>
                  <a:rPr lang="en-US" sz="2000" dirty="0" smtClean="0"/>
                  <a:t>Assumptions: </a:t>
                </a:r>
              </a:p>
              <a:p>
                <a:pPr lvl="1"/>
                <a:r>
                  <a:rPr lang="en-US" sz="1600" dirty="0" smtClean="0"/>
                  <a:t>Walls and flooring made from formaldehyde-outgassing materials, (particle board, plywood, synthetic carpets); overestimate accounts for other sources in home not included</a:t>
                </a:r>
              </a:p>
              <a:p>
                <a:pPr lvl="1"/>
                <a:r>
                  <a:rPr lang="en-US" sz="1600" dirty="0" smtClean="0"/>
                  <a:t>Model home as single room; 1000 </a:t>
                </a:r>
                <a:r>
                  <a:rPr lang="en-US" sz="1600" dirty="0" err="1" smtClean="0"/>
                  <a:t>sq</a:t>
                </a:r>
                <a:r>
                  <a:rPr lang="en-US" sz="1600" dirty="0" smtClean="0"/>
                  <a:t> </a:t>
                </a:r>
                <a:r>
                  <a:rPr lang="en-US" sz="1600" dirty="0" err="1" smtClean="0"/>
                  <a:t>ft</a:t>
                </a:r>
                <a:r>
                  <a:rPr lang="en-US" sz="1600" dirty="0" smtClean="0"/>
                  <a:t> with 8ft ceiling. </a:t>
                </a:r>
              </a:p>
              <a:p>
                <a:pPr lvl="1"/>
                <a:r>
                  <a:rPr lang="en-US" sz="1600" dirty="0" smtClean="0"/>
                  <a:t>Air changes per hour vary from 0-3</a:t>
                </a:r>
              </a:p>
              <a:p>
                <a:pPr lvl="1"/>
                <a:r>
                  <a:rPr lang="en-US" sz="1600" dirty="0" smtClean="0"/>
                  <a:t>Based on published study, materials </a:t>
                </a:r>
                <a:r>
                  <a:rPr lang="en-US" sz="1600" dirty="0" err="1" smtClean="0"/>
                  <a:t>ougas</a:t>
                </a:r>
                <a:r>
                  <a:rPr lang="en-US" sz="1600" dirty="0" smtClean="0"/>
                  <a:t> at rate of 1-20 mg/m^2/day</a:t>
                </a:r>
              </a:p>
              <a:p>
                <a:pPr lvl="1"/>
                <a:r>
                  <a:rPr lang="en-US" sz="1600" dirty="0" smtClean="0"/>
                  <a:t>Assume materials freshly installed, constant emissions, steady state</a:t>
                </a:r>
              </a:p>
              <a:p>
                <a:endParaRPr lang="en-US" sz="2000" dirty="0" smtClean="0"/>
              </a:p>
              <a:p>
                <a:r>
                  <a:rPr lang="en-US" sz="2000" dirty="0" smtClean="0"/>
                  <a:t>Governing Equation:              </a:t>
                </a:r>
                <a14:m>
                  <m:oMath xmlns:m="http://schemas.openxmlformats.org/officeDocument/2006/math">
                    <m:r>
                      <a:rPr lang="en-US" sz="2000" b="0" i="1" smtClean="0">
                        <a:latin typeface="Cambria Math"/>
                      </a:rPr>
                      <m:t>𝑉</m:t>
                    </m:r>
                    <m:f>
                      <m:fPr>
                        <m:ctrlPr>
                          <a:rPr lang="en-US" sz="2000" b="0" i="1" smtClean="0">
                            <a:latin typeface="Cambria Math"/>
                          </a:rPr>
                        </m:ctrlPr>
                      </m:fPr>
                      <m:num>
                        <m:r>
                          <a:rPr lang="en-US" sz="2000" b="0" i="1" smtClean="0">
                            <a:latin typeface="Cambria Math"/>
                          </a:rPr>
                          <m:t>𝑑𝑐</m:t>
                        </m:r>
                      </m:num>
                      <m:den>
                        <m:r>
                          <a:rPr lang="en-US" sz="2000" b="0" i="1" smtClean="0">
                            <a:latin typeface="Cambria Math"/>
                          </a:rPr>
                          <m:t>𝑑𝑡</m:t>
                        </m:r>
                      </m:den>
                    </m:f>
                    <m:r>
                      <a:rPr lang="en-US" sz="2000" b="0" i="1" smtClean="0">
                        <a:latin typeface="Cambria Math"/>
                      </a:rPr>
                      <m:t>=</m:t>
                    </m:r>
                    <m:sSub>
                      <m:sSubPr>
                        <m:ctrlPr>
                          <a:rPr lang="en-US" sz="2000" b="0" i="1" smtClean="0">
                            <a:latin typeface="Cambria Math"/>
                          </a:rPr>
                        </m:ctrlPr>
                      </m:sSubPr>
                      <m:e>
                        <m:r>
                          <a:rPr lang="en-US" sz="2000" b="0" i="1" smtClean="0">
                            <a:latin typeface="Cambria Math"/>
                          </a:rPr>
                          <m:t>𝑄</m:t>
                        </m:r>
                      </m:e>
                      <m:sub>
                        <m:r>
                          <a:rPr lang="en-US" sz="2000" b="0" i="1" smtClean="0">
                            <a:latin typeface="Cambria Math"/>
                          </a:rPr>
                          <m:t>𝑖𝑛</m:t>
                        </m:r>
                      </m:sub>
                    </m:sSub>
                    <m:sSub>
                      <m:sSubPr>
                        <m:ctrlPr>
                          <a:rPr lang="en-US" sz="2000" b="0" i="1" smtClean="0">
                            <a:latin typeface="Cambria Math"/>
                          </a:rPr>
                        </m:ctrlPr>
                      </m:sSubPr>
                      <m:e>
                        <m:r>
                          <a:rPr lang="en-US" sz="2000" b="0" i="1" smtClean="0">
                            <a:latin typeface="Cambria Math"/>
                          </a:rPr>
                          <m:t>𝐶</m:t>
                        </m:r>
                      </m:e>
                      <m:sub>
                        <m:r>
                          <a:rPr lang="en-US" sz="2000" b="0" i="1" smtClean="0">
                            <a:latin typeface="Cambria Math"/>
                          </a:rPr>
                          <m:t>𝑖𝑛</m:t>
                        </m:r>
                      </m:sub>
                    </m:sSub>
                    <m:r>
                      <a:rPr lang="en-US" sz="2000" b="0" i="1" smtClean="0">
                        <a:latin typeface="Cambria Math"/>
                      </a:rPr>
                      <m:t>−</m:t>
                    </m:r>
                    <m:sSub>
                      <m:sSubPr>
                        <m:ctrlPr>
                          <a:rPr lang="en-US" sz="2000" b="0" i="1" smtClean="0">
                            <a:latin typeface="Cambria Math"/>
                          </a:rPr>
                        </m:ctrlPr>
                      </m:sSubPr>
                      <m:e>
                        <m:r>
                          <a:rPr lang="en-US" sz="2000" b="0" i="1" smtClean="0">
                            <a:latin typeface="Cambria Math"/>
                          </a:rPr>
                          <m:t>𝑄</m:t>
                        </m:r>
                      </m:e>
                      <m:sub>
                        <m:r>
                          <a:rPr lang="en-US" sz="2000" b="0" i="1" smtClean="0">
                            <a:latin typeface="Cambria Math"/>
                          </a:rPr>
                          <m:t>𝑜𝑢𝑡</m:t>
                        </m:r>
                      </m:sub>
                    </m:sSub>
                    <m:sSub>
                      <m:sSubPr>
                        <m:ctrlPr>
                          <a:rPr lang="en-US" sz="2000" b="0" i="1" smtClean="0">
                            <a:latin typeface="Cambria Math"/>
                          </a:rPr>
                        </m:ctrlPr>
                      </m:sSubPr>
                      <m:e>
                        <m:r>
                          <a:rPr lang="en-US" sz="2000" b="0" i="1" smtClean="0">
                            <a:latin typeface="Cambria Math"/>
                          </a:rPr>
                          <m:t>𝐶</m:t>
                        </m:r>
                      </m:e>
                      <m:sub>
                        <m:r>
                          <a:rPr lang="en-US" sz="2000" b="0" i="1" smtClean="0">
                            <a:latin typeface="Cambria Math"/>
                          </a:rPr>
                          <m:t>𝑜𝑢𝑡</m:t>
                        </m:r>
                      </m:sub>
                    </m:sSub>
                    <m:r>
                      <a:rPr lang="en-US" sz="2000" b="0" i="1" smtClean="0">
                        <a:latin typeface="Cambria Math"/>
                      </a:rPr>
                      <m:t>+</m:t>
                    </m:r>
                    <m:r>
                      <a:rPr lang="en-US" sz="2000" b="0" i="1" smtClean="0">
                        <a:latin typeface="Cambria Math"/>
                      </a:rPr>
                      <m:t>𝐸</m:t>
                    </m:r>
                    <m:sSub>
                      <m:sSubPr>
                        <m:ctrlPr>
                          <a:rPr lang="en-US" sz="2000" b="0" i="1" smtClean="0">
                            <a:latin typeface="Cambria Math"/>
                          </a:rPr>
                        </m:ctrlPr>
                      </m:sSubPr>
                      <m:e>
                        <m:r>
                          <a:rPr lang="en-US" sz="2000" b="0" i="1" smtClean="0">
                            <a:latin typeface="Cambria Math"/>
                          </a:rPr>
                          <m:t>𝐴</m:t>
                        </m:r>
                      </m:e>
                      <m:sub>
                        <m:r>
                          <a:rPr lang="en-US" sz="2000" b="0" i="1" smtClean="0">
                            <a:latin typeface="Cambria Math"/>
                          </a:rPr>
                          <m:t>𝑠</m:t>
                        </m:r>
                      </m:sub>
                    </m:sSub>
                  </m:oMath>
                </a14:m>
                <a:r>
                  <a:rPr lang="en-US" sz="2000" dirty="0" smtClean="0"/>
                  <a:t>-loss</a:t>
                </a:r>
              </a:p>
              <a:p>
                <a:pPr lvl="1"/>
                <a:r>
                  <a:rPr lang="en-US" sz="1600" dirty="0" smtClean="0"/>
                  <a:t>E=emission rate</a:t>
                </a:r>
              </a:p>
              <a:p>
                <a:pPr lvl="1"/>
                <a:r>
                  <a:rPr lang="en-US" sz="1600" dirty="0" smtClean="0"/>
                  <a:t>As=Source surface area</a:t>
                </a:r>
              </a:p>
              <a:p>
                <a:pPr lvl="1"/>
                <a:r>
                  <a:rPr lang="en-US" sz="1600" dirty="0" smtClean="0"/>
                  <a:t>Q=</a:t>
                </a:r>
                <a:r>
                  <a:rPr lang="en-US" sz="1600" dirty="0" err="1" smtClean="0"/>
                  <a:t>Flowrate</a:t>
                </a:r>
                <a:endParaRPr lang="en-US" sz="1600" dirty="0" smtClean="0"/>
              </a:p>
              <a:p>
                <a:pPr lvl="1"/>
                <a:r>
                  <a:rPr lang="en-US" sz="1600" dirty="0" smtClean="0"/>
                  <a:t>V=House air volume</a:t>
                </a:r>
              </a:p>
              <a:p>
                <a:pPr lvl="1"/>
                <a:endParaRPr lang="en-US" sz="1600" dirty="0" smtClean="0"/>
              </a:p>
              <a:p>
                <a:pPr lvl="1"/>
                <a:endParaRPr lang="en-US" sz="16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593" t="-674"/>
                </a:stretch>
              </a:blipFill>
            </p:spPr>
            <p:txBody>
              <a:bodyPr/>
              <a:lstStyle/>
              <a:p>
                <a:r>
                  <a:rPr lang="en-US">
                    <a:noFill/>
                  </a:rPr>
                  <a:t> </a:t>
                </a:r>
              </a:p>
            </p:txBody>
          </p:sp>
        </mc:Fallback>
      </mc:AlternateContent>
    </p:spTree>
    <p:extLst>
      <p:ext uri="{BB962C8B-B14F-4D97-AF65-F5344CB8AC3E}">
        <p14:creationId xmlns:p14="http://schemas.microsoft.com/office/powerpoint/2010/main" val="652133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Results</a:t>
            </a:r>
            <a:endParaRPr lang="en-US" dirty="0"/>
          </a:p>
        </p:txBody>
      </p:sp>
      <p:sp>
        <p:nvSpPr>
          <p:cNvPr id="5" name="TextBox 4"/>
          <p:cNvSpPr txBox="1"/>
          <p:nvPr/>
        </p:nvSpPr>
        <p:spPr>
          <a:xfrm>
            <a:off x="762000" y="5715000"/>
            <a:ext cx="7086600" cy="646331"/>
          </a:xfrm>
          <a:prstGeom prst="rect">
            <a:avLst/>
          </a:prstGeom>
          <a:noFill/>
        </p:spPr>
        <p:txBody>
          <a:bodyPr wrap="square" rtlCol="0">
            <a:spAutoFit/>
          </a:bodyPr>
          <a:lstStyle/>
          <a:p>
            <a:r>
              <a:rPr lang="en-US" dirty="0" smtClean="0"/>
              <a:t>To achieve safe levels, with high outgassing, need to increase ventilation X2-5 times largest average residential systems. </a:t>
            </a:r>
            <a:endParaRPr lang="en-US" dirty="0"/>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371600"/>
            <a:ext cx="6863814" cy="411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521332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TotalTime>
  <Words>953</Words>
  <Application>Microsoft Office PowerPoint</Application>
  <PresentationFormat>On-screen Show (4:3)</PresentationFormat>
  <Paragraphs>68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Effects on Indoor Air Quality of Outgassing of Household Materials Or How The Things Your House Is Made of Are Trying to Slowly Kill You </vt:lpstr>
      <vt:lpstr>Indoor Air Quality</vt:lpstr>
      <vt:lpstr>What Solid Objects Should I be Scared Of?</vt:lpstr>
      <vt:lpstr>What Comes Out of Them?</vt:lpstr>
      <vt:lpstr>Sick Building Syndrome</vt:lpstr>
      <vt:lpstr>Multiple Chemical Sensitivity</vt:lpstr>
      <vt:lpstr>Focus on Formaldehyde</vt:lpstr>
      <vt:lpstr>Simple Box Model: Formaldehyde Exposure In a 3 person Home</vt:lpstr>
      <vt:lpstr>Model Results</vt:lpstr>
      <vt:lpstr>House Full Of 20 Plants</vt:lpstr>
      <vt:lpstr>What To Do Now</vt:lpstr>
      <vt:lpstr>References (In Case You Don’t Believe Me)</vt:lpstr>
    </vt:vector>
  </TitlesOfParts>
  <Company>Georgia Institute of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Effects on Indoor Air Quality of Outgassing of Household Materials Or How The Things Your House Is Made of Are Trying to Slowly Kill You</dc:title>
  <dc:creator>Mckenzie, Michael W</dc:creator>
  <cp:lastModifiedBy>Mckenzie, Michael W</cp:lastModifiedBy>
  <cp:revision>17</cp:revision>
  <dcterms:created xsi:type="dcterms:W3CDTF">2013-04-23T16:33:48Z</dcterms:created>
  <dcterms:modified xsi:type="dcterms:W3CDTF">2013-04-23T20:30:28Z</dcterms:modified>
</cp:coreProperties>
</file>