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0" r:id="rId3"/>
    <p:sldId id="292" r:id="rId4"/>
    <p:sldId id="294" r:id="rId5"/>
    <p:sldId id="295" r:id="rId6"/>
    <p:sldId id="296" r:id="rId7"/>
    <p:sldId id="303" r:id="rId8"/>
    <p:sldId id="304" r:id="rId9"/>
    <p:sldId id="291" r:id="rId10"/>
    <p:sldId id="297" r:id="rId11"/>
    <p:sldId id="300" r:id="rId12"/>
    <p:sldId id="301" r:id="rId13"/>
    <p:sldId id="302" r:id="rId14"/>
    <p:sldId id="298" r:id="rId15"/>
    <p:sldId id="305" r:id="rId16"/>
    <p:sldId id="309" r:id="rId17"/>
    <p:sldId id="308"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4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001DB-C7F0-4BE1-8BC2-01292A482A14}" type="datetimeFigureOut">
              <a:rPr lang="zh-CN" altLang="en-US" smtClean="0"/>
              <a:pPr/>
              <a:t>2015/4/7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FE70A-DDC7-4C88-9CD4-EDFBA602988C}" type="slidenum">
              <a:rPr lang="zh-CN" altLang="en-US" smtClean="0"/>
              <a:pPr/>
              <a:t>‹#›</a:t>
            </a:fld>
            <a:endParaRPr lang="zh-CN" altLang="en-US"/>
          </a:p>
        </p:txBody>
      </p:sp>
    </p:spTree>
    <p:extLst>
      <p:ext uri="{BB962C8B-B14F-4D97-AF65-F5344CB8AC3E}">
        <p14:creationId xmlns:p14="http://schemas.microsoft.com/office/powerpoint/2010/main" xmlns="" val="416023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6F6733-503D-4A01-B890-A833DB01A6A8}"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2015/4/7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Convection scheme</a:t>
            </a:r>
            <a:endParaRPr lang="zh-CN" altLang="en-US" dirty="0"/>
          </a:p>
        </p:txBody>
      </p:sp>
      <p:sp>
        <p:nvSpPr>
          <p:cNvPr id="3" name="副标题 2"/>
          <p:cNvSpPr>
            <a:spLocks noGrp="1"/>
          </p:cNvSpPr>
          <p:nvPr>
            <p:ph type="subTitle" idx="1"/>
          </p:nvPr>
        </p:nvSpPr>
        <p:spPr/>
        <p:txBody>
          <a:bodyPr/>
          <a:lstStyle/>
          <a:p>
            <a:r>
              <a:rPr lang="en-US" altLang="zh-CN" dirty="0" err="1" smtClean="0"/>
              <a:t>Yanqing</a:t>
            </a:r>
            <a:r>
              <a:rPr lang="en-US" altLang="zh-CN" dirty="0" smtClean="0"/>
              <a:t> </a:t>
            </a:r>
            <a:r>
              <a:rPr lang="en-US" altLang="zh-CN" dirty="0" smtClean="0"/>
              <a:t>Su, Ye Cheng</a:t>
            </a:r>
            <a:endParaRPr lang="zh-CN" altLang="en-US" dirty="0"/>
          </a:p>
        </p:txBody>
      </p:sp>
    </p:spTree>
    <p:extLst>
      <p:ext uri="{BB962C8B-B14F-4D97-AF65-F5344CB8AC3E}">
        <p14:creationId xmlns:p14="http://schemas.microsoft.com/office/powerpoint/2010/main" xmlns="" val="4255363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fontScale="90000"/>
          </a:bodyPr>
          <a:lstStyle/>
          <a:p>
            <a:r>
              <a:rPr lang="en-US" altLang="zh-CN" dirty="0" smtClean="0"/>
              <a:t>Climatic Sensitivity of the Parameters</a:t>
            </a:r>
            <a:endParaRPr lang="zh-CN" alt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9359"/>
          <a:stretch/>
        </p:blipFill>
        <p:spPr bwMode="auto">
          <a:xfrm>
            <a:off x="914400" y="1524000"/>
            <a:ext cx="7315200" cy="2972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2039"/>
          <a:stretch/>
        </p:blipFill>
        <p:spPr bwMode="auto">
          <a:xfrm>
            <a:off x="887625" y="4653136"/>
            <a:ext cx="7191375" cy="1424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3491880" y="6309320"/>
            <a:ext cx="5526360" cy="369332"/>
          </a:xfrm>
          <a:prstGeom prst="rect">
            <a:avLst/>
          </a:prstGeom>
        </p:spPr>
        <p:txBody>
          <a:bodyPr wrap="square">
            <a:spAutoFit/>
          </a:bodyPr>
          <a:lstStyle/>
          <a:p>
            <a:r>
              <a:rPr lang="en-US" altLang="zh-CN" dirty="0" err="1"/>
              <a:t>Rennó</a:t>
            </a:r>
            <a:r>
              <a:rPr lang="en-US" altLang="zh-CN" dirty="0"/>
              <a:t>, N. O., K. A. Emanuel, and P. H. Stone (1994)</a:t>
            </a:r>
            <a:endParaRPr lang="zh-CN" altLang="en-US" dirty="0"/>
          </a:p>
        </p:txBody>
      </p:sp>
      <p:sp>
        <p:nvSpPr>
          <p:cNvPr id="5" name="矩形 4"/>
          <p:cNvSpPr/>
          <p:nvPr/>
        </p:nvSpPr>
        <p:spPr>
          <a:xfrm>
            <a:off x="611560" y="1412776"/>
            <a:ext cx="7618040" cy="30838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332348" y="5942480"/>
            <a:ext cx="4176464" cy="369332"/>
          </a:xfrm>
          <a:prstGeom prst="rect">
            <a:avLst/>
          </a:prstGeom>
          <a:noFill/>
        </p:spPr>
        <p:txBody>
          <a:bodyPr wrap="square" rtlCol="0">
            <a:spAutoFit/>
          </a:bodyPr>
          <a:lstStyle/>
          <a:p>
            <a:r>
              <a:rPr lang="en-US" altLang="zh-CN" dirty="0" smtClean="0">
                <a:solidFill>
                  <a:srgbClr val="C00000"/>
                </a:solidFill>
              </a:rPr>
              <a:t>Vertically varying precipitation efficiency</a:t>
            </a:r>
            <a:endParaRPr lang="zh-CN" altLang="en-US" dirty="0">
              <a:solidFill>
                <a:srgbClr val="C00000"/>
              </a:solidFill>
            </a:endParaRPr>
          </a:p>
        </p:txBody>
      </p:sp>
    </p:spTree>
    <p:extLst>
      <p:ext uri="{BB962C8B-B14F-4D97-AF65-F5344CB8AC3E}">
        <p14:creationId xmlns:p14="http://schemas.microsoft.com/office/powerpoint/2010/main" xmlns="" val="18930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936" y="290183"/>
            <a:ext cx="4248150" cy="614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组合 2"/>
          <p:cNvGrpSpPr/>
          <p:nvPr/>
        </p:nvGrpSpPr>
        <p:grpSpPr>
          <a:xfrm>
            <a:off x="683568" y="507835"/>
            <a:ext cx="2921774" cy="5771515"/>
            <a:chOff x="358124" y="321781"/>
            <a:chExt cx="3579731" cy="7071207"/>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3350"/>
            <a:stretch/>
          </p:blipFill>
          <p:spPr bwMode="auto">
            <a:xfrm>
              <a:off x="406152" y="321781"/>
              <a:ext cx="3483677" cy="3543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2063"/>
            <a:stretch/>
          </p:blipFill>
          <p:spPr bwMode="auto">
            <a:xfrm>
              <a:off x="358124" y="3849688"/>
              <a:ext cx="3579731" cy="3543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4" name="矩形 3"/>
          <p:cNvSpPr/>
          <p:nvPr/>
        </p:nvSpPr>
        <p:spPr>
          <a:xfrm>
            <a:off x="1187624" y="6465892"/>
            <a:ext cx="7400823" cy="369332"/>
          </a:xfrm>
          <a:prstGeom prst="rect">
            <a:avLst/>
          </a:prstGeom>
        </p:spPr>
        <p:txBody>
          <a:bodyPr wrap="square">
            <a:spAutoFit/>
          </a:bodyPr>
          <a:lstStyle/>
          <a:p>
            <a:r>
              <a:rPr lang="en-US" altLang="zh-CN" dirty="0"/>
              <a:t>Emanuel, K. A. (1991</a:t>
            </a:r>
            <a:r>
              <a:rPr lang="en-US" altLang="zh-CN" dirty="0" smtClean="0"/>
              <a:t>); </a:t>
            </a:r>
            <a:r>
              <a:rPr lang="en-US" altLang="zh-CN" dirty="0" err="1" smtClean="0"/>
              <a:t>Rennó</a:t>
            </a:r>
            <a:r>
              <a:rPr lang="en-US" altLang="zh-CN" dirty="0"/>
              <a:t>, N. O., K. A. Emanuel, and P. H. Stone (1994)</a:t>
            </a:r>
            <a:endParaRPr lang="zh-CN" altLang="en-US" dirty="0"/>
          </a:p>
        </p:txBody>
      </p:sp>
    </p:spTree>
    <p:extLst>
      <p:ext uri="{BB962C8B-B14F-4D97-AF65-F5344CB8AC3E}">
        <p14:creationId xmlns:p14="http://schemas.microsoft.com/office/powerpoint/2010/main" xmlns="" val="623294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76672"/>
            <a:ext cx="3514725"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571" y="2060848"/>
            <a:ext cx="2533650" cy="828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570337"/>
            <a:ext cx="1666875" cy="866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4861520"/>
            <a:ext cx="5800725"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79512" y="44624"/>
            <a:ext cx="8280920" cy="523220"/>
          </a:xfrm>
          <a:prstGeom prst="rect">
            <a:avLst/>
          </a:prstGeom>
          <a:noFill/>
        </p:spPr>
        <p:txBody>
          <a:bodyPr wrap="square" rtlCol="0">
            <a:spAutoFit/>
          </a:bodyPr>
          <a:lstStyle/>
          <a:p>
            <a:r>
              <a:rPr lang="en-US" altLang="zh-CN" sz="2800" b="1" dirty="0" smtClean="0">
                <a:solidFill>
                  <a:srgbClr val="C00000"/>
                </a:solidFill>
              </a:rPr>
              <a:t>Liquid water potential temperature</a:t>
            </a:r>
            <a:endParaRPr lang="zh-CN" altLang="en-US" sz="2800" b="1" dirty="0">
              <a:solidFill>
                <a:srgbClr val="C00000"/>
              </a:solidFill>
            </a:endParaRPr>
          </a:p>
        </p:txBody>
      </p:sp>
      <p:sp>
        <p:nvSpPr>
          <p:cNvPr id="5" name="TextBox 4"/>
          <p:cNvSpPr txBox="1"/>
          <p:nvPr/>
        </p:nvSpPr>
        <p:spPr>
          <a:xfrm>
            <a:off x="4319972" y="980728"/>
            <a:ext cx="4500500" cy="369332"/>
          </a:xfrm>
          <a:prstGeom prst="rect">
            <a:avLst/>
          </a:prstGeom>
          <a:noFill/>
        </p:spPr>
        <p:txBody>
          <a:bodyPr wrap="square" rtlCol="0">
            <a:spAutoFit/>
          </a:bodyPr>
          <a:lstStyle/>
          <a:p>
            <a:r>
              <a:rPr lang="en-US" altLang="zh-CN" dirty="0" smtClean="0"/>
              <a:t>Sub-cloud air elevated from </a:t>
            </a:r>
            <a:r>
              <a:rPr lang="en-US" altLang="zh-CN" dirty="0" err="1" smtClean="0"/>
              <a:t>i</a:t>
            </a:r>
            <a:r>
              <a:rPr lang="en-US" altLang="zh-CN" dirty="0" smtClean="0"/>
              <a:t> to j</a:t>
            </a:r>
            <a:endParaRPr lang="zh-CN" altLang="en-US" dirty="0"/>
          </a:p>
        </p:txBody>
      </p:sp>
      <p:sp>
        <p:nvSpPr>
          <p:cNvPr id="11" name="TextBox 10"/>
          <p:cNvSpPr txBox="1"/>
          <p:nvPr/>
        </p:nvSpPr>
        <p:spPr>
          <a:xfrm>
            <a:off x="4319972" y="2132856"/>
            <a:ext cx="4500500" cy="646331"/>
          </a:xfrm>
          <a:prstGeom prst="rect">
            <a:avLst/>
          </a:prstGeom>
          <a:noFill/>
        </p:spPr>
        <p:txBody>
          <a:bodyPr wrap="square" rtlCol="0">
            <a:spAutoFit/>
          </a:bodyPr>
          <a:lstStyle/>
          <a:p>
            <a:r>
              <a:rPr lang="en-US" altLang="zh-CN" dirty="0" smtClean="0"/>
              <a:t>Environment air elevated displaced adiabatically from </a:t>
            </a:r>
            <a:r>
              <a:rPr lang="en-US" altLang="zh-CN" dirty="0" err="1" smtClean="0"/>
              <a:t>i</a:t>
            </a:r>
            <a:r>
              <a:rPr lang="en-US" altLang="zh-CN" dirty="0" smtClean="0"/>
              <a:t> to j</a:t>
            </a:r>
            <a:endParaRPr lang="zh-CN" altLang="en-US" dirty="0"/>
          </a:p>
        </p:txBody>
      </p:sp>
      <p:sp>
        <p:nvSpPr>
          <p:cNvPr id="8" name="TextBox 7"/>
          <p:cNvSpPr txBox="1"/>
          <p:nvPr/>
        </p:nvSpPr>
        <p:spPr>
          <a:xfrm>
            <a:off x="179512" y="3068960"/>
            <a:ext cx="8496944" cy="523220"/>
          </a:xfrm>
          <a:prstGeom prst="rect">
            <a:avLst/>
          </a:prstGeom>
          <a:noFill/>
        </p:spPr>
        <p:txBody>
          <a:bodyPr wrap="square" rtlCol="0">
            <a:spAutoFit/>
          </a:bodyPr>
          <a:lstStyle/>
          <a:p>
            <a:r>
              <a:rPr lang="en-US" altLang="zh-CN" sz="2800" b="1" dirty="0">
                <a:solidFill>
                  <a:srgbClr val="C00000"/>
                </a:solidFill>
              </a:rPr>
              <a:t>Fraction of environment air in the </a:t>
            </a:r>
            <a:r>
              <a:rPr lang="en-US" altLang="zh-CN" sz="2800" b="1" dirty="0" smtClean="0">
                <a:solidFill>
                  <a:srgbClr val="C00000"/>
                </a:solidFill>
              </a:rPr>
              <a:t>mixture from </a:t>
            </a:r>
            <a:r>
              <a:rPr lang="en-US" altLang="zh-CN" sz="2800" b="1" dirty="0" err="1" smtClean="0">
                <a:solidFill>
                  <a:srgbClr val="C00000"/>
                </a:solidFill>
              </a:rPr>
              <a:t>i</a:t>
            </a:r>
            <a:r>
              <a:rPr lang="en-US" altLang="zh-CN" sz="2800" b="1" dirty="0" smtClean="0">
                <a:solidFill>
                  <a:srgbClr val="C00000"/>
                </a:solidFill>
              </a:rPr>
              <a:t> to j</a:t>
            </a:r>
            <a:endParaRPr lang="zh-CN" altLang="en-US" sz="2800" b="1" dirty="0">
              <a:solidFill>
                <a:srgbClr val="C00000"/>
              </a:solidFill>
            </a:endParaRPr>
          </a:p>
        </p:txBody>
      </p:sp>
      <p:sp>
        <p:nvSpPr>
          <p:cNvPr id="14" name="TextBox 13"/>
          <p:cNvSpPr txBox="1"/>
          <p:nvPr/>
        </p:nvSpPr>
        <p:spPr>
          <a:xfrm>
            <a:off x="179512" y="4308293"/>
            <a:ext cx="8496944" cy="523220"/>
          </a:xfrm>
          <a:prstGeom prst="rect">
            <a:avLst/>
          </a:prstGeom>
          <a:noFill/>
        </p:spPr>
        <p:txBody>
          <a:bodyPr wrap="square" rtlCol="0">
            <a:spAutoFit/>
          </a:bodyPr>
          <a:lstStyle/>
          <a:p>
            <a:r>
              <a:rPr lang="en-US" altLang="zh-CN" sz="2800" b="1" dirty="0" smtClean="0">
                <a:solidFill>
                  <a:srgbClr val="C00000"/>
                </a:solidFill>
              </a:rPr>
              <a:t>Mass flux of a mixture from </a:t>
            </a:r>
            <a:r>
              <a:rPr lang="en-US" altLang="zh-CN" sz="2800" b="1" dirty="0" err="1" smtClean="0">
                <a:solidFill>
                  <a:srgbClr val="C00000"/>
                </a:solidFill>
              </a:rPr>
              <a:t>i</a:t>
            </a:r>
            <a:r>
              <a:rPr lang="en-US" altLang="zh-CN" sz="2800" b="1" dirty="0" smtClean="0">
                <a:solidFill>
                  <a:srgbClr val="C00000"/>
                </a:solidFill>
              </a:rPr>
              <a:t> to j</a:t>
            </a:r>
            <a:endParaRPr lang="zh-CN" altLang="en-US" sz="2800" b="1" dirty="0">
              <a:solidFill>
                <a:srgbClr val="C00000"/>
              </a:solidFill>
            </a:endParaRPr>
          </a:p>
        </p:txBody>
      </p:sp>
    </p:spTree>
    <p:extLst>
      <p:ext uri="{BB962C8B-B14F-4D97-AF65-F5344CB8AC3E}">
        <p14:creationId xmlns:p14="http://schemas.microsoft.com/office/powerpoint/2010/main" xmlns="" val="280163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2296"/>
            <a:ext cx="8280920" cy="523220"/>
          </a:xfrm>
          <a:prstGeom prst="rect">
            <a:avLst/>
          </a:prstGeom>
          <a:noFill/>
        </p:spPr>
        <p:txBody>
          <a:bodyPr wrap="square" rtlCol="0">
            <a:spAutoFit/>
          </a:bodyPr>
          <a:lstStyle/>
          <a:p>
            <a:r>
              <a:rPr lang="en-US" altLang="zh-CN" sz="2800" b="1" dirty="0" smtClean="0">
                <a:solidFill>
                  <a:srgbClr val="C00000"/>
                </a:solidFill>
              </a:rPr>
              <a:t>Rate of evaporation of precipitation at different level</a:t>
            </a:r>
            <a:endParaRPr lang="zh-CN" altLang="en-US" sz="2800" b="1" dirty="0">
              <a:solidFill>
                <a:srgbClr val="C0000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02687"/>
            <a:ext cx="3314700" cy="847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组合 2"/>
          <p:cNvGrpSpPr/>
          <p:nvPr/>
        </p:nvGrpSpPr>
        <p:grpSpPr>
          <a:xfrm>
            <a:off x="179512" y="2504504"/>
            <a:ext cx="6966134" cy="1232177"/>
            <a:chOff x="179512" y="1484784"/>
            <a:chExt cx="6966134" cy="1232177"/>
          </a:xfrm>
        </p:grpSpPr>
        <p:sp>
          <p:nvSpPr>
            <p:cNvPr id="4" name="TextBox 3"/>
            <p:cNvSpPr txBox="1"/>
            <p:nvPr/>
          </p:nvSpPr>
          <p:spPr>
            <a:xfrm>
              <a:off x="179512" y="1484784"/>
              <a:ext cx="5328592" cy="523220"/>
            </a:xfrm>
            <a:prstGeom prst="rect">
              <a:avLst/>
            </a:prstGeom>
            <a:noFill/>
          </p:spPr>
          <p:txBody>
            <a:bodyPr wrap="square" rtlCol="0">
              <a:spAutoFit/>
            </a:bodyPr>
            <a:lstStyle/>
            <a:p>
              <a:r>
                <a:rPr lang="en-US" altLang="zh-CN" sz="2800" b="1" dirty="0" smtClean="0">
                  <a:solidFill>
                    <a:srgbClr val="C00000"/>
                  </a:solidFill>
                </a:rPr>
                <a:t>Undiluted updraft mass fluxes</a:t>
              </a:r>
              <a:endParaRPr lang="zh-CN" altLang="en-US" sz="2800" b="1" dirty="0">
                <a:solidFill>
                  <a:srgbClr val="C0000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276872"/>
              <a:ext cx="1114425"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0679" r="26805" b="70262"/>
            <a:stretch/>
          </p:blipFill>
          <p:spPr bwMode="auto">
            <a:xfrm>
              <a:off x="1745474" y="2206374"/>
              <a:ext cx="1465943" cy="430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6" t="50295" r="539" b="-587"/>
            <a:stretch/>
          </p:blipFill>
          <p:spPr bwMode="auto">
            <a:xfrm>
              <a:off x="3721267" y="1988840"/>
              <a:ext cx="3424379" cy="728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822" y="3777208"/>
            <a:ext cx="1466850" cy="44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617" y="4224883"/>
            <a:ext cx="3257550" cy="107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5508104" y="4224870"/>
            <a:ext cx="3312368" cy="830997"/>
          </a:xfrm>
          <a:prstGeom prst="rect">
            <a:avLst/>
          </a:prstGeom>
          <a:noFill/>
        </p:spPr>
        <p:txBody>
          <a:bodyPr wrap="square" rtlCol="0">
            <a:spAutoFit/>
          </a:bodyPr>
          <a:lstStyle/>
          <a:p>
            <a:r>
              <a:rPr lang="en-US" altLang="zh-CN" sz="2400" dirty="0" smtClean="0"/>
              <a:t>Convective available</a:t>
            </a:r>
          </a:p>
          <a:p>
            <a:r>
              <a:rPr lang="en-US" altLang="zh-CN" sz="2400" dirty="0" smtClean="0"/>
              <a:t>potential energy</a:t>
            </a:r>
            <a:endParaRPr lang="zh-CN" altLang="en-US" sz="2400" dirty="0"/>
          </a:p>
        </p:txBody>
      </p:sp>
      <p:cxnSp>
        <p:nvCxnSpPr>
          <p:cNvPr id="10" name="直接箭头连接符 9"/>
          <p:cNvCxnSpPr/>
          <p:nvPr/>
        </p:nvCxnSpPr>
        <p:spPr>
          <a:xfrm>
            <a:off x="4319972" y="3563292"/>
            <a:ext cx="1404156" cy="8018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223535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06" y="3160120"/>
            <a:ext cx="9005639" cy="14210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526" y="476672"/>
            <a:ext cx="4267200" cy="212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79512" y="44624"/>
            <a:ext cx="8280920" cy="523220"/>
          </a:xfrm>
          <a:prstGeom prst="rect">
            <a:avLst/>
          </a:prstGeom>
          <a:noFill/>
        </p:spPr>
        <p:txBody>
          <a:bodyPr wrap="square" rtlCol="0">
            <a:spAutoFit/>
          </a:bodyPr>
          <a:lstStyle/>
          <a:p>
            <a:r>
              <a:rPr lang="en-US" altLang="zh-CN" sz="2800" b="1" dirty="0" smtClean="0">
                <a:solidFill>
                  <a:srgbClr val="C00000"/>
                </a:solidFill>
              </a:rPr>
              <a:t>Total convective tendency of potential temperature</a:t>
            </a:r>
            <a:endParaRPr lang="zh-CN" altLang="en-US" sz="2800" b="1" dirty="0">
              <a:solidFill>
                <a:srgbClr val="C00000"/>
              </a:solidFill>
            </a:endParaRPr>
          </a:p>
        </p:txBody>
      </p:sp>
      <p:sp>
        <p:nvSpPr>
          <p:cNvPr id="5" name="TextBox 4"/>
          <p:cNvSpPr txBox="1"/>
          <p:nvPr/>
        </p:nvSpPr>
        <p:spPr>
          <a:xfrm>
            <a:off x="272526" y="2564904"/>
            <a:ext cx="8280920" cy="523220"/>
          </a:xfrm>
          <a:prstGeom prst="rect">
            <a:avLst/>
          </a:prstGeom>
          <a:noFill/>
        </p:spPr>
        <p:txBody>
          <a:bodyPr wrap="square" rtlCol="0">
            <a:spAutoFit/>
          </a:bodyPr>
          <a:lstStyle/>
          <a:p>
            <a:r>
              <a:rPr lang="en-US" altLang="zh-CN" sz="2800" b="1" dirty="0" smtClean="0">
                <a:solidFill>
                  <a:srgbClr val="C00000"/>
                </a:solidFill>
              </a:rPr>
              <a:t>Water mixing ratio tendency</a:t>
            </a:r>
            <a:endParaRPr lang="zh-CN" altLang="en-US" sz="2800" b="1" dirty="0">
              <a:solidFill>
                <a:srgbClr val="C00000"/>
              </a:solidFill>
            </a:endParaRPr>
          </a:p>
        </p:txBody>
      </p:sp>
      <p:grpSp>
        <p:nvGrpSpPr>
          <p:cNvPr id="18" name="组合 17"/>
          <p:cNvGrpSpPr/>
          <p:nvPr/>
        </p:nvGrpSpPr>
        <p:grpSpPr>
          <a:xfrm>
            <a:off x="5183370" y="1969688"/>
            <a:ext cx="4141158" cy="1027264"/>
            <a:chOff x="4788024" y="1124744"/>
            <a:chExt cx="4141158" cy="1027264"/>
          </a:xfrm>
        </p:grpSpPr>
        <p:sp>
          <p:nvSpPr>
            <p:cNvPr id="6" name="TextBox 5"/>
            <p:cNvSpPr txBox="1"/>
            <p:nvPr/>
          </p:nvSpPr>
          <p:spPr>
            <a:xfrm>
              <a:off x="4788024" y="1124744"/>
              <a:ext cx="4004411" cy="523220"/>
            </a:xfrm>
            <a:prstGeom prst="rect">
              <a:avLst/>
            </a:prstGeom>
            <a:noFill/>
            <a:ln>
              <a:noFill/>
            </a:ln>
          </p:spPr>
          <p:txBody>
            <a:bodyPr wrap="square" rtlCol="0">
              <a:spAutoFit/>
            </a:bodyPr>
            <a:lstStyle/>
            <a:p>
              <a:r>
                <a:rPr lang="en-US" altLang="zh-CN" sz="2800" b="1" dirty="0" smtClean="0">
                  <a:solidFill>
                    <a:srgbClr val="C00000"/>
                  </a:solidFill>
                </a:rPr>
                <a:t>Input: </a:t>
              </a:r>
              <a:r>
                <a:rPr lang="en-US" altLang="zh-CN" sz="2800" b="1" dirty="0" smtClean="0">
                  <a:solidFill>
                    <a:schemeClr val="tx1">
                      <a:lumMod val="50000"/>
                      <a:lumOff val="50000"/>
                    </a:schemeClr>
                  </a:solidFill>
                </a:rPr>
                <a:t>Theta(z), r(z), P(z)</a:t>
              </a:r>
              <a:endParaRPr lang="zh-CN" altLang="en-US" sz="2800" b="1" dirty="0">
                <a:solidFill>
                  <a:schemeClr val="tx1">
                    <a:lumMod val="50000"/>
                    <a:lumOff val="50000"/>
                  </a:schemeClr>
                </a:solidFill>
              </a:endParaRPr>
            </a:p>
          </p:txBody>
        </p:sp>
        <p:sp>
          <p:nvSpPr>
            <p:cNvPr id="7" name="TextBox 6"/>
            <p:cNvSpPr txBox="1"/>
            <p:nvPr/>
          </p:nvSpPr>
          <p:spPr>
            <a:xfrm>
              <a:off x="4788722" y="1628788"/>
              <a:ext cx="4140460" cy="523220"/>
            </a:xfrm>
            <a:prstGeom prst="rect">
              <a:avLst/>
            </a:prstGeom>
            <a:noFill/>
            <a:ln>
              <a:noFill/>
            </a:ln>
          </p:spPr>
          <p:txBody>
            <a:bodyPr wrap="square" rtlCol="0">
              <a:spAutoFit/>
            </a:bodyPr>
            <a:lstStyle/>
            <a:p>
              <a:r>
                <a:rPr lang="en-US" altLang="zh-CN" sz="2800" b="1" dirty="0" smtClean="0">
                  <a:solidFill>
                    <a:srgbClr val="C00000"/>
                  </a:solidFill>
                </a:rPr>
                <a:t>Output: </a:t>
              </a:r>
              <a:r>
                <a:rPr lang="en-US" altLang="zh-CN" sz="2800" b="1" dirty="0" smtClean="0">
                  <a:solidFill>
                    <a:schemeClr val="tx1">
                      <a:lumMod val="50000"/>
                      <a:lumOff val="50000"/>
                    </a:schemeClr>
                  </a:solidFill>
                </a:rPr>
                <a:t>Theta(t), r(t), E(t)</a:t>
              </a:r>
              <a:endParaRPr lang="zh-CN" altLang="en-US" sz="2800" b="1" dirty="0">
                <a:solidFill>
                  <a:schemeClr val="tx1">
                    <a:lumMod val="50000"/>
                    <a:lumOff val="50000"/>
                  </a:schemeClr>
                </a:solidFill>
              </a:endParaRPr>
            </a:p>
          </p:txBody>
        </p:sp>
      </p:grpSp>
      <p:sp>
        <p:nvSpPr>
          <p:cNvPr id="8" name="TextBox 7"/>
          <p:cNvSpPr txBox="1"/>
          <p:nvPr/>
        </p:nvSpPr>
        <p:spPr>
          <a:xfrm>
            <a:off x="399265" y="4869160"/>
            <a:ext cx="8280920" cy="1815882"/>
          </a:xfrm>
          <a:prstGeom prst="rect">
            <a:avLst/>
          </a:prstGeom>
          <a:noFill/>
        </p:spPr>
        <p:txBody>
          <a:bodyPr wrap="square" rtlCol="0">
            <a:spAutoFit/>
          </a:bodyPr>
          <a:lstStyle/>
          <a:p>
            <a:r>
              <a:rPr lang="en-US" altLang="zh-CN" sz="2800" b="1" dirty="0" smtClean="0">
                <a:solidFill>
                  <a:srgbClr val="C00000"/>
                </a:solidFill>
              </a:rPr>
              <a:t>Parameters need to be specified/diagnosed (2N+1):</a:t>
            </a:r>
          </a:p>
          <a:p>
            <a:pPr marL="457200" indent="-457200">
              <a:buFont typeface="Arial" panose="020B0604020202020204" pitchFamily="34" charset="0"/>
              <a:buChar char="•"/>
            </a:pPr>
            <a:r>
              <a:rPr lang="en-US" altLang="zh-CN" sz="2800" b="1" dirty="0" smtClean="0">
                <a:solidFill>
                  <a:schemeClr val="tx1">
                    <a:lumMod val="50000"/>
                    <a:lumOff val="50000"/>
                  </a:schemeClr>
                </a:solidFill>
              </a:rPr>
              <a:t>N Parcel precipitation efficiencies</a:t>
            </a:r>
          </a:p>
          <a:p>
            <a:pPr marL="457200" indent="-457200">
              <a:buFont typeface="Arial" panose="020B0604020202020204" pitchFamily="34" charset="0"/>
              <a:buChar char="•"/>
            </a:pPr>
            <a:r>
              <a:rPr lang="en-US" altLang="zh-CN" sz="2800" b="1" dirty="0" smtClean="0">
                <a:solidFill>
                  <a:schemeClr val="tx1">
                    <a:lumMod val="50000"/>
                    <a:lumOff val="50000"/>
                  </a:schemeClr>
                </a:solidFill>
              </a:rPr>
              <a:t>N Fraction of precipitation</a:t>
            </a:r>
          </a:p>
          <a:p>
            <a:pPr marL="457200" indent="-457200">
              <a:buFont typeface="Arial" panose="020B0604020202020204" pitchFamily="34" charset="0"/>
              <a:buChar char="•"/>
            </a:pPr>
            <a:r>
              <a:rPr lang="en-US" altLang="zh-CN" sz="2800" b="1" dirty="0" smtClean="0">
                <a:solidFill>
                  <a:schemeClr val="tx1">
                    <a:lumMod val="50000"/>
                    <a:lumOff val="50000"/>
                  </a:schemeClr>
                </a:solidFill>
              </a:rPr>
              <a:t>Fractional area covered by precipitating downdrafts</a:t>
            </a:r>
            <a:endParaRPr lang="zh-CN" altLang="en-US" sz="2800" b="1" dirty="0">
              <a:solidFill>
                <a:schemeClr val="tx1">
                  <a:lumMod val="50000"/>
                  <a:lumOff val="50000"/>
                </a:schemeClr>
              </a:solidFill>
            </a:endParaRPr>
          </a:p>
        </p:txBody>
      </p:sp>
      <p:grpSp>
        <p:nvGrpSpPr>
          <p:cNvPr id="10" name="组合 9"/>
          <p:cNvGrpSpPr/>
          <p:nvPr/>
        </p:nvGrpSpPr>
        <p:grpSpPr>
          <a:xfrm>
            <a:off x="467544" y="1268760"/>
            <a:ext cx="3852428" cy="648072"/>
            <a:chOff x="467544" y="1268760"/>
            <a:chExt cx="3852428" cy="648072"/>
          </a:xfrm>
        </p:grpSpPr>
        <p:cxnSp>
          <p:nvCxnSpPr>
            <p:cNvPr id="9" name="直接连接符 8"/>
            <p:cNvCxnSpPr/>
            <p:nvPr/>
          </p:nvCxnSpPr>
          <p:spPr>
            <a:xfrm>
              <a:off x="899592" y="1268760"/>
              <a:ext cx="342038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p:cNvCxnSpPr/>
            <p:nvPr/>
          </p:nvCxnSpPr>
          <p:spPr>
            <a:xfrm>
              <a:off x="467544" y="1916832"/>
              <a:ext cx="3420380" cy="0"/>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17" name="直接连接符 16"/>
          <p:cNvCxnSpPr/>
          <p:nvPr/>
        </p:nvCxnSpPr>
        <p:spPr>
          <a:xfrm>
            <a:off x="755576" y="2564904"/>
            <a:ext cx="378415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矩形 18"/>
          <p:cNvSpPr/>
          <p:nvPr/>
        </p:nvSpPr>
        <p:spPr>
          <a:xfrm>
            <a:off x="5076056" y="1969688"/>
            <a:ext cx="4067944" cy="10272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183370" y="836712"/>
            <a:ext cx="3637102" cy="369332"/>
          </a:xfrm>
          <a:prstGeom prst="rect">
            <a:avLst/>
          </a:prstGeom>
          <a:noFill/>
        </p:spPr>
        <p:txBody>
          <a:bodyPr wrap="square" rtlCol="0">
            <a:spAutoFit/>
          </a:bodyPr>
          <a:lstStyle/>
          <a:p>
            <a:r>
              <a:rPr lang="en-US" altLang="zh-CN" dirty="0" smtClean="0">
                <a:solidFill>
                  <a:srgbClr val="C00000"/>
                </a:solidFill>
              </a:rPr>
              <a:t>Saturated up/downdraft</a:t>
            </a:r>
            <a:endParaRPr lang="zh-CN" altLang="en-US" dirty="0">
              <a:solidFill>
                <a:srgbClr val="C00000"/>
              </a:solidFill>
            </a:endParaRPr>
          </a:p>
        </p:txBody>
      </p:sp>
      <p:sp>
        <p:nvSpPr>
          <p:cNvPr id="22" name="TextBox 21"/>
          <p:cNvSpPr txBox="1"/>
          <p:nvPr/>
        </p:nvSpPr>
        <p:spPr>
          <a:xfrm>
            <a:off x="5184068" y="1268760"/>
            <a:ext cx="2484276" cy="369332"/>
          </a:xfrm>
          <a:prstGeom prst="rect">
            <a:avLst/>
          </a:prstGeom>
          <a:noFill/>
        </p:spPr>
        <p:txBody>
          <a:bodyPr wrap="square" rtlCol="0">
            <a:spAutoFit/>
          </a:bodyPr>
          <a:lstStyle/>
          <a:p>
            <a:r>
              <a:rPr lang="en-US" altLang="zh-CN" dirty="0" smtClean="0">
                <a:solidFill>
                  <a:schemeClr val="tx2">
                    <a:lumMod val="60000"/>
                    <a:lumOff val="40000"/>
                  </a:schemeClr>
                </a:solidFill>
              </a:rPr>
              <a:t>Unsaturated downdraft</a:t>
            </a:r>
            <a:endParaRPr lang="zh-CN" altLang="en-US" dirty="0">
              <a:solidFill>
                <a:schemeClr val="tx2">
                  <a:lumMod val="60000"/>
                  <a:lumOff val="40000"/>
                </a:schemeClr>
              </a:solidFill>
            </a:endParaRPr>
          </a:p>
        </p:txBody>
      </p:sp>
      <p:grpSp>
        <p:nvGrpSpPr>
          <p:cNvPr id="24" name="组合 23"/>
          <p:cNvGrpSpPr/>
          <p:nvPr/>
        </p:nvGrpSpPr>
        <p:grpSpPr>
          <a:xfrm>
            <a:off x="1051992" y="3933056"/>
            <a:ext cx="7768480" cy="648072"/>
            <a:chOff x="899592" y="1268760"/>
            <a:chExt cx="7768480" cy="648072"/>
          </a:xfrm>
        </p:grpSpPr>
        <p:cxnSp>
          <p:nvCxnSpPr>
            <p:cNvPr id="25" name="直接连接符 24"/>
            <p:cNvCxnSpPr/>
            <p:nvPr/>
          </p:nvCxnSpPr>
          <p:spPr>
            <a:xfrm>
              <a:off x="899592" y="1268760"/>
              <a:ext cx="776848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直接连接符 25"/>
            <p:cNvCxnSpPr/>
            <p:nvPr/>
          </p:nvCxnSpPr>
          <p:spPr>
            <a:xfrm>
              <a:off x="4023556" y="1916832"/>
              <a:ext cx="1908212" cy="0"/>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30" name="直接连接符 29"/>
          <p:cNvCxnSpPr/>
          <p:nvPr/>
        </p:nvCxnSpPr>
        <p:spPr>
          <a:xfrm>
            <a:off x="6379862" y="4581128"/>
            <a:ext cx="266268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7081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22" presetClass="entr" presetSubtype="8"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P</a:t>
            </a:r>
            <a:r>
              <a:rPr lang="en-US" altLang="zh-CN" dirty="0" smtClean="0"/>
              <a:t>recipitation </a:t>
            </a:r>
            <a:r>
              <a:rPr lang="en-US" altLang="zh-CN" dirty="0"/>
              <a:t>during the Septembers</a:t>
            </a:r>
            <a:br>
              <a:rPr lang="en-US" altLang="zh-CN" dirty="0"/>
            </a:br>
            <a:r>
              <a:rPr lang="en-US" altLang="zh-CN" dirty="0"/>
              <a:t>of 1989 </a:t>
            </a:r>
            <a:r>
              <a:rPr lang="en-US" altLang="zh-CN" dirty="0" smtClean="0"/>
              <a:t>over </a:t>
            </a:r>
            <a:r>
              <a:rPr lang="en-US" altLang="zh-CN" dirty="0"/>
              <a:t>West </a:t>
            </a:r>
            <a:r>
              <a:rPr lang="en-US" altLang="zh-CN" dirty="0" smtClean="0"/>
              <a:t>Africa</a:t>
            </a:r>
            <a:endParaRPr lang="zh-CN" altLang="en-US" dirty="0"/>
          </a:p>
        </p:txBody>
      </p:sp>
      <p:sp>
        <p:nvSpPr>
          <p:cNvPr id="3" name="内容占位符 2"/>
          <p:cNvSpPr>
            <a:spLocks noGrp="1"/>
          </p:cNvSpPr>
          <p:nvPr>
            <p:ph idx="1"/>
          </p:nvPr>
        </p:nvSpPr>
        <p:spPr>
          <a:xfrm>
            <a:off x="107504" y="1711349"/>
            <a:ext cx="4680520" cy="4525963"/>
          </a:xfrm>
        </p:spPr>
        <p:txBody>
          <a:bodyPr/>
          <a:lstStyle/>
          <a:p>
            <a:r>
              <a:rPr lang="en-US" altLang="zh-CN" b="1" dirty="0" err="1" smtClean="0">
                <a:solidFill>
                  <a:srgbClr val="C00000"/>
                </a:solidFill>
              </a:rPr>
              <a:t>RegCM</a:t>
            </a:r>
            <a:r>
              <a:rPr lang="en-US" altLang="zh-CN" b="1" dirty="0" smtClean="0">
                <a:solidFill>
                  <a:srgbClr val="C00000"/>
                </a:solidFill>
              </a:rPr>
              <a:t> 4.0</a:t>
            </a:r>
          </a:p>
          <a:p>
            <a:pPr lvl="1"/>
            <a:r>
              <a:rPr lang="en-US" altLang="zh-CN" sz="2400" dirty="0"/>
              <a:t>The regional climate model of the </a:t>
            </a:r>
            <a:r>
              <a:rPr lang="en-US" altLang="zh-CN" sz="2400" dirty="0" smtClean="0"/>
              <a:t>International Centre </a:t>
            </a:r>
            <a:r>
              <a:rPr lang="en-US" altLang="zh-CN" sz="2400" dirty="0"/>
              <a:t>for Theoretical </a:t>
            </a:r>
            <a:r>
              <a:rPr lang="en-US" altLang="zh-CN" sz="2400" dirty="0" smtClean="0"/>
              <a:t>Physics</a:t>
            </a:r>
          </a:p>
          <a:p>
            <a:r>
              <a:rPr lang="en-US" altLang="zh-CN" dirty="0" smtClean="0"/>
              <a:t>West African Monsoon</a:t>
            </a:r>
            <a:endParaRPr lang="en-US" altLang="zh-CN" dirty="0"/>
          </a:p>
          <a:p>
            <a:endParaRPr lang="en-US" altLang="zh-CN" dirty="0"/>
          </a:p>
          <a:p>
            <a:endParaRPr lang="zh-CN" altLang="en-US"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6612" y="1700808"/>
            <a:ext cx="4533900" cy="4610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467544" y="6270258"/>
            <a:ext cx="2173800" cy="369332"/>
          </a:xfrm>
          <a:prstGeom prst="rect">
            <a:avLst/>
          </a:prstGeom>
        </p:spPr>
        <p:txBody>
          <a:bodyPr wrap="none">
            <a:spAutoFit/>
          </a:bodyPr>
          <a:lstStyle/>
          <a:p>
            <a:r>
              <a:rPr lang="en-US" altLang="zh-CN" dirty="0" err="1"/>
              <a:t>Adeniyi</a:t>
            </a:r>
            <a:r>
              <a:rPr lang="en-US" altLang="zh-CN" dirty="0"/>
              <a:t>, M. O. (2014)</a:t>
            </a:r>
            <a:endParaRPr lang="zh-CN" altLang="en-US" dirty="0"/>
          </a:p>
        </p:txBody>
      </p:sp>
    </p:spTree>
    <p:extLst>
      <p:ext uri="{BB962C8B-B14F-4D97-AF65-F5344CB8AC3E}">
        <p14:creationId xmlns:p14="http://schemas.microsoft.com/office/powerpoint/2010/main" xmlns="" val="1555310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5537" y="1128395"/>
            <a:ext cx="4819650" cy="5343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组合 3"/>
          <p:cNvGrpSpPr/>
          <p:nvPr/>
        </p:nvGrpSpPr>
        <p:grpSpPr>
          <a:xfrm>
            <a:off x="6660232" y="5445224"/>
            <a:ext cx="2330761" cy="1026696"/>
            <a:chOff x="6660232" y="5373216"/>
            <a:chExt cx="2330761" cy="1026696"/>
          </a:xfrm>
        </p:grpSpPr>
        <p:sp>
          <p:nvSpPr>
            <p:cNvPr id="5" name="TextBox 4"/>
            <p:cNvSpPr txBox="1"/>
            <p:nvPr/>
          </p:nvSpPr>
          <p:spPr>
            <a:xfrm>
              <a:off x="7164288" y="6030580"/>
              <a:ext cx="1826705" cy="369332"/>
            </a:xfrm>
            <a:prstGeom prst="rect">
              <a:avLst/>
            </a:prstGeom>
            <a:noFill/>
          </p:spPr>
          <p:txBody>
            <a:bodyPr wrap="square" rtlCol="0">
              <a:spAutoFit/>
            </a:bodyPr>
            <a:lstStyle/>
            <a:p>
              <a:r>
                <a:rPr lang="en-US" altLang="zh-CN" dirty="0" smtClean="0"/>
                <a:t>Anti-Clockwise</a:t>
              </a:r>
              <a:endParaRPr lang="zh-CN" altLang="en-US" dirty="0"/>
            </a:p>
          </p:txBody>
        </p:sp>
        <p:cxnSp>
          <p:nvCxnSpPr>
            <p:cNvPr id="6" name="直接箭头连接符 5"/>
            <p:cNvCxnSpPr/>
            <p:nvPr/>
          </p:nvCxnSpPr>
          <p:spPr>
            <a:xfrm>
              <a:off x="6660232" y="5373216"/>
              <a:ext cx="1224136" cy="6573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7" name="组合 6"/>
          <p:cNvGrpSpPr/>
          <p:nvPr/>
        </p:nvGrpSpPr>
        <p:grpSpPr>
          <a:xfrm>
            <a:off x="179512" y="1624524"/>
            <a:ext cx="2808312" cy="369332"/>
            <a:chOff x="179512" y="1552516"/>
            <a:chExt cx="2808312" cy="369332"/>
          </a:xfrm>
        </p:grpSpPr>
        <p:sp>
          <p:nvSpPr>
            <p:cNvPr id="8" name="TextBox 7"/>
            <p:cNvSpPr txBox="1"/>
            <p:nvPr/>
          </p:nvSpPr>
          <p:spPr>
            <a:xfrm>
              <a:off x="179512" y="1552516"/>
              <a:ext cx="1584176" cy="369332"/>
            </a:xfrm>
            <a:prstGeom prst="rect">
              <a:avLst/>
            </a:prstGeom>
            <a:noFill/>
          </p:spPr>
          <p:txBody>
            <a:bodyPr wrap="square" rtlCol="0">
              <a:spAutoFit/>
            </a:bodyPr>
            <a:lstStyle/>
            <a:p>
              <a:r>
                <a:rPr lang="en-US" altLang="zh-CN" dirty="0" smtClean="0"/>
                <a:t>Anti-clockwise</a:t>
              </a:r>
              <a:endParaRPr lang="zh-CN" altLang="en-US" dirty="0"/>
            </a:p>
          </p:txBody>
        </p:sp>
        <p:cxnSp>
          <p:nvCxnSpPr>
            <p:cNvPr id="9" name="直接箭头连接符 8"/>
            <p:cNvCxnSpPr/>
            <p:nvPr/>
          </p:nvCxnSpPr>
          <p:spPr>
            <a:xfrm flipH="1">
              <a:off x="1763688" y="1552516"/>
              <a:ext cx="1224136" cy="1846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10" name="矩形 9"/>
          <p:cNvSpPr/>
          <p:nvPr/>
        </p:nvSpPr>
        <p:spPr>
          <a:xfrm>
            <a:off x="323528" y="116632"/>
            <a:ext cx="7488832" cy="830997"/>
          </a:xfrm>
          <a:prstGeom prst="rect">
            <a:avLst/>
          </a:prstGeom>
        </p:spPr>
        <p:txBody>
          <a:bodyPr wrap="square">
            <a:spAutoFit/>
          </a:bodyPr>
          <a:lstStyle/>
          <a:p>
            <a:r>
              <a:rPr lang="en-US" altLang="zh-CN" sz="2400" b="1" dirty="0">
                <a:solidFill>
                  <a:srgbClr val="C00000"/>
                </a:solidFill>
              </a:rPr>
              <a:t>G</a:t>
            </a:r>
            <a:r>
              <a:rPr lang="en-US" altLang="zh-CN" sz="2400" b="1" dirty="0" smtClean="0">
                <a:solidFill>
                  <a:srgbClr val="C00000"/>
                </a:solidFill>
              </a:rPr>
              <a:t>eneral </a:t>
            </a:r>
            <a:r>
              <a:rPr lang="en-US" altLang="zh-CN" sz="2400" b="1" dirty="0">
                <a:solidFill>
                  <a:srgbClr val="C00000"/>
                </a:solidFill>
              </a:rPr>
              <a:t>circulation of the atmosphere and the </a:t>
            </a:r>
            <a:r>
              <a:rPr lang="en-US" altLang="zh-CN" sz="2400" b="1" dirty="0" smtClean="0">
                <a:solidFill>
                  <a:srgbClr val="C00000"/>
                </a:solidFill>
              </a:rPr>
              <a:t>Sahara thermal </a:t>
            </a:r>
            <a:r>
              <a:rPr lang="en-US" altLang="zh-CN" sz="2400" b="1" dirty="0">
                <a:solidFill>
                  <a:srgbClr val="C00000"/>
                </a:solidFill>
              </a:rPr>
              <a:t>low (STL)</a:t>
            </a:r>
          </a:p>
        </p:txBody>
      </p:sp>
      <p:sp>
        <p:nvSpPr>
          <p:cNvPr id="13" name="TextBox 12"/>
          <p:cNvSpPr txBox="1"/>
          <p:nvPr/>
        </p:nvSpPr>
        <p:spPr>
          <a:xfrm>
            <a:off x="179512" y="6470469"/>
            <a:ext cx="3672408" cy="369332"/>
          </a:xfrm>
          <a:prstGeom prst="rect">
            <a:avLst/>
          </a:prstGeom>
          <a:noFill/>
        </p:spPr>
        <p:txBody>
          <a:bodyPr wrap="square" rtlCol="0">
            <a:spAutoFit/>
          </a:bodyPr>
          <a:lstStyle/>
          <a:p>
            <a:r>
              <a:rPr lang="en-US" altLang="zh-CN" dirty="0" smtClean="0"/>
              <a:t>Consistent with </a:t>
            </a:r>
            <a:r>
              <a:rPr lang="en-US" altLang="zh-CN" dirty="0" err="1" smtClean="0"/>
              <a:t>Flaounas</a:t>
            </a:r>
            <a:r>
              <a:rPr lang="en-US" altLang="zh-CN" dirty="0" smtClean="0"/>
              <a:t> et al. 2011</a:t>
            </a:r>
            <a:endParaRPr lang="zh-CN" altLang="en-US" dirty="0"/>
          </a:p>
        </p:txBody>
      </p:sp>
    </p:spTree>
    <p:extLst>
      <p:ext uri="{BB962C8B-B14F-4D97-AF65-F5344CB8AC3E}">
        <p14:creationId xmlns:p14="http://schemas.microsoft.com/office/powerpoint/2010/main" xmlns="" val="16792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4550" y="742950"/>
            <a:ext cx="4914900" cy="537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组合 5"/>
          <p:cNvGrpSpPr/>
          <p:nvPr/>
        </p:nvGrpSpPr>
        <p:grpSpPr>
          <a:xfrm>
            <a:off x="6660232" y="5144418"/>
            <a:ext cx="2330761" cy="1255494"/>
            <a:chOff x="6660232" y="5144418"/>
            <a:chExt cx="2330761" cy="1255494"/>
          </a:xfrm>
        </p:grpSpPr>
        <p:sp>
          <p:nvSpPr>
            <p:cNvPr id="2" name="TextBox 1"/>
            <p:cNvSpPr txBox="1"/>
            <p:nvPr/>
          </p:nvSpPr>
          <p:spPr>
            <a:xfrm>
              <a:off x="7029450" y="6030580"/>
              <a:ext cx="1961543" cy="369332"/>
            </a:xfrm>
            <a:prstGeom prst="rect">
              <a:avLst/>
            </a:prstGeom>
            <a:noFill/>
          </p:spPr>
          <p:txBody>
            <a:bodyPr wrap="square" rtlCol="0">
              <a:spAutoFit/>
            </a:bodyPr>
            <a:lstStyle/>
            <a:p>
              <a:r>
                <a:rPr lang="en-US" altLang="zh-CN" dirty="0" smtClean="0"/>
                <a:t>Anti-Clockwise</a:t>
              </a:r>
              <a:endParaRPr lang="zh-CN" altLang="en-US" dirty="0"/>
            </a:p>
          </p:txBody>
        </p:sp>
        <p:cxnSp>
          <p:nvCxnSpPr>
            <p:cNvPr id="5" name="直接箭头连接符 4"/>
            <p:cNvCxnSpPr/>
            <p:nvPr/>
          </p:nvCxnSpPr>
          <p:spPr>
            <a:xfrm>
              <a:off x="6660232" y="5144418"/>
              <a:ext cx="1224136" cy="8861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0" name="组合 9"/>
          <p:cNvGrpSpPr/>
          <p:nvPr/>
        </p:nvGrpSpPr>
        <p:grpSpPr>
          <a:xfrm>
            <a:off x="611560" y="1268760"/>
            <a:ext cx="2304256" cy="653088"/>
            <a:chOff x="611560" y="1268760"/>
            <a:chExt cx="2304256" cy="653088"/>
          </a:xfrm>
        </p:grpSpPr>
        <p:sp>
          <p:nvSpPr>
            <p:cNvPr id="7" name="TextBox 6"/>
            <p:cNvSpPr txBox="1"/>
            <p:nvPr/>
          </p:nvSpPr>
          <p:spPr>
            <a:xfrm>
              <a:off x="611560" y="1552516"/>
              <a:ext cx="1584176" cy="369332"/>
            </a:xfrm>
            <a:prstGeom prst="rect">
              <a:avLst/>
            </a:prstGeom>
            <a:noFill/>
          </p:spPr>
          <p:txBody>
            <a:bodyPr wrap="square" rtlCol="0">
              <a:spAutoFit/>
            </a:bodyPr>
            <a:lstStyle/>
            <a:p>
              <a:r>
                <a:rPr lang="en-US" altLang="zh-CN" dirty="0" smtClean="0"/>
                <a:t>Clockwise</a:t>
              </a:r>
              <a:endParaRPr lang="zh-CN" altLang="en-US" dirty="0"/>
            </a:p>
          </p:txBody>
        </p:sp>
        <p:cxnSp>
          <p:nvCxnSpPr>
            <p:cNvPr id="9" name="直接箭头连接符 8"/>
            <p:cNvCxnSpPr/>
            <p:nvPr/>
          </p:nvCxnSpPr>
          <p:spPr>
            <a:xfrm flipH="1">
              <a:off x="1763688" y="1268760"/>
              <a:ext cx="1152128" cy="4684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13" name="矩形 12"/>
          <p:cNvSpPr/>
          <p:nvPr/>
        </p:nvSpPr>
        <p:spPr>
          <a:xfrm>
            <a:off x="323528" y="116632"/>
            <a:ext cx="7488832" cy="830997"/>
          </a:xfrm>
          <a:prstGeom prst="rect">
            <a:avLst/>
          </a:prstGeom>
        </p:spPr>
        <p:txBody>
          <a:bodyPr wrap="square">
            <a:spAutoFit/>
          </a:bodyPr>
          <a:lstStyle/>
          <a:p>
            <a:r>
              <a:rPr lang="en-US" altLang="zh-CN" sz="2400" b="1" dirty="0">
                <a:solidFill>
                  <a:srgbClr val="C00000"/>
                </a:solidFill>
              </a:rPr>
              <a:t>G</a:t>
            </a:r>
            <a:r>
              <a:rPr lang="en-US" altLang="zh-CN" sz="2400" b="1" dirty="0" smtClean="0">
                <a:solidFill>
                  <a:srgbClr val="C00000"/>
                </a:solidFill>
              </a:rPr>
              <a:t>eneral </a:t>
            </a:r>
            <a:r>
              <a:rPr lang="en-US" altLang="zh-CN" sz="2400" b="1" dirty="0">
                <a:solidFill>
                  <a:srgbClr val="C00000"/>
                </a:solidFill>
              </a:rPr>
              <a:t>circulation of the atmosphere and the </a:t>
            </a:r>
            <a:r>
              <a:rPr lang="en-US" altLang="zh-CN" sz="2400" b="1" dirty="0" smtClean="0">
                <a:solidFill>
                  <a:srgbClr val="C00000"/>
                </a:solidFill>
              </a:rPr>
              <a:t>Sahara thermal </a:t>
            </a:r>
            <a:r>
              <a:rPr lang="en-US" altLang="zh-CN" sz="2400" b="1" dirty="0">
                <a:solidFill>
                  <a:srgbClr val="C00000"/>
                </a:solidFill>
              </a:rPr>
              <a:t>low (STL)</a:t>
            </a:r>
          </a:p>
        </p:txBody>
      </p:sp>
      <p:sp>
        <p:nvSpPr>
          <p:cNvPr id="8" name="TextBox 7"/>
          <p:cNvSpPr txBox="1"/>
          <p:nvPr/>
        </p:nvSpPr>
        <p:spPr>
          <a:xfrm>
            <a:off x="179512" y="6115050"/>
            <a:ext cx="3672408" cy="369332"/>
          </a:xfrm>
          <a:prstGeom prst="rect">
            <a:avLst/>
          </a:prstGeom>
          <a:noFill/>
        </p:spPr>
        <p:txBody>
          <a:bodyPr wrap="square" rtlCol="0">
            <a:spAutoFit/>
          </a:bodyPr>
          <a:lstStyle/>
          <a:p>
            <a:r>
              <a:rPr lang="en-US" altLang="zh-CN" dirty="0" smtClean="0"/>
              <a:t>Consistent with </a:t>
            </a:r>
            <a:r>
              <a:rPr lang="en-US" altLang="zh-CN" dirty="0" err="1" smtClean="0"/>
              <a:t>Flaounas</a:t>
            </a:r>
            <a:r>
              <a:rPr lang="en-US" altLang="zh-CN" dirty="0" smtClean="0"/>
              <a:t> et al. 2011</a:t>
            </a:r>
            <a:endParaRPr lang="zh-CN" altLang="en-US" dirty="0"/>
          </a:p>
        </p:txBody>
      </p:sp>
    </p:spTree>
    <p:extLst>
      <p:ext uri="{BB962C8B-B14F-4D97-AF65-F5344CB8AC3E}">
        <p14:creationId xmlns:p14="http://schemas.microsoft.com/office/powerpoint/2010/main" xmlns="" val="4955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269" y="357758"/>
            <a:ext cx="3495675" cy="3143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458617"/>
            <a:ext cx="3381375" cy="3219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9160" y="3437026"/>
            <a:ext cx="3352800" cy="3209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369481" y="4561344"/>
            <a:ext cx="2332158" cy="461665"/>
          </a:xfrm>
          <a:prstGeom prst="rect">
            <a:avLst/>
          </a:prstGeom>
          <a:noFill/>
        </p:spPr>
        <p:txBody>
          <a:bodyPr wrap="square" rtlCol="0">
            <a:spAutoFit/>
          </a:bodyPr>
          <a:lstStyle/>
          <a:p>
            <a:r>
              <a:rPr lang="en-US" altLang="zh-CN" sz="2400" b="1" dirty="0" smtClean="0">
                <a:solidFill>
                  <a:srgbClr val="C00000"/>
                </a:solidFill>
              </a:rPr>
              <a:t>Underestimation</a:t>
            </a:r>
            <a:endParaRPr lang="zh-CN" altLang="en-US" sz="2400" b="1" dirty="0">
              <a:solidFill>
                <a:srgbClr val="C00000"/>
              </a:solidFill>
            </a:endParaRPr>
          </a:p>
        </p:txBody>
      </p:sp>
      <p:sp>
        <p:nvSpPr>
          <p:cNvPr id="3" name="TextBox 2"/>
          <p:cNvSpPr txBox="1"/>
          <p:nvPr/>
        </p:nvSpPr>
        <p:spPr>
          <a:xfrm>
            <a:off x="5505103" y="4551511"/>
            <a:ext cx="2304256" cy="461665"/>
          </a:xfrm>
          <a:prstGeom prst="rect">
            <a:avLst/>
          </a:prstGeom>
          <a:noFill/>
        </p:spPr>
        <p:txBody>
          <a:bodyPr wrap="square" rtlCol="0">
            <a:spAutoFit/>
          </a:bodyPr>
          <a:lstStyle/>
          <a:p>
            <a:r>
              <a:rPr lang="en-US" altLang="zh-CN" sz="2400" b="1" dirty="0" smtClean="0">
                <a:solidFill>
                  <a:srgbClr val="C00000"/>
                </a:solidFill>
              </a:rPr>
              <a:t>Overestimation</a:t>
            </a:r>
            <a:endParaRPr lang="zh-CN" altLang="en-US" sz="2400" b="1" dirty="0">
              <a:solidFill>
                <a:srgbClr val="C00000"/>
              </a:solidFill>
            </a:endParaRPr>
          </a:p>
        </p:txBody>
      </p:sp>
      <p:sp>
        <p:nvSpPr>
          <p:cNvPr id="4" name="TextBox 3"/>
          <p:cNvSpPr txBox="1"/>
          <p:nvPr/>
        </p:nvSpPr>
        <p:spPr>
          <a:xfrm>
            <a:off x="35496" y="-27384"/>
            <a:ext cx="3168352" cy="369332"/>
          </a:xfrm>
          <a:prstGeom prst="rect">
            <a:avLst/>
          </a:prstGeom>
          <a:noFill/>
        </p:spPr>
        <p:txBody>
          <a:bodyPr wrap="square" rtlCol="0">
            <a:spAutoFit/>
          </a:bodyPr>
          <a:lstStyle/>
          <a:p>
            <a:r>
              <a:rPr lang="en-US" altLang="zh-CN" b="1" dirty="0" smtClean="0">
                <a:solidFill>
                  <a:srgbClr val="C00000"/>
                </a:solidFill>
              </a:rPr>
              <a:t>Total = convective + large scale</a:t>
            </a:r>
            <a:endParaRPr lang="zh-CN" altLang="en-US" b="1" dirty="0">
              <a:solidFill>
                <a:srgbClr val="C00000"/>
              </a:solidFill>
            </a:endParaRPr>
          </a:p>
        </p:txBody>
      </p:sp>
      <p:cxnSp>
        <p:nvCxnSpPr>
          <p:cNvPr id="6" name="直接箭头连接符 5"/>
          <p:cNvCxnSpPr/>
          <p:nvPr/>
        </p:nvCxnSpPr>
        <p:spPr>
          <a:xfrm flipV="1">
            <a:off x="3136268" y="1016732"/>
            <a:ext cx="1273012" cy="2520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409280" y="594152"/>
            <a:ext cx="4555208" cy="1200329"/>
          </a:xfrm>
          <a:prstGeom prst="rect">
            <a:avLst/>
          </a:prstGeom>
          <a:noFill/>
        </p:spPr>
        <p:txBody>
          <a:bodyPr wrap="square" rtlCol="0">
            <a:spAutoFit/>
          </a:bodyPr>
          <a:lstStyle/>
          <a:p>
            <a:r>
              <a:rPr lang="en-US" altLang="zh-CN" sz="2400" dirty="0" smtClean="0"/>
              <a:t>Total 1989 September precipitation (mm) from </a:t>
            </a:r>
            <a:r>
              <a:rPr lang="en-US" altLang="zh-CN" sz="2400" b="1" dirty="0" smtClean="0">
                <a:solidFill>
                  <a:schemeClr val="tx2">
                    <a:lumMod val="60000"/>
                    <a:lumOff val="40000"/>
                  </a:schemeClr>
                </a:solidFill>
              </a:rPr>
              <a:t>GPCP version 2 land and ocean precipitation data</a:t>
            </a:r>
            <a:endParaRPr lang="zh-CN" altLang="en-US" sz="2400" b="1" dirty="0">
              <a:solidFill>
                <a:schemeClr val="tx2">
                  <a:lumMod val="60000"/>
                  <a:lumOff val="40000"/>
                </a:schemeClr>
              </a:solidFill>
            </a:endParaRPr>
          </a:p>
        </p:txBody>
      </p:sp>
    </p:spTree>
    <p:extLst>
      <p:ext uri="{BB962C8B-B14F-4D97-AF65-F5344CB8AC3E}">
        <p14:creationId xmlns:p14="http://schemas.microsoft.com/office/powerpoint/2010/main" xmlns="" val="26391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7499" y="324619"/>
            <a:ext cx="3032373" cy="30323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5496" y="-27384"/>
            <a:ext cx="3168352" cy="369332"/>
          </a:xfrm>
          <a:prstGeom prst="rect">
            <a:avLst/>
          </a:prstGeom>
          <a:noFill/>
        </p:spPr>
        <p:txBody>
          <a:bodyPr wrap="square" rtlCol="0">
            <a:spAutoFit/>
          </a:bodyPr>
          <a:lstStyle/>
          <a:p>
            <a:r>
              <a:rPr lang="en-US" altLang="zh-CN" b="1" dirty="0" smtClean="0">
                <a:solidFill>
                  <a:srgbClr val="C00000"/>
                </a:solidFill>
              </a:rPr>
              <a:t>Total = convective + large scale</a:t>
            </a:r>
            <a:endParaRPr lang="zh-CN" altLang="en-US" b="1" dirty="0">
              <a:solidFill>
                <a:srgbClr val="C00000"/>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356992"/>
            <a:ext cx="3387080" cy="3290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3429298"/>
            <a:ext cx="3331589" cy="3240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直接箭头连接符 5"/>
          <p:cNvCxnSpPr/>
          <p:nvPr/>
        </p:nvCxnSpPr>
        <p:spPr>
          <a:xfrm flipV="1">
            <a:off x="3136268" y="1016732"/>
            <a:ext cx="1273012" cy="2520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4409280" y="594152"/>
            <a:ext cx="4555208" cy="1200329"/>
          </a:xfrm>
          <a:prstGeom prst="rect">
            <a:avLst/>
          </a:prstGeom>
          <a:noFill/>
        </p:spPr>
        <p:txBody>
          <a:bodyPr wrap="square" rtlCol="0">
            <a:spAutoFit/>
          </a:bodyPr>
          <a:lstStyle/>
          <a:p>
            <a:r>
              <a:rPr lang="en-US" altLang="zh-CN" sz="2400" dirty="0" smtClean="0"/>
              <a:t>Total 1998 September precipitation (mm) from </a:t>
            </a:r>
            <a:r>
              <a:rPr lang="en-US" altLang="zh-CN" sz="2400" b="1" dirty="0" smtClean="0">
                <a:solidFill>
                  <a:schemeClr val="tx2">
                    <a:lumMod val="60000"/>
                    <a:lumOff val="40000"/>
                  </a:schemeClr>
                </a:solidFill>
              </a:rPr>
              <a:t>GPCP version 2 land and ocean precipitation data</a:t>
            </a:r>
            <a:endParaRPr lang="zh-CN" altLang="en-US" sz="2400" b="1" dirty="0">
              <a:solidFill>
                <a:schemeClr val="tx2">
                  <a:lumMod val="60000"/>
                  <a:lumOff val="40000"/>
                </a:schemeClr>
              </a:solidFill>
            </a:endParaRPr>
          </a:p>
        </p:txBody>
      </p:sp>
    </p:spTree>
    <p:extLst>
      <p:ext uri="{BB962C8B-B14F-4D97-AF65-F5344CB8AC3E}">
        <p14:creationId xmlns:p14="http://schemas.microsoft.com/office/powerpoint/2010/main" xmlns="" val="2262784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Mostly often used scheme</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err="1" smtClean="0"/>
              <a:t>Manabe</a:t>
            </a:r>
            <a:r>
              <a:rPr lang="en-US" altLang="zh-CN" dirty="0" smtClean="0"/>
              <a:t> et al (1965)</a:t>
            </a:r>
          </a:p>
          <a:p>
            <a:pPr lvl="1"/>
            <a:r>
              <a:rPr lang="en-US" altLang="zh-CN" dirty="0" smtClean="0"/>
              <a:t>Convective adjustment</a:t>
            </a:r>
          </a:p>
          <a:p>
            <a:pPr lvl="1"/>
            <a:r>
              <a:rPr lang="en-US" altLang="zh-CN" dirty="0" smtClean="0"/>
              <a:t>When the lapse rate of a saturated area exceeds the moist adiabatic lapse rate</a:t>
            </a:r>
          </a:p>
          <a:p>
            <a:pPr lvl="1"/>
            <a:r>
              <a:rPr lang="en-US" altLang="zh-CN" dirty="0" smtClean="0"/>
              <a:t>All condensed water is removed as precipitation</a:t>
            </a:r>
          </a:p>
          <a:p>
            <a:r>
              <a:rPr lang="en-US" altLang="zh-CN" dirty="0" err="1" smtClean="0"/>
              <a:t>Kuo</a:t>
            </a:r>
            <a:r>
              <a:rPr lang="en-US" altLang="zh-CN" dirty="0" smtClean="0"/>
              <a:t> (1974)</a:t>
            </a:r>
          </a:p>
          <a:p>
            <a:pPr lvl="1"/>
            <a:r>
              <a:rPr lang="en-US" altLang="zh-CN" dirty="0"/>
              <a:t>Partitioning between moistening and  </a:t>
            </a:r>
            <a:r>
              <a:rPr lang="en-US" altLang="zh-CN" dirty="0" smtClean="0"/>
              <a:t>precipitation</a:t>
            </a:r>
          </a:p>
          <a:p>
            <a:r>
              <a:rPr lang="en-US" altLang="zh-CN" dirty="0" smtClean="0"/>
              <a:t>Arakawa and Schubert (1974)</a:t>
            </a:r>
          </a:p>
          <a:p>
            <a:pPr lvl="1"/>
            <a:r>
              <a:rPr lang="en-US" altLang="zh-CN" dirty="0" smtClean="0"/>
              <a:t>Entraining plume</a:t>
            </a:r>
          </a:p>
          <a:p>
            <a:pPr lvl="1"/>
            <a:r>
              <a:rPr lang="en-US" altLang="zh-CN" dirty="0"/>
              <a:t>Convection consume the instability at a rate at which the grid scale supplies the </a:t>
            </a:r>
            <a:r>
              <a:rPr lang="en-US" altLang="zh-CN" dirty="0" smtClean="0"/>
              <a:t>instability</a:t>
            </a:r>
          </a:p>
          <a:p>
            <a:pPr lvl="1"/>
            <a:r>
              <a:rPr lang="en-US" altLang="zh-CN" dirty="0" smtClean="0">
                <a:solidFill>
                  <a:schemeClr val="tx1">
                    <a:lumMod val="50000"/>
                    <a:lumOff val="50000"/>
                  </a:schemeClr>
                </a:solidFill>
              </a:rPr>
              <a:t>Similar to </a:t>
            </a:r>
            <a:r>
              <a:rPr lang="en-US" altLang="zh-CN" b="1" dirty="0" err="1" smtClean="0">
                <a:solidFill>
                  <a:schemeClr val="accent2">
                    <a:lumMod val="60000"/>
                    <a:lumOff val="40000"/>
                  </a:schemeClr>
                </a:solidFill>
              </a:rPr>
              <a:t>Grell</a:t>
            </a:r>
            <a:r>
              <a:rPr lang="en-US" altLang="zh-CN" b="1" dirty="0" smtClean="0">
                <a:solidFill>
                  <a:schemeClr val="accent2">
                    <a:lumMod val="60000"/>
                    <a:lumOff val="40000"/>
                  </a:schemeClr>
                </a:solidFill>
              </a:rPr>
              <a:t> 1</a:t>
            </a:r>
            <a:r>
              <a:rPr lang="en-US" altLang="zh-CN" dirty="0" smtClean="0">
                <a:solidFill>
                  <a:schemeClr val="tx1">
                    <a:lumMod val="50000"/>
                    <a:lumOff val="50000"/>
                  </a:schemeClr>
                </a:solidFill>
              </a:rPr>
              <a:t> model</a:t>
            </a:r>
          </a:p>
          <a:p>
            <a:r>
              <a:rPr lang="en-US" altLang="zh-CN" dirty="0" smtClean="0"/>
              <a:t>Lack generality</a:t>
            </a:r>
            <a:endParaRPr lang="zh-CN" altLang="en-US" dirty="0"/>
          </a:p>
        </p:txBody>
      </p:sp>
    </p:spTree>
    <p:extLst>
      <p:ext uri="{BB962C8B-B14F-4D97-AF65-F5344CB8AC3E}">
        <p14:creationId xmlns:p14="http://schemas.microsoft.com/office/powerpoint/2010/main" xmlns="" val="4350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3568" y="260648"/>
            <a:ext cx="7772400" cy="1470025"/>
          </a:xfrm>
        </p:spPr>
        <p:txBody>
          <a:bodyPr/>
          <a:lstStyle/>
          <a:p>
            <a:r>
              <a:rPr lang="en-US" altLang="zh-CN" dirty="0" err="1" smtClean="0"/>
              <a:t>Grell</a:t>
            </a:r>
            <a:r>
              <a:rPr lang="en-US" altLang="zh-CN" dirty="0" smtClean="0"/>
              <a:t> Scheme</a:t>
            </a:r>
            <a:br>
              <a:rPr lang="en-US" altLang="zh-CN" dirty="0" smtClean="0"/>
            </a:br>
            <a:r>
              <a:rPr lang="en-US" altLang="zh-CN" dirty="0" smtClean="0"/>
              <a:t>                          </a:t>
            </a:r>
            <a:r>
              <a:rPr lang="en-US" altLang="zh-CN" sz="2800" dirty="0" smtClean="0"/>
              <a:t>-Geog A. </a:t>
            </a:r>
            <a:r>
              <a:rPr lang="en-US" altLang="zh-CN" sz="2800" dirty="0" err="1" smtClean="0"/>
              <a:t>Grell</a:t>
            </a:r>
            <a:r>
              <a:rPr lang="en-US" altLang="zh-CN" sz="2800" dirty="0" smtClean="0"/>
              <a:t> </a:t>
            </a:r>
            <a:endParaRPr lang="zh-CN" altLang="en-US" sz="2800" dirty="0"/>
          </a:p>
        </p:txBody>
      </p:sp>
      <p:sp>
        <p:nvSpPr>
          <p:cNvPr id="5" name="TextBox 4"/>
          <p:cNvSpPr txBox="1"/>
          <p:nvPr/>
        </p:nvSpPr>
        <p:spPr>
          <a:xfrm>
            <a:off x="467544" y="1628800"/>
            <a:ext cx="6716262" cy="3539430"/>
          </a:xfrm>
          <a:prstGeom prst="rect">
            <a:avLst/>
          </a:prstGeom>
          <a:noFill/>
        </p:spPr>
        <p:txBody>
          <a:bodyPr wrap="none" rtlCol="0">
            <a:spAutoFit/>
          </a:bodyPr>
          <a:lstStyle/>
          <a:p>
            <a:r>
              <a:rPr lang="en-US" altLang="zh-CN" sz="2800" dirty="0" err="1" smtClean="0"/>
              <a:t>RegCM</a:t>
            </a:r>
            <a:r>
              <a:rPr lang="en-US" altLang="zh-CN" sz="2800" dirty="0" smtClean="0"/>
              <a:t>:  </a:t>
            </a:r>
          </a:p>
          <a:p>
            <a:r>
              <a:rPr lang="en-US" altLang="zh-CN" sz="2800" dirty="0" smtClean="0"/>
              <a:t> </a:t>
            </a:r>
            <a:r>
              <a:rPr lang="en-US" altLang="zh-CN" sz="2800" dirty="0" smtClean="0"/>
              <a:t>       Grell1                                                   1993</a:t>
            </a:r>
            <a:endParaRPr lang="en-US" altLang="zh-CN" sz="2800" dirty="0" smtClean="0"/>
          </a:p>
          <a:p>
            <a:r>
              <a:rPr lang="en-US" altLang="zh-CN" sz="2800" dirty="0" smtClean="0"/>
              <a:t>        Grell2                                                    2006</a:t>
            </a:r>
          </a:p>
          <a:p>
            <a:endParaRPr lang="en-US" altLang="zh-CN" sz="2800" dirty="0" smtClean="0"/>
          </a:p>
          <a:p>
            <a:r>
              <a:rPr lang="en-US" altLang="zh-CN" sz="2800" dirty="0" smtClean="0"/>
              <a:t>WRF</a:t>
            </a:r>
            <a:r>
              <a:rPr lang="zh-CN" altLang="en-US" sz="2800" dirty="0" smtClean="0"/>
              <a:t>：</a:t>
            </a:r>
            <a:endParaRPr lang="en-US" altLang="zh-CN" sz="2800" dirty="0" smtClean="0"/>
          </a:p>
          <a:p>
            <a:r>
              <a:rPr lang="en-US" altLang="zh-CN" sz="2800" dirty="0" smtClean="0"/>
              <a:t> </a:t>
            </a:r>
            <a:r>
              <a:rPr lang="en-US" altLang="zh-CN" sz="2800" dirty="0" smtClean="0"/>
              <a:t>        </a:t>
            </a:r>
            <a:r>
              <a:rPr lang="en-US" altLang="zh-CN" sz="2800" dirty="0" err="1" smtClean="0"/>
              <a:t>Grell-Devenyi</a:t>
            </a:r>
            <a:r>
              <a:rPr lang="en-US" altLang="zh-CN" sz="2800" dirty="0" smtClean="0"/>
              <a:t>                                      2002</a:t>
            </a:r>
          </a:p>
          <a:p>
            <a:r>
              <a:rPr lang="en-US" altLang="zh-CN" sz="2800" dirty="0" smtClean="0"/>
              <a:t>         </a:t>
            </a:r>
            <a:r>
              <a:rPr lang="en-US" altLang="zh-CN" sz="2800" dirty="0" err="1" smtClean="0"/>
              <a:t>Grell_Freitas</a:t>
            </a:r>
            <a:r>
              <a:rPr lang="en-US" altLang="zh-CN" sz="2800" dirty="0" smtClean="0"/>
              <a:t>                                       2013</a:t>
            </a:r>
          </a:p>
          <a:p>
            <a:r>
              <a:rPr lang="en-US" altLang="zh-CN" sz="2800" dirty="0" smtClean="0"/>
              <a:t> </a:t>
            </a:r>
            <a:r>
              <a:rPr lang="en-US" altLang="zh-CN" sz="2800" dirty="0" smtClean="0"/>
              <a:t>        </a:t>
            </a:r>
            <a:r>
              <a:rPr lang="en-US" altLang="zh-CN" sz="2800" dirty="0" err="1" smtClean="0"/>
              <a:t>Grell</a:t>
            </a:r>
            <a:r>
              <a:rPr lang="en-US" altLang="zh-CN" sz="2800" dirty="0" smtClean="0"/>
              <a:t> 3                                                  2008</a:t>
            </a:r>
            <a:endParaRPr lang="en-US" altLang="zh-CN"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Grell</a:t>
            </a:r>
            <a:r>
              <a:rPr lang="en-US" altLang="zh-CN" dirty="0" smtClean="0"/>
              <a:t> Scheme</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two </a:t>
            </a:r>
            <a:r>
              <a:rPr lang="en-US" altLang="zh-CN" dirty="0"/>
              <a:t>steady-state </a:t>
            </a:r>
            <a:r>
              <a:rPr lang="en-US" altLang="zh-CN" dirty="0" smtClean="0"/>
              <a:t>circulations</a:t>
            </a:r>
            <a:endParaRPr lang="en-US" altLang="zh-CN" dirty="0"/>
          </a:p>
          <a:p>
            <a:pPr lvl="1"/>
            <a:r>
              <a:rPr lang="en-US" altLang="zh-CN" dirty="0"/>
              <a:t>an </a:t>
            </a:r>
            <a:r>
              <a:rPr lang="en-US" altLang="zh-CN" dirty="0" smtClean="0"/>
              <a:t>updraft</a:t>
            </a:r>
          </a:p>
          <a:p>
            <a:pPr lvl="1"/>
            <a:r>
              <a:rPr lang="en-US" altLang="zh-CN" dirty="0" smtClean="0"/>
              <a:t>a downdraft</a:t>
            </a:r>
          </a:p>
          <a:p>
            <a:r>
              <a:rPr lang="en-US" altLang="zh-CN" dirty="0"/>
              <a:t>Direct </a:t>
            </a:r>
            <a:r>
              <a:rPr lang="en-US" altLang="zh-CN" dirty="0" smtClean="0"/>
              <a:t>mixing at the top </a:t>
            </a:r>
            <a:r>
              <a:rPr lang="en-US" altLang="zh-CN" dirty="0"/>
              <a:t>and bottom of the </a:t>
            </a:r>
            <a:r>
              <a:rPr lang="en-US" altLang="zh-CN" dirty="0" smtClean="0"/>
              <a:t>circulations</a:t>
            </a:r>
          </a:p>
          <a:p>
            <a:r>
              <a:rPr lang="en-US" altLang="zh-CN" dirty="0" smtClean="0"/>
              <a:t> </a:t>
            </a:r>
            <a:r>
              <a:rPr lang="en-US" altLang="zh-CN" dirty="0" smtClean="0"/>
              <a:t> - cloudy air and environmental air </a:t>
            </a:r>
            <a:endParaRPr lang="en-US" altLang="zh-CN" dirty="0" smtClean="0"/>
          </a:p>
          <a:p>
            <a:pPr lvl="1"/>
            <a:r>
              <a:rPr lang="en-US" altLang="zh-CN" dirty="0" smtClean="0"/>
              <a:t>no </a:t>
            </a:r>
            <a:r>
              <a:rPr lang="en-US" altLang="zh-CN" dirty="0"/>
              <a:t>entrainment or </a:t>
            </a:r>
            <a:r>
              <a:rPr lang="en-US" altLang="zh-CN" dirty="0" smtClean="0"/>
              <a:t>detrainment along </a:t>
            </a:r>
            <a:r>
              <a:rPr lang="en-US" altLang="zh-CN" dirty="0"/>
              <a:t>the cloud </a:t>
            </a:r>
            <a:r>
              <a:rPr lang="en-US" altLang="zh-CN" dirty="0" smtClean="0"/>
              <a:t>edges</a:t>
            </a:r>
          </a:p>
          <a:p>
            <a:r>
              <a:rPr lang="en-US" altLang="zh-CN" dirty="0" smtClean="0"/>
              <a:t>Closure for equation solutions</a:t>
            </a:r>
            <a:endParaRPr lang="en-US" altLang="zh-CN" dirty="0" smtClean="0"/>
          </a:p>
          <a:p>
            <a:pPr lvl="1"/>
            <a:r>
              <a:rPr lang="en-US" altLang="zh-CN" dirty="0" smtClean="0"/>
              <a:t>AS74-Grell1</a:t>
            </a:r>
            <a:endParaRPr lang="en-US" altLang="zh-CN" dirty="0" smtClean="0"/>
          </a:p>
          <a:p>
            <a:pPr lvl="1"/>
            <a:r>
              <a:rPr lang="en-US" altLang="zh-CN" dirty="0" smtClean="0"/>
              <a:t>FC80-Grell2</a:t>
            </a:r>
            <a:endParaRPr lang="en-US" altLang="zh-CN" dirty="0"/>
          </a:p>
          <a:p>
            <a:pPr lvl="1"/>
            <a:endParaRPr lang="en-US" altLang="zh-CN" dirty="0"/>
          </a:p>
          <a:p>
            <a:endParaRPr lang="en-US" altLang="zh-CN" dirty="0"/>
          </a:p>
          <a:p>
            <a:endParaRPr lang="zh-CN" altLang="en-US" dirty="0"/>
          </a:p>
        </p:txBody>
      </p:sp>
      <p:sp>
        <p:nvSpPr>
          <p:cNvPr id="4" name="矩形 3"/>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extLst>
      <p:ext uri="{BB962C8B-B14F-4D97-AF65-F5344CB8AC3E}">
        <p14:creationId xmlns:p14="http://schemas.microsoft.com/office/powerpoint/2010/main" xmlns="" val="334656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Static control </a:t>
            </a:r>
            <a:endParaRPr lang="zh-CN" altLang="en-US" dirty="0"/>
          </a:p>
        </p:txBody>
      </p:sp>
      <p:sp>
        <p:nvSpPr>
          <p:cNvPr id="4" name="TextBox 3"/>
          <p:cNvSpPr txBox="1"/>
          <p:nvPr/>
        </p:nvSpPr>
        <p:spPr>
          <a:xfrm>
            <a:off x="539552" y="1196752"/>
            <a:ext cx="8280920" cy="707886"/>
          </a:xfrm>
          <a:prstGeom prst="rect">
            <a:avLst/>
          </a:prstGeom>
          <a:noFill/>
        </p:spPr>
        <p:txBody>
          <a:bodyPr wrap="square" rtlCol="0">
            <a:spAutoFit/>
          </a:bodyPr>
          <a:lstStyle/>
          <a:p>
            <a:r>
              <a:rPr lang="en-US" altLang="zh-CN" sz="2000" b="1" u="sng" dirty="0" smtClean="0"/>
              <a:t>The static control determines the updraft or down draft properties, and includes such mechanism as entrainment, detrainment, and microphysics.</a:t>
            </a:r>
          </a:p>
        </p:txBody>
      </p:sp>
      <p:pic>
        <p:nvPicPr>
          <p:cNvPr id="2051" name="Picture 3"/>
          <p:cNvPicPr>
            <a:picLocks noChangeAspect="1" noChangeArrowheads="1"/>
          </p:cNvPicPr>
          <p:nvPr/>
        </p:nvPicPr>
        <p:blipFill>
          <a:blip r:embed="rId2" cstate="print"/>
          <a:srcRect/>
          <a:stretch>
            <a:fillRect/>
          </a:stretch>
        </p:blipFill>
        <p:spPr bwMode="auto">
          <a:xfrm>
            <a:off x="611560" y="2361654"/>
            <a:ext cx="1656184" cy="519587"/>
          </a:xfrm>
          <a:prstGeom prst="rect">
            <a:avLst/>
          </a:prstGeom>
          <a:noFill/>
          <a:ln w="9525">
            <a:noFill/>
            <a:miter lim="800000"/>
            <a:headEnd/>
            <a:tailEnd/>
          </a:ln>
        </p:spPr>
      </p:pic>
      <p:sp>
        <p:nvSpPr>
          <p:cNvPr id="7" name="TextBox 6"/>
          <p:cNvSpPr txBox="1"/>
          <p:nvPr/>
        </p:nvSpPr>
        <p:spPr>
          <a:xfrm>
            <a:off x="323528" y="3009726"/>
            <a:ext cx="8483604" cy="369332"/>
          </a:xfrm>
          <a:prstGeom prst="rect">
            <a:avLst/>
          </a:prstGeom>
          <a:noFill/>
        </p:spPr>
        <p:txBody>
          <a:bodyPr wrap="none" rtlCol="0">
            <a:spAutoFit/>
          </a:bodyPr>
          <a:lstStyle/>
          <a:p>
            <a:r>
              <a:rPr lang="en-US" altLang="zh-CN" dirty="0" smtClean="0"/>
              <a:t>μ is the total net fractional entrainment rate of the buoyant element, m is the mass flux. </a:t>
            </a:r>
            <a:endParaRPr lang="zh-CN" altLang="en-US" dirty="0"/>
          </a:p>
        </p:txBody>
      </p:sp>
      <p:pic>
        <p:nvPicPr>
          <p:cNvPr id="2052" name="Picture 4"/>
          <p:cNvPicPr>
            <a:picLocks noChangeAspect="1" noChangeArrowheads="1"/>
          </p:cNvPicPr>
          <p:nvPr/>
        </p:nvPicPr>
        <p:blipFill>
          <a:blip r:embed="rId3" cstate="print"/>
          <a:srcRect/>
          <a:stretch>
            <a:fillRect/>
          </a:stretch>
        </p:blipFill>
        <p:spPr bwMode="auto">
          <a:xfrm>
            <a:off x="35496" y="3654741"/>
            <a:ext cx="4799062" cy="651129"/>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877767" y="3618258"/>
            <a:ext cx="3798689" cy="687057"/>
          </a:xfrm>
          <a:prstGeom prst="rect">
            <a:avLst/>
          </a:prstGeom>
          <a:noFill/>
          <a:ln w="9525">
            <a:noFill/>
            <a:miter lim="800000"/>
            <a:headEnd/>
            <a:tailEnd/>
          </a:ln>
        </p:spPr>
      </p:pic>
      <p:sp>
        <p:nvSpPr>
          <p:cNvPr id="10" name="TextBox 9"/>
          <p:cNvSpPr txBox="1"/>
          <p:nvPr/>
        </p:nvSpPr>
        <p:spPr>
          <a:xfrm>
            <a:off x="539552" y="4593902"/>
            <a:ext cx="8208912" cy="923330"/>
          </a:xfrm>
          <a:prstGeom prst="rect">
            <a:avLst/>
          </a:prstGeom>
          <a:noFill/>
        </p:spPr>
        <p:txBody>
          <a:bodyPr wrap="square" rtlCol="0">
            <a:spAutoFit/>
          </a:bodyPr>
          <a:lstStyle/>
          <a:p>
            <a:r>
              <a:rPr lang="en-US" altLang="zh-CN" dirty="0" smtClean="0"/>
              <a:t>Where λ is the cloud type, </a:t>
            </a:r>
            <a:r>
              <a:rPr lang="en-US" altLang="zh-CN" dirty="0" err="1" smtClean="0"/>
              <a:t>μ</a:t>
            </a:r>
            <a:r>
              <a:rPr lang="en-US" altLang="zh-CN" sz="1100" dirty="0" err="1" smtClean="0"/>
              <a:t>ue</a:t>
            </a:r>
            <a:r>
              <a:rPr lang="en-US" altLang="zh-CN" dirty="0" smtClean="0"/>
              <a:t> is the gross fractional entrainment rate and </a:t>
            </a:r>
            <a:r>
              <a:rPr lang="en-US" altLang="zh-CN" dirty="0" err="1" smtClean="0"/>
              <a:t>μ</a:t>
            </a:r>
            <a:r>
              <a:rPr lang="en-US" altLang="zh-CN" sz="1100" dirty="0" err="1" smtClean="0"/>
              <a:t>u</a:t>
            </a:r>
            <a:r>
              <a:rPr lang="en-US" altLang="zh-CN" dirty="0" smtClean="0"/>
              <a:t> and </a:t>
            </a:r>
            <a:r>
              <a:rPr lang="en-US" altLang="zh-CN" dirty="0" err="1" smtClean="0"/>
              <a:t>μ</a:t>
            </a:r>
            <a:r>
              <a:rPr lang="en-US" altLang="zh-CN" sz="1100" dirty="0" err="1" smtClean="0"/>
              <a:t>d</a:t>
            </a:r>
            <a:r>
              <a:rPr lang="en-US" altLang="zh-CN" dirty="0" smtClean="0"/>
              <a:t> are the total net fractional entrainment rate and detrainment rate of the updraft, respectively. </a:t>
            </a:r>
            <a:endParaRPr lang="zh-CN" altLang="en-US" dirty="0"/>
          </a:p>
        </p:txBody>
      </p:sp>
      <p:sp>
        <p:nvSpPr>
          <p:cNvPr id="11" name="TextBox 10"/>
          <p:cNvSpPr txBox="1"/>
          <p:nvPr/>
        </p:nvSpPr>
        <p:spPr>
          <a:xfrm>
            <a:off x="8701250" y="2433662"/>
            <a:ext cx="442750" cy="369332"/>
          </a:xfrm>
          <a:prstGeom prst="rect">
            <a:avLst/>
          </a:prstGeom>
          <a:noFill/>
        </p:spPr>
        <p:txBody>
          <a:bodyPr wrap="none" rtlCol="0">
            <a:spAutoFit/>
          </a:bodyPr>
          <a:lstStyle/>
          <a:p>
            <a:r>
              <a:rPr lang="en-US" altLang="zh-CN" dirty="0" smtClean="0"/>
              <a:t>(1)</a:t>
            </a:r>
            <a:endParaRPr lang="zh-CN" altLang="en-US" dirty="0"/>
          </a:p>
        </p:txBody>
      </p:sp>
      <p:sp>
        <p:nvSpPr>
          <p:cNvPr id="12" name="TextBox 11"/>
          <p:cNvSpPr txBox="1"/>
          <p:nvPr/>
        </p:nvSpPr>
        <p:spPr>
          <a:xfrm>
            <a:off x="8701250" y="3801814"/>
            <a:ext cx="442750" cy="369332"/>
          </a:xfrm>
          <a:prstGeom prst="rect">
            <a:avLst/>
          </a:prstGeom>
          <a:noFill/>
        </p:spPr>
        <p:txBody>
          <a:bodyPr wrap="none" rtlCol="0">
            <a:spAutoFit/>
          </a:bodyPr>
          <a:lstStyle/>
          <a:p>
            <a:r>
              <a:rPr lang="en-US" altLang="zh-CN" dirty="0" smtClean="0"/>
              <a:t>(2)</a:t>
            </a:r>
            <a:endParaRPr lang="zh-CN" altLang="en-US" dirty="0"/>
          </a:p>
        </p:txBody>
      </p:sp>
      <p:sp>
        <p:nvSpPr>
          <p:cNvPr id="13" name="矩形 12"/>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95736" y="260648"/>
            <a:ext cx="4104456" cy="630993"/>
          </a:xfrm>
          <a:prstGeom prst="rect">
            <a:avLst/>
          </a:prstGeom>
          <a:noFill/>
          <a:ln w="9525">
            <a:noFill/>
            <a:miter lim="800000"/>
            <a:headEnd/>
            <a:tailEnd/>
          </a:ln>
        </p:spPr>
      </p:pic>
      <p:sp>
        <p:nvSpPr>
          <p:cNvPr id="5" name="TextBox 4"/>
          <p:cNvSpPr txBox="1"/>
          <p:nvPr/>
        </p:nvSpPr>
        <p:spPr>
          <a:xfrm>
            <a:off x="539552" y="980728"/>
            <a:ext cx="8388424" cy="646331"/>
          </a:xfrm>
          <a:prstGeom prst="rect">
            <a:avLst/>
          </a:prstGeom>
          <a:noFill/>
        </p:spPr>
        <p:txBody>
          <a:bodyPr wrap="square" rtlCol="0">
            <a:spAutoFit/>
          </a:bodyPr>
          <a:lstStyle/>
          <a:p>
            <a:r>
              <a:rPr lang="en-US" altLang="zh-CN" dirty="0" smtClean="0"/>
              <a:t>α is a thermodynamic variable in an infinitesimal layer of updraft, tilde denotes an environmental value and u denotes the updraft property. S stands for sources or sinks.</a:t>
            </a:r>
            <a:endParaRPr lang="zh-CN" altLang="en-US" dirty="0"/>
          </a:p>
        </p:txBody>
      </p:sp>
      <p:sp>
        <p:nvSpPr>
          <p:cNvPr id="6" name="TextBox 5"/>
          <p:cNvSpPr txBox="1"/>
          <p:nvPr/>
        </p:nvSpPr>
        <p:spPr>
          <a:xfrm>
            <a:off x="8737762" y="404664"/>
            <a:ext cx="442750" cy="369332"/>
          </a:xfrm>
          <a:prstGeom prst="rect">
            <a:avLst/>
          </a:prstGeom>
          <a:noFill/>
        </p:spPr>
        <p:txBody>
          <a:bodyPr wrap="none" rtlCol="0">
            <a:spAutoFit/>
          </a:bodyPr>
          <a:lstStyle/>
          <a:p>
            <a:r>
              <a:rPr lang="en-US" altLang="zh-CN" dirty="0" smtClean="0"/>
              <a:t>(3)</a:t>
            </a:r>
            <a:endParaRPr lang="zh-CN" altLang="en-US" dirty="0"/>
          </a:p>
        </p:txBody>
      </p:sp>
      <p:sp>
        <p:nvSpPr>
          <p:cNvPr id="7" name="TextBox 6"/>
          <p:cNvSpPr txBox="1"/>
          <p:nvPr/>
        </p:nvSpPr>
        <p:spPr>
          <a:xfrm>
            <a:off x="611560" y="1628800"/>
            <a:ext cx="2778325" cy="369332"/>
          </a:xfrm>
          <a:prstGeom prst="rect">
            <a:avLst/>
          </a:prstGeom>
          <a:noFill/>
        </p:spPr>
        <p:txBody>
          <a:bodyPr wrap="none" rtlCol="0">
            <a:spAutoFit/>
          </a:bodyPr>
          <a:lstStyle/>
          <a:p>
            <a:r>
              <a:rPr lang="en-US" altLang="zh-CN" dirty="0" smtClean="0"/>
              <a:t>Together (2) and (3) we get </a:t>
            </a:r>
            <a:endParaRPr lang="zh-CN" altLang="en-US" dirty="0"/>
          </a:p>
        </p:txBody>
      </p:sp>
      <p:pic>
        <p:nvPicPr>
          <p:cNvPr id="3075" name="Picture 3"/>
          <p:cNvPicPr>
            <a:picLocks noChangeAspect="1" noChangeArrowheads="1"/>
          </p:cNvPicPr>
          <p:nvPr/>
        </p:nvPicPr>
        <p:blipFill>
          <a:blip r:embed="rId3" cstate="print"/>
          <a:srcRect/>
          <a:stretch>
            <a:fillRect/>
          </a:stretch>
        </p:blipFill>
        <p:spPr bwMode="auto">
          <a:xfrm>
            <a:off x="1835696" y="2060848"/>
            <a:ext cx="3976339" cy="568861"/>
          </a:xfrm>
          <a:prstGeom prst="rect">
            <a:avLst/>
          </a:prstGeom>
          <a:noFill/>
          <a:ln w="9525">
            <a:noFill/>
            <a:miter lim="800000"/>
            <a:headEnd/>
            <a:tailEnd/>
          </a:ln>
        </p:spPr>
      </p:pic>
      <p:sp>
        <p:nvSpPr>
          <p:cNvPr id="9" name="TextBox 8"/>
          <p:cNvSpPr txBox="1"/>
          <p:nvPr/>
        </p:nvSpPr>
        <p:spPr>
          <a:xfrm>
            <a:off x="8737762" y="2123564"/>
            <a:ext cx="442750" cy="369332"/>
          </a:xfrm>
          <a:prstGeom prst="rect">
            <a:avLst/>
          </a:prstGeom>
          <a:noFill/>
        </p:spPr>
        <p:txBody>
          <a:bodyPr wrap="none" rtlCol="0">
            <a:spAutoFit/>
          </a:bodyPr>
          <a:lstStyle/>
          <a:p>
            <a:r>
              <a:rPr lang="en-US" altLang="zh-CN" dirty="0" smtClean="0"/>
              <a:t>(4)</a:t>
            </a:r>
            <a:endParaRPr lang="zh-CN" altLang="en-US" dirty="0"/>
          </a:p>
        </p:txBody>
      </p:sp>
      <p:pic>
        <p:nvPicPr>
          <p:cNvPr id="3076" name="Picture 4"/>
          <p:cNvPicPr>
            <a:picLocks noChangeAspect="1" noChangeArrowheads="1"/>
          </p:cNvPicPr>
          <p:nvPr/>
        </p:nvPicPr>
        <p:blipFill>
          <a:blip r:embed="rId4" cstate="print"/>
          <a:srcRect/>
          <a:stretch>
            <a:fillRect/>
          </a:stretch>
        </p:blipFill>
        <p:spPr bwMode="auto">
          <a:xfrm>
            <a:off x="1903859" y="3267622"/>
            <a:ext cx="4429802" cy="593426"/>
          </a:xfrm>
          <a:prstGeom prst="rect">
            <a:avLst/>
          </a:prstGeom>
          <a:noFill/>
          <a:ln w="9525">
            <a:noFill/>
            <a:miter lim="800000"/>
            <a:headEnd/>
            <a:tailEnd/>
          </a:ln>
        </p:spPr>
      </p:pic>
      <p:sp>
        <p:nvSpPr>
          <p:cNvPr id="11" name="TextBox 10"/>
          <p:cNvSpPr txBox="1"/>
          <p:nvPr/>
        </p:nvSpPr>
        <p:spPr>
          <a:xfrm>
            <a:off x="683568" y="2780928"/>
            <a:ext cx="2559675" cy="369332"/>
          </a:xfrm>
          <a:prstGeom prst="rect">
            <a:avLst/>
          </a:prstGeom>
          <a:noFill/>
        </p:spPr>
        <p:txBody>
          <a:bodyPr wrap="none" rtlCol="0">
            <a:spAutoFit/>
          </a:bodyPr>
          <a:lstStyle/>
          <a:p>
            <a:r>
              <a:rPr lang="en-US" altLang="zh-CN" dirty="0" smtClean="0"/>
              <a:t>The same for downdraft: </a:t>
            </a:r>
            <a:endParaRPr lang="zh-CN" altLang="en-US" dirty="0"/>
          </a:p>
        </p:txBody>
      </p:sp>
      <p:sp>
        <p:nvSpPr>
          <p:cNvPr id="12" name="TextBox 11"/>
          <p:cNvSpPr txBox="1"/>
          <p:nvPr/>
        </p:nvSpPr>
        <p:spPr>
          <a:xfrm>
            <a:off x="8701250" y="3284984"/>
            <a:ext cx="442750" cy="369332"/>
          </a:xfrm>
          <a:prstGeom prst="rect">
            <a:avLst/>
          </a:prstGeom>
          <a:noFill/>
        </p:spPr>
        <p:txBody>
          <a:bodyPr wrap="none" rtlCol="0">
            <a:spAutoFit/>
          </a:bodyPr>
          <a:lstStyle/>
          <a:p>
            <a:r>
              <a:rPr lang="en-US" altLang="zh-CN" dirty="0" smtClean="0"/>
              <a:t>(5)</a:t>
            </a:r>
            <a:endParaRPr lang="zh-CN" altLang="en-US" dirty="0"/>
          </a:p>
        </p:txBody>
      </p:sp>
      <p:sp>
        <p:nvSpPr>
          <p:cNvPr id="13" name="TextBox 12"/>
          <p:cNvSpPr txBox="1"/>
          <p:nvPr/>
        </p:nvSpPr>
        <p:spPr>
          <a:xfrm>
            <a:off x="323528" y="4365104"/>
            <a:ext cx="2641108" cy="369332"/>
          </a:xfrm>
          <a:prstGeom prst="rect">
            <a:avLst/>
          </a:prstGeom>
          <a:noFill/>
        </p:spPr>
        <p:txBody>
          <a:bodyPr wrap="none" rtlCol="0">
            <a:spAutoFit/>
          </a:bodyPr>
          <a:lstStyle/>
          <a:p>
            <a:r>
              <a:rPr lang="en-US" altLang="zh-CN" dirty="0" smtClean="0"/>
              <a:t>(A) For moist static energy</a:t>
            </a:r>
            <a:endParaRPr lang="zh-CN" altLang="en-US" dirty="0"/>
          </a:p>
        </p:txBody>
      </p:sp>
      <p:pic>
        <p:nvPicPr>
          <p:cNvPr id="3077" name="Picture 5"/>
          <p:cNvPicPr>
            <a:picLocks noChangeAspect="1" noChangeArrowheads="1"/>
          </p:cNvPicPr>
          <p:nvPr/>
        </p:nvPicPr>
        <p:blipFill>
          <a:blip r:embed="rId5" cstate="print"/>
          <a:srcRect/>
          <a:stretch>
            <a:fillRect/>
          </a:stretch>
        </p:blipFill>
        <p:spPr bwMode="auto">
          <a:xfrm>
            <a:off x="2411761" y="4725145"/>
            <a:ext cx="3240359" cy="381575"/>
          </a:xfrm>
          <a:prstGeom prst="rect">
            <a:avLst/>
          </a:prstGeom>
          <a:noFill/>
          <a:ln w="9525">
            <a:noFill/>
            <a:miter lim="800000"/>
            <a:headEnd/>
            <a:tailEnd/>
          </a:ln>
        </p:spPr>
      </p:pic>
      <p:sp>
        <p:nvSpPr>
          <p:cNvPr id="15" name="TextBox 14"/>
          <p:cNvSpPr txBox="1"/>
          <p:nvPr/>
        </p:nvSpPr>
        <p:spPr>
          <a:xfrm>
            <a:off x="8701250" y="4725144"/>
            <a:ext cx="442750" cy="369332"/>
          </a:xfrm>
          <a:prstGeom prst="rect">
            <a:avLst/>
          </a:prstGeom>
          <a:noFill/>
        </p:spPr>
        <p:txBody>
          <a:bodyPr wrap="none" rtlCol="0">
            <a:spAutoFit/>
          </a:bodyPr>
          <a:lstStyle/>
          <a:p>
            <a:r>
              <a:rPr lang="en-US" altLang="zh-CN" dirty="0" smtClean="0"/>
              <a:t>(6)</a:t>
            </a:r>
            <a:endParaRPr lang="zh-CN" altLang="en-US" dirty="0"/>
          </a:p>
        </p:txBody>
      </p:sp>
      <p:pic>
        <p:nvPicPr>
          <p:cNvPr id="3078" name="Picture 6"/>
          <p:cNvPicPr>
            <a:picLocks noChangeAspect="1" noChangeArrowheads="1"/>
          </p:cNvPicPr>
          <p:nvPr/>
        </p:nvPicPr>
        <p:blipFill>
          <a:blip r:embed="rId6" cstate="print"/>
          <a:srcRect/>
          <a:stretch>
            <a:fillRect/>
          </a:stretch>
        </p:blipFill>
        <p:spPr bwMode="auto">
          <a:xfrm>
            <a:off x="1691680" y="5229200"/>
            <a:ext cx="3960440" cy="1460163"/>
          </a:xfrm>
          <a:prstGeom prst="rect">
            <a:avLst/>
          </a:prstGeom>
          <a:noFill/>
          <a:ln w="9525">
            <a:noFill/>
            <a:miter lim="800000"/>
            <a:headEnd/>
            <a:tailEnd/>
          </a:ln>
        </p:spPr>
      </p:pic>
      <p:sp>
        <p:nvSpPr>
          <p:cNvPr id="17" name="TextBox 16"/>
          <p:cNvSpPr txBox="1"/>
          <p:nvPr/>
        </p:nvSpPr>
        <p:spPr>
          <a:xfrm>
            <a:off x="8737762" y="5219908"/>
            <a:ext cx="442750" cy="369332"/>
          </a:xfrm>
          <a:prstGeom prst="rect">
            <a:avLst/>
          </a:prstGeom>
          <a:noFill/>
        </p:spPr>
        <p:txBody>
          <a:bodyPr wrap="none" rtlCol="0">
            <a:spAutoFit/>
          </a:bodyPr>
          <a:lstStyle/>
          <a:p>
            <a:r>
              <a:rPr lang="en-US" altLang="zh-CN" dirty="0" smtClean="0"/>
              <a:t>(7)</a:t>
            </a:r>
            <a:endParaRPr lang="zh-CN" altLang="en-US" dirty="0"/>
          </a:p>
        </p:txBody>
      </p:sp>
      <p:sp>
        <p:nvSpPr>
          <p:cNvPr id="18" name="TextBox 17"/>
          <p:cNvSpPr txBox="1"/>
          <p:nvPr/>
        </p:nvSpPr>
        <p:spPr>
          <a:xfrm>
            <a:off x="8701250" y="6165304"/>
            <a:ext cx="442750" cy="369332"/>
          </a:xfrm>
          <a:prstGeom prst="rect">
            <a:avLst/>
          </a:prstGeom>
          <a:noFill/>
        </p:spPr>
        <p:txBody>
          <a:bodyPr wrap="none" rtlCol="0">
            <a:spAutoFit/>
          </a:bodyPr>
          <a:lstStyle/>
          <a:p>
            <a:r>
              <a:rPr lang="en-US" altLang="zh-CN" dirty="0" smtClean="0"/>
              <a:t>(8)</a:t>
            </a:r>
            <a:endParaRPr lang="zh-CN" altLang="en-US" dirty="0"/>
          </a:p>
        </p:txBody>
      </p:sp>
      <p:sp>
        <p:nvSpPr>
          <p:cNvPr id="19" name="TextBox 18"/>
          <p:cNvSpPr txBox="1"/>
          <p:nvPr/>
        </p:nvSpPr>
        <p:spPr>
          <a:xfrm>
            <a:off x="401270" y="5229200"/>
            <a:ext cx="1794466" cy="369332"/>
          </a:xfrm>
          <a:prstGeom prst="rect">
            <a:avLst/>
          </a:prstGeom>
          <a:noFill/>
        </p:spPr>
        <p:txBody>
          <a:bodyPr wrap="none" rtlCol="0">
            <a:spAutoFit/>
          </a:bodyPr>
          <a:lstStyle/>
          <a:p>
            <a:r>
              <a:rPr lang="en-US" altLang="zh-CN" dirty="0" smtClean="0"/>
              <a:t>Together with (5)</a:t>
            </a:r>
            <a:endParaRPr lang="zh-CN" altLang="en-US" dirty="0"/>
          </a:p>
        </p:txBody>
      </p:sp>
      <p:sp>
        <p:nvSpPr>
          <p:cNvPr id="20" name="矩形 19"/>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75656" y="620688"/>
            <a:ext cx="3816424" cy="1092713"/>
          </a:xfrm>
          <a:prstGeom prst="rect">
            <a:avLst/>
          </a:prstGeom>
          <a:noFill/>
          <a:ln w="9525">
            <a:noFill/>
            <a:miter lim="800000"/>
            <a:headEnd/>
            <a:tailEnd/>
          </a:ln>
        </p:spPr>
      </p:pic>
      <p:sp>
        <p:nvSpPr>
          <p:cNvPr id="5" name="TextBox 4"/>
          <p:cNvSpPr txBox="1"/>
          <p:nvPr/>
        </p:nvSpPr>
        <p:spPr>
          <a:xfrm>
            <a:off x="467544" y="188640"/>
            <a:ext cx="2465098" cy="369332"/>
          </a:xfrm>
          <a:prstGeom prst="rect">
            <a:avLst/>
          </a:prstGeom>
          <a:noFill/>
        </p:spPr>
        <p:txBody>
          <a:bodyPr wrap="none" rtlCol="0">
            <a:spAutoFit/>
          </a:bodyPr>
          <a:lstStyle/>
          <a:p>
            <a:r>
              <a:rPr lang="en-US" altLang="zh-CN" dirty="0" smtClean="0"/>
              <a:t>(b) For moisture budget</a:t>
            </a:r>
            <a:endParaRPr lang="zh-CN" altLang="en-US" dirty="0"/>
          </a:p>
        </p:txBody>
      </p:sp>
      <p:sp>
        <p:nvSpPr>
          <p:cNvPr id="6" name="TextBox 5"/>
          <p:cNvSpPr txBox="1"/>
          <p:nvPr/>
        </p:nvSpPr>
        <p:spPr>
          <a:xfrm>
            <a:off x="8737762" y="548680"/>
            <a:ext cx="442750" cy="369332"/>
          </a:xfrm>
          <a:prstGeom prst="rect">
            <a:avLst/>
          </a:prstGeom>
          <a:noFill/>
        </p:spPr>
        <p:txBody>
          <a:bodyPr wrap="none" rtlCol="0">
            <a:spAutoFit/>
          </a:bodyPr>
          <a:lstStyle/>
          <a:p>
            <a:r>
              <a:rPr lang="en-US" altLang="zh-CN" dirty="0" smtClean="0"/>
              <a:t>(9)</a:t>
            </a:r>
            <a:endParaRPr lang="zh-CN" altLang="en-US" dirty="0"/>
          </a:p>
        </p:txBody>
      </p:sp>
      <p:sp>
        <p:nvSpPr>
          <p:cNvPr id="7" name="TextBox 6"/>
          <p:cNvSpPr txBox="1"/>
          <p:nvPr/>
        </p:nvSpPr>
        <p:spPr>
          <a:xfrm>
            <a:off x="8701250" y="1494076"/>
            <a:ext cx="559769" cy="369332"/>
          </a:xfrm>
          <a:prstGeom prst="rect">
            <a:avLst/>
          </a:prstGeom>
          <a:noFill/>
        </p:spPr>
        <p:txBody>
          <a:bodyPr wrap="none" rtlCol="0">
            <a:spAutoFit/>
          </a:bodyPr>
          <a:lstStyle/>
          <a:p>
            <a:r>
              <a:rPr lang="en-US" altLang="zh-CN" dirty="0" smtClean="0"/>
              <a:t>(10)</a:t>
            </a:r>
            <a:endParaRPr lang="zh-CN" altLang="en-US" dirty="0"/>
          </a:p>
        </p:txBody>
      </p:sp>
      <p:pic>
        <p:nvPicPr>
          <p:cNvPr id="4099" name="Picture 3"/>
          <p:cNvPicPr>
            <a:picLocks noChangeAspect="1" noChangeArrowheads="1"/>
          </p:cNvPicPr>
          <p:nvPr/>
        </p:nvPicPr>
        <p:blipFill>
          <a:blip r:embed="rId3" cstate="print"/>
          <a:srcRect/>
          <a:stretch>
            <a:fillRect/>
          </a:stretch>
        </p:blipFill>
        <p:spPr bwMode="auto">
          <a:xfrm>
            <a:off x="1547664" y="3230705"/>
            <a:ext cx="3897436" cy="88738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575048" y="4382833"/>
            <a:ext cx="3573016" cy="486327"/>
          </a:xfrm>
          <a:prstGeom prst="rect">
            <a:avLst/>
          </a:prstGeom>
          <a:noFill/>
          <a:ln w="9525">
            <a:noFill/>
            <a:miter lim="800000"/>
            <a:headEnd/>
            <a:tailEnd/>
          </a:ln>
        </p:spPr>
      </p:pic>
      <p:sp>
        <p:nvSpPr>
          <p:cNvPr id="10" name="TextBox 9"/>
          <p:cNvSpPr txBox="1"/>
          <p:nvPr/>
        </p:nvSpPr>
        <p:spPr>
          <a:xfrm>
            <a:off x="827585" y="1772816"/>
            <a:ext cx="7992887" cy="923330"/>
          </a:xfrm>
          <a:prstGeom prst="rect">
            <a:avLst/>
          </a:prstGeom>
          <a:noFill/>
        </p:spPr>
        <p:txBody>
          <a:bodyPr wrap="square" rtlCol="0">
            <a:spAutoFit/>
          </a:bodyPr>
          <a:lstStyle/>
          <a:p>
            <a:r>
              <a:rPr lang="en-US" altLang="zh-CN" dirty="0" smtClean="0"/>
              <a:t>S</a:t>
            </a:r>
            <a:r>
              <a:rPr lang="en-US" altLang="zh-CN" sz="1400" dirty="0" smtClean="0"/>
              <a:t>u</a:t>
            </a:r>
            <a:r>
              <a:rPr lang="en-US" altLang="zh-CN" dirty="0" smtClean="0"/>
              <a:t> is the total water that is rained out, C</a:t>
            </a:r>
            <a:r>
              <a:rPr lang="en-US" altLang="zh-CN" sz="1200" dirty="0" smtClean="0"/>
              <a:t>0</a:t>
            </a:r>
            <a:r>
              <a:rPr lang="en-US" altLang="zh-CN" dirty="0" smtClean="0"/>
              <a:t> is a rainfall conversion parameter and could be a function of cloud size or wind shear, </a:t>
            </a:r>
            <a:r>
              <a:rPr lang="en-US" altLang="zh-CN" dirty="0" err="1" smtClean="0"/>
              <a:t>q</a:t>
            </a:r>
            <a:r>
              <a:rPr lang="en-US" altLang="zh-CN" sz="1200" dirty="0" err="1" smtClean="0"/>
              <a:t>l</a:t>
            </a:r>
            <a:r>
              <a:rPr lang="en-US" altLang="zh-CN" dirty="0" smtClean="0"/>
              <a:t> is the suspended liquid water content in cloud and </a:t>
            </a:r>
            <a:r>
              <a:rPr lang="en-US" altLang="zh-CN" dirty="0" err="1" smtClean="0"/>
              <a:t>q</a:t>
            </a:r>
            <a:r>
              <a:rPr lang="en-US" altLang="zh-CN" sz="1200" dirty="0" err="1" smtClean="0"/>
              <a:t>u</a:t>
            </a:r>
            <a:r>
              <a:rPr lang="en-US" altLang="zh-CN" dirty="0" smtClean="0"/>
              <a:t> is the water vapor mixing ratio inside the updraft. </a:t>
            </a:r>
            <a:endParaRPr lang="zh-CN" altLang="en-US" dirty="0"/>
          </a:p>
        </p:txBody>
      </p:sp>
      <p:sp>
        <p:nvSpPr>
          <p:cNvPr id="11" name="TextBox 10"/>
          <p:cNvSpPr txBox="1"/>
          <p:nvPr/>
        </p:nvSpPr>
        <p:spPr>
          <a:xfrm>
            <a:off x="8676456" y="3788185"/>
            <a:ext cx="559769" cy="369332"/>
          </a:xfrm>
          <a:prstGeom prst="rect">
            <a:avLst/>
          </a:prstGeom>
          <a:noFill/>
        </p:spPr>
        <p:txBody>
          <a:bodyPr wrap="none" rtlCol="0">
            <a:spAutoFit/>
          </a:bodyPr>
          <a:lstStyle/>
          <a:p>
            <a:r>
              <a:rPr lang="en-US" altLang="zh-CN" dirty="0" smtClean="0"/>
              <a:t>(11)</a:t>
            </a:r>
            <a:endParaRPr lang="zh-CN" altLang="en-US" dirty="0"/>
          </a:p>
        </p:txBody>
      </p:sp>
      <p:sp>
        <p:nvSpPr>
          <p:cNvPr id="12" name="TextBox 11"/>
          <p:cNvSpPr txBox="1"/>
          <p:nvPr/>
        </p:nvSpPr>
        <p:spPr>
          <a:xfrm>
            <a:off x="8692751" y="4454841"/>
            <a:ext cx="559769" cy="369332"/>
          </a:xfrm>
          <a:prstGeom prst="rect">
            <a:avLst/>
          </a:prstGeom>
          <a:noFill/>
        </p:spPr>
        <p:txBody>
          <a:bodyPr wrap="none" rtlCol="0">
            <a:spAutoFit/>
          </a:bodyPr>
          <a:lstStyle/>
          <a:p>
            <a:r>
              <a:rPr lang="en-US" altLang="zh-CN" dirty="0" smtClean="0"/>
              <a:t>(12)</a:t>
            </a:r>
            <a:endParaRPr lang="zh-CN" altLang="en-US" dirty="0"/>
          </a:p>
        </p:txBody>
      </p:sp>
      <p:sp>
        <p:nvSpPr>
          <p:cNvPr id="13" name="TextBox 12"/>
          <p:cNvSpPr txBox="1"/>
          <p:nvPr/>
        </p:nvSpPr>
        <p:spPr>
          <a:xfrm>
            <a:off x="1043608" y="2852936"/>
            <a:ext cx="3926268" cy="369332"/>
          </a:xfrm>
          <a:prstGeom prst="rect">
            <a:avLst/>
          </a:prstGeom>
          <a:noFill/>
        </p:spPr>
        <p:txBody>
          <a:bodyPr wrap="none" rtlCol="0">
            <a:spAutoFit/>
          </a:bodyPr>
          <a:lstStyle/>
          <a:p>
            <a:r>
              <a:rPr lang="en-US" altLang="zh-CN" dirty="0" smtClean="0"/>
              <a:t>So, for updraft and downdraft we have :</a:t>
            </a:r>
            <a:endParaRPr lang="zh-CN" altLang="en-US" dirty="0"/>
          </a:p>
        </p:txBody>
      </p:sp>
      <p:sp>
        <p:nvSpPr>
          <p:cNvPr id="14" name="TextBox 13"/>
          <p:cNvSpPr txBox="1"/>
          <p:nvPr/>
        </p:nvSpPr>
        <p:spPr>
          <a:xfrm>
            <a:off x="1115616" y="5013176"/>
            <a:ext cx="4876078" cy="369332"/>
          </a:xfrm>
          <a:prstGeom prst="rect">
            <a:avLst/>
          </a:prstGeom>
          <a:noFill/>
        </p:spPr>
        <p:txBody>
          <a:bodyPr wrap="none" rtlCol="0">
            <a:spAutoFit/>
          </a:bodyPr>
          <a:lstStyle/>
          <a:p>
            <a:r>
              <a:rPr lang="en-US" altLang="zh-CN" dirty="0" smtClean="0"/>
              <a:t>Here </a:t>
            </a:r>
            <a:r>
              <a:rPr lang="en-US" altLang="zh-CN" dirty="0" err="1" smtClean="0"/>
              <a:t>S</a:t>
            </a:r>
            <a:r>
              <a:rPr lang="en-US" altLang="zh-CN" sz="1200" dirty="0" err="1" smtClean="0"/>
              <a:t>d</a:t>
            </a:r>
            <a:r>
              <a:rPr lang="en-US" altLang="zh-CN" dirty="0" smtClean="0"/>
              <a:t> is the source, namely, evaporation in rain.</a:t>
            </a:r>
            <a:endParaRPr lang="zh-CN" altLang="en-US" dirty="0"/>
          </a:p>
        </p:txBody>
      </p:sp>
      <p:pic>
        <p:nvPicPr>
          <p:cNvPr id="4101" name="Picture 5"/>
          <p:cNvPicPr>
            <a:picLocks noChangeAspect="1" noChangeArrowheads="1"/>
          </p:cNvPicPr>
          <p:nvPr/>
        </p:nvPicPr>
        <p:blipFill>
          <a:blip r:embed="rId5" cstate="print"/>
          <a:srcRect/>
          <a:stretch>
            <a:fillRect/>
          </a:stretch>
        </p:blipFill>
        <p:spPr bwMode="auto">
          <a:xfrm>
            <a:off x="4285930" y="5445224"/>
            <a:ext cx="3670446" cy="1412776"/>
          </a:xfrm>
          <a:prstGeom prst="rect">
            <a:avLst/>
          </a:prstGeom>
          <a:noFill/>
          <a:ln w="9525">
            <a:noFill/>
            <a:miter lim="800000"/>
            <a:headEnd/>
            <a:tailEnd/>
          </a:ln>
        </p:spPr>
      </p:pic>
      <p:sp>
        <p:nvSpPr>
          <p:cNvPr id="16" name="TextBox 15"/>
          <p:cNvSpPr txBox="1"/>
          <p:nvPr/>
        </p:nvSpPr>
        <p:spPr>
          <a:xfrm>
            <a:off x="755576" y="5949280"/>
            <a:ext cx="2346604" cy="369332"/>
          </a:xfrm>
          <a:prstGeom prst="rect">
            <a:avLst/>
          </a:prstGeom>
          <a:noFill/>
        </p:spPr>
        <p:txBody>
          <a:bodyPr wrap="none" rtlCol="0">
            <a:spAutoFit/>
          </a:bodyPr>
          <a:lstStyle/>
          <a:p>
            <a:r>
              <a:rPr lang="en-US" altLang="zh-CN" dirty="0" smtClean="0"/>
              <a:t>Approximate equation:</a:t>
            </a:r>
            <a:endParaRPr lang="zh-CN" altLang="en-US" dirty="0"/>
          </a:p>
        </p:txBody>
      </p:sp>
      <p:sp>
        <p:nvSpPr>
          <p:cNvPr id="17" name="TextBox 16"/>
          <p:cNvSpPr txBox="1"/>
          <p:nvPr/>
        </p:nvSpPr>
        <p:spPr>
          <a:xfrm>
            <a:off x="8676456" y="5445224"/>
            <a:ext cx="559769" cy="369332"/>
          </a:xfrm>
          <a:prstGeom prst="rect">
            <a:avLst/>
          </a:prstGeom>
          <a:noFill/>
        </p:spPr>
        <p:txBody>
          <a:bodyPr wrap="none" rtlCol="0">
            <a:spAutoFit/>
          </a:bodyPr>
          <a:lstStyle/>
          <a:p>
            <a:r>
              <a:rPr lang="en-US" altLang="zh-CN" dirty="0" smtClean="0"/>
              <a:t>(13)</a:t>
            </a:r>
            <a:endParaRPr lang="zh-CN" altLang="en-US" dirty="0"/>
          </a:p>
        </p:txBody>
      </p:sp>
      <p:sp>
        <p:nvSpPr>
          <p:cNvPr id="18" name="TextBox 17"/>
          <p:cNvSpPr txBox="1"/>
          <p:nvPr/>
        </p:nvSpPr>
        <p:spPr>
          <a:xfrm>
            <a:off x="8692751" y="6372036"/>
            <a:ext cx="559769" cy="369332"/>
          </a:xfrm>
          <a:prstGeom prst="rect">
            <a:avLst/>
          </a:prstGeom>
          <a:noFill/>
        </p:spPr>
        <p:txBody>
          <a:bodyPr wrap="none" rtlCol="0">
            <a:spAutoFit/>
          </a:bodyPr>
          <a:lstStyle/>
          <a:p>
            <a:r>
              <a:rPr lang="en-US" altLang="zh-CN" dirty="0" smtClean="0"/>
              <a:t>(14)</a:t>
            </a:r>
            <a:endParaRPr lang="zh-CN" altLang="en-US" dirty="0"/>
          </a:p>
        </p:txBody>
      </p:sp>
      <p:sp>
        <p:nvSpPr>
          <p:cNvPr id="19" name="矩形 18"/>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88640"/>
            <a:ext cx="1905073" cy="369332"/>
          </a:xfrm>
          <a:prstGeom prst="rect">
            <a:avLst/>
          </a:prstGeom>
          <a:noFill/>
        </p:spPr>
        <p:txBody>
          <a:bodyPr wrap="none" rtlCol="0">
            <a:spAutoFit/>
          </a:bodyPr>
          <a:lstStyle/>
          <a:p>
            <a:r>
              <a:rPr lang="en-US" altLang="zh-CN" dirty="0" smtClean="0"/>
              <a:t>(c) For mass fluxes</a:t>
            </a:r>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683568" y="548680"/>
            <a:ext cx="2333547" cy="27826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49474" y="831828"/>
            <a:ext cx="2094334" cy="292914"/>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83568" y="1052736"/>
            <a:ext cx="2626460" cy="512599"/>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683568" y="1556792"/>
            <a:ext cx="2592287" cy="497953"/>
          </a:xfrm>
          <a:prstGeom prst="rect">
            <a:avLst/>
          </a:prstGeom>
          <a:noFill/>
          <a:ln w="9525">
            <a:noFill/>
            <a:miter lim="800000"/>
            <a:headEnd/>
            <a:tailEnd/>
          </a:ln>
        </p:spPr>
      </p:pic>
      <p:sp>
        <p:nvSpPr>
          <p:cNvPr id="9" name="TextBox 8"/>
          <p:cNvSpPr txBox="1"/>
          <p:nvPr/>
        </p:nvSpPr>
        <p:spPr>
          <a:xfrm>
            <a:off x="899592" y="2132856"/>
            <a:ext cx="7992888" cy="646331"/>
          </a:xfrm>
          <a:prstGeom prst="rect">
            <a:avLst/>
          </a:prstGeom>
          <a:noFill/>
        </p:spPr>
        <p:txBody>
          <a:bodyPr wrap="square" rtlCol="0">
            <a:spAutoFit/>
          </a:bodyPr>
          <a:lstStyle/>
          <a:p>
            <a:r>
              <a:rPr lang="en-US" altLang="zh-CN" dirty="0" smtClean="0"/>
              <a:t>M</a:t>
            </a:r>
            <a:r>
              <a:rPr lang="en-US" altLang="zh-CN" sz="1200" dirty="0" smtClean="0"/>
              <a:t>b</a:t>
            </a:r>
            <a:r>
              <a:rPr lang="en-US" altLang="zh-CN" dirty="0" smtClean="0"/>
              <a:t> is the updraft base mass flux and m</a:t>
            </a:r>
            <a:r>
              <a:rPr lang="en-US" altLang="zh-CN" sz="1200" dirty="0" smtClean="0"/>
              <a:t>0</a:t>
            </a:r>
            <a:r>
              <a:rPr lang="en-US" altLang="zh-CN" dirty="0" smtClean="0"/>
              <a:t> is the downdraft base mass flux.    Is the normalized mass-flux profile.</a:t>
            </a:r>
            <a:endParaRPr lang="zh-CN" altLang="en-US" dirty="0"/>
          </a:p>
        </p:txBody>
      </p:sp>
      <p:sp>
        <p:nvSpPr>
          <p:cNvPr id="11" name="TextBox 10"/>
          <p:cNvSpPr txBox="1"/>
          <p:nvPr/>
        </p:nvSpPr>
        <p:spPr>
          <a:xfrm>
            <a:off x="539553" y="2816727"/>
            <a:ext cx="8604447" cy="923330"/>
          </a:xfrm>
          <a:prstGeom prst="rect">
            <a:avLst/>
          </a:prstGeom>
          <a:noFill/>
        </p:spPr>
        <p:txBody>
          <a:bodyPr wrap="square" rtlCol="0">
            <a:spAutoFit/>
          </a:bodyPr>
          <a:lstStyle/>
          <a:p>
            <a:r>
              <a:rPr lang="en-US" altLang="zh-CN" dirty="0" smtClean="0"/>
              <a:t>To leave only one unknown variable, it follow </a:t>
            </a:r>
            <a:r>
              <a:rPr lang="en-US" altLang="zh-CN" dirty="0" err="1" smtClean="0"/>
              <a:t>Houze</a:t>
            </a:r>
            <a:r>
              <a:rPr lang="en-US" altLang="zh-CN" dirty="0" smtClean="0"/>
              <a:t> et al (1979), and make the originating mass flux of the downdraft a function of updraft mass flux and </a:t>
            </a:r>
            <a:r>
              <a:rPr lang="en-US" altLang="zh-CN" dirty="0" err="1" smtClean="0"/>
              <a:t>reevaporation</a:t>
            </a:r>
            <a:r>
              <a:rPr lang="en-US" altLang="zh-CN" dirty="0" smtClean="0"/>
              <a:t> of convective condensate. So the condensate in updraft is  </a:t>
            </a:r>
            <a:endParaRPr lang="zh-CN" altLang="en-US" dirty="0"/>
          </a:p>
        </p:txBody>
      </p:sp>
      <p:pic>
        <p:nvPicPr>
          <p:cNvPr id="5127" name="Picture 7"/>
          <p:cNvPicPr>
            <a:picLocks noChangeAspect="1" noChangeArrowheads="1"/>
          </p:cNvPicPr>
          <p:nvPr/>
        </p:nvPicPr>
        <p:blipFill>
          <a:blip r:embed="rId6" cstate="print"/>
          <a:srcRect/>
          <a:stretch>
            <a:fillRect/>
          </a:stretch>
        </p:blipFill>
        <p:spPr bwMode="auto">
          <a:xfrm>
            <a:off x="7668344" y="2204864"/>
            <a:ext cx="199723" cy="252983"/>
          </a:xfrm>
          <a:prstGeom prst="rect">
            <a:avLst/>
          </a:prstGeom>
          <a:noFill/>
          <a:ln w="9525">
            <a:noFill/>
            <a:miter lim="800000"/>
            <a:headEnd/>
            <a:tailEnd/>
          </a:ln>
        </p:spPr>
      </p:pic>
      <p:sp>
        <p:nvSpPr>
          <p:cNvPr id="13" name="TextBox 12"/>
          <p:cNvSpPr txBox="1"/>
          <p:nvPr/>
        </p:nvSpPr>
        <p:spPr>
          <a:xfrm>
            <a:off x="8584231" y="539388"/>
            <a:ext cx="559769" cy="369332"/>
          </a:xfrm>
          <a:prstGeom prst="rect">
            <a:avLst/>
          </a:prstGeom>
          <a:noFill/>
        </p:spPr>
        <p:txBody>
          <a:bodyPr wrap="none" rtlCol="0">
            <a:spAutoFit/>
          </a:bodyPr>
          <a:lstStyle/>
          <a:p>
            <a:r>
              <a:rPr lang="en-US" altLang="zh-CN" dirty="0" smtClean="0"/>
              <a:t>(15)</a:t>
            </a:r>
            <a:endParaRPr lang="zh-CN" altLang="en-US" dirty="0"/>
          </a:p>
        </p:txBody>
      </p:sp>
      <p:sp>
        <p:nvSpPr>
          <p:cNvPr id="14" name="TextBox 13"/>
          <p:cNvSpPr txBox="1"/>
          <p:nvPr/>
        </p:nvSpPr>
        <p:spPr>
          <a:xfrm>
            <a:off x="8600526" y="764704"/>
            <a:ext cx="559769" cy="369332"/>
          </a:xfrm>
          <a:prstGeom prst="rect">
            <a:avLst/>
          </a:prstGeom>
          <a:noFill/>
        </p:spPr>
        <p:txBody>
          <a:bodyPr wrap="none" rtlCol="0">
            <a:spAutoFit/>
          </a:bodyPr>
          <a:lstStyle/>
          <a:p>
            <a:r>
              <a:rPr lang="en-US" altLang="zh-CN" dirty="0" smtClean="0"/>
              <a:t>(16)</a:t>
            </a:r>
            <a:endParaRPr lang="zh-CN" altLang="en-US" dirty="0"/>
          </a:p>
        </p:txBody>
      </p:sp>
      <p:sp>
        <p:nvSpPr>
          <p:cNvPr id="15" name="TextBox 14"/>
          <p:cNvSpPr txBox="1"/>
          <p:nvPr/>
        </p:nvSpPr>
        <p:spPr>
          <a:xfrm>
            <a:off x="8584231" y="1115452"/>
            <a:ext cx="559769" cy="369332"/>
          </a:xfrm>
          <a:prstGeom prst="rect">
            <a:avLst/>
          </a:prstGeom>
          <a:noFill/>
        </p:spPr>
        <p:txBody>
          <a:bodyPr wrap="none" rtlCol="0">
            <a:spAutoFit/>
          </a:bodyPr>
          <a:lstStyle/>
          <a:p>
            <a:r>
              <a:rPr lang="en-US" altLang="zh-CN" dirty="0" smtClean="0"/>
              <a:t>(17)</a:t>
            </a:r>
            <a:endParaRPr lang="zh-CN" altLang="en-US" dirty="0"/>
          </a:p>
        </p:txBody>
      </p:sp>
      <p:sp>
        <p:nvSpPr>
          <p:cNvPr id="16" name="TextBox 15"/>
          <p:cNvSpPr txBox="1"/>
          <p:nvPr/>
        </p:nvSpPr>
        <p:spPr>
          <a:xfrm>
            <a:off x="8600526" y="1556792"/>
            <a:ext cx="559769" cy="369332"/>
          </a:xfrm>
          <a:prstGeom prst="rect">
            <a:avLst/>
          </a:prstGeom>
          <a:noFill/>
        </p:spPr>
        <p:txBody>
          <a:bodyPr wrap="none" rtlCol="0">
            <a:spAutoFit/>
          </a:bodyPr>
          <a:lstStyle/>
          <a:p>
            <a:r>
              <a:rPr lang="en-US" altLang="zh-CN" dirty="0" smtClean="0"/>
              <a:t>(18)</a:t>
            </a:r>
            <a:endParaRPr lang="zh-CN" altLang="en-US" dirty="0"/>
          </a:p>
        </p:txBody>
      </p:sp>
      <p:pic>
        <p:nvPicPr>
          <p:cNvPr id="5128" name="Picture 8"/>
          <p:cNvPicPr>
            <a:picLocks noChangeAspect="1" noChangeArrowheads="1"/>
          </p:cNvPicPr>
          <p:nvPr/>
        </p:nvPicPr>
        <p:blipFill>
          <a:blip r:embed="rId7" cstate="print"/>
          <a:srcRect/>
          <a:stretch>
            <a:fillRect/>
          </a:stretch>
        </p:blipFill>
        <p:spPr bwMode="auto">
          <a:xfrm>
            <a:off x="611560" y="5085184"/>
            <a:ext cx="3456384" cy="707353"/>
          </a:xfrm>
          <a:prstGeom prst="rect">
            <a:avLst/>
          </a:prstGeom>
          <a:noFill/>
          <a:ln w="9525">
            <a:noFill/>
            <a:miter lim="800000"/>
            <a:headEnd/>
            <a:tailEnd/>
          </a:ln>
        </p:spPr>
      </p:pic>
      <p:pic>
        <p:nvPicPr>
          <p:cNvPr id="5129" name="Picture 9"/>
          <p:cNvPicPr>
            <a:picLocks noChangeAspect="1" noChangeArrowheads="1"/>
          </p:cNvPicPr>
          <p:nvPr/>
        </p:nvPicPr>
        <p:blipFill>
          <a:blip r:embed="rId8" cstate="print"/>
          <a:srcRect/>
          <a:stretch>
            <a:fillRect/>
          </a:stretch>
        </p:blipFill>
        <p:spPr bwMode="auto">
          <a:xfrm>
            <a:off x="683568" y="3861048"/>
            <a:ext cx="3425941" cy="595587"/>
          </a:xfrm>
          <a:prstGeom prst="rect">
            <a:avLst/>
          </a:prstGeom>
          <a:noFill/>
          <a:ln w="9525">
            <a:noFill/>
            <a:miter lim="800000"/>
            <a:headEnd/>
            <a:tailEnd/>
          </a:ln>
        </p:spPr>
      </p:pic>
      <p:pic>
        <p:nvPicPr>
          <p:cNvPr id="5130" name="Picture 10"/>
          <p:cNvPicPr>
            <a:picLocks noChangeAspect="1" noChangeArrowheads="1"/>
          </p:cNvPicPr>
          <p:nvPr/>
        </p:nvPicPr>
        <p:blipFill>
          <a:blip r:embed="rId9" cstate="print"/>
          <a:srcRect/>
          <a:stretch>
            <a:fillRect/>
          </a:stretch>
        </p:blipFill>
        <p:spPr bwMode="auto">
          <a:xfrm>
            <a:off x="4211960" y="3933057"/>
            <a:ext cx="1200133" cy="360040"/>
          </a:xfrm>
          <a:prstGeom prst="rect">
            <a:avLst/>
          </a:prstGeom>
          <a:noFill/>
          <a:ln w="9525">
            <a:noFill/>
            <a:miter lim="800000"/>
            <a:headEnd/>
            <a:tailEnd/>
          </a:ln>
        </p:spPr>
      </p:pic>
      <p:pic>
        <p:nvPicPr>
          <p:cNvPr id="5131" name="Picture 11"/>
          <p:cNvPicPr>
            <a:picLocks noChangeAspect="1" noChangeArrowheads="1"/>
          </p:cNvPicPr>
          <p:nvPr/>
        </p:nvPicPr>
        <p:blipFill>
          <a:blip r:embed="rId10" cstate="print"/>
          <a:srcRect/>
          <a:stretch>
            <a:fillRect/>
          </a:stretch>
        </p:blipFill>
        <p:spPr bwMode="auto">
          <a:xfrm>
            <a:off x="611560" y="4437112"/>
            <a:ext cx="3277170" cy="559992"/>
          </a:xfrm>
          <a:prstGeom prst="rect">
            <a:avLst/>
          </a:prstGeom>
          <a:noFill/>
          <a:ln w="9525">
            <a:noFill/>
            <a:miter lim="800000"/>
            <a:headEnd/>
            <a:tailEnd/>
          </a:ln>
        </p:spPr>
      </p:pic>
      <p:pic>
        <p:nvPicPr>
          <p:cNvPr id="5132" name="Picture 12"/>
          <p:cNvPicPr>
            <a:picLocks noChangeAspect="1" noChangeArrowheads="1"/>
          </p:cNvPicPr>
          <p:nvPr/>
        </p:nvPicPr>
        <p:blipFill>
          <a:blip r:embed="rId11" cstate="print"/>
          <a:srcRect/>
          <a:stretch>
            <a:fillRect/>
          </a:stretch>
        </p:blipFill>
        <p:spPr bwMode="auto">
          <a:xfrm>
            <a:off x="3923928" y="4509120"/>
            <a:ext cx="1183382" cy="371381"/>
          </a:xfrm>
          <a:prstGeom prst="rect">
            <a:avLst/>
          </a:prstGeom>
          <a:noFill/>
          <a:ln w="9525">
            <a:noFill/>
            <a:miter lim="800000"/>
            <a:headEnd/>
            <a:tailEnd/>
          </a:ln>
        </p:spPr>
      </p:pic>
      <p:sp>
        <p:nvSpPr>
          <p:cNvPr id="22" name="TextBox 21"/>
          <p:cNvSpPr txBox="1"/>
          <p:nvPr/>
        </p:nvSpPr>
        <p:spPr>
          <a:xfrm>
            <a:off x="8584231" y="4005064"/>
            <a:ext cx="559769" cy="369332"/>
          </a:xfrm>
          <a:prstGeom prst="rect">
            <a:avLst/>
          </a:prstGeom>
          <a:noFill/>
        </p:spPr>
        <p:txBody>
          <a:bodyPr wrap="none" rtlCol="0">
            <a:spAutoFit/>
          </a:bodyPr>
          <a:lstStyle/>
          <a:p>
            <a:r>
              <a:rPr lang="en-US" altLang="zh-CN" dirty="0" smtClean="0"/>
              <a:t>(19)</a:t>
            </a:r>
            <a:endParaRPr lang="zh-CN" altLang="en-US" dirty="0"/>
          </a:p>
        </p:txBody>
      </p:sp>
      <p:sp>
        <p:nvSpPr>
          <p:cNvPr id="23" name="TextBox 22"/>
          <p:cNvSpPr txBox="1"/>
          <p:nvPr/>
        </p:nvSpPr>
        <p:spPr>
          <a:xfrm>
            <a:off x="8567936" y="4499828"/>
            <a:ext cx="559769" cy="369332"/>
          </a:xfrm>
          <a:prstGeom prst="rect">
            <a:avLst/>
          </a:prstGeom>
          <a:noFill/>
        </p:spPr>
        <p:txBody>
          <a:bodyPr wrap="none" rtlCol="0">
            <a:spAutoFit/>
          </a:bodyPr>
          <a:lstStyle/>
          <a:p>
            <a:r>
              <a:rPr lang="en-US" altLang="zh-CN" dirty="0" smtClean="0"/>
              <a:t>(20)</a:t>
            </a:r>
            <a:endParaRPr lang="zh-CN" altLang="en-US" dirty="0"/>
          </a:p>
        </p:txBody>
      </p:sp>
      <p:sp>
        <p:nvSpPr>
          <p:cNvPr id="24" name="TextBox 23"/>
          <p:cNvSpPr txBox="1"/>
          <p:nvPr/>
        </p:nvSpPr>
        <p:spPr>
          <a:xfrm>
            <a:off x="8584231" y="5229200"/>
            <a:ext cx="559769" cy="369332"/>
          </a:xfrm>
          <a:prstGeom prst="rect">
            <a:avLst/>
          </a:prstGeom>
          <a:noFill/>
        </p:spPr>
        <p:txBody>
          <a:bodyPr wrap="none" rtlCol="0">
            <a:spAutoFit/>
          </a:bodyPr>
          <a:lstStyle/>
          <a:p>
            <a:r>
              <a:rPr lang="en-US" altLang="zh-CN" dirty="0" smtClean="0"/>
              <a:t>(21)</a:t>
            </a:r>
            <a:endParaRPr lang="zh-CN" altLang="en-US" dirty="0"/>
          </a:p>
        </p:txBody>
      </p:sp>
      <p:sp>
        <p:nvSpPr>
          <p:cNvPr id="25" name="矩形 24"/>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627785" y="692697"/>
            <a:ext cx="2880319" cy="864096"/>
          </a:xfrm>
          <a:prstGeom prst="rect">
            <a:avLst/>
          </a:prstGeom>
          <a:noFill/>
          <a:ln w="9525">
            <a:noFill/>
            <a:miter lim="800000"/>
            <a:headEnd/>
            <a:tailEnd/>
          </a:ln>
        </p:spPr>
      </p:pic>
      <p:sp>
        <p:nvSpPr>
          <p:cNvPr id="5" name="矩形 4"/>
          <p:cNvSpPr/>
          <p:nvPr/>
        </p:nvSpPr>
        <p:spPr>
          <a:xfrm>
            <a:off x="251520" y="1556792"/>
            <a:ext cx="8424936" cy="1200329"/>
          </a:xfrm>
          <a:prstGeom prst="rect">
            <a:avLst/>
          </a:prstGeom>
        </p:spPr>
        <p:txBody>
          <a:bodyPr wrap="square">
            <a:spAutoFit/>
          </a:bodyPr>
          <a:lstStyle/>
          <a:p>
            <a:r>
              <a:rPr lang="en-US" altLang="zh-CN" dirty="0" smtClean="0"/>
              <a:t>where I1 is the normalized updraft condensation, I2 is the normalized downdraft evaporation, and β is the fraction of updraft condensation that re-evaporates in the downdraft. β depends on the wind shear and typically varies between 0.3 and 0.5. Rainfall is given by</a:t>
            </a:r>
            <a:endParaRPr lang="zh-CN" altLang="en-US" dirty="0"/>
          </a:p>
        </p:txBody>
      </p:sp>
      <p:sp>
        <p:nvSpPr>
          <p:cNvPr id="6" name="TextBox 5"/>
          <p:cNvSpPr txBox="1"/>
          <p:nvPr/>
        </p:nvSpPr>
        <p:spPr>
          <a:xfrm>
            <a:off x="8584231" y="908720"/>
            <a:ext cx="559769" cy="369332"/>
          </a:xfrm>
          <a:prstGeom prst="rect">
            <a:avLst/>
          </a:prstGeom>
          <a:noFill/>
        </p:spPr>
        <p:txBody>
          <a:bodyPr wrap="none" rtlCol="0">
            <a:spAutoFit/>
          </a:bodyPr>
          <a:lstStyle/>
          <a:p>
            <a:r>
              <a:rPr lang="en-US" altLang="zh-CN" dirty="0" smtClean="0"/>
              <a:t>(22)</a:t>
            </a:r>
            <a:endParaRPr lang="zh-CN" altLang="en-US" dirty="0"/>
          </a:p>
        </p:txBody>
      </p:sp>
      <p:pic>
        <p:nvPicPr>
          <p:cNvPr id="6147" name="Picture 3"/>
          <p:cNvPicPr>
            <a:picLocks noChangeAspect="1" noChangeArrowheads="1"/>
          </p:cNvPicPr>
          <p:nvPr/>
        </p:nvPicPr>
        <p:blipFill>
          <a:blip r:embed="rId3" cstate="print"/>
          <a:srcRect/>
          <a:stretch>
            <a:fillRect/>
          </a:stretch>
        </p:blipFill>
        <p:spPr bwMode="auto">
          <a:xfrm>
            <a:off x="2411760" y="2564904"/>
            <a:ext cx="3580941" cy="720080"/>
          </a:xfrm>
          <a:prstGeom prst="rect">
            <a:avLst/>
          </a:prstGeom>
          <a:noFill/>
          <a:ln w="9525">
            <a:noFill/>
            <a:miter lim="800000"/>
            <a:headEnd/>
            <a:tailEnd/>
          </a:ln>
        </p:spPr>
      </p:pic>
      <p:sp>
        <p:nvSpPr>
          <p:cNvPr id="8" name="TextBox 7"/>
          <p:cNvSpPr txBox="1"/>
          <p:nvPr/>
        </p:nvSpPr>
        <p:spPr>
          <a:xfrm>
            <a:off x="8584231" y="2780928"/>
            <a:ext cx="559769" cy="369332"/>
          </a:xfrm>
          <a:prstGeom prst="rect">
            <a:avLst/>
          </a:prstGeom>
          <a:noFill/>
        </p:spPr>
        <p:txBody>
          <a:bodyPr wrap="none" rtlCol="0">
            <a:spAutoFit/>
          </a:bodyPr>
          <a:lstStyle/>
          <a:p>
            <a:r>
              <a:rPr lang="en-US" altLang="zh-CN" dirty="0" smtClean="0"/>
              <a:t>(23)</a:t>
            </a:r>
            <a:endParaRPr lang="zh-CN" altLang="en-US" dirty="0"/>
          </a:p>
        </p:txBody>
      </p:sp>
      <p:sp>
        <p:nvSpPr>
          <p:cNvPr id="7" name="矩形 6"/>
          <p:cNvSpPr/>
          <p:nvPr/>
        </p:nvSpPr>
        <p:spPr>
          <a:xfrm>
            <a:off x="251520" y="3645024"/>
            <a:ext cx="8640960" cy="646331"/>
          </a:xfrm>
          <a:prstGeom prst="rect">
            <a:avLst/>
          </a:prstGeom>
        </p:spPr>
        <p:txBody>
          <a:bodyPr wrap="square">
            <a:spAutoFit/>
          </a:bodyPr>
          <a:lstStyle/>
          <a:p>
            <a:r>
              <a:rPr lang="en-US" altLang="zh-CN" dirty="0" smtClean="0"/>
              <a:t>The levels of maximum and </a:t>
            </a:r>
            <a:r>
              <a:rPr lang="en-US" altLang="zh-CN" dirty="0" smtClean="0"/>
              <a:t>minimum moist </a:t>
            </a:r>
            <a:r>
              <a:rPr lang="en-US" altLang="zh-CN" dirty="0" smtClean="0"/>
              <a:t>static energy indicate the originating levels of the </a:t>
            </a:r>
            <a:r>
              <a:rPr lang="en-US" altLang="zh-CN" dirty="0" smtClean="0"/>
              <a:t>updraft and </a:t>
            </a:r>
            <a:r>
              <a:rPr lang="en-US" altLang="zh-CN" dirty="0" smtClean="0"/>
              <a:t>downdraft, respectively</a:t>
            </a:r>
            <a:r>
              <a:rPr lang="en-US" altLang="zh-CN" dirty="0" smtClean="0"/>
              <a:t>. That is the boundary conditions: </a:t>
            </a:r>
          </a:p>
        </p:txBody>
      </p:sp>
      <p:pic>
        <p:nvPicPr>
          <p:cNvPr id="1026" name="Picture 2"/>
          <p:cNvPicPr>
            <a:picLocks noChangeAspect="1" noChangeArrowheads="1"/>
          </p:cNvPicPr>
          <p:nvPr/>
        </p:nvPicPr>
        <p:blipFill>
          <a:blip r:embed="rId4" cstate="print"/>
          <a:srcRect/>
          <a:stretch>
            <a:fillRect/>
          </a:stretch>
        </p:blipFill>
        <p:spPr bwMode="auto">
          <a:xfrm>
            <a:off x="251520" y="3356992"/>
            <a:ext cx="3700833" cy="31754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39552" y="4437112"/>
            <a:ext cx="3141538" cy="614939"/>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39552" y="5085184"/>
            <a:ext cx="2016224" cy="38545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Feedback</a:t>
            </a:r>
            <a:endParaRPr lang="zh-CN" altLang="en-US" dirty="0"/>
          </a:p>
        </p:txBody>
      </p:sp>
      <p:sp>
        <p:nvSpPr>
          <p:cNvPr id="4" name="TextBox 3"/>
          <p:cNvSpPr txBox="1"/>
          <p:nvPr/>
        </p:nvSpPr>
        <p:spPr>
          <a:xfrm>
            <a:off x="323528" y="1196752"/>
            <a:ext cx="8748464" cy="707886"/>
          </a:xfrm>
          <a:prstGeom prst="rect">
            <a:avLst/>
          </a:prstGeom>
          <a:noFill/>
        </p:spPr>
        <p:txBody>
          <a:bodyPr wrap="square" rtlCol="0">
            <a:spAutoFit/>
          </a:bodyPr>
          <a:lstStyle/>
          <a:p>
            <a:r>
              <a:rPr lang="en-US" altLang="zh-CN" sz="2000" b="1" u="sng" dirty="0" smtClean="0"/>
              <a:t>The feedback specifies the modification of the environment  by convection. It distributes the total integrated heating and drying in the vertical. </a:t>
            </a:r>
          </a:p>
        </p:txBody>
      </p:sp>
      <p:pic>
        <p:nvPicPr>
          <p:cNvPr id="7170" name="Picture 2"/>
          <p:cNvPicPr>
            <a:picLocks noChangeAspect="1" noChangeArrowheads="1"/>
          </p:cNvPicPr>
          <p:nvPr/>
        </p:nvPicPr>
        <p:blipFill>
          <a:blip r:embed="rId2" cstate="print"/>
          <a:srcRect/>
          <a:stretch>
            <a:fillRect/>
          </a:stretch>
        </p:blipFill>
        <p:spPr bwMode="auto">
          <a:xfrm>
            <a:off x="107504" y="1844824"/>
            <a:ext cx="4234598" cy="57251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27984" y="1854333"/>
            <a:ext cx="3942208" cy="638563"/>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07504" y="3068960"/>
            <a:ext cx="4637335" cy="577697"/>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4716016" y="3096766"/>
            <a:ext cx="4018731" cy="548258"/>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3203451" y="2564904"/>
            <a:ext cx="1440557" cy="363116"/>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107504" y="3933057"/>
            <a:ext cx="3680118" cy="648071"/>
          </a:xfrm>
          <a:prstGeom prst="rect">
            <a:avLst/>
          </a:prstGeom>
          <a:noFill/>
          <a:ln w="9525">
            <a:noFill/>
            <a:miter lim="800000"/>
            <a:headEnd/>
            <a:tailEnd/>
          </a:ln>
        </p:spPr>
      </p:pic>
      <p:pic>
        <p:nvPicPr>
          <p:cNvPr id="7176" name="Picture 8"/>
          <p:cNvPicPr>
            <a:picLocks noChangeAspect="1" noChangeArrowheads="1"/>
          </p:cNvPicPr>
          <p:nvPr/>
        </p:nvPicPr>
        <p:blipFill>
          <a:blip r:embed="rId8" cstate="print"/>
          <a:srcRect/>
          <a:stretch>
            <a:fillRect/>
          </a:stretch>
        </p:blipFill>
        <p:spPr bwMode="auto">
          <a:xfrm>
            <a:off x="107504" y="4653136"/>
            <a:ext cx="4286622" cy="628405"/>
          </a:xfrm>
          <a:prstGeom prst="rect">
            <a:avLst/>
          </a:prstGeom>
          <a:noFill/>
          <a:ln w="9525">
            <a:noFill/>
            <a:miter lim="800000"/>
            <a:headEnd/>
            <a:tailEnd/>
          </a:ln>
        </p:spPr>
      </p:pic>
      <p:pic>
        <p:nvPicPr>
          <p:cNvPr id="7177" name="Picture 9"/>
          <p:cNvPicPr>
            <a:picLocks noChangeAspect="1" noChangeArrowheads="1"/>
          </p:cNvPicPr>
          <p:nvPr/>
        </p:nvPicPr>
        <p:blipFill>
          <a:blip r:embed="rId9" cstate="print"/>
          <a:srcRect/>
          <a:stretch>
            <a:fillRect/>
          </a:stretch>
        </p:blipFill>
        <p:spPr bwMode="auto">
          <a:xfrm>
            <a:off x="4427984" y="4725144"/>
            <a:ext cx="2893119" cy="528907"/>
          </a:xfrm>
          <a:prstGeom prst="rect">
            <a:avLst/>
          </a:prstGeom>
          <a:noFill/>
          <a:ln w="9525">
            <a:noFill/>
            <a:miter lim="800000"/>
            <a:headEnd/>
            <a:tailEnd/>
          </a:ln>
        </p:spPr>
      </p:pic>
      <p:sp>
        <p:nvSpPr>
          <p:cNvPr id="13" name="TextBox 12"/>
          <p:cNvSpPr txBox="1"/>
          <p:nvPr/>
        </p:nvSpPr>
        <p:spPr>
          <a:xfrm>
            <a:off x="8676456" y="1988840"/>
            <a:ext cx="559769" cy="369332"/>
          </a:xfrm>
          <a:prstGeom prst="rect">
            <a:avLst/>
          </a:prstGeom>
          <a:noFill/>
        </p:spPr>
        <p:txBody>
          <a:bodyPr wrap="none" rtlCol="0">
            <a:spAutoFit/>
          </a:bodyPr>
          <a:lstStyle/>
          <a:p>
            <a:r>
              <a:rPr lang="en-US" altLang="zh-CN" dirty="0" smtClean="0"/>
              <a:t>(24)</a:t>
            </a:r>
            <a:endParaRPr lang="zh-CN" altLang="en-US" dirty="0"/>
          </a:p>
        </p:txBody>
      </p:sp>
      <p:sp>
        <p:nvSpPr>
          <p:cNvPr id="14" name="TextBox 13"/>
          <p:cNvSpPr txBox="1"/>
          <p:nvPr/>
        </p:nvSpPr>
        <p:spPr>
          <a:xfrm>
            <a:off x="8692751" y="2627620"/>
            <a:ext cx="559769" cy="369332"/>
          </a:xfrm>
          <a:prstGeom prst="rect">
            <a:avLst/>
          </a:prstGeom>
          <a:noFill/>
        </p:spPr>
        <p:txBody>
          <a:bodyPr wrap="none" rtlCol="0">
            <a:spAutoFit/>
          </a:bodyPr>
          <a:lstStyle/>
          <a:p>
            <a:r>
              <a:rPr lang="en-US" altLang="zh-CN" dirty="0" smtClean="0"/>
              <a:t>(25)</a:t>
            </a:r>
            <a:endParaRPr lang="zh-CN" altLang="en-US" dirty="0"/>
          </a:p>
        </p:txBody>
      </p:sp>
      <p:sp>
        <p:nvSpPr>
          <p:cNvPr id="15" name="TextBox 14"/>
          <p:cNvSpPr txBox="1"/>
          <p:nvPr/>
        </p:nvSpPr>
        <p:spPr>
          <a:xfrm>
            <a:off x="8692751" y="3140968"/>
            <a:ext cx="559769" cy="369332"/>
          </a:xfrm>
          <a:prstGeom prst="rect">
            <a:avLst/>
          </a:prstGeom>
          <a:noFill/>
        </p:spPr>
        <p:txBody>
          <a:bodyPr wrap="none" rtlCol="0">
            <a:spAutoFit/>
          </a:bodyPr>
          <a:lstStyle/>
          <a:p>
            <a:r>
              <a:rPr lang="en-US" altLang="zh-CN" dirty="0" smtClean="0"/>
              <a:t>(26)</a:t>
            </a:r>
            <a:endParaRPr lang="zh-CN" altLang="en-US" dirty="0"/>
          </a:p>
        </p:txBody>
      </p:sp>
      <p:sp>
        <p:nvSpPr>
          <p:cNvPr id="16" name="TextBox 15"/>
          <p:cNvSpPr txBox="1"/>
          <p:nvPr/>
        </p:nvSpPr>
        <p:spPr>
          <a:xfrm>
            <a:off x="8676456" y="4221088"/>
            <a:ext cx="559769" cy="369332"/>
          </a:xfrm>
          <a:prstGeom prst="rect">
            <a:avLst/>
          </a:prstGeom>
          <a:noFill/>
        </p:spPr>
        <p:txBody>
          <a:bodyPr wrap="none" rtlCol="0">
            <a:spAutoFit/>
          </a:bodyPr>
          <a:lstStyle/>
          <a:p>
            <a:r>
              <a:rPr lang="en-US" altLang="zh-CN" dirty="0" smtClean="0"/>
              <a:t>(27)</a:t>
            </a:r>
            <a:endParaRPr lang="zh-CN" altLang="en-US" dirty="0"/>
          </a:p>
        </p:txBody>
      </p:sp>
      <p:sp>
        <p:nvSpPr>
          <p:cNvPr id="17" name="TextBox 16"/>
          <p:cNvSpPr txBox="1"/>
          <p:nvPr/>
        </p:nvSpPr>
        <p:spPr>
          <a:xfrm>
            <a:off x="8692751" y="4869160"/>
            <a:ext cx="559769" cy="369332"/>
          </a:xfrm>
          <a:prstGeom prst="rect">
            <a:avLst/>
          </a:prstGeom>
          <a:noFill/>
        </p:spPr>
        <p:txBody>
          <a:bodyPr wrap="none" rtlCol="0">
            <a:spAutoFit/>
          </a:bodyPr>
          <a:lstStyle/>
          <a:p>
            <a:r>
              <a:rPr lang="en-US" altLang="zh-CN" dirty="0" smtClean="0"/>
              <a:t>(28)</a:t>
            </a:r>
            <a:endParaRPr lang="zh-CN" altLang="en-US" dirty="0"/>
          </a:p>
        </p:txBody>
      </p:sp>
      <p:sp>
        <p:nvSpPr>
          <p:cNvPr id="18" name="TextBox 17"/>
          <p:cNvSpPr txBox="1"/>
          <p:nvPr/>
        </p:nvSpPr>
        <p:spPr>
          <a:xfrm>
            <a:off x="467544" y="5590981"/>
            <a:ext cx="8496944" cy="646331"/>
          </a:xfrm>
          <a:prstGeom prst="rect">
            <a:avLst/>
          </a:prstGeom>
          <a:noFill/>
        </p:spPr>
        <p:txBody>
          <a:bodyPr wrap="square" rtlCol="0">
            <a:spAutoFit/>
          </a:bodyPr>
          <a:lstStyle/>
          <a:p>
            <a:r>
              <a:rPr lang="en-US" altLang="zh-CN" dirty="0" smtClean="0"/>
              <a:t>Fs is the flux of dry static energy, </a:t>
            </a:r>
            <a:r>
              <a:rPr lang="en-US" altLang="zh-CN" dirty="0" err="1" smtClean="0"/>
              <a:t>Fq</a:t>
            </a:r>
            <a:r>
              <a:rPr lang="en-US" altLang="zh-CN" dirty="0" smtClean="0"/>
              <a:t> is the flux of water vapor, Fl is the flux of suspended cloud liquid water and </a:t>
            </a:r>
            <a:r>
              <a:rPr lang="en-US" altLang="zh-CN" dirty="0" err="1" smtClean="0"/>
              <a:t>Rc</a:t>
            </a:r>
            <a:r>
              <a:rPr lang="en-US" altLang="zh-CN" dirty="0" smtClean="0"/>
              <a:t> is the convective-scale sink of cloud water</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Dynamic control </a:t>
            </a:r>
            <a:endParaRPr lang="zh-CN" altLang="en-US" dirty="0"/>
          </a:p>
        </p:txBody>
      </p:sp>
      <p:sp>
        <p:nvSpPr>
          <p:cNvPr id="4" name="TextBox 3"/>
          <p:cNvSpPr txBox="1"/>
          <p:nvPr/>
        </p:nvSpPr>
        <p:spPr>
          <a:xfrm>
            <a:off x="395536" y="1268760"/>
            <a:ext cx="8568952" cy="707886"/>
          </a:xfrm>
          <a:prstGeom prst="rect">
            <a:avLst/>
          </a:prstGeom>
          <a:noFill/>
        </p:spPr>
        <p:txBody>
          <a:bodyPr wrap="square" rtlCol="0">
            <a:spAutoFit/>
          </a:bodyPr>
          <a:lstStyle/>
          <a:p>
            <a:r>
              <a:rPr lang="en-US" altLang="zh-CN" sz="2000" b="1" u="sng" dirty="0" smtClean="0"/>
              <a:t>The dynamic control determines the modulation of the convection  by environment. It gives how and where the convection will be.</a:t>
            </a:r>
          </a:p>
        </p:txBody>
      </p:sp>
      <p:pic>
        <p:nvPicPr>
          <p:cNvPr id="8194" name="Picture 2"/>
          <p:cNvPicPr>
            <a:picLocks noChangeAspect="1" noChangeArrowheads="1"/>
          </p:cNvPicPr>
          <p:nvPr/>
        </p:nvPicPr>
        <p:blipFill>
          <a:blip r:embed="rId2" cstate="print"/>
          <a:srcRect/>
          <a:stretch>
            <a:fillRect/>
          </a:stretch>
        </p:blipFill>
        <p:spPr bwMode="auto">
          <a:xfrm>
            <a:off x="467545" y="2204864"/>
            <a:ext cx="2664295" cy="589497"/>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203849" y="2204864"/>
            <a:ext cx="2304255" cy="577451"/>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67544" y="3789040"/>
            <a:ext cx="2552886" cy="567308"/>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395536" y="5123085"/>
            <a:ext cx="4147003" cy="610171"/>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1475656" y="4581128"/>
            <a:ext cx="348125" cy="248660"/>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srcRect/>
          <a:stretch>
            <a:fillRect/>
          </a:stretch>
        </p:blipFill>
        <p:spPr bwMode="auto">
          <a:xfrm>
            <a:off x="2051720" y="4509120"/>
            <a:ext cx="1728192" cy="348125"/>
          </a:xfrm>
          <a:prstGeom prst="rect">
            <a:avLst/>
          </a:prstGeom>
          <a:noFill/>
          <a:ln w="9525">
            <a:noFill/>
            <a:miter lim="800000"/>
            <a:headEnd/>
            <a:tailEnd/>
          </a:ln>
        </p:spPr>
      </p:pic>
      <p:sp>
        <p:nvSpPr>
          <p:cNvPr id="14" name="TextBox 13"/>
          <p:cNvSpPr txBox="1"/>
          <p:nvPr/>
        </p:nvSpPr>
        <p:spPr>
          <a:xfrm>
            <a:off x="395536" y="2996952"/>
            <a:ext cx="8633646" cy="369332"/>
          </a:xfrm>
          <a:prstGeom prst="rect">
            <a:avLst/>
          </a:prstGeom>
          <a:noFill/>
        </p:spPr>
        <p:txBody>
          <a:bodyPr wrap="none" rtlCol="0">
            <a:spAutoFit/>
          </a:bodyPr>
          <a:lstStyle/>
          <a:p>
            <a:r>
              <a:rPr lang="en-US" altLang="zh-CN" dirty="0" smtClean="0"/>
              <a:t>Where Bu is the acceleration due to buoyancy and Fr is the deceleration due to the friction</a:t>
            </a:r>
            <a:endParaRPr lang="zh-CN" altLang="en-US" dirty="0"/>
          </a:p>
        </p:txBody>
      </p:sp>
      <p:sp>
        <p:nvSpPr>
          <p:cNvPr id="16" name="TextBox 15"/>
          <p:cNvSpPr txBox="1"/>
          <p:nvPr/>
        </p:nvSpPr>
        <p:spPr>
          <a:xfrm>
            <a:off x="395536" y="3356992"/>
            <a:ext cx="1854995" cy="369332"/>
          </a:xfrm>
          <a:prstGeom prst="rect">
            <a:avLst/>
          </a:prstGeom>
          <a:noFill/>
        </p:spPr>
        <p:txBody>
          <a:bodyPr wrap="none" rtlCol="0">
            <a:spAutoFit/>
          </a:bodyPr>
          <a:lstStyle/>
          <a:p>
            <a:r>
              <a:rPr lang="en-US" altLang="zh-CN" dirty="0" err="1" smtClean="0"/>
              <a:t>Multie</a:t>
            </a:r>
            <a:r>
              <a:rPr lang="en-US" altLang="zh-CN" dirty="0" smtClean="0"/>
              <a:t> </a:t>
            </a:r>
            <a:r>
              <a:rPr lang="en-US" altLang="zh-CN" dirty="0" err="1" smtClean="0"/>
              <a:t>ρ</a:t>
            </a:r>
            <a:r>
              <a:rPr lang="en-US" altLang="zh-CN" sz="1200" dirty="0" err="1" smtClean="0"/>
              <a:t>u</a:t>
            </a:r>
            <a:r>
              <a:rPr lang="en-US" altLang="zh-CN" dirty="0" smtClean="0"/>
              <a:t> and </a:t>
            </a:r>
            <a:r>
              <a:rPr lang="en-US" altLang="zh-CN" dirty="0" err="1" smtClean="0"/>
              <a:t>w</a:t>
            </a:r>
            <a:r>
              <a:rPr lang="en-US" altLang="zh-CN" sz="1200" dirty="0" err="1" smtClean="0"/>
              <a:t>u</a:t>
            </a:r>
            <a:r>
              <a:rPr lang="en-US" altLang="zh-CN" sz="1200" dirty="0" smtClean="0"/>
              <a:t> </a:t>
            </a:r>
            <a:r>
              <a:rPr lang="en-US" altLang="zh-CN" dirty="0" smtClean="0"/>
              <a:t>:</a:t>
            </a:r>
            <a:endParaRPr lang="zh-CN" altLang="en-US" dirty="0"/>
          </a:p>
        </p:txBody>
      </p:sp>
      <p:sp>
        <p:nvSpPr>
          <p:cNvPr id="17" name="TextBox 16"/>
          <p:cNvSpPr txBox="1"/>
          <p:nvPr/>
        </p:nvSpPr>
        <p:spPr>
          <a:xfrm>
            <a:off x="539552" y="4509120"/>
            <a:ext cx="758541" cy="369332"/>
          </a:xfrm>
          <a:prstGeom prst="rect">
            <a:avLst/>
          </a:prstGeom>
          <a:noFill/>
        </p:spPr>
        <p:txBody>
          <a:bodyPr wrap="none" rtlCol="0">
            <a:spAutoFit/>
          </a:bodyPr>
          <a:lstStyle/>
          <a:p>
            <a:r>
              <a:rPr lang="en-US" altLang="zh-CN" dirty="0" smtClean="0"/>
              <a:t>Using </a:t>
            </a:r>
            <a:endParaRPr lang="zh-CN" altLang="en-US" dirty="0"/>
          </a:p>
        </p:txBody>
      </p:sp>
      <p:sp>
        <p:nvSpPr>
          <p:cNvPr id="18" name="TextBox 17"/>
          <p:cNvSpPr txBox="1"/>
          <p:nvPr/>
        </p:nvSpPr>
        <p:spPr>
          <a:xfrm>
            <a:off x="395536" y="6093296"/>
            <a:ext cx="4719497" cy="369332"/>
          </a:xfrm>
          <a:prstGeom prst="rect">
            <a:avLst/>
          </a:prstGeom>
          <a:noFill/>
        </p:spPr>
        <p:txBody>
          <a:bodyPr wrap="none" rtlCol="0">
            <a:spAutoFit/>
          </a:bodyPr>
          <a:lstStyle/>
          <a:p>
            <a:r>
              <a:rPr lang="en-US" altLang="zh-CN" dirty="0" smtClean="0"/>
              <a:t>D is the updraft-scale kinetic energy dissipation. </a:t>
            </a:r>
            <a:endParaRPr lang="zh-CN" altLang="en-US" dirty="0"/>
          </a:p>
        </p:txBody>
      </p:sp>
      <p:sp>
        <p:nvSpPr>
          <p:cNvPr id="19" name="TextBox 18"/>
          <p:cNvSpPr txBox="1"/>
          <p:nvPr/>
        </p:nvSpPr>
        <p:spPr>
          <a:xfrm>
            <a:off x="8584231" y="2348880"/>
            <a:ext cx="559769" cy="369332"/>
          </a:xfrm>
          <a:prstGeom prst="rect">
            <a:avLst/>
          </a:prstGeom>
          <a:noFill/>
        </p:spPr>
        <p:txBody>
          <a:bodyPr wrap="none" rtlCol="0">
            <a:spAutoFit/>
          </a:bodyPr>
          <a:lstStyle/>
          <a:p>
            <a:r>
              <a:rPr lang="en-US" altLang="zh-CN" dirty="0" smtClean="0"/>
              <a:t>(29)</a:t>
            </a:r>
            <a:endParaRPr lang="zh-CN" altLang="en-US" dirty="0"/>
          </a:p>
        </p:txBody>
      </p:sp>
      <p:sp>
        <p:nvSpPr>
          <p:cNvPr id="20" name="TextBox 19"/>
          <p:cNvSpPr txBox="1"/>
          <p:nvPr/>
        </p:nvSpPr>
        <p:spPr>
          <a:xfrm>
            <a:off x="8584231" y="3861048"/>
            <a:ext cx="559769" cy="369332"/>
          </a:xfrm>
          <a:prstGeom prst="rect">
            <a:avLst/>
          </a:prstGeom>
          <a:noFill/>
        </p:spPr>
        <p:txBody>
          <a:bodyPr wrap="none" rtlCol="0">
            <a:spAutoFit/>
          </a:bodyPr>
          <a:lstStyle/>
          <a:p>
            <a:r>
              <a:rPr lang="en-US" altLang="zh-CN" dirty="0" smtClean="0"/>
              <a:t>(30)</a:t>
            </a:r>
            <a:endParaRPr lang="zh-CN" altLang="en-US" dirty="0"/>
          </a:p>
        </p:txBody>
      </p:sp>
      <p:sp>
        <p:nvSpPr>
          <p:cNvPr id="21" name="TextBox 20"/>
          <p:cNvSpPr txBox="1"/>
          <p:nvPr/>
        </p:nvSpPr>
        <p:spPr>
          <a:xfrm>
            <a:off x="8584231" y="5301208"/>
            <a:ext cx="559769" cy="369332"/>
          </a:xfrm>
          <a:prstGeom prst="rect">
            <a:avLst/>
          </a:prstGeom>
          <a:noFill/>
        </p:spPr>
        <p:txBody>
          <a:bodyPr wrap="none" rtlCol="0">
            <a:spAutoFit/>
          </a:bodyPr>
          <a:lstStyle/>
          <a:p>
            <a:r>
              <a:rPr lang="en-US" altLang="zh-CN" dirty="0" smtClean="0"/>
              <a:t>(31)</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323528" y="188640"/>
            <a:ext cx="3051889" cy="539502"/>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a:stretch>
            <a:fillRect/>
          </a:stretch>
        </p:blipFill>
        <p:spPr bwMode="auto">
          <a:xfrm>
            <a:off x="395537" y="848214"/>
            <a:ext cx="4824536" cy="588104"/>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323528" y="1925178"/>
            <a:ext cx="2738437" cy="504825"/>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395536" y="2573250"/>
            <a:ext cx="2797299" cy="567718"/>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3275856" y="2645258"/>
            <a:ext cx="2232248" cy="335095"/>
          </a:xfrm>
          <a:prstGeom prst="rect">
            <a:avLst/>
          </a:prstGeom>
          <a:noFill/>
          <a:ln w="9525">
            <a:noFill/>
            <a:miter lim="800000"/>
            <a:headEnd/>
            <a:tailEnd/>
          </a:ln>
        </p:spPr>
      </p:pic>
      <p:pic>
        <p:nvPicPr>
          <p:cNvPr id="9221" name="Picture 5"/>
          <p:cNvPicPr>
            <a:picLocks noChangeAspect="1" noChangeArrowheads="1"/>
          </p:cNvPicPr>
          <p:nvPr/>
        </p:nvPicPr>
        <p:blipFill>
          <a:blip r:embed="rId7" cstate="print"/>
          <a:srcRect/>
          <a:stretch>
            <a:fillRect/>
          </a:stretch>
        </p:blipFill>
        <p:spPr bwMode="auto">
          <a:xfrm>
            <a:off x="395536" y="4499828"/>
            <a:ext cx="3480618" cy="556899"/>
          </a:xfrm>
          <a:prstGeom prst="rect">
            <a:avLst/>
          </a:prstGeom>
          <a:noFill/>
          <a:ln w="9525">
            <a:noFill/>
            <a:miter lim="800000"/>
            <a:headEnd/>
            <a:tailEnd/>
          </a:ln>
        </p:spPr>
      </p:pic>
      <p:pic>
        <p:nvPicPr>
          <p:cNvPr id="9222" name="Picture 6"/>
          <p:cNvPicPr>
            <a:picLocks noChangeAspect="1" noChangeArrowheads="1"/>
          </p:cNvPicPr>
          <p:nvPr/>
        </p:nvPicPr>
        <p:blipFill>
          <a:blip r:embed="rId8" cstate="print"/>
          <a:srcRect/>
          <a:stretch>
            <a:fillRect/>
          </a:stretch>
        </p:blipFill>
        <p:spPr bwMode="auto">
          <a:xfrm>
            <a:off x="323528" y="5219908"/>
            <a:ext cx="2903215" cy="320767"/>
          </a:xfrm>
          <a:prstGeom prst="rect">
            <a:avLst/>
          </a:prstGeom>
          <a:noFill/>
          <a:ln w="9525">
            <a:noFill/>
            <a:miter lim="800000"/>
            <a:headEnd/>
            <a:tailEnd/>
          </a:ln>
        </p:spPr>
      </p:pic>
      <p:sp>
        <p:nvSpPr>
          <p:cNvPr id="14" name="TextBox 13"/>
          <p:cNvSpPr txBox="1"/>
          <p:nvPr/>
        </p:nvSpPr>
        <p:spPr>
          <a:xfrm>
            <a:off x="323528" y="1484784"/>
            <a:ext cx="2444259" cy="369332"/>
          </a:xfrm>
          <a:prstGeom prst="rect">
            <a:avLst/>
          </a:prstGeom>
          <a:noFill/>
        </p:spPr>
        <p:txBody>
          <a:bodyPr wrap="none" rtlCol="0">
            <a:spAutoFit/>
          </a:bodyPr>
          <a:lstStyle/>
          <a:p>
            <a:r>
              <a:rPr lang="en-US" altLang="zh-CN" dirty="0" smtClean="0"/>
              <a:t>The same for downdraft</a:t>
            </a:r>
            <a:endParaRPr lang="zh-CN" altLang="en-US" dirty="0"/>
          </a:p>
        </p:txBody>
      </p:sp>
      <p:sp>
        <p:nvSpPr>
          <p:cNvPr id="15" name="TextBox 14"/>
          <p:cNvSpPr txBox="1"/>
          <p:nvPr/>
        </p:nvSpPr>
        <p:spPr>
          <a:xfrm>
            <a:off x="8584231" y="332656"/>
            <a:ext cx="559769" cy="369332"/>
          </a:xfrm>
          <a:prstGeom prst="rect">
            <a:avLst/>
          </a:prstGeom>
          <a:noFill/>
        </p:spPr>
        <p:txBody>
          <a:bodyPr wrap="none" rtlCol="0">
            <a:spAutoFit/>
          </a:bodyPr>
          <a:lstStyle/>
          <a:p>
            <a:r>
              <a:rPr lang="en-US" altLang="zh-CN" dirty="0" smtClean="0"/>
              <a:t>(32)</a:t>
            </a:r>
            <a:endParaRPr lang="zh-CN" altLang="en-US" dirty="0"/>
          </a:p>
        </p:txBody>
      </p:sp>
      <p:sp>
        <p:nvSpPr>
          <p:cNvPr id="16" name="TextBox 15"/>
          <p:cNvSpPr txBox="1"/>
          <p:nvPr/>
        </p:nvSpPr>
        <p:spPr>
          <a:xfrm>
            <a:off x="8584231" y="836712"/>
            <a:ext cx="559769" cy="369332"/>
          </a:xfrm>
          <a:prstGeom prst="rect">
            <a:avLst/>
          </a:prstGeom>
          <a:noFill/>
        </p:spPr>
        <p:txBody>
          <a:bodyPr wrap="none" rtlCol="0">
            <a:spAutoFit/>
          </a:bodyPr>
          <a:lstStyle/>
          <a:p>
            <a:r>
              <a:rPr lang="en-US" altLang="zh-CN" dirty="0" smtClean="0"/>
              <a:t>(33)</a:t>
            </a:r>
            <a:endParaRPr lang="zh-CN" altLang="en-US" dirty="0"/>
          </a:p>
        </p:txBody>
      </p:sp>
      <p:sp>
        <p:nvSpPr>
          <p:cNvPr id="17" name="TextBox 16"/>
          <p:cNvSpPr txBox="1"/>
          <p:nvPr/>
        </p:nvSpPr>
        <p:spPr>
          <a:xfrm>
            <a:off x="8584231" y="1916832"/>
            <a:ext cx="559769" cy="369332"/>
          </a:xfrm>
          <a:prstGeom prst="rect">
            <a:avLst/>
          </a:prstGeom>
          <a:noFill/>
        </p:spPr>
        <p:txBody>
          <a:bodyPr wrap="none" rtlCol="0">
            <a:spAutoFit/>
          </a:bodyPr>
          <a:lstStyle/>
          <a:p>
            <a:r>
              <a:rPr lang="en-US" altLang="zh-CN" dirty="0" smtClean="0"/>
              <a:t>(34)</a:t>
            </a:r>
            <a:endParaRPr lang="zh-CN" altLang="en-US" dirty="0"/>
          </a:p>
        </p:txBody>
      </p:sp>
      <p:sp>
        <p:nvSpPr>
          <p:cNvPr id="18" name="TextBox 17"/>
          <p:cNvSpPr txBox="1"/>
          <p:nvPr/>
        </p:nvSpPr>
        <p:spPr>
          <a:xfrm>
            <a:off x="8584231" y="2564904"/>
            <a:ext cx="559769" cy="369332"/>
          </a:xfrm>
          <a:prstGeom prst="rect">
            <a:avLst/>
          </a:prstGeom>
          <a:noFill/>
        </p:spPr>
        <p:txBody>
          <a:bodyPr wrap="none" rtlCol="0">
            <a:spAutoFit/>
          </a:bodyPr>
          <a:lstStyle/>
          <a:p>
            <a:r>
              <a:rPr lang="en-US" altLang="zh-CN" dirty="0" smtClean="0"/>
              <a:t>(35)</a:t>
            </a:r>
            <a:endParaRPr lang="zh-CN" altLang="en-US" dirty="0"/>
          </a:p>
        </p:txBody>
      </p:sp>
      <p:sp>
        <p:nvSpPr>
          <p:cNvPr id="19" name="TextBox 18"/>
          <p:cNvSpPr txBox="1"/>
          <p:nvPr/>
        </p:nvSpPr>
        <p:spPr>
          <a:xfrm>
            <a:off x="8584231" y="4571836"/>
            <a:ext cx="559769" cy="369332"/>
          </a:xfrm>
          <a:prstGeom prst="rect">
            <a:avLst/>
          </a:prstGeom>
          <a:noFill/>
        </p:spPr>
        <p:txBody>
          <a:bodyPr wrap="none" rtlCol="0">
            <a:spAutoFit/>
          </a:bodyPr>
          <a:lstStyle/>
          <a:p>
            <a:r>
              <a:rPr lang="en-US" altLang="zh-CN" dirty="0" smtClean="0"/>
              <a:t>(36)</a:t>
            </a:r>
            <a:endParaRPr lang="zh-CN" altLang="en-US" dirty="0"/>
          </a:p>
        </p:txBody>
      </p:sp>
      <p:sp>
        <p:nvSpPr>
          <p:cNvPr id="20" name="TextBox 19"/>
          <p:cNvSpPr txBox="1"/>
          <p:nvPr/>
        </p:nvSpPr>
        <p:spPr>
          <a:xfrm>
            <a:off x="8584231" y="5219908"/>
            <a:ext cx="559769" cy="369332"/>
          </a:xfrm>
          <a:prstGeom prst="rect">
            <a:avLst/>
          </a:prstGeom>
          <a:noFill/>
        </p:spPr>
        <p:txBody>
          <a:bodyPr wrap="none" rtlCol="0">
            <a:spAutoFit/>
          </a:bodyPr>
          <a:lstStyle/>
          <a:p>
            <a:r>
              <a:rPr lang="en-US" altLang="zh-CN" dirty="0" smtClean="0"/>
              <a:t>(37)</a:t>
            </a:r>
            <a:endParaRPr lang="zh-CN" altLang="en-US" dirty="0"/>
          </a:p>
        </p:txBody>
      </p:sp>
      <p:sp>
        <p:nvSpPr>
          <p:cNvPr id="23" name="TextBox 22"/>
          <p:cNvSpPr txBox="1"/>
          <p:nvPr/>
        </p:nvSpPr>
        <p:spPr>
          <a:xfrm>
            <a:off x="251520" y="4067780"/>
            <a:ext cx="5111399" cy="369332"/>
          </a:xfrm>
          <a:prstGeom prst="rect">
            <a:avLst/>
          </a:prstGeom>
          <a:noFill/>
        </p:spPr>
        <p:txBody>
          <a:bodyPr wrap="none" rtlCol="0">
            <a:spAutoFit/>
          </a:bodyPr>
          <a:lstStyle/>
          <a:p>
            <a:r>
              <a:rPr lang="en-US" altLang="zh-CN" dirty="0" smtClean="0"/>
              <a:t>Add (32)-(35) we have the total cloud work function:</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7504" y="1839094"/>
            <a:ext cx="8761501" cy="2454002"/>
            <a:chOff x="107504" y="1484784"/>
            <a:chExt cx="8761501" cy="2454002"/>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484784"/>
              <a:ext cx="6038850" cy="1466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329" y="2852936"/>
              <a:ext cx="5029200" cy="108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6146354" y="3140968"/>
              <a:ext cx="2643025" cy="646331"/>
            </a:xfrm>
            <a:prstGeom prst="rect">
              <a:avLst/>
            </a:prstGeom>
            <a:noFill/>
          </p:spPr>
          <p:txBody>
            <a:bodyPr wrap="square" rtlCol="0">
              <a:spAutoFit/>
            </a:bodyPr>
            <a:lstStyle/>
            <a:p>
              <a:r>
                <a:rPr lang="en-US" altLang="zh-CN" dirty="0" smtClean="0"/>
                <a:t>Mean environmental relative humidity</a:t>
              </a:r>
              <a:endParaRPr lang="zh-CN" altLang="en-US" dirty="0"/>
            </a:p>
          </p:txBody>
        </p:sp>
        <p:sp>
          <p:nvSpPr>
            <p:cNvPr id="11" name="TextBox 10"/>
            <p:cNvSpPr txBox="1"/>
            <p:nvPr/>
          </p:nvSpPr>
          <p:spPr>
            <a:xfrm>
              <a:off x="6225980" y="1699597"/>
              <a:ext cx="2643025" cy="923330"/>
            </a:xfrm>
            <a:prstGeom prst="rect">
              <a:avLst/>
            </a:prstGeom>
            <a:noFill/>
          </p:spPr>
          <p:txBody>
            <a:bodyPr wrap="square" rtlCol="0">
              <a:spAutoFit/>
            </a:bodyPr>
            <a:lstStyle/>
            <a:p>
              <a:r>
                <a:rPr lang="en-US" altLang="zh-CN" dirty="0" smtClean="0"/>
                <a:t>Critical relative humidity:</a:t>
              </a:r>
            </a:p>
            <a:p>
              <a:r>
                <a:rPr lang="en-US" altLang="zh-CN" dirty="0"/>
                <a:t>b</a:t>
              </a:r>
              <a:r>
                <a:rPr lang="en-US" altLang="zh-CN" dirty="0" smtClean="0"/>
                <a:t>elow which only moistening occurs</a:t>
              </a:r>
              <a:endParaRPr lang="zh-CN" altLang="en-US" dirty="0"/>
            </a:p>
          </p:txBody>
        </p:sp>
        <p:cxnSp>
          <p:nvCxnSpPr>
            <p:cNvPr id="17" name="直接箭头连接符 16"/>
            <p:cNvCxnSpPr>
              <a:endCxn id="11" idx="1"/>
            </p:cNvCxnSpPr>
            <p:nvPr/>
          </p:nvCxnSpPr>
          <p:spPr>
            <a:xfrm>
              <a:off x="5933754" y="2068929"/>
              <a:ext cx="292226" cy="923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直接箭头连接符 18"/>
            <p:cNvCxnSpPr/>
            <p:nvPr/>
          </p:nvCxnSpPr>
          <p:spPr>
            <a:xfrm>
              <a:off x="4572000" y="2348880"/>
              <a:ext cx="1653980" cy="7920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2" name="标题 1"/>
          <p:cNvSpPr>
            <a:spLocks noGrp="1"/>
          </p:cNvSpPr>
          <p:nvPr>
            <p:ph type="title"/>
          </p:nvPr>
        </p:nvSpPr>
        <p:spPr/>
        <p:txBody>
          <a:bodyPr/>
          <a:lstStyle/>
          <a:p>
            <a:r>
              <a:rPr lang="en-US" altLang="zh-CN" dirty="0" err="1" smtClean="0"/>
              <a:t>Kuo’s</a:t>
            </a:r>
            <a:r>
              <a:rPr lang="en-US" altLang="zh-CN" dirty="0" smtClean="0"/>
              <a:t> model</a:t>
            </a:r>
            <a:endParaRPr lang="zh-CN" altLang="en-US" dirty="0"/>
          </a:p>
        </p:txBody>
      </p:sp>
      <p:sp>
        <p:nvSpPr>
          <p:cNvPr id="4" name="TextBox 3"/>
          <p:cNvSpPr txBox="1"/>
          <p:nvPr/>
        </p:nvSpPr>
        <p:spPr>
          <a:xfrm>
            <a:off x="7380312" y="6353177"/>
            <a:ext cx="1409067" cy="369332"/>
          </a:xfrm>
          <a:prstGeom prst="rect">
            <a:avLst/>
          </a:prstGeom>
          <a:noFill/>
        </p:spPr>
        <p:txBody>
          <a:bodyPr wrap="square" rtlCol="0">
            <a:spAutoFit/>
          </a:bodyPr>
          <a:lstStyle/>
          <a:p>
            <a:r>
              <a:rPr lang="en-US" altLang="zh-CN" dirty="0" err="1" smtClean="0"/>
              <a:t>Anthes</a:t>
            </a:r>
            <a:r>
              <a:rPr lang="en-US" altLang="zh-CN" dirty="0" smtClean="0"/>
              <a:t> 1977</a:t>
            </a:r>
            <a:endParaRPr lang="zh-CN" altLang="en-US" dirty="0"/>
          </a:p>
        </p:txBody>
      </p:sp>
      <p:sp>
        <p:nvSpPr>
          <p:cNvPr id="7" name="TextBox 6"/>
          <p:cNvSpPr txBox="1"/>
          <p:nvPr/>
        </p:nvSpPr>
        <p:spPr>
          <a:xfrm>
            <a:off x="35495" y="1167716"/>
            <a:ext cx="8753883" cy="677108"/>
          </a:xfrm>
          <a:prstGeom prst="rect">
            <a:avLst/>
          </a:prstGeom>
          <a:noFill/>
        </p:spPr>
        <p:txBody>
          <a:bodyPr wrap="square" rtlCol="0">
            <a:spAutoFit/>
          </a:bodyPr>
          <a:lstStyle/>
          <a:p>
            <a:r>
              <a:rPr lang="en-US" altLang="zh-CN" sz="2000" b="1" dirty="0" smtClean="0">
                <a:solidFill>
                  <a:srgbClr val="C00000"/>
                </a:solidFill>
              </a:rPr>
              <a:t>Moistening parameter b: </a:t>
            </a:r>
          </a:p>
          <a:p>
            <a:r>
              <a:rPr lang="en-US" altLang="zh-CN" dirty="0" smtClean="0"/>
              <a:t>determine </a:t>
            </a:r>
            <a:r>
              <a:rPr lang="en-US" altLang="zh-CN" dirty="0"/>
              <a:t>fraction of </a:t>
            </a:r>
            <a:r>
              <a:rPr lang="en-US" altLang="zh-CN" dirty="0" smtClean="0"/>
              <a:t>supplying moister </a:t>
            </a:r>
            <a:r>
              <a:rPr lang="en-US" altLang="zh-CN" dirty="0"/>
              <a:t>is used to increase moisture of the column</a:t>
            </a:r>
            <a:endParaRPr lang="zh-CN" altLang="en-US" dirty="0"/>
          </a:p>
        </p:txBody>
      </p:sp>
      <p:sp>
        <p:nvSpPr>
          <p:cNvPr id="22" name="TextBox 21"/>
          <p:cNvSpPr txBox="1"/>
          <p:nvPr/>
        </p:nvSpPr>
        <p:spPr>
          <a:xfrm>
            <a:off x="107504" y="4419109"/>
            <a:ext cx="2808312" cy="954107"/>
          </a:xfrm>
          <a:prstGeom prst="rect">
            <a:avLst/>
          </a:prstGeom>
          <a:noFill/>
        </p:spPr>
        <p:txBody>
          <a:bodyPr wrap="square" rtlCol="0">
            <a:spAutoFit/>
          </a:bodyPr>
          <a:lstStyle/>
          <a:p>
            <a:r>
              <a:rPr lang="en-US" altLang="zh-CN" sz="2000" b="1" dirty="0" smtClean="0">
                <a:solidFill>
                  <a:srgbClr val="C00000"/>
                </a:solidFill>
              </a:rPr>
              <a:t>Moisture supply:</a:t>
            </a:r>
          </a:p>
          <a:p>
            <a:r>
              <a:rPr lang="en-US" altLang="zh-CN" dirty="0" smtClean="0"/>
              <a:t>1, large-scale convergence</a:t>
            </a:r>
          </a:p>
          <a:p>
            <a:r>
              <a:rPr lang="en-US" altLang="zh-CN" dirty="0" smtClean="0"/>
              <a:t>2, surface evaporation</a:t>
            </a:r>
            <a:endParaRPr lang="zh-CN" altLang="en-US" dirty="0"/>
          </a:p>
        </p:txBody>
      </p:sp>
      <p:sp>
        <p:nvSpPr>
          <p:cNvPr id="23" name="TextBox 22"/>
          <p:cNvSpPr txBox="1"/>
          <p:nvPr/>
        </p:nvSpPr>
        <p:spPr>
          <a:xfrm>
            <a:off x="3131840" y="4365104"/>
            <a:ext cx="3240360" cy="1231106"/>
          </a:xfrm>
          <a:prstGeom prst="rect">
            <a:avLst/>
          </a:prstGeom>
          <a:noFill/>
        </p:spPr>
        <p:txBody>
          <a:bodyPr wrap="square" rtlCol="0">
            <a:spAutoFit/>
          </a:bodyPr>
          <a:lstStyle/>
          <a:p>
            <a:r>
              <a:rPr lang="en-US" altLang="zh-CN" sz="2000" b="1" dirty="0" smtClean="0">
                <a:solidFill>
                  <a:srgbClr val="C00000"/>
                </a:solidFill>
              </a:rPr>
              <a:t>Assumption:</a:t>
            </a:r>
          </a:p>
          <a:p>
            <a:r>
              <a:rPr lang="en-US" altLang="zh-CN" dirty="0" smtClean="0"/>
              <a:t>Cumulus cloud air dissolves into environment at a same rate generated by moisture supply</a:t>
            </a:r>
            <a:r>
              <a:rPr lang="en-US" altLang="zh-CN" dirty="0" smtClean="0">
                <a:solidFill>
                  <a:srgbClr val="C00000"/>
                </a:solidFill>
              </a:rPr>
              <a:t> </a:t>
            </a:r>
            <a:endParaRPr lang="zh-CN" altLang="en-US" dirty="0"/>
          </a:p>
        </p:txBody>
      </p:sp>
    </p:spTree>
    <p:extLst>
      <p:ext uri="{BB962C8B-B14F-4D97-AF65-F5344CB8AC3E}">
        <p14:creationId xmlns:p14="http://schemas.microsoft.com/office/powerpoint/2010/main" xmlns="" val="4251286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23528" y="3863933"/>
            <a:ext cx="8136904" cy="2661411"/>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95536" y="3429000"/>
            <a:ext cx="7776864" cy="462387"/>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3923928" y="692696"/>
            <a:ext cx="1591245" cy="578635"/>
          </a:xfrm>
          <a:prstGeom prst="rect">
            <a:avLst/>
          </a:prstGeom>
          <a:noFill/>
          <a:ln w="9525">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3203848" y="1628800"/>
            <a:ext cx="2420689" cy="488987"/>
          </a:xfrm>
          <a:prstGeom prst="rect">
            <a:avLst/>
          </a:prstGeom>
          <a:noFill/>
          <a:ln w="9525">
            <a:noFill/>
            <a:miter lim="800000"/>
            <a:headEnd/>
            <a:tailEnd/>
          </a:ln>
        </p:spPr>
      </p:pic>
      <p:pic>
        <p:nvPicPr>
          <p:cNvPr id="8" name="Picture 9"/>
          <p:cNvPicPr>
            <a:picLocks noChangeAspect="1" noChangeArrowheads="1"/>
          </p:cNvPicPr>
          <p:nvPr/>
        </p:nvPicPr>
        <p:blipFill>
          <a:blip r:embed="rId6" cstate="print"/>
          <a:srcRect/>
          <a:stretch>
            <a:fillRect/>
          </a:stretch>
        </p:blipFill>
        <p:spPr bwMode="auto">
          <a:xfrm>
            <a:off x="2555776" y="2348880"/>
            <a:ext cx="3416994" cy="509689"/>
          </a:xfrm>
          <a:prstGeom prst="rect">
            <a:avLst/>
          </a:prstGeom>
          <a:noFill/>
          <a:ln w="9525">
            <a:noFill/>
            <a:miter lim="800000"/>
            <a:headEnd/>
            <a:tailEnd/>
          </a:ln>
        </p:spPr>
      </p:pic>
      <p:sp>
        <p:nvSpPr>
          <p:cNvPr id="9" name="TextBox 8"/>
          <p:cNvSpPr txBox="1"/>
          <p:nvPr/>
        </p:nvSpPr>
        <p:spPr>
          <a:xfrm>
            <a:off x="8604448" y="1988840"/>
            <a:ext cx="559769" cy="369332"/>
          </a:xfrm>
          <a:prstGeom prst="rect">
            <a:avLst/>
          </a:prstGeom>
          <a:noFill/>
        </p:spPr>
        <p:txBody>
          <a:bodyPr wrap="none" rtlCol="0">
            <a:spAutoFit/>
          </a:bodyPr>
          <a:lstStyle/>
          <a:p>
            <a:r>
              <a:rPr lang="en-US" altLang="zh-CN" dirty="0" smtClean="0"/>
              <a:t>(39)</a:t>
            </a:r>
            <a:endParaRPr lang="zh-CN" altLang="en-US" dirty="0"/>
          </a:p>
        </p:txBody>
      </p:sp>
      <p:sp>
        <p:nvSpPr>
          <p:cNvPr id="10" name="TextBox 9"/>
          <p:cNvSpPr txBox="1"/>
          <p:nvPr/>
        </p:nvSpPr>
        <p:spPr>
          <a:xfrm>
            <a:off x="8604448" y="2564904"/>
            <a:ext cx="559769" cy="369332"/>
          </a:xfrm>
          <a:prstGeom prst="rect">
            <a:avLst/>
          </a:prstGeom>
          <a:noFill/>
        </p:spPr>
        <p:txBody>
          <a:bodyPr wrap="none" rtlCol="0">
            <a:spAutoFit/>
          </a:bodyPr>
          <a:lstStyle/>
          <a:p>
            <a:r>
              <a:rPr lang="en-US" altLang="zh-CN" dirty="0" smtClean="0"/>
              <a:t>(40)</a:t>
            </a:r>
            <a:endParaRPr lang="zh-CN" altLang="en-US" dirty="0"/>
          </a:p>
        </p:txBody>
      </p:sp>
      <p:sp>
        <p:nvSpPr>
          <p:cNvPr id="11" name="TextBox 10"/>
          <p:cNvSpPr txBox="1"/>
          <p:nvPr/>
        </p:nvSpPr>
        <p:spPr>
          <a:xfrm>
            <a:off x="395536" y="332656"/>
            <a:ext cx="8352928" cy="646331"/>
          </a:xfrm>
          <a:prstGeom prst="rect">
            <a:avLst/>
          </a:prstGeom>
          <a:noFill/>
        </p:spPr>
        <p:txBody>
          <a:bodyPr wrap="square" rtlCol="0">
            <a:spAutoFit/>
          </a:bodyPr>
          <a:lstStyle/>
          <a:p>
            <a:r>
              <a:rPr lang="en-US" altLang="zh-CN" dirty="0" smtClean="0"/>
              <a:t>AS separated the change of the cloud work function into two parts: one is due to the change in the large-scale variable:</a:t>
            </a:r>
            <a:endParaRPr lang="zh-CN" altLang="en-US" dirty="0"/>
          </a:p>
        </p:txBody>
      </p:sp>
      <p:sp>
        <p:nvSpPr>
          <p:cNvPr id="12" name="TextBox 11"/>
          <p:cNvSpPr txBox="1"/>
          <p:nvPr/>
        </p:nvSpPr>
        <p:spPr>
          <a:xfrm>
            <a:off x="8584231" y="764704"/>
            <a:ext cx="559769" cy="369332"/>
          </a:xfrm>
          <a:prstGeom prst="rect">
            <a:avLst/>
          </a:prstGeom>
          <a:noFill/>
        </p:spPr>
        <p:txBody>
          <a:bodyPr wrap="none" rtlCol="0">
            <a:spAutoFit/>
          </a:bodyPr>
          <a:lstStyle/>
          <a:p>
            <a:r>
              <a:rPr lang="en-US" altLang="zh-CN" dirty="0" smtClean="0"/>
              <a:t>(38)</a:t>
            </a:r>
            <a:endParaRPr lang="zh-CN" altLang="en-US" dirty="0"/>
          </a:p>
        </p:txBody>
      </p:sp>
      <p:sp>
        <p:nvSpPr>
          <p:cNvPr id="13" name="TextBox 12"/>
          <p:cNvSpPr txBox="1"/>
          <p:nvPr/>
        </p:nvSpPr>
        <p:spPr>
          <a:xfrm>
            <a:off x="467544" y="1340768"/>
            <a:ext cx="5899885" cy="369332"/>
          </a:xfrm>
          <a:prstGeom prst="rect">
            <a:avLst/>
          </a:prstGeom>
          <a:noFill/>
        </p:spPr>
        <p:txBody>
          <a:bodyPr wrap="none" rtlCol="0">
            <a:spAutoFit/>
          </a:bodyPr>
          <a:lstStyle/>
          <a:p>
            <a:r>
              <a:rPr lang="en-US" altLang="zh-CN" dirty="0" smtClean="0"/>
              <a:t>One is due to the modification of the environment by clouds.</a:t>
            </a:r>
            <a:endParaRPr lang="zh-CN" altLang="en-US" dirty="0"/>
          </a:p>
        </p:txBody>
      </p:sp>
      <p:sp>
        <p:nvSpPr>
          <p:cNvPr id="14" name="TextBox 13"/>
          <p:cNvSpPr txBox="1"/>
          <p:nvPr/>
        </p:nvSpPr>
        <p:spPr>
          <a:xfrm>
            <a:off x="539552" y="2708920"/>
            <a:ext cx="8064896" cy="646331"/>
          </a:xfrm>
          <a:prstGeom prst="rect">
            <a:avLst/>
          </a:prstGeom>
          <a:noFill/>
        </p:spPr>
        <p:txBody>
          <a:bodyPr wrap="square" rtlCol="0">
            <a:spAutoFit/>
          </a:bodyPr>
          <a:lstStyle/>
          <a:p>
            <a:r>
              <a:rPr lang="en-US" altLang="zh-CN" dirty="0" smtClean="0"/>
              <a:t>K(λ</a:t>
            </a:r>
            <a:r>
              <a:rPr lang="zh-CN" altLang="en-US" dirty="0" smtClean="0"/>
              <a:t>，</a:t>
            </a:r>
            <a:r>
              <a:rPr lang="en-US" altLang="zh-CN" dirty="0" smtClean="0"/>
              <a:t>λ’) are the kernels, which are an expression for the interaction between clouds (updrafts and downdrafts)</a:t>
            </a:r>
            <a:endParaRPr lang="zh-CN" altLang="en-US" dirty="0"/>
          </a:p>
        </p:txBody>
      </p:sp>
      <p:sp>
        <p:nvSpPr>
          <p:cNvPr id="15" name="矩形 14"/>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60648"/>
            <a:ext cx="798808" cy="369332"/>
          </a:xfrm>
          <a:prstGeom prst="rect">
            <a:avLst/>
          </a:prstGeom>
          <a:noFill/>
        </p:spPr>
        <p:txBody>
          <a:bodyPr wrap="none" rtlCol="0">
            <a:spAutoFit/>
          </a:bodyPr>
          <a:lstStyle/>
          <a:p>
            <a:r>
              <a:rPr lang="en-US" altLang="zh-CN" dirty="0" err="1" smtClean="0"/>
              <a:t>Grell</a:t>
            </a:r>
            <a:r>
              <a:rPr lang="en-US" altLang="zh-CN" dirty="0" smtClean="0"/>
              <a:t> 1</a:t>
            </a:r>
            <a:endParaRPr lang="zh-CN" altLang="en-US" dirty="0"/>
          </a:p>
        </p:txBody>
      </p:sp>
      <p:sp>
        <p:nvSpPr>
          <p:cNvPr id="6" name="矩形 5"/>
          <p:cNvSpPr/>
          <p:nvPr/>
        </p:nvSpPr>
        <p:spPr>
          <a:xfrm>
            <a:off x="251520" y="548680"/>
            <a:ext cx="6390456" cy="369332"/>
          </a:xfrm>
          <a:prstGeom prst="rect">
            <a:avLst/>
          </a:prstGeom>
        </p:spPr>
        <p:txBody>
          <a:bodyPr wrap="square">
            <a:spAutoFit/>
          </a:bodyPr>
          <a:lstStyle/>
          <a:p>
            <a:r>
              <a:rPr lang="en-US" altLang="zh-CN" dirty="0" smtClean="0"/>
              <a:t>Directly implements the quasi-equilibrium assumption of AS74.  </a:t>
            </a:r>
            <a:endParaRPr lang="zh-CN" altLang="en-US" dirty="0"/>
          </a:p>
        </p:txBody>
      </p:sp>
      <p:sp>
        <p:nvSpPr>
          <p:cNvPr id="7" name="矩形 6"/>
          <p:cNvSpPr/>
          <p:nvPr/>
        </p:nvSpPr>
        <p:spPr>
          <a:xfrm>
            <a:off x="395536" y="980728"/>
            <a:ext cx="8964488" cy="646331"/>
          </a:xfrm>
          <a:prstGeom prst="rect">
            <a:avLst/>
          </a:prstGeom>
        </p:spPr>
        <p:txBody>
          <a:bodyPr wrap="square">
            <a:spAutoFit/>
          </a:bodyPr>
          <a:lstStyle/>
          <a:p>
            <a:r>
              <a:rPr lang="en-US" altLang="zh-CN" dirty="0" smtClean="0"/>
              <a:t>It assumes that convective clouds stabilize the environment as fast as non-convective processes destabilize it as follows:</a:t>
            </a:r>
            <a:endParaRPr lang="zh-CN" altLang="en-US" dirty="0"/>
          </a:p>
        </p:txBody>
      </p:sp>
      <p:pic>
        <p:nvPicPr>
          <p:cNvPr id="10243" name="Picture 3"/>
          <p:cNvPicPr>
            <a:picLocks noChangeAspect="1" noChangeArrowheads="1"/>
          </p:cNvPicPr>
          <p:nvPr/>
        </p:nvPicPr>
        <p:blipFill>
          <a:blip r:embed="rId2" cstate="print"/>
          <a:srcRect/>
          <a:stretch>
            <a:fillRect/>
          </a:stretch>
        </p:blipFill>
        <p:spPr bwMode="auto">
          <a:xfrm>
            <a:off x="3131840" y="1988840"/>
            <a:ext cx="1996063" cy="648072"/>
          </a:xfrm>
          <a:prstGeom prst="rect">
            <a:avLst/>
          </a:prstGeom>
          <a:noFill/>
          <a:ln w="9525">
            <a:noFill/>
            <a:miter lim="800000"/>
            <a:headEnd/>
            <a:tailEnd/>
          </a:ln>
        </p:spPr>
      </p:pic>
      <p:sp>
        <p:nvSpPr>
          <p:cNvPr id="10" name="矩形 9"/>
          <p:cNvSpPr/>
          <p:nvPr/>
        </p:nvSpPr>
        <p:spPr>
          <a:xfrm>
            <a:off x="0" y="3186842"/>
            <a:ext cx="9144000" cy="1754326"/>
          </a:xfrm>
          <a:prstGeom prst="rect">
            <a:avLst/>
          </a:prstGeom>
        </p:spPr>
        <p:txBody>
          <a:bodyPr wrap="square">
            <a:spAutoFit/>
          </a:bodyPr>
          <a:lstStyle/>
          <a:p>
            <a:r>
              <a:rPr lang="en-US" altLang="zh-CN" dirty="0" smtClean="0"/>
              <a:t>where </a:t>
            </a:r>
            <a:r>
              <a:rPr lang="en-US" altLang="zh-CN" i="1" dirty="0" smtClean="0"/>
              <a:t>ABE is the buoyant energy available for convection, ABE′′ is the amount of buoyant energy available </a:t>
            </a:r>
            <a:r>
              <a:rPr lang="en-US" altLang="zh-CN" dirty="0" smtClean="0"/>
              <a:t>for convection in addition to the buoyant energy generated by some of the non-convective processes during the time interval </a:t>
            </a:r>
            <a:r>
              <a:rPr lang="en-US" altLang="zh-CN" dirty="0" err="1" smtClean="0"/>
              <a:t>D</a:t>
            </a:r>
            <a:r>
              <a:rPr lang="en-US" altLang="zh-CN" sz="1400" i="1" dirty="0" err="1" smtClean="0"/>
              <a:t>t</a:t>
            </a:r>
            <a:r>
              <a:rPr lang="en-US" altLang="zh-CN" i="1" dirty="0" smtClean="0"/>
              <a:t>, and NA is the rate of change of ABE per unit </a:t>
            </a:r>
            <a:r>
              <a:rPr lang="en-US" altLang="zh-CN" i="1" dirty="0" err="1" smtClean="0"/>
              <a:t>m</a:t>
            </a:r>
            <a:r>
              <a:rPr lang="en-US" altLang="zh-CN" sz="1200" i="1" dirty="0" err="1" smtClean="0"/>
              <a:t>b</a:t>
            </a:r>
            <a:r>
              <a:rPr lang="en-US" altLang="zh-CN" i="1" dirty="0" smtClean="0"/>
              <a:t>. The difference ABE′′ −ABE can be </a:t>
            </a:r>
            <a:r>
              <a:rPr lang="en-US" altLang="zh-CN" dirty="0" smtClean="0"/>
              <a:t>thought of as the rate of destabilization over time D</a:t>
            </a:r>
            <a:r>
              <a:rPr lang="en-US" altLang="zh-CN" i="1" dirty="0" smtClean="0"/>
              <a:t>t. ABE′′ is computed from the current fields plus the </a:t>
            </a:r>
            <a:r>
              <a:rPr lang="en-US" altLang="zh-CN" dirty="0" smtClean="0"/>
              <a:t>future tendencies resulting from the advection of heat and moisture and the dry adiabatic adjustment.</a:t>
            </a:r>
            <a:endParaRPr lang="zh-CN" altLang="en-US" dirty="0"/>
          </a:p>
        </p:txBody>
      </p:sp>
      <p:sp>
        <p:nvSpPr>
          <p:cNvPr id="11" name="TextBox 10"/>
          <p:cNvSpPr txBox="1"/>
          <p:nvPr/>
        </p:nvSpPr>
        <p:spPr>
          <a:xfrm>
            <a:off x="8584231" y="2132856"/>
            <a:ext cx="559769" cy="369332"/>
          </a:xfrm>
          <a:prstGeom prst="rect">
            <a:avLst/>
          </a:prstGeom>
          <a:noFill/>
        </p:spPr>
        <p:txBody>
          <a:bodyPr wrap="none" rtlCol="0">
            <a:spAutoFit/>
          </a:bodyPr>
          <a:lstStyle/>
          <a:p>
            <a:r>
              <a:rPr lang="en-US" altLang="zh-CN" dirty="0" smtClean="0"/>
              <a:t>(41)</a:t>
            </a:r>
            <a:endParaRPr lang="zh-CN" altLang="en-US" dirty="0"/>
          </a:p>
        </p:txBody>
      </p:sp>
      <p:sp>
        <p:nvSpPr>
          <p:cNvPr id="8" name="矩形 7"/>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914225" cy="369332"/>
          </a:xfrm>
          <a:prstGeom prst="rect">
            <a:avLst/>
          </a:prstGeom>
          <a:noFill/>
        </p:spPr>
        <p:txBody>
          <a:bodyPr wrap="none" rtlCol="0">
            <a:spAutoFit/>
          </a:bodyPr>
          <a:lstStyle/>
          <a:p>
            <a:r>
              <a:rPr lang="en-US" altLang="zh-CN" dirty="0" err="1" smtClean="0"/>
              <a:t>Grell</a:t>
            </a:r>
            <a:r>
              <a:rPr lang="en-US" altLang="zh-CN" dirty="0" smtClean="0"/>
              <a:t> 2: </a:t>
            </a:r>
            <a:endParaRPr lang="zh-CN" altLang="en-US" dirty="0"/>
          </a:p>
        </p:txBody>
      </p:sp>
      <p:sp>
        <p:nvSpPr>
          <p:cNvPr id="5" name="矩形 4"/>
          <p:cNvSpPr/>
          <p:nvPr/>
        </p:nvSpPr>
        <p:spPr>
          <a:xfrm>
            <a:off x="539552" y="764704"/>
            <a:ext cx="8208912" cy="646331"/>
          </a:xfrm>
          <a:prstGeom prst="rect">
            <a:avLst/>
          </a:prstGeom>
        </p:spPr>
        <p:txBody>
          <a:bodyPr wrap="square">
            <a:spAutoFit/>
          </a:bodyPr>
          <a:lstStyle/>
          <a:p>
            <a:r>
              <a:rPr lang="en-US" altLang="zh-CN" dirty="0" smtClean="0"/>
              <a:t>A stability based closure assumption, the FC80 type closure assumption. In this closure, it is assumed that convection removes the </a:t>
            </a:r>
            <a:r>
              <a:rPr lang="en-US" altLang="zh-CN" i="1" dirty="0" smtClean="0"/>
              <a:t>ABE over a given time scale as follows:</a:t>
            </a:r>
            <a:endParaRPr lang="zh-CN" altLang="en-US" dirty="0"/>
          </a:p>
        </p:txBody>
      </p:sp>
      <p:pic>
        <p:nvPicPr>
          <p:cNvPr id="11266" name="Picture 2"/>
          <p:cNvPicPr>
            <a:picLocks noChangeAspect="1" noChangeArrowheads="1"/>
          </p:cNvPicPr>
          <p:nvPr/>
        </p:nvPicPr>
        <p:blipFill>
          <a:blip r:embed="rId2" cstate="print"/>
          <a:srcRect/>
          <a:stretch>
            <a:fillRect/>
          </a:stretch>
        </p:blipFill>
        <p:spPr bwMode="auto">
          <a:xfrm>
            <a:off x="3275856" y="1484784"/>
            <a:ext cx="1686098" cy="834358"/>
          </a:xfrm>
          <a:prstGeom prst="rect">
            <a:avLst/>
          </a:prstGeom>
          <a:noFill/>
          <a:ln w="9525">
            <a:noFill/>
            <a:miter lim="800000"/>
            <a:headEnd/>
            <a:tailEnd/>
          </a:ln>
        </p:spPr>
      </p:pic>
      <p:sp>
        <p:nvSpPr>
          <p:cNvPr id="7" name="矩形 6"/>
          <p:cNvSpPr/>
          <p:nvPr/>
        </p:nvSpPr>
        <p:spPr>
          <a:xfrm>
            <a:off x="395536" y="2636912"/>
            <a:ext cx="8136904" cy="1200329"/>
          </a:xfrm>
          <a:prstGeom prst="rect">
            <a:avLst/>
          </a:prstGeom>
        </p:spPr>
        <p:txBody>
          <a:bodyPr wrap="square">
            <a:spAutoFit/>
          </a:bodyPr>
          <a:lstStyle/>
          <a:p>
            <a:r>
              <a:rPr lang="en-US" altLang="zh-CN" dirty="0" smtClean="0"/>
              <a:t>The fundamental difference between the two assumptions is that the AS74 closure assumption relates the convective fluxes and rainfall to the tendencies in the state of the atmosphere, while the FC80 closure assumption relates the convective fluxes to the degree of instability in the atmosphere.</a:t>
            </a:r>
            <a:endParaRPr lang="zh-CN" altLang="en-US" dirty="0"/>
          </a:p>
        </p:txBody>
      </p:sp>
      <p:sp>
        <p:nvSpPr>
          <p:cNvPr id="8" name="TextBox 7"/>
          <p:cNvSpPr txBox="1"/>
          <p:nvPr/>
        </p:nvSpPr>
        <p:spPr>
          <a:xfrm>
            <a:off x="8584231" y="1772816"/>
            <a:ext cx="559769" cy="369332"/>
          </a:xfrm>
          <a:prstGeom prst="rect">
            <a:avLst/>
          </a:prstGeom>
          <a:noFill/>
        </p:spPr>
        <p:txBody>
          <a:bodyPr wrap="none" rtlCol="0">
            <a:spAutoFit/>
          </a:bodyPr>
          <a:lstStyle/>
          <a:p>
            <a:r>
              <a:rPr lang="en-US" altLang="zh-CN" dirty="0" smtClean="0"/>
              <a:t>(42)</a:t>
            </a:r>
            <a:endParaRPr lang="zh-CN" altLang="en-US" dirty="0"/>
          </a:p>
        </p:txBody>
      </p:sp>
      <p:sp>
        <p:nvSpPr>
          <p:cNvPr id="9" name="矩形 8"/>
          <p:cNvSpPr/>
          <p:nvPr/>
        </p:nvSpPr>
        <p:spPr>
          <a:xfrm>
            <a:off x="0" y="6488668"/>
            <a:ext cx="1290931" cy="369332"/>
          </a:xfrm>
          <a:prstGeom prst="rect">
            <a:avLst/>
          </a:prstGeom>
        </p:spPr>
        <p:txBody>
          <a:bodyPr wrap="none">
            <a:spAutoFit/>
          </a:bodyPr>
          <a:lstStyle/>
          <a:p>
            <a:r>
              <a:rPr lang="en-US" altLang="zh-CN" dirty="0" err="1" smtClean="0"/>
              <a:t>Grell</a:t>
            </a:r>
            <a:r>
              <a:rPr lang="en-US" altLang="zh-CN" dirty="0" smtClean="0"/>
              <a:t> (1993)</a:t>
            </a:r>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188640"/>
            <a:ext cx="7277100" cy="12763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6512" y="1811099"/>
            <a:ext cx="3059832" cy="310107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095328" y="1883107"/>
            <a:ext cx="2952328" cy="2984160"/>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6066893" y="1883107"/>
            <a:ext cx="3040595" cy="3048769"/>
          </a:xfrm>
          <a:prstGeom prst="rect">
            <a:avLst/>
          </a:prstGeom>
          <a:noFill/>
          <a:ln w="9525">
            <a:noFill/>
            <a:miter lim="800000"/>
            <a:headEnd/>
            <a:tailEnd/>
          </a:ln>
        </p:spPr>
      </p:pic>
      <p:sp>
        <p:nvSpPr>
          <p:cNvPr id="8" name="TextBox 7"/>
          <p:cNvSpPr txBox="1"/>
          <p:nvPr/>
        </p:nvSpPr>
        <p:spPr>
          <a:xfrm>
            <a:off x="2843808" y="5291916"/>
            <a:ext cx="3226461" cy="369332"/>
          </a:xfrm>
          <a:prstGeom prst="rect">
            <a:avLst/>
          </a:prstGeom>
          <a:noFill/>
        </p:spPr>
        <p:txBody>
          <a:bodyPr wrap="none" rtlCol="0">
            <a:spAutoFit/>
          </a:bodyPr>
          <a:lstStyle/>
          <a:p>
            <a:r>
              <a:rPr lang="en-US" altLang="zh-CN" dirty="0" smtClean="0"/>
              <a:t>Fig 1, precipitation </a:t>
            </a:r>
            <a:r>
              <a:rPr lang="en-US" altLang="zh-CN" dirty="0" err="1" smtClean="0"/>
              <a:t>comparation</a:t>
            </a:r>
            <a:r>
              <a:rPr lang="en-US" altLang="zh-CN" dirty="0" smtClean="0"/>
              <a:t> </a:t>
            </a:r>
            <a:endParaRPr lang="zh-CN" altLang="en-US" dirty="0"/>
          </a:p>
        </p:txBody>
      </p:sp>
      <p:sp>
        <p:nvSpPr>
          <p:cNvPr id="9" name="TextBox 8"/>
          <p:cNvSpPr txBox="1"/>
          <p:nvPr/>
        </p:nvSpPr>
        <p:spPr>
          <a:xfrm>
            <a:off x="899592" y="4931876"/>
            <a:ext cx="1137171" cy="369332"/>
          </a:xfrm>
          <a:prstGeom prst="rect">
            <a:avLst/>
          </a:prstGeom>
          <a:noFill/>
        </p:spPr>
        <p:txBody>
          <a:bodyPr wrap="none" rtlCol="0">
            <a:spAutoFit/>
          </a:bodyPr>
          <a:lstStyle/>
          <a:p>
            <a:r>
              <a:rPr lang="en-US" altLang="zh-CN" dirty="0" smtClean="0"/>
              <a:t>Observed </a:t>
            </a:r>
            <a:endParaRPr lang="zh-CN" altLang="en-US" dirty="0"/>
          </a:p>
        </p:txBody>
      </p:sp>
      <p:sp>
        <p:nvSpPr>
          <p:cNvPr id="10" name="TextBox 9"/>
          <p:cNvSpPr txBox="1"/>
          <p:nvPr/>
        </p:nvSpPr>
        <p:spPr>
          <a:xfrm>
            <a:off x="4139952" y="4931876"/>
            <a:ext cx="798808" cy="369332"/>
          </a:xfrm>
          <a:prstGeom prst="rect">
            <a:avLst/>
          </a:prstGeom>
          <a:noFill/>
        </p:spPr>
        <p:txBody>
          <a:bodyPr wrap="none" rtlCol="0">
            <a:spAutoFit/>
          </a:bodyPr>
          <a:lstStyle/>
          <a:p>
            <a:r>
              <a:rPr lang="en-US" altLang="zh-CN" dirty="0" err="1" smtClean="0"/>
              <a:t>Grell</a:t>
            </a:r>
            <a:r>
              <a:rPr lang="en-US" altLang="zh-CN" dirty="0" smtClean="0"/>
              <a:t> 1</a:t>
            </a:r>
            <a:endParaRPr lang="zh-CN" altLang="en-US" dirty="0"/>
          </a:p>
        </p:txBody>
      </p:sp>
      <p:sp>
        <p:nvSpPr>
          <p:cNvPr id="11" name="TextBox 10"/>
          <p:cNvSpPr txBox="1"/>
          <p:nvPr/>
        </p:nvSpPr>
        <p:spPr>
          <a:xfrm>
            <a:off x="7236296" y="4931876"/>
            <a:ext cx="798808" cy="369332"/>
          </a:xfrm>
          <a:prstGeom prst="rect">
            <a:avLst/>
          </a:prstGeom>
          <a:noFill/>
        </p:spPr>
        <p:txBody>
          <a:bodyPr wrap="none" rtlCol="0">
            <a:spAutoFit/>
          </a:bodyPr>
          <a:lstStyle/>
          <a:p>
            <a:r>
              <a:rPr lang="en-US" altLang="zh-CN" dirty="0" err="1" smtClean="0"/>
              <a:t>Grell</a:t>
            </a:r>
            <a:r>
              <a:rPr lang="en-US" altLang="zh-CN" dirty="0" smtClean="0"/>
              <a:t> 2</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204864"/>
            <a:ext cx="2990327" cy="3098012"/>
          </a:xfrm>
          <a:prstGeom prst="rect">
            <a:avLst/>
          </a:prstGeom>
          <a:noFill/>
          <a:ln w="9525">
            <a:noFill/>
            <a:miter lim="800000"/>
            <a:headEnd/>
            <a:tailEnd/>
          </a:ln>
        </p:spPr>
      </p:pic>
      <p:sp>
        <p:nvSpPr>
          <p:cNvPr id="7" name="矩形 6"/>
          <p:cNvSpPr/>
          <p:nvPr/>
        </p:nvSpPr>
        <p:spPr>
          <a:xfrm>
            <a:off x="0" y="5373216"/>
            <a:ext cx="8928992" cy="646331"/>
          </a:xfrm>
          <a:prstGeom prst="rect">
            <a:avLst/>
          </a:prstGeom>
        </p:spPr>
        <p:txBody>
          <a:bodyPr wrap="square">
            <a:spAutoFit/>
          </a:bodyPr>
          <a:lstStyle/>
          <a:p>
            <a:r>
              <a:rPr lang="en-US" altLang="zh-CN" dirty="0" smtClean="0"/>
              <a:t>Fig. </a:t>
            </a:r>
            <a:r>
              <a:rPr lang="en-US" altLang="zh-CN" dirty="0" smtClean="0"/>
              <a:t>3 </a:t>
            </a:r>
            <a:r>
              <a:rPr lang="en-US" altLang="zh-CN" dirty="0" smtClean="0"/>
              <a:t>Total simulated September precipitation (mm) for the four RegCM4.0 simulations in 1989</a:t>
            </a:r>
            <a:endParaRPr lang="zh-CN" altLang="en-US" dirty="0"/>
          </a:p>
        </p:txBody>
      </p:sp>
      <p:pic>
        <p:nvPicPr>
          <p:cNvPr id="3077" name="Picture 5"/>
          <p:cNvPicPr>
            <a:picLocks noChangeAspect="1" noChangeArrowheads="1"/>
          </p:cNvPicPr>
          <p:nvPr/>
        </p:nvPicPr>
        <p:blipFill>
          <a:blip r:embed="rId3" cstate="print"/>
          <a:srcRect/>
          <a:stretch>
            <a:fillRect/>
          </a:stretch>
        </p:blipFill>
        <p:spPr bwMode="auto">
          <a:xfrm>
            <a:off x="755576" y="0"/>
            <a:ext cx="7334250" cy="1304925"/>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2987824" y="2276872"/>
            <a:ext cx="2952328" cy="2976137"/>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6069200" y="2276872"/>
            <a:ext cx="3002403" cy="2986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Observation basis</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solidFill>
                  <a:srgbClr val="FF0000"/>
                </a:solidFill>
              </a:rPr>
              <a:t>Not</a:t>
            </a:r>
            <a:r>
              <a:rPr lang="en-US" altLang="zh-CN" dirty="0" smtClean="0"/>
              <a:t> bulk entraining plume</a:t>
            </a:r>
          </a:p>
          <a:p>
            <a:r>
              <a:rPr lang="en-US" altLang="zh-CN" dirty="0" smtClean="0"/>
              <a:t>Fluctuations in vertical direction are larger than horizontally average value</a:t>
            </a:r>
          </a:p>
          <a:p>
            <a:pPr lvl="1"/>
            <a:r>
              <a:rPr lang="en-US" altLang="zh-CN" dirty="0" smtClean="0"/>
              <a:t>Velocity</a:t>
            </a:r>
          </a:p>
          <a:p>
            <a:pPr lvl="1"/>
            <a:r>
              <a:rPr lang="en-US" altLang="zh-CN" dirty="0" smtClean="0"/>
              <a:t>Temperature</a:t>
            </a:r>
          </a:p>
          <a:p>
            <a:pPr lvl="1"/>
            <a:r>
              <a:rPr lang="en-US" altLang="zh-CN" dirty="0" smtClean="0"/>
              <a:t>Water vapor</a:t>
            </a:r>
          </a:p>
          <a:p>
            <a:pPr lvl="1"/>
            <a:r>
              <a:rPr lang="en-US" altLang="zh-CN" dirty="0" smtClean="0"/>
              <a:t>Liquid water content</a:t>
            </a:r>
          </a:p>
          <a:p>
            <a:r>
              <a:rPr lang="en-US" altLang="zh-CN" dirty="0" smtClean="0"/>
              <a:t>Penetrative downdrafts</a:t>
            </a:r>
          </a:p>
          <a:p>
            <a:pPr lvl="1"/>
            <a:r>
              <a:rPr lang="en-US" altLang="zh-CN" dirty="0" smtClean="0"/>
              <a:t>Turbulent mixing of dry environmental air at the cloud top</a:t>
            </a:r>
          </a:p>
          <a:p>
            <a:r>
              <a:rPr lang="en-US" altLang="zh-CN" dirty="0"/>
              <a:t>The plume model </a:t>
            </a:r>
            <a:endParaRPr lang="en-US" altLang="zh-CN" dirty="0" smtClean="0"/>
          </a:p>
          <a:p>
            <a:pPr lvl="1"/>
            <a:r>
              <a:rPr lang="en-US" altLang="zh-CN" dirty="0" smtClean="0">
                <a:solidFill>
                  <a:srgbClr val="C00000"/>
                </a:solidFill>
              </a:rPr>
              <a:t>cannot</a:t>
            </a:r>
            <a:r>
              <a:rPr lang="en-US" altLang="zh-CN" dirty="0" smtClean="0"/>
              <a:t> </a:t>
            </a:r>
            <a:r>
              <a:rPr lang="en-US" altLang="zh-CN" dirty="0"/>
              <a:t>mimic the </a:t>
            </a:r>
            <a:r>
              <a:rPr lang="en-US" altLang="zh-CN" dirty="0" smtClean="0"/>
              <a:t>transports </a:t>
            </a:r>
            <a:r>
              <a:rPr lang="en-US" altLang="zh-CN" dirty="0"/>
              <a:t>in which updrafts and downdrafts are equally </a:t>
            </a:r>
            <a:r>
              <a:rPr lang="en-US" altLang="zh-CN" dirty="0" smtClean="0"/>
              <a:t>important</a:t>
            </a:r>
            <a:endParaRPr lang="en-US" altLang="zh-CN" dirty="0"/>
          </a:p>
        </p:txBody>
      </p:sp>
      <p:sp>
        <p:nvSpPr>
          <p:cNvPr id="4" name="矩形 3"/>
          <p:cNvSpPr/>
          <p:nvPr/>
        </p:nvSpPr>
        <p:spPr>
          <a:xfrm>
            <a:off x="6804248" y="6309320"/>
            <a:ext cx="2199385" cy="369332"/>
          </a:xfrm>
          <a:prstGeom prst="rect">
            <a:avLst/>
          </a:prstGeom>
        </p:spPr>
        <p:txBody>
          <a:bodyPr wrap="none">
            <a:spAutoFit/>
          </a:bodyPr>
          <a:lstStyle/>
          <a:p>
            <a:r>
              <a:rPr lang="en-US" altLang="zh-CN" dirty="0"/>
              <a:t>Emanuel, K. A. (1991)</a:t>
            </a:r>
          </a:p>
        </p:txBody>
      </p:sp>
    </p:spTree>
    <p:extLst>
      <p:ext uri="{BB962C8B-B14F-4D97-AF65-F5344CB8AC3E}">
        <p14:creationId xmlns:p14="http://schemas.microsoft.com/office/powerpoint/2010/main" xmlns="" val="1286691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Observed Cumulus Cloud</a:t>
            </a:r>
            <a:endParaRPr lang="zh-CN"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850" y="1700808"/>
            <a:ext cx="6972300" cy="413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矩形 4"/>
          <p:cNvSpPr/>
          <p:nvPr/>
        </p:nvSpPr>
        <p:spPr>
          <a:xfrm>
            <a:off x="3779912" y="6318612"/>
            <a:ext cx="5256584" cy="369332"/>
          </a:xfrm>
          <a:prstGeom prst="rect">
            <a:avLst/>
          </a:prstGeom>
        </p:spPr>
        <p:txBody>
          <a:bodyPr wrap="square">
            <a:spAutoFit/>
          </a:bodyPr>
          <a:lstStyle/>
          <a:p>
            <a:r>
              <a:rPr lang="en-US" altLang="zh-CN" dirty="0"/>
              <a:t>Emanuel, K. A., and M. </a:t>
            </a:r>
            <a:r>
              <a:rPr lang="en-US" altLang="zh-CN" dirty="0" err="1"/>
              <a:t>Živković</a:t>
            </a:r>
            <a:r>
              <a:rPr lang="en-US" altLang="zh-CN" dirty="0"/>
              <a:t>-Rothman (1999)</a:t>
            </a:r>
            <a:endParaRPr lang="zh-CN" altLang="en-US" dirty="0"/>
          </a:p>
        </p:txBody>
      </p:sp>
    </p:spTree>
    <p:extLst>
      <p:ext uri="{BB962C8B-B14F-4D97-AF65-F5344CB8AC3E}">
        <p14:creationId xmlns:p14="http://schemas.microsoft.com/office/powerpoint/2010/main" xmlns="" val="97141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Ema</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Initiated when </a:t>
            </a:r>
            <a:r>
              <a:rPr lang="en-US" altLang="zh-CN" dirty="0"/>
              <a:t>the level of neutral </a:t>
            </a:r>
            <a:r>
              <a:rPr lang="en-US" altLang="zh-CN" dirty="0" smtClean="0"/>
              <a:t>buoyancy is </a:t>
            </a:r>
            <a:r>
              <a:rPr lang="en-US" altLang="zh-CN" dirty="0"/>
              <a:t>greater than the cloud base </a:t>
            </a:r>
            <a:r>
              <a:rPr lang="en-US" altLang="zh-CN" dirty="0" smtClean="0"/>
              <a:t>level</a:t>
            </a:r>
          </a:p>
          <a:p>
            <a:r>
              <a:rPr lang="en-US" altLang="zh-CN" dirty="0" smtClean="0"/>
              <a:t>mixing </a:t>
            </a:r>
            <a:r>
              <a:rPr lang="en-US" altLang="zh-CN" dirty="0"/>
              <a:t>in clouds </a:t>
            </a:r>
            <a:r>
              <a:rPr lang="en-US" altLang="zh-CN" dirty="0" smtClean="0"/>
              <a:t>(episodic, inhomogeneous)</a:t>
            </a:r>
          </a:p>
          <a:p>
            <a:r>
              <a:rPr lang="en-US" altLang="zh-CN" dirty="0"/>
              <a:t>convective fluxes </a:t>
            </a:r>
            <a:endParaRPr lang="en-US" altLang="zh-CN" dirty="0" smtClean="0"/>
          </a:p>
          <a:p>
            <a:pPr lvl="1"/>
            <a:r>
              <a:rPr lang="en-US" altLang="zh-CN" dirty="0" smtClean="0"/>
              <a:t>an idealized model </a:t>
            </a:r>
            <a:r>
              <a:rPr lang="en-US" altLang="zh-CN" dirty="0"/>
              <a:t>of sub-cloud-scale updrafts and </a:t>
            </a:r>
            <a:r>
              <a:rPr lang="en-US" altLang="zh-CN" dirty="0" smtClean="0"/>
              <a:t>downdrafts</a:t>
            </a:r>
          </a:p>
          <a:p>
            <a:r>
              <a:rPr lang="en-US" altLang="zh-CN" dirty="0" smtClean="0"/>
              <a:t>Physical base model</a:t>
            </a:r>
          </a:p>
          <a:p>
            <a:pPr lvl="1"/>
            <a:r>
              <a:rPr lang="en-US" altLang="zh-CN" dirty="0" smtClean="0"/>
              <a:t>auto-conversion </a:t>
            </a:r>
            <a:r>
              <a:rPr lang="en-US" altLang="zh-CN" dirty="0"/>
              <a:t>of cloud </a:t>
            </a:r>
            <a:r>
              <a:rPr lang="en-US" altLang="zh-CN" dirty="0" smtClean="0"/>
              <a:t>water into precipitation</a:t>
            </a:r>
          </a:p>
          <a:p>
            <a:pPr lvl="1"/>
            <a:r>
              <a:rPr lang="en-US" altLang="zh-CN" dirty="0" smtClean="0"/>
              <a:t>Ice process</a:t>
            </a:r>
            <a:endParaRPr lang="en-US" altLang="zh-CN" dirty="0"/>
          </a:p>
          <a:p>
            <a:endParaRPr lang="en-US" altLang="zh-CN" dirty="0" smtClean="0"/>
          </a:p>
          <a:p>
            <a:endParaRPr lang="en-US" altLang="zh-CN" dirty="0"/>
          </a:p>
          <a:p>
            <a:endParaRPr lang="en-US" altLang="zh-CN" dirty="0"/>
          </a:p>
          <a:p>
            <a:endParaRPr lang="zh-CN" altLang="en-US" dirty="0"/>
          </a:p>
        </p:txBody>
      </p:sp>
      <p:sp>
        <p:nvSpPr>
          <p:cNvPr id="4" name="矩形 3"/>
          <p:cNvSpPr/>
          <p:nvPr/>
        </p:nvSpPr>
        <p:spPr>
          <a:xfrm>
            <a:off x="3523297" y="6488668"/>
            <a:ext cx="5513199" cy="369332"/>
          </a:xfrm>
          <a:prstGeom prst="rect">
            <a:avLst/>
          </a:prstGeom>
        </p:spPr>
        <p:txBody>
          <a:bodyPr wrap="square">
            <a:spAutoFit/>
          </a:bodyPr>
          <a:lstStyle/>
          <a:p>
            <a:r>
              <a:rPr lang="en-US" altLang="zh-CN" dirty="0" smtClean="0"/>
              <a:t>Emanuel (1991); </a:t>
            </a:r>
            <a:r>
              <a:rPr lang="en-US" altLang="zh-CN" dirty="0"/>
              <a:t>Emanuel and </a:t>
            </a:r>
            <a:r>
              <a:rPr lang="en-US" altLang="zh-CN" dirty="0" err="1"/>
              <a:t>Zivkovic</a:t>
            </a:r>
            <a:r>
              <a:rPr lang="en-US" altLang="zh-CN" dirty="0"/>
              <a:t>-Rothman (1999</a:t>
            </a:r>
            <a:r>
              <a:rPr lang="en-US" altLang="zh-CN" dirty="0" smtClean="0"/>
              <a:t>)</a:t>
            </a:r>
            <a:endParaRPr lang="en-US" altLang="zh-CN" dirty="0"/>
          </a:p>
        </p:txBody>
      </p:sp>
    </p:spTree>
    <p:extLst>
      <p:ext uri="{BB962C8B-B14F-4D97-AF65-F5344CB8AC3E}">
        <p14:creationId xmlns:p14="http://schemas.microsoft.com/office/powerpoint/2010/main" xmlns="" val="2275683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Basics of E91</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The buoyancy sorting hypothesis </a:t>
            </a:r>
            <a:endParaRPr lang="en-US" altLang="zh-CN" dirty="0" smtClean="0"/>
          </a:p>
          <a:p>
            <a:pPr lvl="1"/>
            <a:r>
              <a:rPr lang="en-US" altLang="zh-CN" dirty="0" smtClean="0"/>
              <a:t>An open </a:t>
            </a:r>
            <a:r>
              <a:rPr lang="en-US" altLang="zh-CN" dirty="0"/>
              <a:t>the issue of the rate of mixing between the plume and its </a:t>
            </a:r>
            <a:r>
              <a:rPr lang="en-US" altLang="zh-CN" dirty="0" smtClean="0"/>
              <a:t>environment</a:t>
            </a:r>
          </a:p>
          <a:p>
            <a:pPr lvl="1"/>
            <a:r>
              <a:rPr lang="en-US" altLang="zh-CN" dirty="0"/>
              <a:t>In laboratory plumes, experiments and dimensional analysis </a:t>
            </a:r>
            <a:endParaRPr lang="en-US" altLang="zh-CN" dirty="0" smtClean="0"/>
          </a:p>
          <a:p>
            <a:pPr lvl="2"/>
            <a:r>
              <a:rPr lang="en-US" altLang="zh-CN" dirty="0" smtClean="0"/>
              <a:t>strongly </a:t>
            </a:r>
            <a:r>
              <a:rPr lang="en-US" altLang="zh-CN" dirty="0"/>
              <a:t>support </a:t>
            </a:r>
            <a:r>
              <a:rPr lang="en-US" altLang="zh-CN" dirty="0" smtClean="0"/>
              <a:t>mixing as a </a:t>
            </a:r>
            <a:r>
              <a:rPr lang="en-US" altLang="zh-CN" dirty="0"/>
              <a:t>simple function of the mean upward velocity of the </a:t>
            </a:r>
            <a:r>
              <a:rPr lang="en-US" altLang="zh-CN" dirty="0" smtClean="0"/>
              <a:t>plume</a:t>
            </a:r>
          </a:p>
          <a:p>
            <a:r>
              <a:rPr lang="en-US" altLang="zh-CN" dirty="0"/>
              <a:t>mixing hypothesis </a:t>
            </a:r>
            <a:r>
              <a:rPr lang="en-US" altLang="zh-CN" dirty="0" smtClean="0"/>
              <a:t>(</a:t>
            </a:r>
            <a:r>
              <a:rPr lang="en-US" altLang="zh-CN" i="1" dirty="0" err="1"/>
              <a:t>subcloud</a:t>
            </a:r>
            <a:r>
              <a:rPr lang="en-US" altLang="zh-CN" i="1" dirty="0"/>
              <a:t>-layer </a:t>
            </a:r>
            <a:r>
              <a:rPr lang="en-US" altLang="zh-CN" i="1" dirty="0">
                <a:solidFill>
                  <a:srgbClr val="C00000"/>
                </a:solidFill>
              </a:rPr>
              <a:t>quasi-equilibrium hypothesis</a:t>
            </a:r>
            <a:r>
              <a:rPr lang="en-US" altLang="zh-CN" dirty="0"/>
              <a:t> (Raymond, 1995)</a:t>
            </a:r>
            <a:r>
              <a:rPr lang="en-US" altLang="zh-CN" dirty="0" smtClean="0"/>
              <a:t>)</a:t>
            </a:r>
          </a:p>
          <a:p>
            <a:pPr lvl="1"/>
            <a:r>
              <a:rPr lang="en-US" altLang="zh-CN" dirty="0"/>
              <a:t>together </a:t>
            </a:r>
            <a:r>
              <a:rPr lang="en-US" altLang="zh-CN" dirty="0" smtClean="0"/>
              <a:t>with </a:t>
            </a:r>
            <a:r>
              <a:rPr lang="en-US" altLang="zh-CN" dirty="0"/>
              <a:t>buoyancy sorting </a:t>
            </a:r>
            <a:r>
              <a:rPr lang="en-US" altLang="zh-CN" dirty="0" smtClean="0"/>
              <a:t> determine </a:t>
            </a:r>
            <a:r>
              <a:rPr lang="en-US" altLang="zh-CN" dirty="0"/>
              <a:t>the net mass flux, given the net upward mass flux</a:t>
            </a:r>
            <a:endParaRPr lang="en-US" altLang="zh-CN" dirty="0" smtClean="0"/>
          </a:p>
        </p:txBody>
      </p:sp>
    </p:spTree>
    <p:extLst>
      <p:ext uri="{BB962C8B-B14F-4D97-AF65-F5344CB8AC3E}">
        <p14:creationId xmlns:p14="http://schemas.microsoft.com/office/powerpoint/2010/main" xmlns="" val="424346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Basics of E91</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the fraction of condensed water that is converted to </a:t>
            </a:r>
            <a:r>
              <a:rPr lang="en-US" altLang="zh-CN" dirty="0" smtClean="0"/>
              <a:t>precipitation</a:t>
            </a:r>
          </a:p>
          <a:p>
            <a:r>
              <a:rPr lang="en-US" altLang="zh-CN" dirty="0" smtClean="0"/>
              <a:t>the </a:t>
            </a:r>
            <a:r>
              <a:rPr lang="en-US" altLang="zh-CN" dirty="0"/>
              <a:t>remainder will contribute to moistening the </a:t>
            </a:r>
            <a:r>
              <a:rPr lang="en-US" altLang="zh-CN" dirty="0" smtClean="0"/>
              <a:t>environment</a:t>
            </a:r>
          </a:p>
          <a:p>
            <a:pPr lvl="1"/>
            <a:r>
              <a:rPr lang="en-US" altLang="zh-CN" dirty="0"/>
              <a:t>stochastic </a:t>
            </a:r>
            <a:r>
              <a:rPr lang="en-US" altLang="zh-CN" dirty="0" smtClean="0"/>
              <a:t>coalescence</a:t>
            </a:r>
          </a:p>
          <a:p>
            <a:pPr lvl="1"/>
            <a:r>
              <a:rPr lang="en-US" altLang="zh-CN" dirty="0" smtClean="0"/>
              <a:t>the </a:t>
            </a:r>
            <a:r>
              <a:rPr lang="en-US" altLang="zh-CN" dirty="0"/>
              <a:t>Bergeron-</a:t>
            </a:r>
            <a:r>
              <a:rPr lang="en-US" altLang="zh-CN" dirty="0" err="1"/>
              <a:t>Findeisen</a:t>
            </a:r>
            <a:r>
              <a:rPr lang="en-US" altLang="zh-CN" dirty="0"/>
              <a:t> </a:t>
            </a:r>
            <a:r>
              <a:rPr lang="en-US" altLang="zh-CN" dirty="0" smtClean="0"/>
              <a:t>mechanism</a:t>
            </a:r>
          </a:p>
          <a:p>
            <a:pPr lvl="1"/>
            <a:r>
              <a:rPr lang="en-US" altLang="zh-CN" dirty="0"/>
              <a:t>converting all cloud water in excess of a threshold content to precipitation within each sample of cloud </a:t>
            </a:r>
            <a:r>
              <a:rPr lang="en-US" altLang="zh-CN" dirty="0" smtClean="0"/>
              <a:t>air (E91)</a:t>
            </a:r>
          </a:p>
          <a:p>
            <a:pPr lvl="2"/>
            <a:r>
              <a:rPr lang="en-US" altLang="zh-CN" dirty="0"/>
              <a:t>Convection is assumed to originate from that </a:t>
            </a:r>
            <a:r>
              <a:rPr lang="en-US" altLang="zh-CN" dirty="0" smtClean="0"/>
              <a:t>level </a:t>
            </a:r>
            <a:r>
              <a:rPr lang="en-US" altLang="zh-CN" dirty="0"/>
              <a:t>has the highest value of moist static energy</a:t>
            </a:r>
            <a:endParaRPr lang="en-US" altLang="zh-CN" dirty="0" smtClean="0"/>
          </a:p>
        </p:txBody>
      </p:sp>
    </p:spTree>
    <p:extLst>
      <p:ext uri="{BB962C8B-B14F-4D97-AF65-F5344CB8AC3E}">
        <p14:creationId xmlns:p14="http://schemas.microsoft.com/office/powerpoint/2010/main" xmlns="" val="220136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3561"/>
          <a:stretch/>
        </p:blipFill>
        <p:spPr bwMode="auto">
          <a:xfrm>
            <a:off x="755577" y="2564904"/>
            <a:ext cx="3401516" cy="3543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p:txBody>
          <a:bodyPr>
            <a:normAutofit/>
          </a:bodyPr>
          <a:lstStyle/>
          <a:p>
            <a:r>
              <a:rPr lang="en-US" altLang="zh-CN" dirty="0" smtClean="0"/>
              <a:t>Microphysical parameters</a:t>
            </a:r>
            <a:endParaRPr lang="zh-CN" altLang="en-US" dirty="0"/>
          </a:p>
        </p:txBody>
      </p:sp>
      <p:sp>
        <p:nvSpPr>
          <p:cNvPr id="3" name="内容占位符 2"/>
          <p:cNvSpPr>
            <a:spLocks noGrp="1"/>
          </p:cNvSpPr>
          <p:nvPr>
            <p:ph idx="1"/>
          </p:nvPr>
        </p:nvSpPr>
        <p:spPr>
          <a:xfrm>
            <a:off x="457200" y="1484784"/>
            <a:ext cx="8229600" cy="1540767"/>
          </a:xfrm>
        </p:spPr>
        <p:txBody>
          <a:bodyPr>
            <a:normAutofit/>
          </a:bodyPr>
          <a:lstStyle/>
          <a:p>
            <a:pPr marL="457200" indent="-457200"/>
            <a:r>
              <a:rPr lang="en-US" altLang="zh-CN" sz="2400" dirty="0"/>
              <a:t>Parcel precipitation efficiencies</a:t>
            </a:r>
          </a:p>
          <a:p>
            <a:pPr marL="457200" indent="-457200"/>
            <a:r>
              <a:rPr lang="en-US" altLang="zh-CN" sz="2400" dirty="0"/>
              <a:t>Fraction of precipitation</a:t>
            </a:r>
          </a:p>
          <a:p>
            <a:pPr marL="457200" indent="-457200"/>
            <a:r>
              <a:rPr lang="en-US" altLang="zh-CN" sz="2400" dirty="0"/>
              <a:t>Fractional area covered by precipitating </a:t>
            </a:r>
            <a:r>
              <a:rPr lang="en-US" altLang="zh-CN" sz="2400" dirty="0" smtClean="0"/>
              <a:t>downdrafts</a:t>
            </a:r>
            <a:endParaRPr lang="zh-CN" altLang="en-US" sz="2400" dirty="0"/>
          </a:p>
        </p:txBody>
      </p:sp>
      <p:sp>
        <p:nvSpPr>
          <p:cNvPr id="4" name="矩形 3"/>
          <p:cNvSpPr/>
          <p:nvPr/>
        </p:nvSpPr>
        <p:spPr>
          <a:xfrm>
            <a:off x="3851920" y="6381328"/>
            <a:ext cx="5166320" cy="369332"/>
          </a:xfrm>
          <a:prstGeom prst="rect">
            <a:avLst/>
          </a:prstGeom>
        </p:spPr>
        <p:txBody>
          <a:bodyPr wrap="square">
            <a:spAutoFit/>
          </a:bodyPr>
          <a:lstStyle/>
          <a:p>
            <a:r>
              <a:rPr lang="en-US" altLang="zh-CN" dirty="0" err="1"/>
              <a:t>Rennó</a:t>
            </a:r>
            <a:r>
              <a:rPr lang="en-US" altLang="zh-CN" dirty="0"/>
              <a:t>, N. O., K. A. Emanuel, and P. H. Stone (1994</a:t>
            </a:r>
            <a:r>
              <a:rPr lang="en-US" altLang="zh-CN" dirty="0" smtClean="0"/>
              <a:t>)</a:t>
            </a:r>
            <a:endParaRPr lang="zh-CN" alt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1556792"/>
            <a:ext cx="285750" cy="32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328" y="2426791"/>
            <a:ext cx="295275"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57092" y="1988840"/>
            <a:ext cx="342900" cy="323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984" y="2971242"/>
            <a:ext cx="4319264" cy="3136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直接箭头连接符 5"/>
          <p:cNvCxnSpPr/>
          <p:nvPr/>
        </p:nvCxnSpPr>
        <p:spPr>
          <a:xfrm flipH="1">
            <a:off x="8316416" y="5013176"/>
            <a:ext cx="216024" cy="1008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直接箭头连接符 7"/>
          <p:cNvCxnSpPr/>
          <p:nvPr/>
        </p:nvCxnSpPr>
        <p:spPr>
          <a:xfrm>
            <a:off x="4644008" y="5337212"/>
            <a:ext cx="3672408" cy="6840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6696236" y="6108204"/>
            <a:ext cx="2412268" cy="369332"/>
          </a:xfrm>
          <a:prstGeom prst="rect">
            <a:avLst/>
          </a:prstGeom>
          <a:noFill/>
        </p:spPr>
        <p:txBody>
          <a:bodyPr wrap="square" rtlCol="0">
            <a:spAutoFit/>
          </a:bodyPr>
          <a:lstStyle/>
          <a:p>
            <a:r>
              <a:rPr lang="en-US" altLang="zh-CN" dirty="0" smtClean="0">
                <a:solidFill>
                  <a:srgbClr val="C00000"/>
                </a:solidFill>
              </a:rPr>
              <a:t>Critical draft thickness</a:t>
            </a:r>
            <a:endParaRPr lang="zh-CN" altLang="en-US" dirty="0">
              <a:solidFill>
                <a:srgbClr val="C00000"/>
              </a:solidFill>
            </a:endParaRPr>
          </a:p>
        </p:txBody>
      </p:sp>
    </p:spTree>
    <p:extLst>
      <p:ext uri="{BB962C8B-B14F-4D97-AF65-F5344CB8AC3E}">
        <p14:creationId xmlns:p14="http://schemas.microsoft.com/office/powerpoint/2010/main" xmlns="" val="903452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1734</Words>
  <Application>Microsoft Office PowerPoint</Application>
  <PresentationFormat>全屏显示(4:3)</PresentationFormat>
  <Paragraphs>229</Paragraphs>
  <Slides>34</Slides>
  <Notes>1</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Convection scheme</vt:lpstr>
      <vt:lpstr>Mostly often used scheme</vt:lpstr>
      <vt:lpstr>Kuo’s model</vt:lpstr>
      <vt:lpstr>Observation basis</vt:lpstr>
      <vt:lpstr>Observed Cumulus Cloud</vt:lpstr>
      <vt:lpstr>Ema</vt:lpstr>
      <vt:lpstr>Basics of E91</vt:lpstr>
      <vt:lpstr>Basics of E91</vt:lpstr>
      <vt:lpstr>Microphysical parameters</vt:lpstr>
      <vt:lpstr>Climatic Sensitivity of the Parameters</vt:lpstr>
      <vt:lpstr>幻灯片 11</vt:lpstr>
      <vt:lpstr>幻灯片 12</vt:lpstr>
      <vt:lpstr>幻灯片 13</vt:lpstr>
      <vt:lpstr>幻灯片 14</vt:lpstr>
      <vt:lpstr>Precipitation during the Septembers of 1989 over West Africa</vt:lpstr>
      <vt:lpstr>幻灯片 16</vt:lpstr>
      <vt:lpstr>幻灯片 17</vt:lpstr>
      <vt:lpstr>幻灯片 18</vt:lpstr>
      <vt:lpstr>幻灯片 19</vt:lpstr>
      <vt:lpstr>Grell Scheme                           -Geog A. Grell </vt:lpstr>
      <vt:lpstr>Grell Scheme</vt:lpstr>
      <vt:lpstr>Static control </vt:lpstr>
      <vt:lpstr>幻灯片 23</vt:lpstr>
      <vt:lpstr>幻灯片 24</vt:lpstr>
      <vt:lpstr>幻灯片 25</vt:lpstr>
      <vt:lpstr>幻灯片 26</vt:lpstr>
      <vt:lpstr>Feedback</vt:lpstr>
      <vt:lpstr>Dynamic control </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bloody</cp:lastModifiedBy>
  <cp:revision>189</cp:revision>
  <dcterms:created xsi:type="dcterms:W3CDTF">2015-03-30T20:08:37Z</dcterms:created>
  <dcterms:modified xsi:type="dcterms:W3CDTF">2015-04-07T20:18:31Z</dcterms:modified>
</cp:coreProperties>
</file>