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7" r:id="rId9"/>
    <p:sldId id="262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1D68-4D56-4950-A2B3-518B694A3C1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540A-14DD-461B-9EE6-BF8C627685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00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1D68-4D56-4950-A2B3-518B694A3C1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540A-14DD-461B-9EE6-BF8C6276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4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1D68-4D56-4950-A2B3-518B694A3C1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540A-14DD-461B-9EE6-BF8C6276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3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1D68-4D56-4950-A2B3-518B694A3C1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540A-14DD-461B-9EE6-BF8C6276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5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1D68-4D56-4950-A2B3-518B694A3C1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540A-14DD-461B-9EE6-BF8C627685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13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1D68-4D56-4950-A2B3-518B694A3C1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540A-14DD-461B-9EE6-BF8C6276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5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1D68-4D56-4950-A2B3-518B694A3C1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540A-14DD-461B-9EE6-BF8C6276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1D68-4D56-4950-A2B3-518B694A3C1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540A-14DD-461B-9EE6-BF8C6276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3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1D68-4D56-4950-A2B3-518B694A3C1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540A-14DD-461B-9EE6-BF8C6276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9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F4B1D68-4D56-4950-A2B3-518B694A3C1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93540A-14DD-461B-9EE6-BF8C6276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4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1D68-4D56-4950-A2B3-518B694A3C1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540A-14DD-461B-9EE6-BF8C6276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2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4B1D68-4D56-4950-A2B3-518B694A3C1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93540A-14DD-461B-9EE6-BF8C6276852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08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Influence of Driving Restrictions on Pollution Reduction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Taylor </a:t>
            </a:r>
            <a:r>
              <a:rPr lang="en-US" dirty="0" err="1" smtClean="0"/>
              <a:t>Maxfield</a:t>
            </a:r>
            <a:endParaRPr lang="en-US" dirty="0" smtClean="0"/>
          </a:p>
          <a:p>
            <a:r>
              <a:rPr lang="en-US" dirty="0" smtClean="0"/>
              <a:t>23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95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Purchasing new cars (Mexico)</a:t>
            </a:r>
          </a:p>
          <a:p>
            <a:r>
              <a:rPr lang="en-US" dirty="0" smtClean="0"/>
              <a:t>Driving during non-peak hours/weekends</a:t>
            </a:r>
          </a:p>
          <a:p>
            <a:r>
              <a:rPr lang="en-US" dirty="0" smtClean="0"/>
              <a:t>Disobeying restrictions</a:t>
            </a:r>
          </a:p>
          <a:p>
            <a:pPr lvl="1"/>
            <a:r>
              <a:rPr lang="en-US" dirty="0" smtClean="0"/>
              <a:t>Creative measures</a:t>
            </a:r>
          </a:p>
          <a:p>
            <a:r>
              <a:rPr lang="en-US" dirty="0" smtClean="0"/>
              <a:t>Lack of continuous enforcement</a:t>
            </a:r>
          </a:p>
        </p:txBody>
      </p:sp>
    </p:spTree>
    <p:extLst>
      <p:ext uri="{BB962C8B-B14F-4D97-AF65-F5344CB8AC3E}">
        <p14:creationId xmlns:p14="http://schemas.microsoft.com/office/powerpoint/2010/main" val="2771013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(analysis)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44999"/>
            <a:ext cx="10515600" cy="18923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March, 2015</a:t>
            </a:r>
          </a:p>
          <a:p>
            <a:pPr lvl="1"/>
            <a:r>
              <a:rPr lang="en-US" dirty="0" smtClean="0"/>
              <a:t>Absence of wind, temperature drop created stagnant conditions</a:t>
            </a:r>
          </a:p>
          <a:p>
            <a:r>
              <a:rPr lang="en-US" dirty="0" smtClean="0"/>
              <a:t>High levels of PM10 (120 mg/m</a:t>
            </a:r>
            <a:r>
              <a:rPr lang="en-US" baseline="30000" dirty="0" smtClean="0"/>
              <a:t>3</a:t>
            </a:r>
            <a:r>
              <a:rPr lang="en-US" dirty="0" smtClean="0"/>
              <a:t>) and NO</a:t>
            </a:r>
            <a:r>
              <a:rPr lang="en-US" baseline="-25000" dirty="0" smtClean="0"/>
              <a:t>x</a:t>
            </a:r>
          </a:p>
          <a:p>
            <a:r>
              <a:rPr lang="en-US" dirty="0" smtClean="0"/>
              <a:t>Dispersed after a few days</a:t>
            </a:r>
          </a:p>
          <a:p>
            <a:r>
              <a:rPr lang="en-US" dirty="0" smtClean="0"/>
              <a:t>40% reduction in traffic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0" t="14236" r="4026" b="39026"/>
          <a:stretch/>
        </p:blipFill>
        <p:spPr>
          <a:xfrm>
            <a:off x="1097280" y="1752599"/>
            <a:ext cx="9771222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44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Mild, short term decreases in various pollutants</a:t>
            </a:r>
          </a:p>
          <a:p>
            <a:r>
              <a:rPr lang="en-US" dirty="0" smtClean="0"/>
              <a:t>Overall increase in the absence of other regulations</a:t>
            </a:r>
          </a:p>
          <a:p>
            <a:r>
              <a:rPr lang="en-US" dirty="0" smtClean="0"/>
              <a:t>Meteorological effects and factory emission reductions probably more significant</a:t>
            </a:r>
          </a:p>
          <a:p>
            <a:r>
              <a:rPr lang="en-US" dirty="0" smtClean="0"/>
              <a:t>Lack of cooperation amongst drivers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1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United States, vehicles account for 75% of carbon monoxide emissions, half of VOCs, and half of NO</a:t>
            </a:r>
            <a:r>
              <a:rPr lang="en-US" baseline="-25000" dirty="0" smtClean="0"/>
              <a:t>x</a:t>
            </a:r>
          </a:p>
          <a:p>
            <a:r>
              <a:rPr lang="en-US" dirty="0" smtClean="0"/>
              <a:t>Clean Air Act</a:t>
            </a:r>
          </a:p>
          <a:p>
            <a:pPr lvl="1"/>
            <a:r>
              <a:rPr lang="en-US" dirty="0" smtClean="0"/>
              <a:t>Emission standards</a:t>
            </a:r>
          </a:p>
          <a:p>
            <a:pPr lvl="1"/>
            <a:r>
              <a:rPr lang="en-US" dirty="0" smtClean="0"/>
              <a:t>Cleaner vehicles</a:t>
            </a:r>
          </a:p>
          <a:p>
            <a:r>
              <a:rPr lang="en-US" dirty="0" smtClean="0"/>
              <a:t>Lower sulfur fuel/alternative fuels</a:t>
            </a:r>
          </a:p>
          <a:p>
            <a:r>
              <a:rPr lang="en-US" dirty="0" smtClean="0"/>
              <a:t>Driving regulations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5629" y="6488668"/>
            <a:ext cx="5450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http://www.epa.gov/airquality/peg_caa/carstrucks.html</a:t>
            </a:r>
          </a:p>
        </p:txBody>
      </p:sp>
    </p:spTree>
    <p:extLst>
      <p:ext uri="{BB962C8B-B14F-4D97-AF65-F5344CB8AC3E}">
        <p14:creationId xmlns:p14="http://schemas.microsoft.com/office/powerpoint/2010/main" val="318527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Mexico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97600" cy="4351338"/>
          </a:xfrm>
        </p:spPr>
        <p:txBody>
          <a:bodyPr/>
          <a:lstStyle/>
          <a:p>
            <a:r>
              <a:rPr lang="en-US" dirty="0" smtClean="0"/>
              <a:t>Peak levels of ozone</a:t>
            </a:r>
          </a:p>
          <a:p>
            <a:r>
              <a:rPr lang="en-US" dirty="0" smtClean="0"/>
              <a:t>Today, similar to Los Angeles</a:t>
            </a:r>
            <a:endParaRPr lang="en-US" dirty="0" smtClean="0"/>
          </a:p>
          <a:p>
            <a:r>
              <a:rPr lang="en-US" dirty="0" smtClean="0"/>
              <a:t>November 20, 1989-- </a:t>
            </a:r>
            <a:r>
              <a:rPr lang="en-US" i="1" dirty="0" smtClean="0"/>
              <a:t>Hoy No </a:t>
            </a:r>
            <a:r>
              <a:rPr lang="en-US" i="1" dirty="0" err="1" smtClean="0"/>
              <a:t>Circula</a:t>
            </a:r>
            <a:r>
              <a:rPr lang="en-US" i="1" dirty="0" smtClean="0"/>
              <a:t> </a:t>
            </a:r>
            <a:r>
              <a:rPr lang="en-US" dirty="0" smtClean="0"/>
              <a:t>(HNC)</a:t>
            </a:r>
          </a:p>
          <a:p>
            <a:pPr lvl="1"/>
            <a:r>
              <a:rPr lang="en-US" dirty="0" smtClean="0"/>
              <a:t>One weekday per week</a:t>
            </a:r>
          </a:p>
          <a:p>
            <a:pPr lvl="1"/>
            <a:r>
              <a:rPr lang="en-US" dirty="0" smtClean="0"/>
              <a:t>5:00 am and 10:00 pm</a:t>
            </a:r>
          </a:p>
          <a:p>
            <a:pPr lvl="1"/>
            <a:r>
              <a:rPr lang="en-US" dirty="0" smtClean="0"/>
              <a:t>Based off of license plate number</a:t>
            </a:r>
          </a:p>
          <a:p>
            <a:r>
              <a:rPr lang="en-US" dirty="0" smtClean="0"/>
              <a:t>Impacted 2.3 million vehicles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239" t="14757" r="24915" b="22743"/>
          <a:stretch/>
        </p:blipFill>
        <p:spPr>
          <a:xfrm>
            <a:off x="7188199" y="1460500"/>
            <a:ext cx="4533901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6488668"/>
            <a:ext cx="1259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Davis,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0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990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Environmental department tracks hourly CO, NO</a:t>
            </a:r>
            <a:r>
              <a:rPr lang="en-US" baseline="-25000" dirty="0" smtClean="0"/>
              <a:t>2</a:t>
            </a:r>
            <a:r>
              <a:rPr lang="en-US" dirty="0" smtClean="0"/>
              <a:t>, O</a:t>
            </a:r>
            <a:r>
              <a:rPr lang="en-US" baseline="-25000" dirty="0" smtClean="0"/>
              <a:t>3</a:t>
            </a:r>
            <a:r>
              <a:rPr lang="en-US" dirty="0" smtClean="0"/>
              <a:t>, NO</a:t>
            </a:r>
            <a:r>
              <a:rPr lang="en-US" baseline="-25000" dirty="0" smtClean="0"/>
              <a:t>x</a:t>
            </a:r>
            <a:r>
              <a:rPr lang="en-US" dirty="0" smtClean="0"/>
              <a:t>, and SO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Direct effect of HNC limited to 1989-1992</a:t>
            </a:r>
            <a:endParaRPr lang="en-US" dirty="0"/>
          </a:p>
          <a:p>
            <a:r>
              <a:rPr lang="en-US" dirty="0" smtClean="0"/>
              <a:t>Peak 30% increase in carbon monoxide</a:t>
            </a:r>
          </a:p>
          <a:p>
            <a:r>
              <a:rPr lang="en-US" dirty="0" err="1" smtClean="0"/>
              <a:t>Gallego</a:t>
            </a:r>
            <a:r>
              <a:rPr lang="en-US" dirty="0" smtClean="0"/>
              <a:t> et al. (2012) claim possible decrease initially, although statistically insignificant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912413" y="365125"/>
            <a:ext cx="4542987" cy="6140639"/>
            <a:chOff x="5858313" y="365125"/>
            <a:chExt cx="4542987" cy="61406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5652" t="22049" r="37018" b="42361"/>
            <a:stretch/>
          </p:blipFill>
          <p:spPr>
            <a:xfrm>
              <a:off x="5858313" y="365125"/>
              <a:ext cx="4381501" cy="32078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35456" t="16840" r="36530" b="48611"/>
            <a:stretch/>
          </p:blipFill>
          <p:spPr>
            <a:xfrm>
              <a:off x="5858313" y="3355749"/>
              <a:ext cx="4542987" cy="315001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38200" y="6480731"/>
            <a:ext cx="1259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Davis,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1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73980" cy="4351338"/>
          </a:xfrm>
        </p:spPr>
        <p:txBody>
          <a:bodyPr/>
          <a:lstStyle/>
          <a:p>
            <a:r>
              <a:rPr lang="en-US" dirty="0" smtClean="0"/>
              <a:t>Increase in vehicle registration</a:t>
            </a:r>
          </a:p>
          <a:p>
            <a:r>
              <a:rPr lang="en-US" dirty="0" smtClean="0"/>
              <a:t>Cheaper cars to circumvent driving restrictions</a:t>
            </a:r>
          </a:p>
          <a:p>
            <a:r>
              <a:rPr lang="en-US" dirty="0" smtClean="0"/>
              <a:t>Higher-emitting vehicles (Davis, 2008)</a:t>
            </a:r>
          </a:p>
          <a:p>
            <a:r>
              <a:rPr lang="en-US" dirty="0" smtClean="0"/>
              <a:t>No increase in public transport usage (</a:t>
            </a:r>
            <a:r>
              <a:rPr lang="en-US" dirty="0" err="1" smtClean="0"/>
              <a:t>Gallego</a:t>
            </a:r>
            <a:r>
              <a:rPr lang="en-US" dirty="0" smtClean="0"/>
              <a:t> et al., 2013)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944" t="28646" r="36823" b="34549"/>
          <a:stretch/>
        </p:blipFill>
        <p:spPr>
          <a:xfrm>
            <a:off x="6375399" y="1825625"/>
            <a:ext cx="5105401" cy="38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4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457" t="23785" r="29698" b="17361"/>
          <a:stretch/>
        </p:blipFill>
        <p:spPr>
          <a:xfrm>
            <a:off x="7099299" y="1384299"/>
            <a:ext cx="4254501" cy="45641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11800" cy="4351338"/>
          </a:xfrm>
        </p:spPr>
        <p:txBody>
          <a:bodyPr/>
          <a:lstStyle/>
          <a:p>
            <a:r>
              <a:rPr lang="en-US" dirty="0" smtClean="0"/>
              <a:t>Number of vehicles grew from 2.58 million to 4.8 million between 2005 and 2010 (Sun et </a:t>
            </a:r>
            <a:r>
              <a:rPr lang="en-US" dirty="0"/>
              <a:t>al., 2012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Peak speeds below 15 km/</a:t>
            </a:r>
            <a:r>
              <a:rPr lang="en-US" dirty="0" err="1" smtClean="0"/>
              <a:t>hr</a:t>
            </a:r>
            <a:r>
              <a:rPr lang="en-US" dirty="0"/>
              <a:t> </a:t>
            </a:r>
            <a:r>
              <a:rPr lang="en-US" dirty="0" smtClean="0"/>
              <a:t>(compared to around 42 km/</a:t>
            </a:r>
            <a:r>
              <a:rPr lang="en-US" dirty="0" err="1" smtClean="0"/>
              <a:t>hr</a:t>
            </a:r>
            <a:r>
              <a:rPr lang="en-US" dirty="0" smtClean="0"/>
              <a:t> for NYC) </a:t>
            </a:r>
          </a:p>
          <a:p>
            <a:r>
              <a:rPr lang="en-US" dirty="0" smtClean="0"/>
              <a:t>Ozone concentrations exceeded 200 </a:t>
            </a:r>
            <a:r>
              <a:rPr lang="en-US" dirty="0" err="1" smtClean="0"/>
              <a:t>ug</a:t>
            </a:r>
            <a:r>
              <a:rPr lang="en-US" dirty="0" smtClean="0"/>
              <a:t>/m</a:t>
            </a:r>
            <a:r>
              <a:rPr lang="en-US" baseline="30000" dirty="0" smtClean="0"/>
              <a:t>3</a:t>
            </a:r>
            <a:r>
              <a:rPr lang="en-US" dirty="0" smtClean="0"/>
              <a:t> between 2000 </a:t>
            </a:r>
            <a:r>
              <a:rPr lang="en-US" dirty="0"/>
              <a:t>and </a:t>
            </a:r>
            <a:r>
              <a:rPr lang="en-US" dirty="0" smtClean="0"/>
              <a:t>2005 (</a:t>
            </a:r>
            <a:r>
              <a:rPr lang="en-US" dirty="0"/>
              <a:t>Wang et al., 2012)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Beijing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2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Olympics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849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Vehicle </a:t>
            </a:r>
            <a:r>
              <a:rPr lang="en-US" dirty="0" smtClean="0"/>
              <a:t>restrictions from </a:t>
            </a:r>
            <a:r>
              <a:rPr lang="en-US" dirty="0" smtClean="0"/>
              <a:t>July 1 to September 20, 2008</a:t>
            </a:r>
          </a:p>
          <a:p>
            <a:pPr lvl="1"/>
            <a:r>
              <a:rPr lang="en-US" dirty="0" smtClean="0"/>
              <a:t>Private vehicles allowed on alternating days</a:t>
            </a:r>
          </a:p>
          <a:p>
            <a:pPr lvl="1"/>
            <a:r>
              <a:rPr lang="en-US" dirty="0" smtClean="0"/>
              <a:t>Limited trucks, government vehicles</a:t>
            </a:r>
          </a:p>
          <a:p>
            <a:r>
              <a:rPr lang="en-US" dirty="0" smtClean="0"/>
              <a:t>Power plants required to reduce 30% of emissions</a:t>
            </a:r>
          </a:p>
          <a:p>
            <a:r>
              <a:rPr lang="en-US" dirty="0" smtClean="0"/>
              <a:t>50% coal boilers shut down (</a:t>
            </a:r>
            <a:r>
              <a:rPr lang="en-US" dirty="0"/>
              <a:t>Wang et al., </a:t>
            </a:r>
            <a:r>
              <a:rPr lang="en-US" dirty="0" smtClean="0"/>
              <a:t>2010)</a:t>
            </a:r>
          </a:p>
          <a:p>
            <a:r>
              <a:rPr lang="en-US" dirty="0"/>
              <a:t>SO</a:t>
            </a:r>
            <a:r>
              <a:rPr lang="en-US" baseline="-25000" dirty="0"/>
              <a:t>2</a:t>
            </a:r>
            <a:r>
              <a:rPr lang="en-US" dirty="0"/>
              <a:t>, CO, and </a:t>
            </a:r>
            <a:r>
              <a:rPr lang="en-US" dirty="0" smtClean="0"/>
              <a:t>NOx reduced by </a:t>
            </a:r>
            <a:r>
              <a:rPr lang="en-US" dirty="0"/>
              <a:t>60%, 32%, and 36</a:t>
            </a:r>
            <a:r>
              <a:rPr lang="en-US" dirty="0" smtClean="0"/>
              <a:t>% (Wang et al., 2009)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424" t="14236" r="50391" b="42187"/>
          <a:stretch/>
        </p:blipFill>
        <p:spPr>
          <a:xfrm>
            <a:off x="7137399" y="1690688"/>
            <a:ext cx="4889501" cy="410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0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377" t="20834" r="23255" b="17708"/>
          <a:stretch/>
        </p:blipFill>
        <p:spPr>
          <a:xfrm>
            <a:off x="1422399" y="406399"/>
            <a:ext cx="9169401" cy="58275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7410" y="6488668"/>
            <a:ext cx="196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(Wang et al., </a:t>
            </a:r>
            <a:r>
              <a:rPr lang="en-US" dirty="0" smtClean="0"/>
              <a:t>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0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62500" cy="4351338"/>
          </a:xfrm>
        </p:spPr>
        <p:txBody>
          <a:bodyPr/>
          <a:lstStyle/>
          <a:p>
            <a:r>
              <a:rPr lang="en-US" dirty="0" smtClean="0"/>
              <a:t>Lottery system</a:t>
            </a:r>
          </a:p>
          <a:p>
            <a:r>
              <a:rPr lang="en-US" dirty="0" smtClean="0"/>
              <a:t>Congestion index “decreased from 7.95 in 2007 to 5.93 in 2009”, but rose back to 7.80 in 2010</a:t>
            </a:r>
          </a:p>
          <a:p>
            <a:r>
              <a:rPr lang="en-US" dirty="0" smtClean="0"/>
              <a:t>PM10 levels higher on restriction days</a:t>
            </a:r>
          </a:p>
          <a:p>
            <a:r>
              <a:rPr lang="en-US" dirty="0" smtClean="0"/>
              <a:t>Comparing API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Today, the API is 105 for PM</a:t>
            </a:r>
            <a:r>
              <a:rPr lang="en-US" baseline="-25000" dirty="0" smtClean="0"/>
              <a:t>10</a:t>
            </a:r>
            <a:endParaRPr lang="en-US" baseline="-250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488" t="20312" r="20522" b="40104"/>
          <a:stretch/>
        </p:blipFill>
        <p:spPr>
          <a:xfrm>
            <a:off x="6756399" y="1825625"/>
            <a:ext cx="4764507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6488668"/>
            <a:ext cx="196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(Wang et al., </a:t>
            </a:r>
            <a:r>
              <a:rPr lang="en-US" dirty="0" smtClean="0"/>
              <a:t>2010)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0966" t="19965" r="34480" b="72222"/>
          <a:stretch/>
        </p:blipFill>
        <p:spPr>
          <a:xfrm>
            <a:off x="203201" y="4087019"/>
            <a:ext cx="6235700" cy="7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506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148</TotalTime>
  <Words>432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Influence of Driving Restrictions on Pollution Reduction</vt:lpstr>
      <vt:lpstr>Background</vt:lpstr>
      <vt:lpstr>Mexico City</vt:lpstr>
      <vt:lpstr>Effects</vt:lpstr>
      <vt:lpstr>Response</vt:lpstr>
      <vt:lpstr>Beijing</vt:lpstr>
      <vt:lpstr>Olympics</vt:lpstr>
      <vt:lpstr>PowerPoint Presentation</vt:lpstr>
      <vt:lpstr>Long-term</vt:lpstr>
      <vt:lpstr>Reasoning</vt:lpstr>
      <vt:lpstr>France (analysis)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Taylor</dc:creator>
  <cp:lastModifiedBy>Taylor</cp:lastModifiedBy>
  <cp:revision>36</cp:revision>
  <dcterms:created xsi:type="dcterms:W3CDTF">2015-04-23T15:48:55Z</dcterms:created>
  <dcterms:modified xsi:type="dcterms:W3CDTF">2015-04-23T19:47:38Z</dcterms:modified>
</cp:coreProperties>
</file>