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345" r:id="rId2"/>
    <p:sldId id="344" r:id="rId3"/>
    <p:sldId id="323" r:id="rId4"/>
    <p:sldId id="257" r:id="rId5"/>
    <p:sldId id="258" r:id="rId6"/>
    <p:sldId id="260" r:id="rId7"/>
    <p:sldId id="261" r:id="rId8"/>
    <p:sldId id="263" r:id="rId9"/>
    <p:sldId id="271" r:id="rId10"/>
    <p:sldId id="272" r:id="rId11"/>
    <p:sldId id="326" r:id="rId12"/>
    <p:sldId id="327" r:id="rId13"/>
    <p:sldId id="328" r:id="rId14"/>
    <p:sldId id="330" r:id="rId15"/>
    <p:sldId id="331" r:id="rId16"/>
    <p:sldId id="332" r:id="rId17"/>
    <p:sldId id="333" r:id="rId18"/>
    <p:sldId id="334" r:id="rId19"/>
    <p:sldId id="335" r:id="rId20"/>
    <p:sldId id="336" r:id="rId21"/>
    <p:sldId id="337" r:id="rId22"/>
    <p:sldId id="338" r:id="rId23"/>
    <p:sldId id="339" r:id="rId24"/>
    <p:sldId id="340" r:id="rId25"/>
    <p:sldId id="341" r:id="rId26"/>
    <p:sldId id="342" r:id="rId27"/>
    <p:sldId id="302" r:id="rId28"/>
    <p:sldId id="306" r:id="rId29"/>
    <p:sldId id="324" r:id="rId30"/>
    <p:sldId id="319" r:id="rId31"/>
    <p:sldId id="318" r:id="rId32"/>
    <p:sldId id="325" r:id="rId33"/>
    <p:sldId id="320" r:id="rId34"/>
    <p:sldId id="346" r:id="rId35"/>
    <p:sldId id="269" r:id="rId36"/>
    <p:sldId id="34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ECEC2"/>
    <a:srgbClr val="802D00"/>
    <a:srgbClr val="FF59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20" autoAdjust="0"/>
    <p:restoredTop sz="86380" autoAdjust="0"/>
  </p:normalViewPr>
  <p:slideViewPr>
    <p:cSldViewPr snapToGrid="0" snapToObjects="1">
      <p:cViewPr varScale="1">
        <p:scale>
          <a:sx n="80" d="100"/>
          <a:sy n="80" d="100"/>
        </p:scale>
        <p:origin x="984" y="176"/>
      </p:cViewPr>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76A7B7-ACC1-D643-A5A2-F5447D9E7486}" type="datetimeFigureOut">
              <a:rPr lang="en-US" smtClean="0"/>
              <a:t>4/9/19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589A03-125F-1C4A-A64A-36EAC4FFCFC4}" type="slidenum">
              <a:rPr lang="en-US" smtClean="0"/>
              <a:t>‹#›</a:t>
            </a:fld>
            <a:endParaRPr lang="en-US"/>
          </a:p>
        </p:txBody>
      </p:sp>
    </p:spTree>
    <p:extLst>
      <p:ext uri="{BB962C8B-B14F-4D97-AF65-F5344CB8AC3E}">
        <p14:creationId xmlns:p14="http://schemas.microsoft.com/office/powerpoint/2010/main" val="3499183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589A03-125F-1C4A-A64A-36EAC4FFCFC4}" type="slidenum">
              <a:rPr lang="en-US" smtClean="0"/>
              <a:t>1</a:t>
            </a:fld>
            <a:endParaRPr lang="en-US"/>
          </a:p>
        </p:txBody>
      </p:sp>
    </p:spTree>
    <p:extLst>
      <p:ext uri="{BB962C8B-B14F-4D97-AF65-F5344CB8AC3E}">
        <p14:creationId xmlns:p14="http://schemas.microsoft.com/office/powerpoint/2010/main" val="3963293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For example, the ratio of smoldering combustion to flaming combustion can affect CE and EF. Local weather effects such as RH can impact fire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Wildfires in eastern Texas in August and September 2000: Emissions, aircraft measurements, and impact on photochemistry</a:t>
            </a:r>
          </a:p>
          <a:p>
            <a:endParaRPr lang="en-US" dirty="0"/>
          </a:p>
        </p:txBody>
      </p:sp>
      <p:sp>
        <p:nvSpPr>
          <p:cNvPr id="4" name="Slide Number Placeholder 3"/>
          <p:cNvSpPr>
            <a:spLocks noGrp="1"/>
          </p:cNvSpPr>
          <p:nvPr>
            <p:ph type="sldNum" sz="quarter" idx="10"/>
          </p:nvPr>
        </p:nvSpPr>
        <p:spPr/>
        <p:txBody>
          <a:bodyPr/>
          <a:lstStyle/>
          <a:p>
            <a:fld id="{D02B344D-3607-4E74-82EA-52EC6F4A56E3}" type="slidenum">
              <a:rPr lang="en-US" smtClean="0"/>
              <a:t>10</a:t>
            </a:fld>
            <a:endParaRPr lang="en-US"/>
          </a:p>
        </p:txBody>
      </p:sp>
    </p:spTree>
    <p:extLst>
      <p:ext uri="{BB962C8B-B14F-4D97-AF65-F5344CB8AC3E}">
        <p14:creationId xmlns:p14="http://schemas.microsoft.com/office/powerpoint/2010/main" val="1353615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589A03-125F-1C4A-A64A-36EAC4FFCFC4}" type="slidenum">
              <a:rPr lang="en-US" smtClean="0"/>
              <a:t>11</a:t>
            </a:fld>
            <a:endParaRPr lang="en-US"/>
          </a:p>
        </p:txBody>
      </p:sp>
    </p:spTree>
    <p:extLst>
      <p:ext uri="{BB962C8B-B14F-4D97-AF65-F5344CB8AC3E}">
        <p14:creationId xmlns:p14="http://schemas.microsoft.com/office/powerpoint/2010/main" val="3974300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589A03-125F-1C4A-A64A-36EAC4FFCFC4}" type="slidenum">
              <a:rPr lang="en-US" smtClean="0"/>
              <a:t>12</a:t>
            </a:fld>
            <a:endParaRPr lang="en-US"/>
          </a:p>
        </p:txBody>
      </p:sp>
    </p:spTree>
    <p:extLst>
      <p:ext uri="{BB962C8B-B14F-4D97-AF65-F5344CB8AC3E}">
        <p14:creationId xmlns:p14="http://schemas.microsoft.com/office/powerpoint/2010/main" val="492453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589A03-125F-1C4A-A64A-36EAC4FFCFC4}" type="slidenum">
              <a:rPr lang="en-US" smtClean="0"/>
              <a:t>13</a:t>
            </a:fld>
            <a:endParaRPr lang="en-US"/>
          </a:p>
        </p:txBody>
      </p:sp>
    </p:spTree>
    <p:extLst>
      <p:ext uri="{BB962C8B-B14F-4D97-AF65-F5344CB8AC3E}">
        <p14:creationId xmlns:p14="http://schemas.microsoft.com/office/powerpoint/2010/main" val="1634253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589A03-125F-1C4A-A64A-36EAC4FFCFC4}" type="slidenum">
              <a:rPr lang="en-US" smtClean="0"/>
              <a:t>14</a:t>
            </a:fld>
            <a:endParaRPr lang="en-US"/>
          </a:p>
        </p:txBody>
      </p:sp>
    </p:spTree>
    <p:extLst>
      <p:ext uri="{BB962C8B-B14F-4D97-AF65-F5344CB8AC3E}">
        <p14:creationId xmlns:p14="http://schemas.microsoft.com/office/powerpoint/2010/main" val="4013541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589A03-125F-1C4A-A64A-36EAC4FFCFC4}" type="slidenum">
              <a:rPr lang="en-US" smtClean="0"/>
              <a:t>15</a:t>
            </a:fld>
            <a:endParaRPr lang="en-US"/>
          </a:p>
        </p:txBody>
      </p:sp>
    </p:spTree>
    <p:extLst>
      <p:ext uri="{BB962C8B-B14F-4D97-AF65-F5344CB8AC3E}">
        <p14:creationId xmlns:p14="http://schemas.microsoft.com/office/powerpoint/2010/main" val="1942759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589A03-125F-1C4A-A64A-36EAC4FFCFC4}" type="slidenum">
              <a:rPr lang="en-US" smtClean="0"/>
              <a:t>16</a:t>
            </a:fld>
            <a:endParaRPr lang="en-US"/>
          </a:p>
        </p:txBody>
      </p:sp>
    </p:spTree>
    <p:extLst>
      <p:ext uri="{BB962C8B-B14F-4D97-AF65-F5344CB8AC3E}">
        <p14:creationId xmlns:p14="http://schemas.microsoft.com/office/powerpoint/2010/main" val="87197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589A03-125F-1C4A-A64A-36EAC4FFCFC4}" type="slidenum">
              <a:rPr lang="en-US" smtClean="0"/>
              <a:t>17</a:t>
            </a:fld>
            <a:endParaRPr lang="en-US"/>
          </a:p>
        </p:txBody>
      </p:sp>
    </p:spTree>
    <p:extLst>
      <p:ext uri="{BB962C8B-B14F-4D97-AF65-F5344CB8AC3E}">
        <p14:creationId xmlns:p14="http://schemas.microsoft.com/office/powerpoint/2010/main" val="1794493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589A03-125F-1C4A-A64A-36EAC4FFCFC4}" type="slidenum">
              <a:rPr lang="en-US" smtClean="0"/>
              <a:t>18</a:t>
            </a:fld>
            <a:endParaRPr lang="en-US"/>
          </a:p>
        </p:txBody>
      </p:sp>
    </p:spTree>
    <p:extLst>
      <p:ext uri="{BB962C8B-B14F-4D97-AF65-F5344CB8AC3E}">
        <p14:creationId xmlns:p14="http://schemas.microsoft.com/office/powerpoint/2010/main" val="2185404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589A03-125F-1C4A-A64A-36EAC4FFCFC4}" type="slidenum">
              <a:rPr lang="en-US" smtClean="0"/>
              <a:t>19</a:t>
            </a:fld>
            <a:endParaRPr lang="en-US"/>
          </a:p>
        </p:txBody>
      </p:sp>
    </p:spTree>
    <p:extLst>
      <p:ext uri="{BB962C8B-B14F-4D97-AF65-F5344CB8AC3E}">
        <p14:creationId xmlns:p14="http://schemas.microsoft.com/office/powerpoint/2010/main" val="3038918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589A03-125F-1C4A-A64A-36EAC4FFCFC4}" type="slidenum">
              <a:rPr lang="en-US" smtClean="0"/>
              <a:t>2</a:t>
            </a:fld>
            <a:endParaRPr lang="en-US"/>
          </a:p>
        </p:txBody>
      </p:sp>
    </p:spTree>
    <p:extLst>
      <p:ext uri="{BB962C8B-B14F-4D97-AF65-F5344CB8AC3E}">
        <p14:creationId xmlns:p14="http://schemas.microsoft.com/office/powerpoint/2010/main" val="1714725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589A03-125F-1C4A-A64A-36EAC4FFCFC4}" type="slidenum">
              <a:rPr lang="en-US" smtClean="0"/>
              <a:t>20</a:t>
            </a:fld>
            <a:endParaRPr lang="en-US"/>
          </a:p>
        </p:txBody>
      </p:sp>
    </p:spTree>
    <p:extLst>
      <p:ext uri="{BB962C8B-B14F-4D97-AF65-F5344CB8AC3E}">
        <p14:creationId xmlns:p14="http://schemas.microsoft.com/office/powerpoint/2010/main" val="2408542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589A03-125F-1C4A-A64A-36EAC4FFCFC4}" type="slidenum">
              <a:rPr lang="en-US" smtClean="0"/>
              <a:t>21</a:t>
            </a:fld>
            <a:endParaRPr lang="en-US"/>
          </a:p>
        </p:txBody>
      </p:sp>
    </p:spTree>
    <p:extLst>
      <p:ext uri="{BB962C8B-B14F-4D97-AF65-F5344CB8AC3E}">
        <p14:creationId xmlns:p14="http://schemas.microsoft.com/office/powerpoint/2010/main" val="772168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589A03-125F-1C4A-A64A-36EAC4FFCFC4}" type="slidenum">
              <a:rPr lang="en-US" smtClean="0"/>
              <a:t>22</a:t>
            </a:fld>
            <a:endParaRPr lang="en-US"/>
          </a:p>
        </p:txBody>
      </p:sp>
    </p:spTree>
    <p:extLst>
      <p:ext uri="{BB962C8B-B14F-4D97-AF65-F5344CB8AC3E}">
        <p14:creationId xmlns:p14="http://schemas.microsoft.com/office/powerpoint/2010/main" val="2835738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589A03-125F-1C4A-A64A-36EAC4FFCFC4}" type="slidenum">
              <a:rPr lang="en-US" smtClean="0"/>
              <a:t>23</a:t>
            </a:fld>
            <a:endParaRPr lang="en-US"/>
          </a:p>
        </p:txBody>
      </p:sp>
    </p:spTree>
    <p:extLst>
      <p:ext uri="{BB962C8B-B14F-4D97-AF65-F5344CB8AC3E}">
        <p14:creationId xmlns:p14="http://schemas.microsoft.com/office/powerpoint/2010/main" val="233033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589A03-125F-1C4A-A64A-36EAC4FFCFC4}" type="slidenum">
              <a:rPr lang="en-US" smtClean="0"/>
              <a:t>24</a:t>
            </a:fld>
            <a:endParaRPr lang="en-US"/>
          </a:p>
        </p:txBody>
      </p:sp>
    </p:spTree>
    <p:extLst>
      <p:ext uri="{BB962C8B-B14F-4D97-AF65-F5344CB8AC3E}">
        <p14:creationId xmlns:p14="http://schemas.microsoft.com/office/powerpoint/2010/main" val="1697579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589A03-125F-1C4A-A64A-36EAC4FFCFC4}" type="slidenum">
              <a:rPr lang="en-US" smtClean="0"/>
              <a:t>25</a:t>
            </a:fld>
            <a:endParaRPr lang="en-US"/>
          </a:p>
        </p:txBody>
      </p:sp>
    </p:spTree>
    <p:extLst>
      <p:ext uri="{BB962C8B-B14F-4D97-AF65-F5344CB8AC3E}">
        <p14:creationId xmlns:p14="http://schemas.microsoft.com/office/powerpoint/2010/main" val="1120799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589A03-125F-1C4A-A64A-36EAC4FFCFC4}" type="slidenum">
              <a:rPr lang="en-US" smtClean="0"/>
              <a:t>26</a:t>
            </a:fld>
            <a:endParaRPr lang="en-US"/>
          </a:p>
        </p:txBody>
      </p:sp>
    </p:spTree>
    <p:extLst>
      <p:ext uri="{BB962C8B-B14F-4D97-AF65-F5344CB8AC3E}">
        <p14:creationId xmlns:p14="http://schemas.microsoft.com/office/powerpoint/2010/main" val="3802995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589A03-125F-1C4A-A64A-36EAC4FFCFC4}" type="slidenum">
              <a:rPr lang="en-US" smtClean="0"/>
              <a:t>27</a:t>
            </a:fld>
            <a:endParaRPr lang="en-US"/>
          </a:p>
        </p:txBody>
      </p:sp>
    </p:spTree>
    <p:extLst>
      <p:ext uri="{BB962C8B-B14F-4D97-AF65-F5344CB8AC3E}">
        <p14:creationId xmlns:p14="http://schemas.microsoft.com/office/powerpoint/2010/main" val="1934376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589A03-125F-1C4A-A64A-36EAC4FFCFC4}" type="slidenum">
              <a:rPr lang="en-US" smtClean="0"/>
              <a:t>3</a:t>
            </a:fld>
            <a:endParaRPr lang="en-US"/>
          </a:p>
        </p:txBody>
      </p:sp>
    </p:spTree>
    <p:extLst>
      <p:ext uri="{BB962C8B-B14F-4D97-AF65-F5344CB8AC3E}">
        <p14:creationId xmlns:p14="http://schemas.microsoft.com/office/powerpoint/2010/main" val="1892107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Prescribe fires</a:t>
            </a:r>
            <a:r>
              <a:rPr lang="en-US" baseline="0" dirty="0"/>
              <a:t> are a tool used for land management and account for the majority of the area burned in the US each year. Prescribed fires are burned to reduce fuel accumulation due to underbrush build up. They are burned as to minimize air quality impacts on local and regional populations. Mostly in the southeast.</a:t>
            </a:r>
          </a:p>
          <a:p>
            <a:endParaRPr lang="en-US" baseline="0" dirty="0"/>
          </a:p>
          <a:p>
            <a:r>
              <a:rPr lang="en-US" baseline="0" dirty="0"/>
              <a:t>Wildfires are uncontrolled burnings that typically happen in the western half of the US, although they can happen anywhere if the right conditions are present. This type is of major concern to public health as these plumes often effect large population centers. They can occur by lightning or human intervention</a:t>
            </a:r>
          </a:p>
          <a:p>
            <a:endParaRPr lang="en-US" baseline="0" dirty="0"/>
          </a:p>
          <a:p>
            <a:r>
              <a:rPr lang="en-US" baseline="0" dirty="0"/>
              <a:t>Global estimations of mass burned are based on a combination of laboratory-scale fire tests, field measurements from fires, and detailed experiments conducted in outdoor settings in the US.</a:t>
            </a:r>
            <a:endParaRPr lang="en-US" dirty="0"/>
          </a:p>
        </p:txBody>
      </p:sp>
      <p:sp>
        <p:nvSpPr>
          <p:cNvPr id="4" name="Slide Number Placeholder 3"/>
          <p:cNvSpPr>
            <a:spLocks noGrp="1"/>
          </p:cNvSpPr>
          <p:nvPr>
            <p:ph type="sldNum" sz="quarter" idx="10"/>
          </p:nvPr>
        </p:nvSpPr>
        <p:spPr/>
        <p:txBody>
          <a:bodyPr/>
          <a:lstStyle/>
          <a:p>
            <a:fld id="{D02B344D-3607-4E74-82EA-52EC6F4A56E3}" type="slidenum">
              <a:rPr lang="en-US" smtClean="0"/>
              <a:t>4</a:t>
            </a:fld>
            <a:endParaRPr lang="en-US"/>
          </a:p>
        </p:txBody>
      </p:sp>
    </p:spTree>
    <p:extLst>
      <p:ext uri="{BB962C8B-B14F-4D97-AF65-F5344CB8AC3E}">
        <p14:creationId xmlns:p14="http://schemas.microsoft.com/office/powerpoint/2010/main" val="1582061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factors can quickly change as a fire burns and can even be different in</a:t>
            </a:r>
            <a:r>
              <a:rPr lang="en-US" baseline="0" dirty="0"/>
              <a:t> across the landscape within a single fire</a:t>
            </a:r>
          </a:p>
          <a:p>
            <a:endParaRPr lang="en-US" baseline="0" dirty="0"/>
          </a:p>
          <a:p>
            <a:r>
              <a:rPr lang="en-US" dirty="0"/>
              <a:t>Accurate fire prediction is difficult</a:t>
            </a:r>
            <a:r>
              <a:rPr lang="en-US" baseline="0" dirty="0"/>
              <a:t> to do. This can be done on a seasonal scale fairly well, but there is usually not enough information available to predict small scale fire growth and </a:t>
            </a:r>
            <a:r>
              <a:rPr lang="en-US" baseline="0" dirty="0" err="1"/>
              <a:t>sperad</a:t>
            </a:r>
            <a:r>
              <a:rPr lang="en-US" baseline="0" dirty="0"/>
              <a:t>.</a:t>
            </a:r>
          </a:p>
          <a:p>
            <a:endParaRPr lang="en-US" baseline="0" dirty="0"/>
          </a:p>
          <a:p>
            <a:r>
              <a:rPr lang="en-US" dirty="0"/>
              <a:t>A good example of the current uncertainty in emission factors can be found in the recent work of Liu et al. [2016] comparing statistics from the recent SEAC4 RS study with previous observations. Liu et al</a:t>
            </a:r>
          </a:p>
          <a:p>
            <a:r>
              <a:rPr lang="en-US" dirty="0"/>
              <a:t>CH3CN has emerged as the most reliable conservative tracer of biomass combustion, being widely measured in more recent airborne field studies to diagnose fire influence [de </a:t>
            </a:r>
            <a:r>
              <a:rPr lang="en-US" dirty="0" err="1"/>
              <a:t>Gouw</a:t>
            </a:r>
            <a:r>
              <a:rPr lang="en-US" dirty="0"/>
              <a:t> et al., 2003].</a:t>
            </a:r>
          </a:p>
        </p:txBody>
      </p:sp>
      <p:sp>
        <p:nvSpPr>
          <p:cNvPr id="4" name="Slide Number Placeholder 3"/>
          <p:cNvSpPr>
            <a:spLocks noGrp="1"/>
          </p:cNvSpPr>
          <p:nvPr>
            <p:ph type="sldNum" sz="quarter" idx="10"/>
          </p:nvPr>
        </p:nvSpPr>
        <p:spPr/>
        <p:txBody>
          <a:bodyPr/>
          <a:lstStyle/>
          <a:p>
            <a:fld id="{D02B344D-3607-4E74-82EA-52EC6F4A56E3}" type="slidenum">
              <a:rPr lang="en-US" smtClean="0"/>
              <a:t>5</a:t>
            </a:fld>
            <a:endParaRPr lang="en-US"/>
          </a:p>
        </p:txBody>
      </p:sp>
    </p:spTree>
    <p:extLst>
      <p:ext uri="{BB962C8B-B14F-4D97-AF65-F5344CB8AC3E}">
        <p14:creationId xmlns:p14="http://schemas.microsoft.com/office/powerpoint/2010/main" val="371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Emission factors for open and domestic biomass burning for use in atmospheric models S. K. Akagi1 , R. J. Yokelson1 , C. Wiedinmyer2 , M. J. Alvarado3 , J. S. Reid4 , T. Karl2 , J. D. Crounse5 , and P. O. </a:t>
            </a:r>
            <a:r>
              <a:rPr lang="en-US" dirty="0" err="1"/>
              <a:t>Wennber</a:t>
            </a:r>
            <a:endParaRPr lang="en-US" dirty="0"/>
          </a:p>
          <a:p>
            <a:r>
              <a:rPr lang="en-US" dirty="0"/>
              <a:t>https://www.fs.fed.us/rm/pubs_other/rmrs_2010_akagi_s001.pdf</a:t>
            </a:r>
          </a:p>
          <a:p>
            <a:endParaRPr lang="en-US" dirty="0"/>
          </a:p>
          <a:p>
            <a:r>
              <a:rPr lang="en-US" dirty="0"/>
              <a:t>Emission factors use a carbon mass balance method (Ward and </a:t>
            </a:r>
            <a:r>
              <a:rPr lang="en-US" dirty="0" err="1"/>
              <a:t>Radke</a:t>
            </a:r>
            <a:r>
              <a:rPr lang="en-US" dirty="0"/>
              <a:t>, 1993) The method assumes that all burned carbon is volatilized or contained in the emitted aerosol and that all major carbon-containing species have been measured.</a:t>
            </a:r>
          </a:p>
        </p:txBody>
      </p:sp>
      <p:sp>
        <p:nvSpPr>
          <p:cNvPr id="4" name="Slide Number Placeholder 3"/>
          <p:cNvSpPr>
            <a:spLocks noGrp="1"/>
          </p:cNvSpPr>
          <p:nvPr>
            <p:ph type="sldNum" sz="quarter" idx="10"/>
          </p:nvPr>
        </p:nvSpPr>
        <p:spPr/>
        <p:txBody>
          <a:bodyPr/>
          <a:lstStyle/>
          <a:p>
            <a:fld id="{D02B344D-3607-4E74-82EA-52EC6F4A56E3}" type="slidenum">
              <a:rPr lang="en-US" smtClean="0"/>
              <a:t>6</a:t>
            </a:fld>
            <a:endParaRPr lang="en-US"/>
          </a:p>
        </p:txBody>
      </p:sp>
    </p:spTree>
    <p:extLst>
      <p:ext uri="{BB962C8B-B14F-4D97-AF65-F5344CB8AC3E}">
        <p14:creationId xmlns:p14="http://schemas.microsoft.com/office/powerpoint/2010/main" val="688046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Higher CE indicates more flaming combustion. </a:t>
            </a:r>
          </a:p>
          <a:p>
            <a:r>
              <a:rPr lang="en-US" baseline="0" dirty="0"/>
              <a:t>Flaming combustion typically involves solid biomass fuel and is common in foliage or dry aboveground biomass.</a:t>
            </a:r>
          </a:p>
          <a:p>
            <a:endParaRPr lang="en-US" baseline="0" dirty="0"/>
          </a:p>
          <a:p>
            <a:r>
              <a:rPr lang="en-US" baseline="0" dirty="0"/>
              <a:t>CE is hard to measure but MCE is used to estimate CE and is accurate within a few %.</a:t>
            </a:r>
          </a:p>
          <a:p>
            <a:endParaRPr lang="en-US" dirty="0"/>
          </a:p>
          <a:p>
            <a:r>
              <a:rPr lang="en-US" dirty="0"/>
              <a:t>Pure flaming has an MCE near 0.99 while the MCE of smoldering varies over a larger range (∼0.65–0.85), but is most often near 0.8. Thus an overall fire-integrated MCE near 0.9 suggests roughly equal amounts of biomass consumption by flaming and smoldering</a:t>
            </a:r>
          </a:p>
          <a:p>
            <a:endParaRPr lang="en-US" dirty="0"/>
          </a:p>
          <a:p>
            <a:r>
              <a:rPr lang="en-US" dirty="0"/>
              <a:t>CH4 - methane</a:t>
            </a:r>
          </a:p>
        </p:txBody>
      </p:sp>
      <p:sp>
        <p:nvSpPr>
          <p:cNvPr id="4" name="Slide Number Placeholder 3"/>
          <p:cNvSpPr>
            <a:spLocks noGrp="1"/>
          </p:cNvSpPr>
          <p:nvPr>
            <p:ph type="sldNum" sz="quarter" idx="10"/>
          </p:nvPr>
        </p:nvSpPr>
        <p:spPr/>
        <p:txBody>
          <a:bodyPr/>
          <a:lstStyle/>
          <a:p>
            <a:fld id="{D02B344D-3607-4E74-82EA-52EC6F4A56E3}" type="slidenum">
              <a:rPr lang="en-US" smtClean="0"/>
              <a:t>7</a:t>
            </a:fld>
            <a:endParaRPr lang="en-US"/>
          </a:p>
        </p:txBody>
      </p:sp>
    </p:spTree>
    <p:extLst>
      <p:ext uri="{BB962C8B-B14F-4D97-AF65-F5344CB8AC3E}">
        <p14:creationId xmlns:p14="http://schemas.microsoft.com/office/powerpoint/2010/main" val="3840524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Microcombustion</a:t>
            </a:r>
            <a:r>
              <a:rPr lang="en-US" baseline="0" dirty="0"/>
              <a:t> – small scale burning. Very detailed results such as mechanisms and products produced, very small scale</a:t>
            </a:r>
          </a:p>
          <a:p>
            <a:r>
              <a:rPr lang="en-US" baseline="0" dirty="0"/>
              <a:t>CLC – can use very precise and sophisticated instruments for detailed analysis but cannot duplicate large scale phenomena except for very low intensity fires</a:t>
            </a:r>
          </a:p>
          <a:p>
            <a:r>
              <a:rPr lang="en-US" baseline="0" dirty="0"/>
              <a:t>Ground-Based Sampling – Sample fires downwind near the fire. Allows for study of emissions from natural fuel sources. Difficult to set up and expensive. Use towers and support cables to position measuring devices. Gives good data on fuel type</a:t>
            </a:r>
          </a:p>
          <a:p>
            <a:r>
              <a:rPr lang="en-US" baseline="0" dirty="0"/>
              <a:t>Airborne Sampling – uses airborne </a:t>
            </a:r>
            <a:r>
              <a:rPr lang="en-US" baseline="0" dirty="0" err="1"/>
              <a:t>lidar</a:t>
            </a:r>
            <a:r>
              <a:rPr lang="en-US" baseline="0" dirty="0"/>
              <a:t> measurements. Can collect a huge amount of data very quickly but it is expensive. Allows for observing interactions with overhead clouds.</a:t>
            </a:r>
          </a:p>
          <a:p>
            <a:r>
              <a:rPr lang="en-US" baseline="0" dirty="0"/>
              <a:t>Satellites are the best candidate for being able to measure global emissions.</a:t>
            </a:r>
          </a:p>
          <a:p>
            <a:endParaRPr lang="en-US" baseline="0" dirty="0"/>
          </a:p>
          <a:p>
            <a:r>
              <a:rPr lang="en-US" baseline="0" dirty="0" err="1"/>
              <a:t>Ptr-ms</a:t>
            </a:r>
            <a:r>
              <a:rPr lang="en-US" baseline="0" dirty="0"/>
              <a:t> proton transfer reaction mass </a:t>
            </a:r>
            <a:r>
              <a:rPr lang="en-US" baseline="0" dirty="0" err="1"/>
              <a:t>spectrometery</a:t>
            </a:r>
            <a:r>
              <a:rPr lang="en-US" baseline="0" dirty="0"/>
              <a:t>, </a:t>
            </a:r>
            <a:r>
              <a:rPr lang="en-US" sz="1200" b="0" i="0" kern="1200" dirty="0">
                <a:solidFill>
                  <a:schemeClr val="tx1"/>
                </a:solidFill>
                <a:effectLst/>
                <a:latin typeface="+mn-lt"/>
                <a:ea typeface="+mn-ea"/>
                <a:cs typeface="+mn-cs"/>
              </a:rPr>
              <a:t>Gas chromatography–mass spectrometry,</a:t>
            </a:r>
            <a:r>
              <a:rPr lang="en-US" sz="1200" b="0" i="0" kern="1200" baseline="0" dirty="0">
                <a:solidFill>
                  <a:schemeClr val="tx1"/>
                </a:solidFill>
                <a:effectLst/>
                <a:latin typeface="+mn-lt"/>
                <a:ea typeface="+mn-ea"/>
                <a:cs typeface="+mn-cs"/>
              </a:rPr>
              <a:t> chemical ionization mass spectrometry</a:t>
            </a:r>
            <a:endParaRPr lang="en-US" dirty="0"/>
          </a:p>
        </p:txBody>
      </p:sp>
      <p:sp>
        <p:nvSpPr>
          <p:cNvPr id="4" name="Slide Number Placeholder 3"/>
          <p:cNvSpPr>
            <a:spLocks noGrp="1"/>
          </p:cNvSpPr>
          <p:nvPr>
            <p:ph type="sldNum" sz="quarter" idx="10"/>
          </p:nvPr>
        </p:nvSpPr>
        <p:spPr/>
        <p:txBody>
          <a:bodyPr/>
          <a:lstStyle/>
          <a:p>
            <a:fld id="{D02B344D-3607-4E74-82EA-52EC6F4A56E3}" type="slidenum">
              <a:rPr lang="en-US" smtClean="0"/>
              <a:t>8</a:t>
            </a:fld>
            <a:endParaRPr lang="en-US"/>
          </a:p>
        </p:txBody>
      </p:sp>
    </p:spTree>
    <p:extLst>
      <p:ext uri="{BB962C8B-B14F-4D97-AF65-F5344CB8AC3E}">
        <p14:creationId xmlns:p14="http://schemas.microsoft.com/office/powerpoint/2010/main" val="4015565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Pyrolysis</a:t>
            </a:r>
            <a:r>
              <a:rPr lang="en-US" sz="1200" b="0" i="0" kern="1200" dirty="0">
                <a:solidFill>
                  <a:schemeClr val="tx1"/>
                </a:solidFill>
                <a:effectLst/>
                <a:latin typeface="+mn-lt"/>
                <a:ea typeface="+mn-ea"/>
                <a:cs typeface="+mn-cs"/>
              </a:rPr>
              <a:t> is the thermal decomposition of materials at elevated temperatures in an inert atmosphere. </a:t>
            </a:r>
            <a:endParaRPr lang="en-US" dirty="0"/>
          </a:p>
        </p:txBody>
      </p:sp>
      <p:sp>
        <p:nvSpPr>
          <p:cNvPr id="4" name="Slide Number Placeholder 3"/>
          <p:cNvSpPr>
            <a:spLocks noGrp="1"/>
          </p:cNvSpPr>
          <p:nvPr>
            <p:ph type="sldNum" sz="quarter" idx="10"/>
          </p:nvPr>
        </p:nvSpPr>
        <p:spPr/>
        <p:txBody>
          <a:bodyPr/>
          <a:lstStyle/>
          <a:p>
            <a:fld id="{D02B344D-3607-4E74-82EA-52EC6F4A56E3}" type="slidenum">
              <a:rPr lang="en-US" smtClean="0"/>
              <a:t>9</a:t>
            </a:fld>
            <a:endParaRPr lang="en-US"/>
          </a:p>
        </p:txBody>
      </p:sp>
    </p:spTree>
    <p:extLst>
      <p:ext uri="{BB962C8B-B14F-4D97-AF65-F5344CB8AC3E}">
        <p14:creationId xmlns:p14="http://schemas.microsoft.com/office/powerpoint/2010/main" val="287816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91DD-0F9E-604D-9D1D-7CE2B4118E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8B10FC-2BCF-964E-A8A2-914DBEEA82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BD6B0A-A7EE-3B4F-9B11-A1F3D533A21D}"/>
              </a:ext>
            </a:extLst>
          </p:cNvPr>
          <p:cNvSpPr>
            <a:spLocks noGrp="1"/>
          </p:cNvSpPr>
          <p:nvPr>
            <p:ph type="dt" sz="half" idx="10"/>
          </p:nvPr>
        </p:nvSpPr>
        <p:spPr/>
        <p:txBody>
          <a:bodyPr/>
          <a:lstStyle/>
          <a:p>
            <a:fld id="{4F91A311-371F-904F-920C-B27AC2FF061B}" type="datetimeFigureOut">
              <a:rPr lang="en-US" smtClean="0"/>
              <a:t>4/9/19</a:t>
            </a:fld>
            <a:endParaRPr lang="en-US"/>
          </a:p>
        </p:txBody>
      </p:sp>
      <p:sp>
        <p:nvSpPr>
          <p:cNvPr id="5" name="Footer Placeholder 4">
            <a:extLst>
              <a:ext uri="{FF2B5EF4-FFF2-40B4-BE49-F238E27FC236}">
                <a16:creationId xmlns:a16="http://schemas.microsoft.com/office/drawing/2014/main" id="{48BA75FF-8B2B-8647-9691-E08B8FF761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3EEA4E-357A-9E42-A2BC-66C2104E4BF3}"/>
              </a:ext>
            </a:extLst>
          </p:cNvPr>
          <p:cNvSpPr>
            <a:spLocks noGrp="1"/>
          </p:cNvSpPr>
          <p:nvPr>
            <p:ph type="sldNum" sz="quarter" idx="12"/>
          </p:nvPr>
        </p:nvSpPr>
        <p:spPr/>
        <p:txBody>
          <a:bodyPr/>
          <a:lstStyle/>
          <a:p>
            <a:fld id="{DE6C9B60-C451-F045-B757-246034AA81A4}" type="slidenum">
              <a:rPr lang="en-US" smtClean="0"/>
              <a:t>‹#›</a:t>
            </a:fld>
            <a:endParaRPr lang="en-US"/>
          </a:p>
        </p:txBody>
      </p:sp>
    </p:spTree>
    <p:extLst>
      <p:ext uri="{BB962C8B-B14F-4D97-AF65-F5344CB8AC3E}">
        <p14:creationId xmlns:p14="http://schemas.microsoft.com/office/powerpoint/2010/main" val="3402280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3D048-D0C5-1749-B574-1EB9510FA7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1188DD-8FAF-C748-9C33-1B75E998650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394769-3DD2-C545-A0FE-D967EB35C6FB}"/>
              </a:ext>
            </a:extLst>
          </p:cNvPr>
          <p:cNvSpPr>
            <a:spLocks noGrp="1"/>
          </p:cNvSpPr>
          <p:nvPr>
            <p:ph type="dt" sz="half" idx="10"/>
          </p:nvPr>
        </p:nvSpPr>
        <p:spPr/>
        <p:txBody>
          <a:bodyPr/>
          <a:lstStyle/>
          <a:p>
            <a:fld id="{4F91A311-371F-904F-920C-B27AC2FF061B}" type="datetimeFigureOut">
              <a:rPr lang="en-US" smtClean="0"/>
              <a:t>4/9/19</a:t>
            </a:fld>
            <a:endParaRPr lang="en-US"/>
          </a:p>
        </p:txBody>
      </p:sp>
      <p:sp>
        <p:nvSpPr>
          <p:cNvPr id="5" name="Footer Placeholder 4">
            <a:extLst>
              <a:ext uri="{FF2B5EF4-FFF2-40B4-BE49-F238E27FC236}">
                <a16:creationId xmlns:a16="http://schemas.microsoft.com/office/drawing/2014/main" id="{E2DAD09E-B56D-CC41-8FD2-7FC042826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CB0B6F-9EFF-4A4C-8546-EB3C5E95C241}"/>
              </a:ext>
            </a:extLst>
          </p:cNvPr>
          <p:cNvSpPr>
            <a:spLocks noGrp="1"/>
          </p:cNvSpPr>
          <p:nvPr>
            <p:ph type="sldNum" sz="quarter" idx="12"/>
          </p:nvPr>
        </p:nvSpPr>
        <p:spPr/>
        <p:txBody>
          <a:bodyPr/>
          <a:lstStyle/>
          <a:p>
            <a:fld id="{DE6C9B60-C451-F045-B757-246034AA81A4}" type="slidenum">
              <a:rPr lang="en-US" smtClean="0"/>
              <a:t>‹#›</a:t>
            </a:fld>
            <a:endParaRPr lang="en-US"/>
          </a:p>
        </p:txBody>
      </p:sp>
    </p:spTree>
    <p:extLst>
      <p:ext uri="{BB962C8B-B14F-4D97-AF65-F5344CB8AC3E}">
        <p14:creationId xmlns:p14="http://schemas.microsoft.com/office/powerpoint/2010/main" val="209687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933BC7-F8B0-7A45-85D2-D61D474C54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9989D5-F87F-8C4F-90C0-F134587A0B1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95AEBC-7B3A-7A4B-9C11-348C192BD594}"/>
              </a:ext>
            </a:extLst>
          </p:cNvPr>
          <p:cNvSpPr>
            <a:spLocks noGrp="1"/>
          </p:cNvSpPr>
          <p:nvPr>
            <p:ph type="dt" sz="half" idx="10"/>
          </p:nvPr>
        </p:nvSpPr>
        <p:spPr/>
        <p:txBody>
          <a:bodyPr/>
          <a:lstStyle/>
          <a:p>
            <a:fld id="{4F91A311-371F-904F-920C-B27AC2FF061B}" type="datetimeFigureOut">
              <a:rPr lang="en-US" smtClean="0"/>
              <a:t>4/9/19</a:t>
            </a:fld>
            <a:endParaRPr lang="en-US"/>
          </a:p>
        </p:txBody>
      </p:sp>
      <p:sp>
        <p:nvSpPr>
          <p:cNvPr id="5" name="Footer Placeholder 4">
            <a:extLst>
              <a:ext uri="{FF2B5EF4-FFF2-40B4-BE49-F238E27FC236}">
                <a16:creationId xmlns:a16="http://schemas.microsoft.com/office/drawing/2014/main" id="{C8CC817C-F57E-F54A-A712-43C03A2DC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753C8-B73B-894D-9544-EBAF290D3345}"/>
              </a:ext>
            </a:extLst>
          </p:cNvPr>
          <p:cNvSpPr>
            <a:spLocks noGrp="1"/>
          </p:cNvSpPr>
          <p:nvPr>
            <p:ph type="sldNum" sz="quarter" idx="12"/>
          </p:nvPr>
        </p:nvSpPr>
        <p:spPr/>
        <p:txBody>
          <a:bodyPr/>
          <a:lstStyle/>
          <a:p>
            <a:fld id="{DE6C9B60-C451-F045-B757-246034AA81A4}" type="slidenum">
              <a:rPr lang="en-US" smtClean="0"/>
              <a:t>‹#›</a:t>
            </a:fld>
            <a:endParaRPr lang="en-US"/>
          </a:p>
        </p:txBody>
      </p:sp>
    </p:spTree>
    <p:extLst>
      <p:ext uri="{BB962C8B-B14F-4D97-AF65-F5344CB8AC3E}">
        <p14:creationId xmlns:p14="http://schemas.microsoft.com/office/powerpoint/2010/main" val="4202474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FD2F-8033-8544-92ED-C8D16F1FFC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7C4333-D331-B741-8002-FA7720701F5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20E7B-58FE-AD47-AC24-55A70194F7F6}"/>
              </a:ext>
            </a:extLst>
          </p:cNvPr>
          <p:cNvSpPr>
            <a:spLocks noGrp="1"/>
          </p:cNvSpPr>
          <p:nvPr>
            <p:ph type="dt" sz="half" idx="10"/>
          </p:nvPr>
        </p:nvSpPr>
        <p:spPr/>
        <p:txBody>
          <a:bodyPr/>
          <a:lstStyle/>
          <a:p>
            <a:fld id="{4F91A311-371F-904F-920C-B27AC2FF061B}" type="datetimeFigureOut">
              <a:rPr lang="en-US" smtClean="0"/>
              <a:t>4/9/19</a:t>
            </a:fld>
            <a:endParaRPr lang="en-US"/>
          </a:p>
        </p:txBody>
      </p:sp>
      <p:sp>
        <p:nvSpPr>
          <p:cNvPr id="5" name="Footer Placeholder 4">
            <a:extLst>
              <a:ext uri="{FF2B5EF4-FFF2-40B4-BE49-F238E27FC236}">
                <a16:creationId xmlns:a16="http://schemas.microsoft.com/office/drawing/2014/main" id="{122DEB37-B9E5-894B-B98C-0CE1A6CF47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AD10E6-F813-2A45-BAAB-97DD763F2880}"/>
              </a:ext>
            </a:extLst>
          </p:cNvPr>
          <p:cNvSpPr>
            <a:spLocks noGrp="1"/>
          </p:cNvSpPr>
          <p:nvPr>
            <p:ph type="sldNum" sz="quarter" idx="12"/>
          </p:nvPr>
        </p:nvSpPr>
        <p:spPr/>
        <p:txBody>
          <a:bodyPr/>
          <a:lstStyle/>
          <a:p>
            <a:fld id="{DE6C9B60-C451-F045-B757-246034AA81A4}" type="slidenum">
              <a:rPr lang="en-US" smtClean="0"/>
              <a:t>‹#›</a:t>
            </a:fld>
            <a:endParaRPr lang="en-US"/>
          </a:p>
        </p:txBody>
      </p:sp>
    </p:spTree>
    <p:extLst>
      <p:ext uri="{BB962C8B-B14F-4D97-AF65-F5344CB8AC3E}">
        <p14:creationId xmlns:p14="http://schemas.microsoft.com/office/powerpoint/2010/main" val="1038641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5C309-4E67-5145-AE0F-2FAE5BF5DD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28E964-A23F-9E44-A06E-DC13367E8A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07A1C1B-7DA8-AB40-BC38-9557AC6390BF}"/>
              </a:ext>
            </a:extLst>
          </p:cNvPr>
          <p:cNvSpPr>
            <a:spLocks noGrp="1"/>
          </p:cNvSpPr>
          <p:nvPr>
            <p:ph type="dt" sz="half" idx="10"/>
          </p:nvPr>
        </p:nvSpPr>
        <p:spPr/>
        <p:txBody>
          <a:bodyPr/>
          <a:lstStyle/>
          <a:p>
            <a:fld id="{4F91A311-371F-904F-920C-B27AC2FF061B}" type="datetimeFigureOut">
              <a:rPr lang="en-US" smtClean="0"/>
              <a:t>4/9/19</a:t>
            </a:fld>
            <a:endParaRPr lang="en-US"/>
          </a:p>
        </p:txBody>
      </p:sp>
      <p:sp>
        <p:nvSpPr>
          <p:cNvPr id="5" name="Footer Placeholder 4">
            <a:extLst>
              <a:ext uri="{FF2B5EF4-FFF2-40B4-BE49-F238E27FC236}">
                <a16:creationId xmlns:a16="http://schemas.microsoft.com/office/drawing/2014/main" id="{0BF6D2D2-8208-564D-94E1-411D216CEB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88B9F4-A936-8F4C-877E-1B60C7EF04B7}"/>
              </a:ext>
            </a:extLst>
          </p:cNvPr>
          <p:cNvSpPr>
            <a:spLocks noGrp="1"/>
          </p:cNvSpPr>
          <p:nvPr>
            <p:ph type="sldNum" sz="quarter" idx="12"/>
          </p:nvPr>
        </p:nvSpPr>
        <p:spPr/>
        <p:txBody>
          <a:bodyPr/>
          <a:lstStyle/>
          <a:p>
            <a:fld id="{DE6C9B60-C451-F045-B757-246034AA81A4}" type="slidenum">
              <a:rPr lang="en-US" smtClean="0"/>
              <a:t>‹#›</a:t>
            </a:fld>
            <a:endParaRPr lang="en-US"/>
          </a:p>
        </p:txBody>
      </p:sp>
    </p:spTree>
    <p:extLst>
      <p:ext uri="{BB962C8B-B14F-4D97-AF65-F5344CB8AC3E}">
        <p14:creationId xmlns:p14="http://schemas.microsoft.com/office/powerpoint/2010/main" val="213727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C2BF6-AE4C-7640-B3AC-3AD9F37AD2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E753FF-2089-0942-B680-4CAEC37086E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DAF4B7-26A5-C140-8299-49A9DE74A93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A5BDC1-7ED8-3D4F-944C-3D972B983942}"/>
              </a:ext>
            </a:extLst>
          </p:cNvPr>
          <p:cNvSpPr>
            <a:spLocks noGrp="1"/>
          </p:cNvSpPr>
          <p:nvPr>
            <p:ph type="dt" sz="half" idx="10"/>
          </p:nvPr>
        </p:nvSpPr>
        <p:spPr/>
        <p:txBody>
          <a:bodyPr/>
          <a:lstStyle/>
          <a:p>
            <a:fld id="{4F91A311-371F-904F-920C-B27AC2FF061B}" type="datetimeFigureOut">
              <a:rPr lang="en-US" smtClean="0"/>
              <a:t>4/9/19</a:t>
            </a:fld>
            <a:endParaRPr lang="en-US"/>
          </a:p>
        </p:txBody>
      </p:sp>
      <p:sp>
        <p:nvSpPr>
          <p:cNvPr id="6" name="Footer Placeholder 5">
            <a:extLst>
              <a:ext uri="{FF2B5EF4-FFF2-40B4-BE49-F238E27FC236}">
                <a16:creationId xmlns:a16="http://schemas.microsoft.com/office/drawing/2014/main" id="{0E638C08-ADA8-C145-8C89-3BB5B72EE1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03D0F7-268D-5845-8AF7-70E127757C8F}"/>
              </a:ext>
            </a:extLst>
          </p:cNvPr>
          <p:cNvSpPr>
            <a:spLocks noGrp="1"/>
          </p:cNvSpPr>
          <p:nvPr>
            <p:ph type="sldNum" sz="quarter" idx="12"/>
          </p:nvPr>
        </p:nvSpPr>
        <p:spPr/>
        <p:txBody>
          <a:bodyPr/>
          <a:lstStyle/>
          <a:p>
            <a:fld id="{DE6C9B60-C451-F045-B757-246034AA81A4}" type="slidenum">
              <a:rPr lang="en-US" smtClean="0"/>
              <a:t>‹#›</a:t>
            </a:fld>
            <a:endParaRPr lang="en-US"/>
          </a:p>
        </p:txBody>
      </p:sp>
    </p:spTree>
    <p:extLst>
      <p:ext uri="{BB962C8B-B14F-4D97-AF65-F5344CB8AC3E}">
        <p14:creationId xmlns:p14="http://schemas.microsoft.com/office/powerpoint/2010/main" val="3225446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2F852-311D-C64C-B1A9-189AED5CBB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AC8A66-B984-DE4F-88CC-3BEA66FC0C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FC5B73D-923B-364B-BCAB-3030F53BED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97A26A-EAE2-DB44-A411-AA1443739D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9DADFA1-01AC-0C49-A6F8-FABE4B167C6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8B019F-FE25-CF42-9175-0E285FC1D9F2}"/>
              </a:ext>
            </a:extLst>
          </p:cNvPr>
          <p:cNvSpPr>
            <a:spLocks noGrp="1"/>
          </p:cNvSpPr>
          <p:nvPr>
            <p:ph type="dt" sz="half" idx="10"/>
          </p:nvPr>
        </p:nvSpPr>
        <p:spPr/>
        <p:txBody>
          <a:bodyPr/>
          <a:lstStyle/>
          <a:p>
            <a:fld id="{4F91A311-371F-904F-920C-B27AC2FF061B}" type="datetimeFigureOut">
              <a:rPr lang="en-US" smtClean="0"/>
              <a:t>4/9/19</a:t>
            </a:fld>
            <a:endParaRPr lang="en-US"/>
          </a:p>
        </p:txBody>
      </p:sp>
      <p:sp>
        <p:nvSpPr>
          <p:cNvPr id="8" name="Footer Placeholder 7">
            <a:extLst>
              <a:ext uri="{FF2B5EF4-FFF2-40B4-BE49-F238E27FC236}">
                <a16:creationId xmlns:a16="http://schemas.microsoft.com/office/drawing/2014/main" id="{783A8F4D-827F-0C4F-9BB9-C23B3FEAB6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EF8640-E7AE-3F44-80C0-9BDD5E69016B}"/>
              </a:ext>
            </a:extLst>
          </p:cNvPr>
          <p:cNvSpPr>
            <a:spLocks noGrp="1"/>
          </p:cNvSpPr>
          <p:nvPr>
            <p:ph type="sldNum" sz="quarter" idx="12"/>
          </p:nvPr>
        </p:nvSpPr>
        <p:spPr/>
        <p:txBody>
          <a:bodyPr/>
          <a:lstStyle/>
          <a:p>
            <a:fld id="{DE6C9B60-C451-F045-B757-246034AA81A4}" type="slidenum">
              <a:rPr lang="en-US" smtClean="0"/>
              <a:t>‹#›</a:t>
            </a:fld>
            <a:endParaRPr lang="en-US"/>
          </a:p>
        </p:txBody>
      </p:sp>
    </p:spTree>
    <p:extLst>
      <p:ext uri="{BB962C8B-B14F-4D97-AF65-F5344CB8AC3E}">
        <p14:creationId xmlns:p14="http://schemas.microsoft.com/office/powerpoint/2010/main" val="4213007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1F9F9-AE82-0640-9145-4D7765EAA9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093A38-6284-6D44-8872-2A89DA0D4A6F}"/>
              </a:ext>
            </a:extLst>
          </p:cNvPr>
          <p:cNvSpPr>
            <a:spLocks noGrp="1"/>
          </p:cNvSpPr>
          <p:nvPr>
            <p:ph type="dt" sz="half" idx="10"/>
          </p:nvPr>
        </p:nvSpPr>
        <p:spPr/>
        <p:txBody>
          <a:bodyPr/>
          <a:lstStyle/>
          <a:p>
            <a:fld id="{4F91A311-371F-904F-920C-B27AC2FF061B}" type="datetimeFigureOut">
              <a:rPr lang="en-US" smtClean="0"/>
              <a:t>4/9/19</a:t>
            </a:fld>
            <a:endParaRPr lang="en-US"/>
          </a:p>
        </p:txBody>
      </p:sp>
      <p:sp>
        <p:nvSpPr>
          <p:cNvPr id="4" name="Footer Placeholder 3">
            <a:extLst>
              <a:ext uri="{FF2B5EF4-FFF2-40B4-BE49-F238E27FC236}">
                <a16:creationId xmlns:a16="http://schemas.microsoft.com/office/drawing/2014/main" id="{2B496C8C-D22F-6647-9CFC-A8EAED5893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58C56F-2635-C14E-9790-4A750F30793D}"/>
              </a:ext>
            </a:extLst>
          </p:cNvPr>
          <p:cNvSpPr>
            <a:spLocks noGrp="1"/>
          </p:cNvSpPr>
          <p:nvPr>
            <p:ph type="sldNum" sz="quarter" idx="12"/>
          </p:nvPr>
        </p:nvSpPr>
        <p:spPr/>
        <p:txBody>
          <a:bodyPr/>
          <a:lstStyle/>
          <a:p>
            <a:fld id="{DE6C9B60-C451-F045-B757-246034AA81A4}" type="slidenum">
              <a:rPr lang="en-US" smtClean="0"/>
              <a:t>‹#›</a:t>
            </a:fld>
            <a:endParaRPr lang="en-US"/>
          </a:p>
        </p:txBody>
      </p:sp>
    </p:spTree>
    <p:extLst>
      <p:ext uri="{BB962C8B-B14F-4D97-AF65-F5344CB8AC3E}">
        <p14:creationId xmlns:p14="http://schemas.microsoft.com/office/powerpoint/2010/main" val="2892563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648245-6140-5A44-BF21-F036A8A7DB5E}"/>
              </a:ext>
            </a:extLst>
          </p:cNvPr>
          <p:cNvSpPr>
            <a:spLocks noGrp="1"/>
          </p:cNvSpPr>
          <p:nvPr>
            <p:ph type="dt" sz="half" idx="10"/>
          </p:nvPr>
        </p:nvSpPr>
        <p:spPr/>
        <p:txBody>
          <a:bodyPr/>
          <a:lstStyle/>
          <a:p>
            <a:fld id="{4F91A311-371F-904F-920C-B27AC2FF061B}" type="datetimeFigureOut">
              <a:rPr lang="en-US" smtClean="0"/>
              <a:t>4/9/19</a:t>
            </a:fld>
            <a:endParaRPr lang="en-US"/>
          </a:p>
        </p:txBody>
      </p:sp>
      <p:sp>
        <p:nvSpPr>
          <p:cNvPr id="3" name="Footer Placeholder 2">
            <a:extLst>
              <a:ext uri="{FF2B5EF4-FFF2-40B4-BE49-F238E27FC236}">
                <a16:creationId xmlns:a16="http://schemas.microsoft.com/office/drawing/2014/main" id="{53F507A0-0B5F-F54A-8474-2A0FA57406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1FC0CC-917A-7347-A82D-D40FD2E778B8}"/>
              </a:ext>
            </a:extLst>
          </p:cNvPr>
          <p:cNvSpPr>
            <a:spLocks noGrp="1"/>
          </p:cNvSpPr>
          <p:nvPr>
            <p:ph type="sldNum" sz="quarter" idx="12"/>
          </p:nvPr>
        </p:nvSpPr>
        <p:spPr/>
        <p:txBody>
          <a:bodyPr/>
          <a:lstStyle/>
          <a:p>
            <a:fld id="{DE6C9B60-C451-F045-B757-246034AA81A4}" type="slidenum">
              <a:rPr lang="en-US" smtClean="0"/>
              <a:t>‹#›</a:t>
            </a:fld>
            <a:endParaRPr lang="en-US"/>
          </a:p>
        </p:txBody>
      </p:sp>
    </p:spTree>
    <p:extLst>
      <p:ext uri="{BB962C8B-B14F-4D97-AF65-F5344CB8AC3E}">
        <p14:creationId xmlns:p14="http://schemas.microsoft.com/office/powerpoint/2010/main" val="2210466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9BB61-1597-F84F-886A-F102E772E8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42F4EF-D6C3-A84F-8942-043ABFC2BE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407F0A-E851-C446-A65B-030A7F5321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3AFA6B-ECC5-A748-B722-56DB9A8345BC}"/>
              </a:ext>
            </a:extLst>
          </p:cNvPr>
          <p:cNvSpPr>
            <a:spLocks noGrp="1"/>
          </p:cNvSpPr>
          <p:nvPr>
            <p:ph type="dt" sz="half" idx="10"/>
          </p:nvPr>
        </p:nvSpPr>
        <p:spPr/>
        <p:txBody>
          <a:bodyPr/>
          <a:lstStyle/>
          <a:p>
            <a:fld id="{4F91A311-371F-904F-920C-B27AC2FF061B}" type="datetimeFigureOut">
              <a:rPr lang="en-US" smtClean="0"/>
              <a:t>4/9/19</a:t>
            </a:fld>
            <a:endParaRPr lang="en-US"/>
          </a:p>
        </p:txBody>
      </p:sp>
      <p:sp>
        <p:nvSpPr>
          <p:cNvPr id="6" name="Footer Placeholder 5">
            <a:extLst>
              <a:ext uri="{FF2B5EF4-FFF2-40B4-BE49-F238E27FC236}">
                <a16:creationId xmlns:a16="http://schemas.microsoft.com/office/drawing/2014/main" id="{D67A2889-5C5D-5046-87DA-35F98B8BA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84C2C9-1901-0741-AEC5-74B952D10E75}"/>
              </a:ext>
            </a:extLst>
          </p:cNvPr>
          <p:cNvSpPr>
            <a:spLocks noGrp="1"/>
          </p:cNvSpPr>
          <p:nvPr>
            <p:ph type="sldNum" sz="quarter" idx="12"/>
          </p:nvPr>
        </p:nvSpPr>
        <p:spPr/>
        <p:txBody>
          <a:bodyPr/>
          <a:lstStyle/>
          <a:p>
            <a:fld id="{DE6C9B60-C451-F045-B757-246034AA81A4}" type="slidenum">
              <a:rPr lang="en-US" smtClean="0"/>
              <a:t>‹#›</a:t>
            </a:fld>
            <a:endParaRPr lang="en-US"/>
          </a:p>
        </p:txBody>
      </p:sp>
    </p:spTree>
    <p:extLst>
      <p:ext uri="{BB962C8B-B14F-4D97-AF65-F5344CB8AC3E}">
        <p14:creationId xmlns:p14="http://schemas.microsoft.com/office/powerpoint/2010/main" val="2980284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22C7E-9289-D14C-AD64-AF86A1BCCD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3CB904-84BE-6B48-9EBD-08EA4BA360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26D1F5-6AB8-4441-A9F5-10FABB66F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4DD90CF-A17E-084B-B70F-79A209530E56}"/>
              </a:ext>
            </a:extLst>
          </p:cNvPr>
          <p:cNvSpPr>
            <a:spLocks noGrp="1"/>
          </p:cNvSpPr>
          <p:nvPr>
            <p:ph type="dt" sz="half" idx="10"/>
          </p:nvPr>
        </p:nvSpPr>
        <p:spPr/>
        <p:txBody>
          <a:bodyPr/>
          <a:lstStyle/>
          <a:p>
            <a:fld id="{4F91A311-371F-904F-920C-B27AC2FF061B}" type="datetimeFigureOut">
              <a:rPr lang="en-US" smtClean="0"/>
              <a:t>4/9/19</a:t>
            </a:fld>
            <a:endParaRPr lang="en-US"/>
          </a:p>
        </p:txBody>
      </p:sp>
      <p:sp>
        <p:nvSpPr>
          <p:cNvPr id="6" name="Footer Placeholder 5">
            <a:extLst>
              <a:ext uri="{FF2B5EF4-FFF2-40B4-BE49-F238E27FC236}">
                <a16:creationId xmlns:a16="http://schemas.microsoft.com/office/drawing/2014/main" id="{F2AA4FEB-D387-094C-B668-33E92009F8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C933A1-0831-804E-AB9D-C114BE2A06AA}"/>
              </a:ext>
            </a:extLst>
          </p:cNvPr>
          <p:cNvSpPr>
            <a:spLocks noGrp="1"/>
          </p:cNvSpPr>
          <p:nvPr>
            <p:ph type="sldNum" sz="quarter" idx="12"/>
          </p:nvPr>
        </p:nvSpPr>
        <p:spPr/>
        <p:txBody>
          <a:bodyPr/>
          <a:lstStyle/>
          <a:p>
            <a:fld id="{DE6C9B60-C451-F045-B757-246034AA81A4}" type="slidenum">
              <a:rPr lang="en-US" smtClean="0"/>
              <a:t>‹#›</a:t>
            </a:fld>
            <a:endParaRPr lang="en-US"/>
          </a:p>
        </p:txBody>
      </p:sp>
    </p:spTree>
    <p:extLst>
      <p:ext uri="{BB962C8B-B14F-4D97-AF65-F5344CB8AC3E}">
        <p14:creationId xmlns:p14="http://schemas.microsoft.com/office/powerpoint/2010/main" val="2573413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669615-1D32-0F42-914D-5C64A44F89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E6306-107F-D04B-8B1C-D4DEBBD0B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599900-571C-0540-89EA-9536BB8556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91A311-371F-904F-920C-B27AC2FF061B}" type="datetimeFigureOut">
              <a:rPr lang="en-US" smtClean="0"/>
              <a:t>4/9/19</a:t>
            </a:fld>
            <a:endParaRPr lang="en-US"/>
          </a:p>
        </p:txBody>
      </p:sp>
      <p:sp>
        <p:nvSpPr>
          <p:cNvPr id="5" name="Footer Placeholder 4">
            <a:extLst>
              <a:ext uri="{FF2B5EF4-FFF2-40B4-BE49-F238E27FC236}">
                <a16:creationId xmlns:a16="http://schemas.microsoft.com/office/drawing/2014/main" id="{FB95546D-5065-924E-AB54-7987C3CFBB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A8443F-7340-8D4C-BAD5-58A75D3AEA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6C9B60-C451-F045-B757-246034AA81A4}" type="slidenum">
              <a:rPr lang="en-US" smtClean="0"/>
              <a:t>‹#›</a:t>
            </a:fld>
            <a:endParaRPr lang="en-US"/>
          </a:p>
        </p:txBody>
      </p:sp>
    </p:spTree>
    <p:extLst>
      <p:ext uri="{BB962C8B-B14F-4D97-AF65-F5344CB8AC3E}">
        <p14:creationId xmlns:p14="http://schemas.microsoft.com/office/powerpoint/2010/main" val="288119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6.emf"/><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9.em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2.emf"/><Relationship Id="rId4" Type="http://schemas.openxmlformats.org/officeDocument/2006/relationships/image" Target="../media/image21.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4.emf"/><Relationship Id="rId4" Type="http://schemas.openxmlformats.org/officeDocument/2006/relationships/image" Target="../media/image23.e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6.emf"/><Relationship Id="rId4" Type="http://schemas.openxmlformats.org/officeDocument/2006/relationships/image" Target="../media/image25.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8.emf"/><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iconbazaar.com/bars/contributed/pg04.html" TargetMode="External"/><Relationship Id="rId7" Type="http://schemas.openxmlformats.org/officeDocument/2006/relationships/image" Target="../media/image33.png"/><Relationship Id="rId12"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8.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60.png"/></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EB94CE-BD6F-FB44-870A-0595ACA1E644}"/>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F974EA7E-AE58-2A49-9596-FC18D9758B9C}"/>
              </a:ext>
            </a:extLst>
          </p:cNvPr>
          <p:cNvPicPr>
            <a:picLocks noChangeAspect="1"/>
          </p:cNvPicPr>
          <p:nvPr/>
        </p:nvPicPr>
        <p:blipFill>
          <a:blip r:embed="rId3"/>
          <a:stretch>
            <a:fillRect/>
          </a:stretch>
        </p:blipFill>
        <p:spPr>
          <a:xfrm>
            <a:off x="9464034" y="6073255"/>
            <a:ext cx="2443926" cy="563982"/>
          </a:xfrm>
          <a:prstGeom prst="rect">
            <a:avLst/>
          </a:prstGeom>
        </p:spPr>
      </p:pic>
      <p:pic>
        <p:nvPicPr>
          <p:cNvPr id="8" name="Picture 6" descr="Image result for pyro cumulus cloud wyoming">
            <a:extLst>
              <a:ext uri="{FF2B5EF4-FFF2-40B4-BE49-F238E27FC236}">
                <a16:creationId xmlns:a16="http://schemas.microsoft.com/office/drawing/2014/main" id="{810A19F4-5C43-F343-A277-D001777D0D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64" y="70016"/>
            <a:ext cx="12124122" cy="67719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184121-6BC6-EF46-A772-4F4C72EAB296}"/>
              </a:ext>
            </a:extLst>
          </p:cNvPr>
          <p:cNvSpPr txBox="1"/>
          <p:nvPr/>
        </p:nvSpPr>
        <p:spPr>
          <a:xfrm>
            <a:off x="2805149" y="1407880"/>
            <a:ext cx="9102811" cy="1323439"/>
          </a:xfrm>
          <a:prstGeom prst="rect">
            <a:avLst/>
          </a:prstGeom>
          <a:noFill/>
        </p:spPr>
        <p:txBody>
          <a:bodyPr wrap="square" rtlCol="0">
            <a:spAutoFit/>
          </a:bodyPr>
          <a:lstStyle/>
          <a:p>
            <a:r>
              <a:rPr lang="en-US" sz="8000" b="1" dirty="0">
                <a:solidFill>
                  <a:schemeClr val="bg1"/>
                </a:solidFill>
              </a:rPr>
              <a:t>Biomass Burning</a:t>
            </a:r>
          </a:p>
        </p:txBody>
      </p:sp>
      <p:sp>
        <p:nvSpPr>
          <p:cNvPr id="10" name="TextBox 9">
            <a:extLst>
              <a:ext uri="{FF2B5EF4-FFF2-40B4-BE49-F238E27FC236}">
                <a16:creationId xmlns:a16="http://schemas.microsoft.com/office/drawing/2014/main" id="{0D345C65-606B-214F-998C-DDAF4C4D4648}"/>
              </a:ext>
            </a:extLst>
          </p:cNvPr>
          <p:cNvSpPr txBox="1"/>
          <p:nvPr/>
        </p:nvSpPr>
        <p:spPr>
          <a:xfrm>
            <a:off x="1964888" y="3429000"/>
            <a:ext cx="9102811" cy="1200329"/>
          </a:xfrm>
          <a:prstGeom prst="rect">
            <a:avLst/>
          </a:prstGeom>
          <a:noFill/>
        </p:spPr>
        <p:txBody>
          <a:bodyPr wrap="square" rtlCol="0">
            <a:spAutoFit/>
          </a:bodyPr>
          <a:lstStyle/>
          <a:p>
            <a:pPr algn="ctr"/>
            <a:r>
              <a:rPr lang="en-US" sz="3600" b="1" dirty="0">
                <a:solidFill>
                  <a:schemeClr val="bg1"/>
                </a:solidFill>
              </a:rPr>
              <a:t>Group Members</a:t>
            </a:r>
          </a:p>
          <a:p>
            <a:pPr algn="ctr"/>
            <a:r>
              <a:rPr lang="en-US" sz="3600" b="1" dirty="0">
                <a:solidFill>
                  <a:schemeClr val="bg1"/>
                </a:solidFill>
              </a:rPr>
              <a:t>Kevin Whitmore, Patrick Kim and Young-Ro Lee</a:t>
            </a:r>
          </a:p>
        </p:txBody>
      </p:sp>
    </p:spTree>
    <p:extLst>
      <p:ext uri="{BB962C8B-B14F-4D97-AF65-F5344CB8AC3E}">
        <p14:creationId xmlns:p14="http://schemas.microsoft.com/office/powerpoint/2010/main" val="261704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latin typeface="Arial" panose="020B0604020202020204" pitchFamily="34" charset="0"/>
                <a:cs typeface="Arial" panose="020B0604020202020204" pitchFamily="34" charset="0"/>
              </a:rPr>
              <a:t>Uncertainty Measuring Fire Emissions</a:t>
            </a:r>
          </a:p>
        </p:txBody>
      </p:sp>
      <p:sp>
        <p:nvSpPr>
          <p:cNvPr id="3" name="Content Placeholder 2"/>
          <p:cNvSpPr>
            <a:spLocks noGrp="1"/>
          </p:cNvSpPr>
          <p:nvPr>
            <p:ph idx="1"/>
          </p:nvPr>
        </p:nvSpPr>
        <p:spPr/>
        <p:txBody>
          <a:bodyPr>
            <a:normAutofit/>
          </a:bodyPr>
          <a:lstStyle/>
          <a:p>
            <a:r>
              <a:rPr lang="en-US" dirty="0"/>
              <a:t>Uncertainty in emission modeling makes fire prediction difficult</a:t>
            </a:r>
            <a:r>
              <a:rPr lang="en-US" baseline="30000" dirty="0"/>
              <a:t>[3]</a:t>
            </a:r>
            <a:endParaRPr lang="en-US" dirty="0"/>
          </a:p>
          <a:p>
            <a:endParaRPr lang="en-US" dirty="0"/>
          </a:p>
          <a:p>
            <a:endParaRPr lang="en-US" dirty="0"/>
          </a:p>
          <a:p>
            <a:r>
              <a:rPr lang="en-US" dirty="0"/>
              <a:t>Each factor in the emissions equation must be estimated</a:t>
            </a:r>
          </a:p>
          <a:p>
            <a:pPr lvl="1"/>
            <a:r>
              <a:rPr lang="en-US" dirty="0"/>
              <a:t>Multiple orders of magnitude of error can exist for each variable</a:t>
            </a:r>
          </a:p>
          <a:p>
            <a:pPr lvl="1"/>
            <a:endParaRPr lang="en-US" dirty="0"/>
          </a:p>
          <a:p>
            <a:r>
              <a:rPr lang="en-US" dirty="0"/>
              <a:t>Photochemistry of the plume depends on NO</a:t>
            </a:r>
            <a:r>
              <a:rPr lang="en-US" baseline="-25000" dirty="0"/>
              <a:t>x</a:t>
            </a:r>
            <a:r>
              <a:rPr lang="en-US" dirty="0"/>
              <a:t> content</a:t>
            </a:r>
          </a:p>
          <a:p>
            <a:pPr lvl="1"/>
            <a:r>
              <a:rPr lang="en-US" dirty="0"/>
              <a:t>NO</a:t>
            </a:r>
            <a:r>
              <a:rPr lang="en-US" baseline="-25000" dirty="0"/>
              <a:t>x </a:t>
            </a:r>
            <a:r>
              <a:rPr lang="en-US" dirty="0"/>
              <a:t>content can vary widely based on location of the plume</a:t>
            </a:r>
          </a:p>
          <a:p>
            <a:pPr marL="457200" lvl="1" indent="0">
              <a:buNone/>
            </a:pPr>
            <a:endParaRPr lang="en-US" dirty="0"/>
          </a:p>
          <a:p>
            <a:pPr lvl="1"/>
            <a:endParaRPr lang="en-US" dirty="0"/>
          </a:p>
          <a:p>
            <a:endParaRPr lang="en-US" dirty="0"/>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69347DB2-7F35-4703-8E82-EC51BAED7709}"/>
                  </a:ext>
                </a:extLst>
              </p:cNvPr>
              <p:cNvSpPr/>
              <p:nvPr/>
            </p:nvSpPr>
            <p:spPr>
              <a:xfrm>
                <a:off x="4178300" y="2609176"/>
                <a:ext cx="3835400" cy="406400"/>
              </a:xfrm>
              <a:prstGeom prst="rect">
                <a:avLst/>
              </a:prstGeom>
              <a:no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1" algn="ctr"/>
                <a:r>
                  <a:rPr lang="en-US" i="1" dirty="0"/>
                  <a:t>Emissions </a:t>
                </a:r>
                <a14:m>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𝐴</m:t>
                    </m:r>
                    <m:r>
                      <a:rPr lang="en-US" i="1">
                        <a:latin typeface="Cambria Math" panose="02040503050406030204" pitchFamily="18" charset="0"/>
                      </a:rPr>
                      <m:t>∗</m:t>
                    </m:r>
                    <m:r>
                      <a:rPr lang="en-US" i="1">
                        <a:latin typeface="Cambria Math" panose="02040503050406030204" pitchFamily="18" charset="0"/>
                      </a:rPr>
                      <m:t>𝐵</m:t>
                    </m:r>
                    <m:r>
                      <a:rPr lang="en-US" i="1">
                        <a:latin typeface="Cambria Math" panose="02040503050406030204" pitchFamily="18" charset="0"/>
                      </a:rPr>
                      <m:t>∗</m:t>
                    </m:r>
                    <m:r>
                      <a:rPr lang="en-US" i="1">
                        <a:latin typeface="Cambria Math" panose="02040503050406030204" pitchFamily="18" charset="0"/>
                      </a:rPr>
                      <m:t>𝐶𝐸</m:t>
                    </m:r>
                    <m:r>
                      <a:rPr lang="en-US" i="1">
                        <a:latin typeface="Cambria Math" panose="02040503050406030204" pitchFamily="18" charset="0"/>
                      </a:rPr>
                      <m:t>∗</m:t>
                    </m:r>
                    <m:r>
                      <a:rPr lang="en-US" i="1">
                        <a:latin typeface="Cambria Math" panose="02040503050406030204" pitchFamily="18" charset="0"/>
                      </a:rPr>
                      <m:t>𝐸𝐹</m:t>
                    </m:r>
                  </m:oMath>
                </a14:m>
                <a:endParaRPr lang="en-US" i="1" dirty="0"/>
              </a:p>
            </p:txBody>
          </p:sp>
        </mc:Choice>
        <mc:Fallback xmlns="">
          <p:sp>
            <p:nvSpPr>
              <p:cNvPr id="4" name="Rectangle 3">
                <a:extLst>
                  <a:ext uri="{FF2B5EF4-FFF2-40B4-BE49-F238E27FC236}">
                    <a16:creationId xmlns:a16="http://schemas.microsoft.com/office/drawing/2014/main" id="{69347DB2-7F35-4703-8E82-EC51BAED7709}"/>
                  </a:ext>
                </a:extLst>
              </p:cNvPr>
              <p:cNvSpPr>
                <a:spLocks noRot="1" noChangeAspect="1" noMove="1" noResize="1" noEditPoints="1" noAdjustHandles="1" noChangeArrowheads="1" noChangeShapeType="1" noTextEdit="1"/>
              </p:cNvSpPr>
              <p:nvPr/>
            </p:nvSpPr>
            <p:spPr>
              <a:xfrm>
                <a:off x="4178300" y="2609176"/>
                <a:ext cx="3835400" cy="406400"/>
              </a:xfrm>
              <a:prstGeom prst="rect">
                <a:avLst/>
              </a:prstGeom>
              <a:blipFill>
                <a:blip r:embed="rId3"/>
                <a:stretch>
                  <a:fillRect b="-12329"/>
                </a:stretch>
              </a:blipFill>
              <a:ln w="3810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FD1FED7-C5B5-41A2-A486-40C68F8718B6}"/>
                  </a:ext>
                </a:extLst>
              </p:cNvPr>
              <p:cNvSpPr/>
              <p:nvPr/>
            </p:nvSpPr>
            <p:spPr>
              <a:xfrm>
                <a:off x="4178300" y="2627710"/>
                <a:ext cx="3378424" cy="369332"/>
              </a:xfrm>
              <a:prstGeom prst="rect">
                <a:avLst/>
              </a:prstGeom>
            </p:spPr>
            <p:txBody>
              <a:bodyPr wrap="none">
                <a:spAutoFit/>
              </a:bodyPr>
              <a:lstStyle/>
              <a:p>
                <a:pPr lvl="1" algn="ctr"/>
                <a:r>
                  <a:rPr lang="en-US" i="1" dirty="0"/>
                  <a:t>Emissions </a:t>
                </a:r>
                <a14:m>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𝐴</m:t>
                    </m:r>
                    <m:r>
                      <a:rPr lang="en-US" i="1">
                        <a:latin typeface="Cambria Math" panose="02040503050406030204" pitchFamily="18" charset="0"/>
                      </a:rPr>
                      <m:t>∗</m:t>
                    </m:r>
                    <m:r>
                      <a:rPr lang="en-US" i="1">
                        <a:latin typeface="Cambria Math" panose="02040503050406030204" pitchFamily="18" charset="0"/>
                      </a:rPr>
                      <m:t>𝐵</m:t>
                    </m:r>
                    <m:r>
                      <a:rPr lang="en-US" i="1">
                        <a:latin typeface="Cambria Math" panose="02040503050406030204" pitchFamily="18" charset="0"/>
                      </a:rPr>
                      <m:t>∗</m:t>
                    </m:r>
                    <m:r>
                      <a:rPr lang="en-US" i="1">
                        <a:latin typeface="Cambria Math" panose="02040503050406030204" pitchFamily="18" charset="0"/>
                      </a:rPr>
                      <m:t>𝐶𝐸</m:t>
                    </m:r>
                    <m:r>
                      <a:rPr lang="en-US" i="1">
                        <a:latin typeface="Cambria Math" panose="02040503050406030204" pitchFamily="18" charset="0"/>
                      </a:rPr>
                      <m:t>∗</m:t>
                    </m:r>
                    <m:r>
                      <a:rPr lang="en-US" i="1">
                        <a:latin typeface="Cambria Math" panose="02040503050406030204" pitchFamily="18" charset="0"/>
                      </a:rPr>
                      <m:t>𝐸𝐹</m:t>
                    </m:r>
                  </m:oMath>
                </a14:m>
                <a:endParaRPr lang="en-US" i="1" dirty="0"/>
              </a:p>
            </p:txBody>
          </p:sp>
        </mc:Choice>
        <mc:Fallback xmlns="">
          <p:sp>
            <p:nvSpPr>
              <p:cNvPr id="5" name="Rectangle 4">
                <a:extLst>
                  <a:ext uri="{FF2B5EF4-FFF2-40B4-BE49-F238E27FC236}">
                    <a16:creationId xmlns:a16="http://schemas.microsoft.com/office/drawing/2014/main" id="{6FD1FED7-C5B5-41A2-A486-40C68F8718B6}"/>
                  </a:ext>
                </a:extLst>
              </p:cNvPr>
              <p:cNvSpPr>
                <a:spLocks noRot="1" noChangeAspect="1" noMove="1" noResize="1" noEditPoints="1" noAdjustHandles="1" noChangeArrowheads="1" noChangeShapeType="1" noTextEdit="1"/>
              </p:cNvSpPr>
              <p:nvPr/>
            </p:nvSpPr>
            <p:spPr>
              <a:xfrm>
                <a:off x="4178300" y="2627710"/>
                <a:ext cx="3378424" cy="369332"/>
              </a:xfrm>
              <a:prstGeom prst="rect">
                <a:avLst/>
              </a:prstGeom>
              <a:blipFill>
                <a:blip r:embed="rId4"/>
                <a:stretch>
                  <a:fillRect t="-8197" b="-24590"/>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88F44425-082E-E044-9C91-6712693AEADA}"/>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579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EB94CE-BD6F-FB44-870A-0595ACA1E644}"/>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F9527C85-7A9B-124E-9AF9-8B4EFBABC08E}"/>
              </a:ext>
            </a:extLst>
          </p:cNvPr>
          <p:cNvSpPr txBox="1"/>
          <p:nvPr/>
        </p:nvSpPr>
        <p:spPr>
          <a:xfrm>
            <a:off x="255694" y="214364"/>
            <a:ext cx="651701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Trend in the United States</a:t>
            </a:r>
          </a:p>
        </p:txBody>
      </p:sp>
      <p:pic>
        <p:nvPicPr>
          <p:cNvPr id="60" name="Picture 59">
            <a:extLst>
              <a:ext uri="{FF2B5EF4-FFF2-40B4-BE49-F238E27FC236}">
                <a16:creationId xmlns:a16="http://schemas.microsoft.com/office/drawing/2014/main" id="{F974EA7E-AE58-2A49-9596-FC18D9758B9C}"/>
              </a:ext>
            </a:extLst>
          </p:cNvPr>
          <p:cNvPicPr>
            <a:picLocks noChangeAspect="1"/>
          </p:cNvPicPr>
          <p:nvPr/>
        </p:nvPicPr>
        <p:blipFill>
          <a:blip r:embed="rId3"/>
          <a:stretch>
            <a:fillRect/>
          </a:stretch>
        </p:blipFill>
        <p:spPr>
          <a:xfrm>
            <a:off x="9464034" y="6073255"/>
            <a:ext cx="2443926" cy="563982"/>
          </a:xfrm>
          <a:prstGeom prst="rect">
            <a:avLst/>
          </a:prstGeom>
        </p:spPr>
      </p:pic>
      <p:sp>
        <p:nvSpPr>
          <p:cNvPr id="72" name="TextBox 71">
            <a:extLst>
              <a:ext uri="{FF2B5EF4-FFF2-40B4-BE49-F238E27FC236}">
                <a16:creationId xmlns:a16="http://schemas.microsoft.com/office/drawing/2014/main" id="{505B6170-5578-244D-B79A-FD68169C4479}"/>
              </a:ext>
            </a:extLst>
          </p:cNvPr>
          <p:cNvSpPr txBox="1"/>
          <p:nvPr/>
        </p:nvSpPr>
        <p:spPr>
          <a:xfrm>
            <a:off x="165423" y="6433185"/>
            <a:ext cx="7037327" cy="246221"/>
          </a:xfrm>
          <a:prstGeom prst="rect">
            <a:avLst/>
          </a:prstGeom>
          <a:noFill/>
        </p:spPr>
        <p:txBody>
          <a:bodyPr wrap="square" rtlCol="0">
            <a:spAutoFit/>
          </a:bodyPr>
          <a:lstStyle/>
          <a:p>
            <a:r>
              <a:rPr lang="en-US" sz="1000" dirty="0" err="1"/>
              <a:t>Westerling</a:t>
            </a:r>
            <a:r>
              <a:rPr lang="en-US" sz="1000" dirty="0"/>
              <a:t> et al., 2006.</a:t>
            </a:r>
          </a:p>
        </p:txBody>
      </p:sp>
      <p:pic>
        <p:nvPicPr>
          <p:cNvPr id="8" name="Picture 2" descr="https://www.washingtonpost.com/resizer/EGNbQ6PAYOL4ykKRxNqfh1fWki4=/1484x0/arc-anglerfish-washpost-prod-washpost.s3.amazonaws.com/public/PBBWZK2645GCFJ7JJ5YQ3YA7W4.png">
            <a:extLst>
              <a:ext uri="{FF2B5EF4-FFF2-40B4-BE49-F238E27FC236}">
                <a16:creationId xmlns:a16="http://schemas.microsoft.com/office/drawing/2014/main" id="{FE78999B-C1A4-CB40-B80B-AA3DFD97C3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5021" y="786938"/>
            <a:ext cx="3400246" cy="24012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www.washingtonpost.com/resizer/6ouRgKNhkhcVLT0gWgYO7bvGbH4=/1484x0/arc-anglerfish-washpost-prod-washpost.s3.amazonaws.com/public/U4U3OD4OU5AJHIBCQMNIQFP5L4.png">
            <a:extLst>
              <a:ext uri="{FF2B5EF4-FFF2-40B4-BE49-F238E27FC236}">
                <a16:creationId xmlns:a16="http://schemas.microsoft.com/office/drawing/2014/main" id="{56863088-C513-F14F-9A1F-E2617A7F93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9963" y="778364"/>
            <a:ext cx="3290356" cy="24012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EEB6D12-6465-3A45-90CE-6B06210578AC}"/>
              </a:ext>
            </a:extLst>
          </p:cNvPr>
          <p:cNvSpPr txBox="1"/>
          <p:nvPr/>
        </p:nvSpPr>
        <p:spPr>
          <a:xfrm>
            <a:off x="425579" y="3243256"/>
            <a:ext cx="651701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Wildfire trend in the western US</a:t>
            </a:r>
          </a:p>
        </p:txBody>
      </p:sp>
      <p:pic>
        <p:nvPicPr>
          <p:cNvPr id="13" name="Content Placeholder 3">
            <a:extLst>
              <a:ext uri="{FF2B5EF4-FFF2-40B4-BE49-F238E27FC236}">
                <a16:creationId xmlns:a16="http://schemas.microsoft.com/office/drawing/2014/main" id="{69BBDDFF-6C4B-534D-BA2B-38E142DB42CF}"/>
              </a:ext>
            </a:extLst>
          </p:cNvPr>
          <p:cNvPicPr>
            <a:picLocks noChangeAspect="1"/>
          </p:cNvPicPr>
          <p:nvPr/>
        </p:nvPicPr>
        <p:blipFill>
          <a:blip r:embed="rId6"/>
          <a:stretch>
            <a:fillRect/>
          </a:stretch>
        </p:blipFill>
        <p:spPr>
          <a:xfrm>
            <a:off x="3030193" y="3938910"/>
            <a:ext cx="6204969" cy="2125234"/>
          </a:xfrm>
          <a:prstGeom prst="rect">
            <a:avLst/>
          </a:prstGeom>
        </p:spPr>
      </p:pic>
    </p:spTree>
    <p:extLst>
      <p:ext uri="{BB962C8B-B14F-4D97-AF65-F5344CB8AC3E}">
        <p14:creationId xmlns:p14="http://schemas.microsoft.com/office/powerpoint/2010/main" val="530890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EB94CE-BD6F-FB44-870A-0595ACA1E644}"/>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F9527C85-7A9B-124E-9AF9-8B4EFBABC08E}"/>
              </a:ext>
            </a:extLst>
          </p:cNvPr>
          <p:cNvSpPr txBox="1"/>
          <p:nvPr/>
        </p:nvSpPr>
        <p:spPr>
          <a:xfrm>
            <a:off x="255694" y="214364"/>
            <a:ext cx="651701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Global Trends of Wildfire</a:t>
            </a:r>
          </a:p>
        </p:txBody>
      </p:sp>
      <p:pic>
        <p:nvPicPr>
          <p:cNvPr id="60" name="Picture 59">
            <a:extLst>
              <a:ext uri="{FF2B5EF4-FFF2-40B4-BE49-F238E27FC236}">
                <a16:creationId xmlns:a16="http://schemas.microsoft.com/office/drawing/2014/main" id="{F974EA7E-AE58-2A49-9596-FC18D9758B9C}"/>
              </a:ext>
            </a:extLst>
          </p:cNvPr>
          <p:cNvPicPr>
            <a:picLocks noChangeAspect="1"/>
          </p:cNvPicPr>
          <p:nvPr/>
        </p:nvPicPr>
        <p:blipFill>
          <a:blip r:embed="rId3"/>
          <a:stretch>
            <a:fillRect/>
          </a:stretch>
        </p:blipFill>
        <p:spPr>
          <a:xfrm>
            <a:off x="9464034" y="6073255"/>
            <a:ext cx="2443926" cy="563982"/>
          </a:xfrm>
          <a:prstGeom prst="rect">
            <a:avLst/>
          </a:prstGeom>
        </p:spPr>
      </p:pic>
      <p:sp>
        <p:nvSpPr>
          <p:cNvPr id="72" name="TextBox 71">
            <a:extLst>
              <a:ext uri="{FF2B5EF4-FFF2-40B4-BE49-F238E27FC236}">
                <a16:creationId xmlns:a16="http://schemas.microsoft.com/office/drawing/2014/main" id="{505B6170-5578-244D-B79A-FD68169C4479}"/>
              </a:ext>
            </a:extLst>
          </p:cNvPr>
          <p:cNvSpPr txBox="1"/>
          <p:nvPr/>
        </p:nvSpPr>
        <p:spPr>
          <a:xfrm>
            <a:off x="165423" y="6433185"/>
            <a:ext cx="7037327" cy="246221"/>
          </a:xfrm>
          <a:prstGeom prst="rect">
            <a:avLst/>
          </a:prstGeom>
          <a:noFill/>
        </p:spPr>
        <p:txBody>
          <a:bodyPr wrap="square" rtlCol="0">
            <a:spAutoFit/>
          </a:bodyPr>
          <a:lstStyle/>
          <a:p>
            <a:r>
              <a:rPr lang="en-US" sz="1000" dirty="0"/>
              <a:t>Stocks et al., 1998.</a:t>
            </a:r>
          </a:p>
        </p:txBody>
      </p:sp>
      <p:sp>
        <p:nvSpPr>
          <p:cNvPr id="10" name="TextBox 9">
            <a:extLst>
              <a:ext uri="{FF2B5EF4-FFF2-40B4-BE49-F238E27FC236}">
                <a16:creationId xmlns:a16="http://schemas.microsoft.com/office/drawing/2014/main" id="{5D6ED511-5DC5-EE4D-A96F-F82D3063490B}"/>
              </a:ext>
            </a:extLst>
          </p:cNvPr>
          <p:cNvSpPr txBox="1"/>
          <p:nvPr/>
        </p:nvSpPr>
        <p:spPr>
          <a:xfrm>
            <a:off x="1642178" y="1167299"/>
            <a:ext cx="8917668" cy="2067233"/>
          </a:xfrm>
          <a:prstGeom prst="rect">
            <a:avLst/>
          </a:prstGeom>
          <a:noFill/>
        </p:spPr>
        <p:txBody>
          <a:bodyPr wrap="square" rtlCol="0">
            <a:spAutoFit/>
          </a:bodyPr>
          <a:lstStyle/>
          <a:p>
            <a:pPr marL="571500" lvl="2" indent="-342900">
              <a:spcBef>
                <a:spcPts val="1000"/>
              </a:spcBef>
              <a:buFont typeface="Arial" panose="020B0604020202020204" pitchFamily="34" charset="0"/>
              <a:buChar char="•"/>
            </a:pPr>
            <a:r>
              <a:rPr lang="en-US" sz="2000" dirty="0"/>
              <a:t>A surface warming trend at high northern latitudes (i.e., Canada and Russia) will lead to an increase in boreal fires; a trend toward increased burning has already been detected – positive feedback.</a:t>
            </a:r>
          </a:p>
          <a:p>
            <a:pPr marL="571500" lvl="2" indent="-342900">
              <a:spcBef>
                <a:spcPts val="1000"/>
              </a:spcBef>
              <a:buFont typeface="Arial" panose="020B0604020202020204" pitchFamily="34" charset="0"/>
              <a:buChar char="•"/>
            </a:pPr>
            <a:r>
              <a:rPr lang="en-US" sz="2000" dirty="0"/>
              <a:t>Increased forest fire activity is expected to be an early and significant result of a trend toward warmer and drier conditions, accelerating the rate of vegetation shifting.</a:t>
            </a:r>
          </a:p>
        </p:txBody>
      </p:sp>
      <p:pic>
        <p:nvPicPr>
          <p:cNvPr id="5" name="Picture 4">
            <a:extLst>
              <a:ext uri="{FF2B5EF4-FFF2-40B4-BE49-F238E27FC236}">
                <a16:creationId xmlns:a16="http://schemas.microsoft.com/office/drawing/2014/main" id="{3B0C4B3F-DBE6-2F4A-A168-115AC0B6A60D}"/>
              </a:ext>
            </a:extLst>
          </p:cNvPr>
          <p:cNvPicPr>
            <a:picLocks noChangeAspect="1"/>
          </p:cNvPicPr>
          <p:nvPr/>
        </p:nvPicPr>
        <p:blipFill>
          <a:blip r:embed="rId4"/>
          <a:stretch>
            <a:fillRect/>
          </a:stretch>
        </p:blipFill>
        <p:spPr>
          <a:xfrm>
            <a:off x="3107534" y="3450749"/>
            <a:ext cx="6178897" cy="2766218"/>
          </a:xfrm>
          <a:prstGeom prst="rect">
            <a:avLst/>
          </a:prstGeom>
        </p:spPr>
      </p:pic>
    </p:spTree>
    <p:extLst>
      <p:ext uri="{BB962C8B-B14F-4D97-AF65-F5344CB8AC3E}">
        <p14:creationId xmlns:p14="http://schemas.microsoft.com/office/powerpoint/2010/main" val="528562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EB94CE-BD6F-FB44-870A-0595ACA1E644}"/>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F9527C85-7A9B-124E-9AF9-8B4EFBABC08E}"/>
              </a:ext>
            </a:extLst>
          </p:cNvPr>
          <p:cNvSpPr txBox="1"/>
          <p:nvPr/>
        </p:nvSpPr>
        <p:spPr>
          <a:xfrm>
            <a:off x="255694" y="214364"/>
            <a:ext cx="651701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Fire Plume</a:t>
            </a:r>
          </a:p>
        </p:txBody>
      </p:sp>
      <p:pic>
        <p:nvPicPr>
          <p:cNvPr id="60" name="Picture 59">
            <a:extLst>
              <a:ext uri="{FF2B5EF4-FFF2-40B4-BE49-F238E27FC236}">
                <a16:creationId xmlns:a16="http://schemas.microsoft.com/office/drawing/2014/main" id="{F974EA7E-AE58-2A49-9596-FC18D9758B9C}"/>
              </a:ext>
            </a:extLst>
          </p:cNvPr>
          <p:cNvPicPr>
            <a:picLocks noChangeAspect="1"/>
          </p:cNvPicPr>
          <p:nvPr/>
        </p:nvPicPr>
        <p:blipFill>
          <a:blip r:embed="rId3"/>
          <a:stretch>
            <a:fillRect/>
          </a:stretch>
        </p:blipFill>
        <p:spPr>
          <a:xfrm>
            <a:off x="9464034" y="6073255"/>
            <a:ext cx="2443926" cy="563982"/>
          </a:xfrm>
          <a:prstGeom prst="rect">
            <a:avLst/>
          </a:prstGeom>
        </p:spPr>
      </p:pic>
      <p:sp>
        <p:nvSpPr>
          <p:cNvPr id="8" name="TextBox 7">
            <a:extLst>
              <a:ext uri="{FF2B5EF4-FFF2-40B4-BE49-F238E27FC236}">
                <a16:creationId xmlns:a16="http://schemas.microsoft.com/office/drawing/2014/main" id="{50D36348-41A9-654B-9F26-CFB18C6B8C97}"/>
              </a:ext>
            </a:extLst>
          </p:cNvPr>
          <p:cNvSpPr txBox="1"/>
          <p:nvPr/>
        </p:nvSpPr>
        <p:spPr>
          <a:xfrm>
            <a:off x="255694" y="2570066"/>
            <a:ext cx="651701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Pyro-convection</a:t>
            </a:r>
          </a:p>
        </p:txBody>
      </p:sp>
      <p:sp>
        <p:nvSpPr>
          <p:cNvPr id="9" name="TextBox 8">
            <a:extLst>
              <a:ext uri="{FF2B5EF4-FFF2-40B4-BE49-F238E27FC236}">
                <a16:creationId xmlns:a16="http://schemas.microsoft.com/office/drawing/2014/main" id="{B19C14C8-1FBC-BB4F-8EAD-DC7EA33BB884}"/>
              </a:ext>
            </a:extLst>
          </p:cNvPr>
          <p:cNvSpPr txBox="1"/>
          <p:nvPr/>
        </p:nvSpPr>
        <p:spPr>
          <a:xfrm>
            <a:off x="956378" y="1000601"/>
            <a:ext cx="8917668" cy="1477328"/>
          </a:xfrm>
          <a:prstGeom prst="rect">
            <a:avLst/>
          </a:prstGeom>
          <a:noFill/>
        </p:spPr>
        <p:txBody>
          <a:bodyPr wrap="square" rtlCol="0">
            <a:spAutoFit/>
          </a:bodyPr>
          <a:lstStyle/>
          <a:p>
            <a:pPr marL="285750" indent="-285750">
              <a:buFont typeface="Wingdings" pitchFamily="2" charset="2"/>
              <a:buChar char="Ø"/>
            </a:pPr>
            <a:r>
              <a:rPr lang="en-US" dirty="0"/>
              <a:t>the motion generated by a source of buoyancy which exists by virtue of combustion and may incorporate an external source of momentum.</a:t>
            </a:r>
          </a:p>
          <a:p>
            <a:pPr marL="742950" lvl="1" indent="-285750">
              <a:buFont typeface="Wingdings" pitchFamily="2" charset="2"/>
              <a:buChar char="Ø"/>
            </a:pPr>
            <a:r>
              <a:rPr lang="en-US" dirty="0"/>
              <a:t>The buoyancy source may be due to glowing or flaming combustion of a solid or liquid, with no external source of momentum, or due to gaseous, liquid, spray, or aerosol discharge from an opening at various mixes of mass flow and momentum.</a:t>
            </a:r>
          </a:p>
        </p:txBody>
      </p:sp>
      <p:sp>
        <p:nvSpPr>
          <p:cNvPr id="11" name="TextBox 10">
            <a:extLst>
              <a:ext uri="{FF2B5EF4-FFF2-40B4-BE49-F238E27FC236}">
                <a16:creationId xmlns:a16="http://schemas.microsoft.com/office/drawing/2014/main" id="{EB86BFE7-29AD-CB4A-8576-8E6039858886}"/>
              </a:ext>
            </a:extLst>
          </p:cNvPr>
          <p:cNvSpPr txBox="1"/>
          <p:nvPr/>
        </p:nvSpPr>
        <p:spPr>
          <a:xfrm>
            <a:off x="956378" y="3356963"/>
            <a:ext cx="8917668" cy="2031325"/>
          </a:xfrm>
          <a:prstGeom prst="rect">
            <a:avLst/>
          </a:prstGeom>
          <a:noFill/>
        </p:spPr>
        <p:txBody>
          <a:bodyPr wrap="square" rtlCol="0">
            <a:spAutoFit/>
          </a:bodyPr>
          <a:lstStyle/>
          <a:p>
            <a:pPr marL="285750" indent="-285750">
              <a:buFont typeface="Wingdings" pitchFamily="2" charset="2"/>
              <a:buChar char="Ø"/>
            </a:pPr>
            <a:r>
              <a:rPr lang="en-US" dirty="0"/>
              <a:t>Atmospheric convection is one of the most complex problems in geophysical fluid dynamics.</a:t>
            </a:r>
          </a:p>
          <a:p>
            <a:pPr marL="285750" indent="-285750">
              <a:buFont typeface="Wingdings" pitchFamily="2" charset="2"/>
              <a:buChar char="Ø"/>
            </a:pPr>
            <a:r>
              <a:rPr lang="en-US" dirty="0"/>
              <a:t>The evolution of deep convection depends on the ambient profiles of temperature, humidity and wind shear.</a:t>
            </a:r>
          </a:p>
          <a:p>
            <a:pPr marL="285750" indent="-285750">
              <a:buFont typeface="Wingdings" pitchFamily="2" charset="2"/>
              <a:buChar char="Ø"/>
            </a:pPr>
            <a:r>
              <a:rPr lang="en-US" dirty="0"/>
              <a:t>In the case of convection triggered by forest fires, the fire emissions of sensible heat, latent heat in the form of water vapor, and aerosol particles acting as CCN are additional parameters influencing cloud dynamics.</a:t>
            </a:r>
          </a:p>
        </p:txBody>
      </p:sp>
      <p:sp>
        <p:nvSpPr>
          <p:cNvPr id="10" name="TextBox 9">
            <a:extLst>
              <a:ext uri="{FF2B5EF4-FFF2-40B4-BE49-F238E27FC236}">
                <a16:creationId xmlns:a16="http://schemas.microsoft.com/office/drawing/2014/main" id="{A0CDF499-CC67-9843-AF68-915DE974C790}"/>
              </a:ext>
            </a:extLst>
          </p:cNvPr>
          <p:cNvSpPr txBox="1"/>
          <p:nvPr/>
        </p:nvSpPr>
        <p:spPr>
          <a:xfrm>
            <a:off x="165423" y="6433185"/>
            <a:ext cx="7037327" cy="246221"/>
          </a:xfrm>
          <a:prstGeom prst="rect">
            <a:avLst/>
          </a:prstGeom>
          <a:noFill/>
        </p:spPr>
        <p:txBody>
          <a:bodyPr wrap="square" rtlCol="0">
            <a:spAutoFit/>
          </a:bodyPr>
          <a:lstStyle/>
          <a:p>
            <a:r>
              <a:rPr lang="en-US" sz="1000" dirty="0" err="1"/>
              <a:t>Heskestad</a:t>
            </a:r>
            <a:r>
              <a:rPr lang="en-US" sz="1000" dirty="0"/>
              <a:t> et al., 1998; </a:t>
            </a:r>
            <a:r>
              <a:rPr lang="en-US" sz="1000" dirty="0" err="1"/>
              <a:t>Luderer</a:t>
            </a:r>
            <a:r>
              <a:rPr lang="en-US" sz="1000" dirty="0"/>
              <a:t> et al., 2006</a:t>
            </a:r>
          </a:p>
        </p:txBody>
      </p:sp>
    </p:spTree>
    <p:extLst>
      <p:ext uri="{BB962C8B-B14F-4D97-AF65-F5344CB8AC3E}">
        <p14:creationId xmlns:p14="http://schemas.microsoft.com/office/powerpoint/2010/main" val="2986926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EB94CE-BD6F-FB44-870A-0595ACA1E644}"/>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F974EA7E-AE58-2A49-9596-FC18D9758B9C}"/>
              </a:ext>
            </a:extLst>
          </p:cNvPr>
          <p:cNvPicPr>
            <a:picLocks noChangeAspect="1"/>
          </p:cNvPicPr>
          <p:nvPr/>
        </p:nvPicPr>
        <p:blipFill>
          <a:blip r:embed="rId3"/>
          <a:stretch>
            <a:fillRect/>
          </a:stretch>
        </p:blipFill>
        <p:spPr>
          <a:xfrm>
            <a:off x="9464034" y="6073255"/>
            <a:ext cx="2443926" cy="563982"/>
          </a:xfrm>
          <a:prstGeom prst="rect">
            <a:avLst/>
          </a:prstGeom>
        </p:spPr>
      </p:pic>
      <p:sp>
        <p:nvSpPr>
          <p:cNvPr id="12" name="Content Placeholder 2">
            <a:extLst>
              <a:ext uri="{FF2B5EF4-FFF2-40B4-BE49-F238E27FC236}">
                <a16:creationId xmlns:a16="http://schemas.microsoft.com/office/drawing/2014/main" id="{52AF0B05-76E8-674F-B817-17C3575D769D}"/>
              </a:ext>
            </a:extLst>
          </p:cNvPr>
          <p:cNvSpPr txBox="1">
            <a:spLocks/>
          </p:cNvSpPr>
          <p:nvPr/>
        </p:nvSpPr>
        <p:spPr>
          <a:xfrm>
            <a:off x="838200" y="1501154"/>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Wingdings" pitchFamily="2" charset="2"/>
              <a:buChar char="Ø"/>
            </a:pPr>
            <a:r>
              <a:rPr lang="en-US" sz="2000" dirty="0"/>
              <a:t>The intensity of pyro-convection and therefore the vertical lifting of the fire emissions depends on the size and type of the wildland fire and the convective potential of the atmosphere.</a:t>
            </a:r>
          </a:p>
          <a:p>
            <a:pPr marL="285750" indent="-285750" algn="l">
              <a:buFont typeface="Wingdings" pitchFamily="2" charset="2"/>
              <a:buChar char="Ø"/>
            </a:pPr>
            <a:r>
              <a:rPr lang="en-US" sz="2000" dirty="0"/>
              <a:t>Large, intense crown fires combined with conditionally unstable atmospheric conditions can lead to extreme convection with the potential to transport fire emissions into the upper troposphere (UT) and even into the lower stratosphere (LS).</a:t>
            </a:r>
          </a:p>
        </p:txBody>
      </p:sp>
      <p:sp>
        <p:nvSpPr>
          <p:cNvPr id="13" name="TextBox 12">
            <a:extLst>
              <a:ext uri="{FF2B5EF4-FFF2-40B4-BE49-F238E27FC236}">
                <a16:creationId xmlns:a16="http://schemas.microsoft.com/office/drawing/2014/main" id="{CAAFC0CE-3026-424C-A763-1691DDAF4CE2}"/>
              </a:ext>
            </a:extLst>
          </p:cNvPr>
          <p:cNvSpPr txBox="1"/>
          <p:nvPr/>
        </p:nvSpPr>
        <p:spPr>
          <a:xfrm>
            <a:off x="838200" y="627477"/>
            <a:ext cx="651701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Vertical lifting of pyro-convection</a:t>
            </a:r>
          </a:p>
        </p:txBody>
      </p:sp>
      <p:sp>
        <p:nvSpPr>
          <p:cNvPr id="14" name="Content Placeholder 2">
            <a:extLst>
              <a:ext uri="{FF2B5EF4-FFF2-40B4-BE49-F238E27FC236}">
                <a16:creationId xmlns:a16="http://schemas.microsoft.com/office/drawing/2014/main" id="{8333FAC8-9D04-4A40-AFD3-E084E7EA3749}"/>
              </a:ext>
            </a:extLst>
          </p:cNvPr>
          <p:cNvSpPr txBox="1">
            <a:spLocks/>
          </p:cNvSpPr>
          <p:nvPr/>
        </p:nvSpPr>
        <p:spPr>
          <a:xfrm>
            <a:off x="817603" y="3929451"/>
            <a:ext cx="10515600" cy="22978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Wingdings" pitchFamily="2" charset="2"/>
              <a:buChar char="Ø"/>
            </a:pPr>
            <a:r>
              <a:rPr lang="en-US" sz="1800" dirty="0"/>
              <a:t>Since aerosols lofted into the free troposphere (FT) are often carried hundreds or thousands of kilometers downwind, plume height measurements, to a kilometer or better, are of major value for aerosol transport modeling.</a:t>
            </a:r>
          </a:p>
          <a:p>
            <a:pPr marL="285750" indent="-285750" algn="l">
              <a:buFont typeface="Wingdings" pitchFamily="2" charset="2"/>
              <a:buChar char="Ø"/>
            </a:pPr>
            <a:r>
              <a:rPr lang="en-US" sz="1800" dirty="0"/>
              <a:t>Aerosols confined to the boundary layer typically fill this well-mixed, near-surface layer but remain near the source region.</a:t>
            </a:r>
          </a:p>
        </p:txBody>
      </p:sp>
      <p:sp>
        <p:nvSpPr>
          <p:cNvPr id="15" name="TextBox 14">
            <a:extLst>
              <a:ext uri="{FF2B5EF4-FFF2-40B4-BE49-F238E27FC236}">
                <a16:creationId xmlns:a16="http://schemas.microsoft.com/office/drawing/2014/main" id="{BD08A21B-FCDD-4B44-ACE5-01F3BA4DF973}"/>
              </a:ext>
            </a:extLst>
          </p:cNvPr>
          <p:cNvSpPr txBox="1"/>
          <p:nvPr/>
        </p:nvSpPr>
        <p:spPr>
          <a:xfrm>
            <a:off x="838200" y="3231269"/>
            <a:ext cx="651701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Why is plume height important?</a:t>
            </a:r>
          </a:p>
        </p:txBody>
      </p:sp>
      <p:sp>
        <p:nvSpPr>
          <p:cNvPr id="9" name="TextBox 8">
            <a:extLst>
              <a:ext uri="{FF2B5EF4-FFF2-40B4-BE49-F238E27FC236}">
                <a16:creationId xmlns:a16="http://schemas.microsoft.com/office/drawing/2014/main" id="{E8199884-BCFA-D943-B4A3-DC704370C082}"/>
              </a:ext>
            </a:extLst>
          </p:cNvPr>
          <p:cNvSpPr txBox="1"/>
          <p:nvPr/>
        </p:nvSpPr>
        <p:spPr>
          <a:xfrm>
            <a:off x="165423" y="6433185"/>
            <a:ext cx="7037327" cy="246221"/>
          </a:xfrm>
          <a:prstGeom prst="rect">
            <a:avLst/>
          </a:prstGeom>
          <a:noFill/>
        </p:spPr>
        <p:txBody>
          <a:bodyPr wrap="square" rtlCol="0">
            <a:spAutoFit/>
          </a:bodyPr>
          <a:lstStyle/>
          <a:p>
            <a:r>
              <a:rPr lang="en-US" sz="1000" dirty="0" err="1"/>
              <a:t>Trentmann</a:t>
            </a:r>
            <a:r>
              <a:rPr lang="en-US" sz="1000" dirty="0"/>
              <a:t> et al., 2006; Kahn et al., 2007.</a:t>
            </a:r>
          </a:p>
        </p:txBody>
      </p:sp>
    </p:spTree>
    <p:extLst>
      <p:ext uri="{BB962C8B-B14F-4D97-AF65-F5344CB8AC3E}">
        <p14:creationId xmlns:p14="http://schemas.microsoft.com/office/powerpoint/2010/main" val="4019054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EB94CE-BD6F-FB44-870A-0595ACA1E644}"/>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F974EA7E-AE58-2A49-9596-FC18D9758B9C}"/>
              </a:ext>
            </a:extLst>
          </p:cNvPr>
          <p:cNvPicPr>
            <a:picLocks noChangeAspect="1"/>
          </p:cNvPicPr>
          <p:nvPr/>
        </p:nvPicPr>
        <p:blipFill>
          <a:blip r:embed="rId3"/>
          <a:stretch>
            <a:fillRect/>
          </a:stretch>
        </p:blipFill>
        <p:spPr>
          <a:xfrm>
            <a:off x="9464034" y="6073255"/>
            <a:ext cx="2443926" cy="563982"/>
          </a:xfrm>
          <a:prstGeom prst="rect">
            <a:avLst/>
          </a:prstGeom>
        </p:spPr>
      </p:pic>
      <p:sp>
        <p:nvSpPr>
          <p:cNvPr id="72" name="TextBox 71">
            <a:extLst>
              <a:ext uri="{FF2B5EF4-FFF2-40B4-BE49-F238E27FC236}">
                <a16:creationId xmlns:a16="http://schemas.microsoft.com/office/drawing/2014/main" id="{505B6170-5578-244D-B79A-FD68169C4479}"/>
              </a:ext>
            </a:extLst>
          </p:cNvPr>
          <p:cNvSpPr txBox="1"/>
          <p:nvPr/>
        </p:nvSpPr>
        <p:spPr>
          <a:xfrm>
            <a:off x="165423" y="6433185"/>
            <a:ext cx="7037327" cy="246221"/>
          </a:xfrm>
          <a:prstGeom prst="rect">
            <a:avLst/>
          </a:prstGeom>
          <a:noFill/>
        </p:spPr>
        <p:txBody>
          <a:bodyPr wrap="square" rtlCol="0">
            <a:spAutoFit/>
          </a:bodyPr>
          <a:lstStyle/>
          <a:p>
            <a:r>
              <a:rPr lang="en-US" sz="1000" dirty="0"/>
              <a:t>Williamson et al., 2016</a:t>
            </a:r>
          </a:p>
        </p:txBody>
      </p:sp>
      <p:sp>
        <p:nvSpPr>
          <p:cNvPr id="13" name="TextBox 12">
            <a:extLst>
              <a:ext uri="{FF2B5EF4-FFF2-40B4-BE49-F238E27FC236}">
                <a16:creationId xmlns:a16="http://schemas.microsoft.com/office/drawing/2014/main" id="{CAAFC0CE-3026-424C-A763-1691DDAF4CE2}"/>
              </a:ext>
            </a:extLst>
          </p:cNvPr>
          <p:cNvSpPr txBox="1"/>
          <p:nvPr/>
        </p:nvSpPr>
        <p:spPr>
          <a:xfrm>
            <a:off x="838200" y="627477"/>
            <a:ext cx="651701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Factors of Fire Plume Height</a:t>
            </a:r>
          </a:p>
        </p:txBody>
      </p:sp>
      <p:pic>
        <p:nvPicPr>
          <p:cNvPr id="7" name="Content Placeholder 3">
            <a:extLst>
              <a:ext uri="{FF2B5EF4-FFF2-40B4-BE49-F238E27FC236}">
                <a16:creationId xmlns:a16="http://schemas.microsoft.com/office/drawing/2014/main" id="{67B6E32D-4278-514D-9D2D-F3D9566A73B3}"/>
              </a:ext>
            </a:extLst>
          </p:cNvPr>
          <p:cNvPicPr>
            <a:picLocks noChangeAspect="1"/>
          </p:cNvPicPr>
          <p:nvPr/>
        </p:nvPicPr>
        <p:blipFill>
          <a:blip r:embed="rId4"/>
          <a:stretch>
            <a:fillRect/>
          </a:stretch>
        </p:blipFill>
        <p:spPr>
          <a:xfrm>
            <a:off x="2260872" y="1307220"/>
            <a:ext cx="6715432" cy="5125965"/>
          </a:xfrm>
          <a:prstGeom prst="rect">
            <a:avLst/>
          </a:prstGeom>
        </p:spPr>
      </p:pic>
    </p:spTree>
    <p:extLst>
      <p:ext uri="{BB962C8B-B14F-4D97-AF65-F5344CB8AC3E}">
        <p14:creationId xmlns:p14="http://schemas.microsoft.com/office/powerpoint/2010/main" val="3120886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EB94CE-BD6F-FB44-870A-0595ACA1E644}"/>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F974EA7E-AE58-2A49-9596-FC18D9758B9C}"/>
              </a:ext>
            </a:extLst>
          </p:cNvPr>
          <p:cNvPicPr>
            <a:picLocks noChangeAspect="1"/>
          </p:cNvPicPr>
          <p:nvPr/>
        </p:nvPicPr>
        <p:blipFill>
          <a:blip r:embed="rId3"/>
          <a:stretch>
            <a:fillRect/>
          </a:stretch>
        </p:blipFill>
        <p:spPr>
          <a:xfrm>
            <a:off x="9464034" y="6073255"/>
            <a:ext cx="2443926" cy="563982"/>
          </a:xfrm>
          <a:prstGeom prst="rect">
            <a:avLst/>
          </a:prstGeom>
        </p:spPr>
      </p:pic>
      <p:sp>
        <p:nvSpPr>
          <p:cNvPr id="13" name="TextBox 12">
            <a:extLst>
              <a:ext uri="{FF2B5EF4-FFF2-40B4-BE49-F238E27FC236}">
                <a16:creationId xmlns:a16="http://schemas.microsoft.com/office/drawing/2014/main" id="{CAAFC0CE-3026-424C-A763-1691DDAF4CE2}"/>
              </a:ext>
            </a:extLst>
          </p:cNvPr>
          <p:cNvSpPr txBox="1"/>
          <p:nvPr/>
        </p:nvSpPr>
        <p:spPr>
          <a:xfrm>
            <a:off x="838200" y="627477"/>
            <a:ext cx="833051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Difference between wildfire and the others </a:t>
            </a:r>
          </a:p>
        </p:txBody>
      </p:sp>
      <p:sp>
        <p:nvSpPr>
          <p:cNvPr id="8" name="Content Placeholder 2">
            <a:extLst>
              <a:ext uri="{FF2B5EF4-FFF2-40B4-BE49-F238E27FC236}">
                <a16:creationId xmlns:a16="http://schemas.microsoft.com/office/drawing/2014/main" id="{1A4A7C61-BE77-2546-B59A-D67B92260810}"/>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itchFamily="2" charset="2"/>
              <a:buChar char="Ø"/>
            </a:pPr>
            <a:r>
              <a:rPr lang="en-US" dirty="0"/>
              <a:t>A wildfire does </a:t>
            </a:r>
            <a:r>
              <a:rPr lang="en-US" b="1" dirty="0"/>
              <a:t>not</a:t>
            </a:r>
            <a:r>
              <a:rPr lang="en-US" dirty="0"/>
              <a:t> have an initial vertical velocity.</a:t>
            </a:r>
          </a:p>
          <a:p>
            <a:pPr marL="342900" indent="-342900" algn="l">
              <a:buFont typeface="Wingdings" pitchFamily="2" charset="2"/>
              <a:buChar char="Ø"/>
            </a:pPr>
            <a:r>
              <a:rPr lang="en-US" dirty="0"/>
              <a:t>Fire creates a buoyant plume, which draws in air from the surrounding surface region. Energy involved in wildland fires is typically on the scale of MJ (megajoules) released over hours.</a:t>
            </a:r>
          </a:p>
          <a:p>
            <a:pPr marL="342900" indent="-342900" algn="l">
              <a:buFont typeface="Wingdings" pitchFamily="2" charset="2"/>
              <a:buChar char="Ø"/>
            </a:pPr>
            <a:r>
              <a:rPr lang="en-US" dirty="0"/>
              <a:t>Volcanic plumes are also dissimilar from wildland fire smoke plumes.</a:t>
            </a:r>
          </a:p>
          <a:p>
            <a:pPr marL="800100" lvl="1" indent="-342900" algn="l">
              <a:buFont typeface="Wingdings" pitchFamily="2" charset="2"/>
              <a:buChar char="Ø"/>
            </a:pPr>
            <a:r>
              <a:rPr lang="en-US" dirty="0"/>
              <a:t>The scale of volcanic eruptions is much greater than that of wildland fires. </a:t>
            </a:r>
          </a:p>
          <a:p>
            <a:pPr marL="342900" indent="-342900" algn="l">
              <a:buFont typeface="Wingdings" pitchFamily="2" charset="2"/>
              <a:buChar char="Ø"/>
            </a:pPr>
            <a:endParaRPr lang="en-US" dirty="0"/>
          </a:p>
        </p:txBody>
      </p:sp>
      <p:sp>
        <p:nvSpPr>
          <p:cNvPr id="7" name="TextBox 6">
            <a:extLst>
              <a:ext uri="{FF2B5EF4-FFF2-40B4-BE49-F238E27FC236}">
                <a16:creationId xmlns:a16="http://schemas.microsoft.com/office/drawing/2014/main" id="{64B9B409-1D2B-0649-B36C-496F23C84BF2}"/>
              </a:ext>
            </a:extLst>
          </p:cNvPr>
          <p:cNvSpPr txBox="1"/>
          <p:nvPr/>
        </p:nvSpPr>
        <p:spPr>
          <a:xfrm>
            <a:off x="165423" y="6433185"/>
            <a:ext cx="7037327" cy="246221"/>
          </a:xfrm>
          <a:prstGeom prst="rect">
            <a:avLst/>
          </a:prstGeom>
          <a:noFill/>
        </p:spPr>
        <p:txBody>
          <a:bodyPr wrap="square" rtlCol="0">
            <a:spAutoFit/>
          </a:bodyPr>
          <a:lstStyle/>
          <a:p>
            <a:r>
              <a:rPr lang="en-US" sz="1000" dirty="0"/>
              <a:t>Anderson et al., 2011.</a:t>
            </a:r>
          </a:p>
        </p:txBody>
      </p:sp>
    </p:spTree>
    <p:extLst>
      <p:ext uri="{BB962C8B-B14F-4D97-AF65-F5344CB8AC3E}">
        <p14:creationId xmlns:p14="http://schemas.microsoft.com/office/powerpoint/2010/main" val="773557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EB94CE-BD6F-FB44-870A-0595ACA1E644}"/>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F974EA7E-AE58-2A49-9596-FC18D9758B9C}"/>
              </a:ext>
            </a:extLst>
          </p:cNvPr>
          <p:cNvPicPr>
            <a:picLocks noChangeAspect="1"/>
          </p:cNvPicPr>
          <p:nvPr/>
        </p:nvPicPr>
        <p:blipFill>
          <a:blip r:embed="rId3"/>
          <a:stretch>
            <a:fillRect/>
          </a:stretch>
        </p:blipFill>
        <p:spPr>
          <a:xfrm>
            <a:off x="9464034" y="6073255"/>
            <a:ext cx="2443926" cy="563982"/>
          </a:xfrm>
          <a:prstGeom prst="rect">
            <a:avLst/>
          </a:prstGeom>
        </p:spPr>
      </p:pic>
      <p:sp>
        <p:nvSpPr>
          <p:cNvPr id="13" name="TextBox 12">
            <a:extLst>
              <a:ext uri="{FF2B5EF4-FFF2-40B4-BE49-F238E27FC236}">
                <a16:creationId xmlns:a16="http://schemas.microsoft.com/office/drawing/2014/main" id="{CAAFC0CE-3026-424C-A763-1691DDAF4CE2}"/>
              </a:ext>
            </a:extLst>
          </p:cNvPr>
          <p:cNvSpPr txBox="1"/>
          <p:nvPr/>
        </p:nvSpPr>
        <p:spPr>
          <a:xfrm>
            <a:off x="838200" y="627477"/>
            <a:ext cx="833051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In-situ measurements of plume height</a:t>
            </a:r>
          </a:p>
        </p:txBody>
      </p:sp>
      <p:sp>
        <p:nvSpPr>
          <p:cNvPr id="8" name="Content Placeholder 2">
            <a:extLst>
              <a:ext uri="{FF2B5EF4-FFF2-40B4-BE49-F238E27FC236}">
                <a16:creationId xmlns:a16="http://schemas.microsoft.com/office/drawing/2014/main" id="{1A4A7C61-BE77-2546-B59A-D67B92260810}"/>
              </a:ext>
            </a:extLst>
          </p:cNvPr>
          <p:cNvSpPr txBox="1">
            <a:spLocks/>
          </p:cNvSpPr>
          <p:nvPr/>
        </p:nvSpPr>
        <p:spPr>
          <a:xfrm>
            <a:off x="838200" y="1256342"/>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itchFamily="2" charset="2"/>
              <a:buChar char="Ø"/>
            </a:pPr>
            <a:r>
              <a:rPr lang="en-US" dirty="0"/>
              <a:t>Satellite-based instruments: MISR, CALIOP</a:t>
            </a:r>
          </a:p>
          <a:p>
            <a:pPr marL="342900" indent="-342900" algn="l">
              <a:buFont typeface="Wingdings" pitchFamily="2" charset="2"/>
              <a:buChar char="Ø"/>
            </a:pPr>
            <a:r>
              <a:rPr lang="en-US" dirty="0"/>
              <a:t>MISR: Multiangle Imaging </a:t>
            </a:r>
            <a:r>
              <a:rPr lang="en-US" dirty="0" err="1"/>
              <a:t>SpectroRadiometer</a:t>
            </a:r>
            <a:r>
              <a:rPr lang="en-US" dirty="0"/>
              <a:t> (on Terra)</a:t>
            </a:r>
          </a:p>
          <a:p>
            <a:pPr marL="1200150" lvl="2" indent="-285750" algn="l">
              <a:buFont typeface="Wingdings" pitchFamily="2" charset="2"/>
              <a:buChar char="Ø"/>
            </a:pPr>
            <a:r>
              <a:rPr lang="en-US" dirty="0"/>
              <a:t>Can retrieve total column aerosol optical thickness and the altitude of the atmospheric cloud or aerosol layer over cloud-free land and water surfaces</a:t>
            </a:r>
          </a:p>
          <a:p>
            <a:pPr marL="800100" lvl="1" indent="-342900" algn="l">
              <a:buFont typeface="Wingdings" pitchFamily="2" charset="2"/>
              <a:buChar char="Ø"/>
            </a:pPr>
            <a:r>
              <a:rPr lang="en-US" dirty="0"/>
              <a:t>CALIOP: Cloud-Aerosol Lidar with Orthogonal Polarization (on CALIPSO)</a:t>
            </a:r>
          </a:p>
          <a:p>
            <a:pPr marL="1200150" lvl="2" indent="-285750" algn="l">
              <a:buFont typeface="Wingdings" pitchFamily="2" charset="2"/>
              <a:buChar char="Ø"/>
            </a:pPr>
            <a:r>
              <a:rPr lang="en-US" dirty="0"/>
              <a:t>Uses lidar to get vertical profiles of clouds and aerosols</a:t>
            </a:r>
          </a:p>
          <a:p>
            <a:pPr marL="342900" indent="-342900" algn="l">
              <a:buFont typeface="Wingdings" pitchFamily="2" charset="2"/>
              <a:buChar char="Ø"/>
            </a:pPr>
            <a:endParaRPr lang="en-US" dirty="0"/>
          </a:p>
        </p:txBody>
      </p:sp>
      <p:pic>
        <p:nvPicPr>
          <p:cNvPr id="7" name="Content Placeholder 3">
            <a:extLst>
              <a:ext uri="{FF2B5EF4-FFF2-40B4-BE49-F238E27FC236}">
                <a16:creationId xmlns:a16="http://schemas.microsoft.com/office/drawing/2014/main" id="{F2170185-657E-F647-83AA-7EA2DAFD99AE}"/>
              </a:ext>
            </a:extLst>
          </p:cNvPr>
          <p:cNvPicPr>
            <a:picLocks noChangeAspect="1"/>
          </p:cNvPicPr>
          <p:nvPr/>
        </p:nvPicPr>
        <p:blipFill>
          <a:blip r:embed="rId4"/>
          <a:stretch>
            <a:fillRect/>
          </a:stretch>
        </p:blipFill>
        <p:spPr>
          <a:xfrm>
            <a:off x="2224216" y="3245018"/>
            <a:ext cx="4308133" cy="3392219"/>
          </a:xfrm>
          <a:prstGeom prst="rect">
            <a:avLst/>
          </a:prstGeom>
        </p:spPr>
      </p:pic>
      <p:sp>
        <p:nvSpPr>
          <p:cNvPr id="9" name="TextBox 8">
            <a:extLst>
              <a:ext uri="{FF2B5EF4-FFF2-40B4-BE49-F238E27FC236}">
                <a16:creationId xmlns:a16="http://schemas.microsoft.com/office/drawing/2014/main" id="{5EEF2962-4E8E-924C-841A-7842E5AD7FB2}"/>
              </a:ext>
            </a:extLst>
          </p:cNvPr>
          <p:cNvSpPr txBox="1"/>
          <p:nvPr/>
        </p:nvSpPr>
        <p:spPr>
          <a:xfrm>
            <a:off x="6929868" y="4294796"/>
            <a:ext cx="4423932" cy="646331"/>
          </a:xfrm>
          <a:prstGeom prst="rect">
            <a:avLst/>
          </a:prstGeom>
          <a:noFill/>
        </p:spPr>
        <p:txBody>
          <a:bodyPr wrap="square" rtlCol="0">
            <a:spAutoFit/>
          </a:bodyPr>
          <a:lstStyle/>
          <a:p>
            <a:r>
              <a:rPr lang="en-US" dirty="0"/>
              <a:t>12 July 2013 in New Mexico, observed by MISR at 18:09 UTC. </a:t>
            </a:r>
          </a:p>
        </p:txBody>
      </p:sp>
      <p:sp>
        <p:nvSpPr>
          <p:cNvPr id="10" name="TextBox 9">
            <a:extLst>
              <a:ext uri="{FF2B5EF4-FFF2-40B4-BE49-F238E27FC236}">
                <a16:creationId xmlns:a16="http://schemas.microsoft.com/office/drawing/2014/main" id="{2F852F15-4826-264C-A20E-9A07E23B1DE8}"/>
              </a:ext>
            </a:extLst>
          </p:cNvPr>
          <p:cNvSpPr txBox="1"/>
          <p:nvPr/>
        </p:nvSpPr>
        <p:spPr>
          <a:xfrm>
            <a:off x="165423" y="6433185"/>
            <a:ext cx="7037327" cy="246221"/>
          </a:xfrm>
          <a:prstGeom prst="rect">
            <a:avLst/>
          </a:prstGeom>
          <a:noFill/>
        </p:spPr>
        <p:txBody>
          <a:bodyPr wrap="square" rtlCol="0">
            <a:spAutoFit/>
          </a:bodyPr>
          <a:lstStyle/>
          <a:p>
            <a:r>
              <a:rPr lang="en-US" sz="1000" dirty="0"/>
              <a:t>Nelson et al., 2013.</a:t>
            </a:r>
          </a:p>
        </p:txBody>
      </p:sp>
    </p:spTree>
    <p:extLst>
      <p:ext uri="{BB962C8B-B14F-4D97-AF65-F5344CB8AC3E}">
        <p14:creationId xmlns:p14="http://schemas.microsoft.com/office/powerpoint/2010/main" val="1640248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EB94CE-BD6F-FB44-870A-0595ACA1E644}"/>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F974EA7E-AE58-2A49-9596-FC18D9758B9C}"/>
              </a:ext>
            </a:extLst>
          </p:cNvPr>
          <p:cNvPicPr>
            <a:picLocks noChangeAspect="1"/>
          </p:cNvPicPr>
          <p:nvPr/>
        </p:nvPicPr>
        <p:blipFill>
          <a:blip r:embed="rId3"/>
          <a:stretch>
            <a:fillRect/>
          </a:stretch>
        </p:blipFill>
        <p:spPr>
          <a:xfrm>
            <a:off x="9464034" y="6073255"/>
            <a:ext cx="2443926" cy="563982"/>
          </a:xfrm>
          <a:prstGeom prst="rect">
            <a:avLst/>
          </a:prstGeom>
        </p:spPr>
      </p:pic>
      <p:sp>
        <p:nvSpPr>
          <p:cNvPr id="72" name="TextBox 71">
            <a:extLst>
              <a:ext uri="{FF2B5EF4-FFF2-40B4-BE49-F238E27FC236}">
                <a16:creationId xmlns:a16="http://schemas.microsoft.com/office/drawing/2014/main" id="{505B6170-5578-244D-B79A-FD68169C4479}"/>
              </a:ext>
            </a:extLst>
          </p:cNvPr>
          <p:cNvSpPr txBox="1"/>
          <p:nvPr/>
        </p:nvSpPr>
        <p:spPr>
          <a:xfrm>
            <a:off x="165423" y="6433185"/>
            <a:ext cx="7037327" cy="246221"/>
          </a:xfrm>
          <a:prstGeom prst="rect">
            <a:avLst/>
          </a:prstGeom>
          <a:noFill/>
        </p:spPr>
        <p:txBody>
          <a:bodyPr wrap="square" rtlCol="0">
            <a:spAutoFit/>
          </a:bodyPr>
          <a:lstStyle/>
          <a:p>
            <a:r>
              <a:rPr lang="en-US" sz="1000" dirty="0"/>
              <a:t>Photo Credit: Geophysical Institute</a:t>
            </a:r>
          </a:p>
        </p:txBody>
      </p:sp>
      <p:sp>
        <p:nvSpPr>
          <p:cNvPr id="13" name="TextBox 12">
            <a:extLst>
              <a:ext uri="{FF2B5EF4-FFF2-40B4-BE49-F238E27FC236}">
                <a16:creationId xmlns:a16="http://schemas.microsoft.com/office/drawing/2014/main" id="{CAAFC0CE-3026-424C-A763-1691DDAF4CE2}"/>
              </a:ext>
            </a:extLst>
          </p:cNvPr>
          <p:cNvSpPr txBox="1"/>
          <p:nvPr/>
        </p:nvSpPr>
        <p:spPr>
          <a:xfrm>
            <a:off x="838200" y="627477"/>
            <a:ext cx="833051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Example of fire plume models</a:t>
            </a:r>
          </a:p>
        </p:txBody>
      </p:sp>
      <p:sp>
        <p:nvSpPr>
          <p:cNvPr id="8" name="Content Placeholder 2">
            <a:extLst>
              <a:ext uri="{FF2B5EF4-FFF2-40B4-BE49-F238E27FC236}">
                <a16:creationId xmlns:a16="http://schemas.microsoft.com/office/drawing/2014/main" id="{1A4A7C61-BE77-2546-B59A-D67B92260810}"/>
              </a:ext>
            </a:extLst>
          </p:cNvPr>
          <p:cNvSpPr txBox="1">
            <a:spLocks/>
          </p:cNvSpPr>
          <p:nvPr/>
        </p:nvSpPr>
        <p:spPr>
          <a:xfrm>
            <a:off x="838200" y="1501154"/>
            <a:ext cx="10515600" cy="435133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itchFamily="2" charset="2"/>
              <a:buChar char="Ø"/>
            </a:pPr>
            <a:r>
              <a:rPr lang="en-US" dirty="0"/>
              <a:t>Atmospheric Dispersion Index (ADI) model</a:t>
            </a:r>
          </a:p>
          <a:p>
            <a:pPr marL="800100" lvl="1" indent="-342900" algn="l">
              <a:buFont typeface="Wingdings" pitchFamily="2" charset="2"/>
              <a:buChar char="Ø"/>
            </a:pPr>
            <a:r>
              <a:rPr lang="en-US" dirty="0"/>
              <a:t>By </a:t>
            </a:r>
            <a:r>
              <a:rPr lang="en-US" dirty="0" err="1"/>
              <a:t>Lavdas</a:t>
            </a:r>
            <a:r>
              <a:rPr lang="en-US" dirty="0"/>
              <a:t> (1986)</a:t>
            </a:r>
          </a:p>
          <a:p>
            <a:pPr marL="800100" lvl="1" indent="-342900" algn="l">
              <a:buFont typeface="Wingdings" pitchFamily="2" charset="2"/>
              <a:buChar char="Ø"/>
            </a:pPr>
            <a:r>
              <a:rPr lang="en-US" dirty="0"/>
              <a:t>Gaussian dispersion over the depth of the mixing layer to give a numerical index of potential smoke dispersion.</a:t>
            </a:r>
          </a:p>
          <a:p>
            <a:pPr marL="800100" lvl="1" indent="-342900" algn="l">
              <a:buFont typeface="Wingdings" pitchFamily="2" charset="2"/>
              <a:buChar char="Ø"/>
            </a:pPr>
            <a:r>
              <a:rPr lang="en-US" dirty="0"/>
              <a:t>It does not simulate smoke plumes nor predict plume heights.</a:t>
            </a:r>
          </a:p>
          <a:p>
            <a:pPr marL="342900" indent="-342900" algn="l">
              <a:buFont typeface="Wingdings" pitchFamily="2" charset="2"/>
              <a:buChar char="Ø"/>
            </a:pPr>
            <a:r>
              <a:rPr lang="en-US" dirty="0"/>
              <a:t>PLUMP</a:t>
            </a:r>
          </a:p>
          <a:p>
            <a:pPr marL="800100" lvl="1" indent="-342900" algn="l">
              <a:buFont typeface="Wingdings" pitchFamily="2" charset="2"/>
              <a:buChar char="Ø"/>
            </a:pPr>
            <a:r>
              <a:rPr lang="en-US" dirty="0"/>
              <a:t>By Latham (1994)</a:t>
            </a:r>
          </a:p>
          <a:p>
            <a:pPr marL="800100" lvl="1" indent="-342900" algn="l">
              <a:buFont typeface="Wingdings" pitchFamily="2" charset="2"/>
              <a:buChar char="Ø"/>
            </a:pPr>
            <a:r>
              <a:rPr lang="en-US" dirty="0"/>
              <a:t>1D smoke plume model</a:t>
            </a:r>
          </a:p>
          <a:p>
            <a:pPr marL="800100" lvl="1" indent="-342900" algn="l">
              <a:buFont typeface="Wingdings" pitchFamily="2" charset="2"/>
              <a:buChar char="Ø"/>
            </a:pPr>
            <a:r>
              <a:rPr lang="en-US" dirty="0"/>
              <a:t>Freitas et al. (2007) used to estimate CO emission from biomass burning</a:t>
            </a:r>
          </a:p>
          <a:p>
            <a:pPr marL="342900" indent="-342900" algn="l">
              <a:buFont typeface="Wingdings" pitchFamily="2" charset="2"/>
              <a:buChar char="Ø"/>
            </a:pPr>
            <a:r>
              <a:rPr lang="en-US" dirty="0" err="1"/>
              <a:t>Daysmoke</a:t>
            </a:r>
            <a:endParaRPr lang="en-US" dirty="0"/>
          </a:p>
          <a:p>
            <a:pPr marL="800100" lvl="1" indent="-342900" algn="l">
              <a:buFont typeface="Wingdings" pitchFamily="2" charset="2"/>
              <a:buChar char="Ø"/>
            </a:pPr>
            <a:r>
              <a:rPr lang="en-US" dirty="0"/>
              <a:t>By </a:t>
            </a:r>
            <a:r>
              <a:rPr lang="en-US" dirty="0" err="1"/>
              <a:t>Achtmeier</a:t>
            </a:r>
            <a:r>
              <a:rPr lang="en-US" dirty="0"/>
              <a:t> et al. (2011)</a:t>
            </a:r>
          </a:p>
          <a:p>
            <a:pPr marL="800100" lvl="1" indent="-342900" algn="l">
              <a:buFont typeface="Wingdings" pitchFamily="2" charset="2"/>
              <a:buChar char="Ø"/>
            </a:pPr>
            <a:r>
              <a:rPr lang="en-US" dirty="0"/>
              <a:t>Simpler model for prescribed burns</a:t>
            </a:r>
          </a:p>
          <a:p>
            <a:pPr marL="800100" lvl="1" indent="-342900" algn="l">
              <a:buFont typeface="Wingdings" pitchFamily="2" charset="2"/>
              <a:buChar char="Ø"/>
            </a:pPr>
            <a:r>
              <a:rPr lang="en-US" dirty="0"/>
              <a:t>Does not incorporate adiabatic expansion</a:t>
            </a:r>
          </a:p>
        </p:txBody>
      </p:sp>
    </p:spTree>
    <p:extLst>
      <p:ext uri="{BB962C8B-B14F-4D97-AF65-F5344CB8AC3E}">
        <p14:creationId xmlns:p14="http://schemas.microsoft.com/office/powerpoint/2010/main" val="697350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EB94CE-BD6F-FB44-870A-0595ACA1E644}"/>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F974EA7E-AE58-2A49-9596-FC18D9758B9C}"/>
              </a:ext>
            </a:extLst>
          </p:cNvPr>
          <p:cNvPicPr>
            <a:picLocks noChangeAspect="1"/>
          </p:cNvPicPr>
          <p:nvPr/>
        </p:nvPicPr>
        <p:blipFill>
          <a:blip r:embed="rId3"/>
          <a:stretch>
            <a:fillRect/>
          </a:stretch>
        </p:blipFill>
        <p:spPr>
          <a:xfrm>
            <a:off x="9464034" y="6073255"/>
            <a:ext cx="2443926" cy="563982"/>
          </a:xfrm>
          <a:prstGeom prst="rect">
            <a:avLst/>
          </a:prstGeom>
        </p:spPr>
      </p:pic>
      <p:sp>
        <p:nvSpPr>
          <p:cNvPr id="72" name="TextBox 71">
            <a:extLst>
              <a:ext uri="{FF2B5EF4-FFF2-40B4-BE49-F238E27FC236}">
                <a16:creationId xmlns:a16="http://schemas.microsoft.com/office/drawing/2014/main" id="{505B6170-5578-244D-B79A-FD68169C4479}"/>
              </a:ext>
            </a:extLst>
          </p:cNvPr>
          <p:cNvSpPr txBox="1"/>
          <p:nvPr/>
        </p:nvSpPr>
        <p:spPr>
          <a:xfrm>
            <a:off x="165423" y="6433185"/>
            <a:ext cx="7037327" cy="246221"/>
          </a:xfrm>
          <a:prstGeom prst="rect">
            <a:avLst/>
          </a:prstGeom>
          <a:noFill/>
        </p:spPr>
        <p:txBody>
          <a:bodyPr wrap="square" rtlCol="0">
            <a:spAutoFit/>
          </a:bodyPr>
          <a:lstStyle/>
          <a:p>
            <a:r>
              <a:rPr lang="en-US" sz="1000" dirty="0"/>
              <a:t>Photo Credit: Geophysical Institute</a:t>
            </a:r>
          </a:p>
        </p:txBody>
      </p:sp>
      <p:sp>
        <p:nvSpPr>
          <p:cNvPr id="13" name="TextBox 12">
            <a:extLst>
              <a:ext uri="{FF2B5EF4-FFF2-40B4-BE49-F238E27FC236}">
                <a16:creationId xmlns:a16="http://schemas.microsoft.com/office/drawing/2014/main" id="{CAAFC0CE-3026-424C-A763-1691DDAF4CE2}"/>
              </a:ext>
            </a:extLst>
          </p:cNvPr>
          <p:cNvSpPr txBox="1"/>
          <p:nvPr/>
        </p:nvSpPr>
        <p:spPr>
          <a:xfrm>
            <a:off x="838200" y="627477"/>
            <a:ext cx="10011032"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 different approach: estimation of penetration height</a:t>
            </a:r>
          </a:p>
        </p:txBody>
      </p:sp>
      <p:sp>
        <p:nvSpPr>
          <p:cNvPr id="8" name="Content Placeholder 2">
            <a:extLst>
              <a:ext uri="{FF2B5EF4-FFF2-40B4-BE49-F238E27FC236}">
                <a16:creationId xmlns:a16="http://schemas.microsoft.com/office/drawing/2014/main" id="{1A4A7C61-BE77-2546-B59A-D67B92260810}"/>
              </a:ext>
            </a:extLst>
          </p:cNvPr>
          <p:cNvSpPr txBox="1">
            <a:spLocks/>
          </p:cNvSpPr>
          <p:nvPr/>
        </p:nvSpPr>
        <p:spPr>
          <a:xfrm>
            <a:off x="838200" y="1501154"/>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itchFamily="2" charset="2"/>
              <a:buChar char="Ø"/>
            </a:pPr>
            <a:r>
              <a:rPr lang="en-US" dirty="0"/>
              <a:t>Focusing on the penetration height of the plume given a specific amount of heat injected into the atmosphere. </a:t>
            </a:r>
          </a:p>
          <a:p>
            <a:pPr marL="342900" indent="-342900" algn="l">
              <a:buFont typeface="Wingdings" pitchFamily="2" charset="2"/>
              <a:buChar char="Ø"/>
            </a:pPr>
            <a:r>
              <a:rPr lang="en-US" dirty="0"/>
              <a:t>Following thermodynamic principles, plume height is estimated by modifying a column of air affected by the fire, with the plume top height corresponding to the top of buoyant rise, or level of thermal equilibrium. </a:t>
            </a:r>
          </a:p>
          <a:p>
            <a:pPr marL="342900" indent="-342900" algn="l">
              <a:buFont typeface="Wingdings" pitchFamily="2" charset="2"/>
              <a:buChar char="Ø"/>
            </a:pPr>
            <a:r>
              <a:rPr lang="en-US" dirty="0"/>
              <a:t>An easy method - can be quickly calculated for the hundreds of satellite-detected hotspots.</a:t>
            </a:r>
          </a:p>
          <a:p>
            <a:pPr algn="l"/>
            <a:endParaRPr lang="en-US" dirty="0"/>
          </a:p>
          <a:p>
            <a:pPr marL="342900" indent="-342900" algn="l">
              <a:buFont typeface="Wingdings" pitchFamily="2" charset="2"/>
              <a:buChar char="Ø"/>
            </a:pPr>
            <a:endParaRPr lang="en-US" dirty="0"/>
          </a:p>
        </p:txBody>
      </p:sp>
    </p:spTree>
    <p:extLst>
      <p:ext uri="{BB962C8B-B14F-4D97-AF65-F5344CB8AC3E}">
        <p14:creationId xmlns:p14="http://schemas.microsoft.com/office/powerpoint/2010/main" val="3797180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EB94CE-BD6F-FB44-870A-0595ACA1E644}"/>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F9527C85-7A9B-124E-9AF9-8B4EFBABC08E}"/>
              </a:ext>
            </a:extLst>
          </p:cNvPr>
          <p:cNvSpPr txBox="1"/>
          <p:nvPr/>
        </p:nvSpPr>
        <p:spPr>
          <a:xfrm>
            <a:off x="255694" y="214364"/>
            <a:ext cx="651701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Outline</a:t>
            </a:r>
          </a:p>
        </p:txBody>
      </p:sp>
      <p:pic>
        <p:nvPicPr>
          <p:cNvPr id="60" name="Picture 59">
            <a:extLst>
              <a:ext uri="{FF2B5EF4-FFF2-40B4-BE49-F238E27FC236}">
                <a16:creationId xmlns:a16="http://schemas.microsoft.com/office/drawing/2014/main" id="{F974EA7E-AE58-2A49-9596-FC18D9758B9C}"/>
              </a:ext>
            </a:extLst>
          </p:cNvPr>
          <p:cNvPicPr>
            <a:picLocks noChangeAspect="1"/>
          </p:cNvPicPr>
          <p:nvPr/>
        </p:nvPicPr>
        <p:blipFill>
          <a:blip r:embed="rId5"/>
          <a:stretch>
            <a:fillRect/>
          </a:stretch>
        </p:blipFill>
        <p:spPr>
          <a:xfrm>
            <a:off x="9464034" y="6073255"/>
            <a:ext cx="2443926" cy="563982"/>
          </a:xfrm>
          <a:prstGeom prst="rect">
            <a:avLst/>
          </a:prstGeom>
        </p:spPr>
      </p:pic>
      <p:sp>
        <p:nvSpPr>
          <p:cNvPr id="72" name="TextBox 71">
            <a:extLst>
              <a:ext uri="{FF2B5EF4-FFF2-40B4-BE49-F238E27FC236}">
                <a16:creationId xmlns:a16="http://schemas.microsoft.com/office/drawing/2014/main" id="{505B6170-5578-244D-B79A-FD68169C4479}"/>
              </a:ext>
            </a:extLst>
          </p:cNvPr>
          <p:cNvSpPr txBox="1"/>
          <p:nvPr/>
        </p:nvSpPr>
        <p:spPr>
          <a:xfrm>
            <a:off x="165423" y="6433185"/>
            <a:ext cx="7037327" cy="246221"/>
          </a:xfrm>
          <a:prstGeom prst="rect">
            <a:avLst/>
          </a:prstGeom>
          <a:noFill/>
        </p:spPr>
        <p:txBody>
          <a:bodyPr wrap="square" rtlCol="0">
            <a:spAutoFit/>
          </a:bodyPr>
          <a:lstStyle/>
          <a:p>
            <a:r>
              <a:rPr lang="en-US" sz="1000" dirty="0"/>
              <a:t>Photo Credit: Geophysical Institute</a:t>
            </a:r>
          </a:p>
        </p:txBody>
      </p:sp>
      <p:pic>
        <p:nvPicPr>
          <p:cNvPr id="8" name="Wildfire Video">
            <a:hlinkClick r:id="" action="ppaction://media"/>
            <a:extLst>
              <a:ext uri="{FF2B5EF4-FFF2-40B4-BE49-F238E27FC236}">
                <a16:creationId xmlns:a16="http://schemas.microsoft.com/office/drawing/2014/main" id="{4E632B15-BAB7-E844-B3BC-5FD624E56CB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6542" y="201828"/>
            <a:ext cx="11755560" cy="6484837"/>
          </a:xfrm>
          <a:prstGeom prst="rect">
            <a:avLst/>
          </a:prstGeom>
        </p:spPr>
      </p:pic>
    </p:spTree>
    <p:extLst>
      <p:ext uri="{BB962C8B-B14F-4D97-AF65-F5344CB8AC3E}">
        <p14:creationId xmlns:p14="http://schemas.microsoft.com/office/powerpoint/2010/main" val="384889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9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EB94CE-BD6F-FB44-870A-0595ACA1E644}"/>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F974EA7E-AE58-2A49-9596-FC18D9758B9C}"/>
              </a:ext>
            </a:extLst>
          </p:cNvPr>
          <p:cNvPicPr>
            <a:picLocks noChangeAspect="1"/>
          </p:cNvPicPr>
          <p:nvPr/>
        </p:nvPicPr>
        <p:blipFill>
          <a:blip r:embed="rId3"/>
          <a:stretch>
            <a:fillRect/>
          </a:stretch>
        </p:blipFill>
        <p:spPr>
          <a:xfrm>
            <a:off x="9464034" y="6073255"/>
            <a:ext cx="2443926" cy="563982"/>
          </a:xfrm>
          <a:prstGeom prst="rect">
            <a:avLst/>
          </a:prstGeom>
        </p:spPr>
      </p:pic>
      <p:sp>
        <p:nvSpPr>
          <p:cNvPr id="72" name="TextBox 71">
            <a:extLst>
              <a:ext uri="{FF2B5EF4-FFF2-40B4-BE49-F238E27FC236}">
                <a16:creationId xmlns:a16="http://schemas.microsoft.com/office/drawing/2014/main" id="{505B6170-5578-244D-B79A-FD68169C4479}"/>
              </a:ext>
            </a:extLst>
          </p:cNvPr>
          <p:cNvSpPr txBox="1"/>
          <p:nvPr/>
        </p:nvSpPr>
        <p:spPr>
          <a:xfrm>
            <a:off x="165423" y="6433185"/>
            <a:ext cx="7037327" cy="246221"/>
          </a:xfrm>
          <a:prstGeom prst="rect">
            <a:avLst/>
          </a:prstGeom>
          <a:noFill/>
        </p:spPr>
        <p:txBody>
          <a:bodyPr wrap="square" rtlCol="0">
            <a:spAutoFit/>
          </a:bodyPr>
          <a:lstStyle/>
          <a:p>
            <a:r>
              <a:rPr lang="en-US" sz="1000" dirty="0"/>
              <a:t>Anderson et al., 2011.</a:t>
            </a:r>
          </a:p>
        </p:txBody>
      </p:sp>
      <p:sp>
        <p:nvSpPr>
          <p:cNvPr id="13" name="TextBox 12">
            <a:extLst>
              <a:ext uri="{FF2B5EF4-FFF2-40B4-BE49-F238E27FC236}">
                <a16:creationId xmlns:a16="http://schemas.microsoft.com/office/drawing/2014/main" id="{CAAFC0CE-3026-424C-A763-1691DDAF4CE2}"/>
              </a:ext>
            </a:extLst>
          </p:cNvPr>
          <p:cNvSpPr txBox="1"/>
          <p:nvPr/>
        </p:nvSpPr>
        <p:spPr>
          <a:xfrm>
            <a:off x="838200" y="627477"/>
            <a:ext cx="10011032"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 different approach: estimation of penetration height</a:t>
            </a:r>
          </a:p>
        </p:txBody>
      </p:sp>
      <p:sp>
        <p:nvSpPr>
          <p:cNvPr id="8" name="Content Placeholder 2">
            <a:extLst>
              <a:ext uri="{FF2B5EF4-FFF2-40B4-BE49-F238E27FC236}">
                <a16:creationId xmlns:a16="http://schemas.microsoft.com/office/drawing/2014/main" id="{1A4A7C61-BE77-2546-B59A-D67B92260810}"/>
              </a:ext>
            </a:extLst>
          </p:cNvPr>
          <p:cNvSpPr txBox="1">
            <a:spLocks/>
          </p:cNvSpPr>
          <p:nvPr/>
        </p:nvSpPr>
        <p:spPr>
          <a:xfrm>
            <a:off x="838200" y="1501154"/>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itchFamily="2" charset="2"/>
              <a:buChar char="Ø"/>
            </a:pPr>
            <a:r>
              <a:rPr lang="en-US" dirty="0"/>
              <a:t>Two factors needed: the energy being released into the atmosphere by the fire and the ambient (environmental) lapse rate. </a:t>
            </a:r>
          </a:p>
          <a:p>
            <a:pPr marL="342900" indent="-342900" algn="l">
              <a:buFont typeface="Wingdings" pitchFamily="2" charset="2"/>
              <a:buChar char="Ø"/>
            </a:pPr>
            <a:r>
              <a:rPr lang="en-US" dirty="0"/>
              <a:t>An appropriate amount of heat is mixed through a column of air above the fire until the column reaches thermal balance as represented by the dry adiabatic lapse rate.</a:t>
            </a:r>
          </a:p>
          <a:p>
            <a:pPr marL="342900" indent="-342900" algn="l">
              <a:buFont typeface="Wingdings" pitchFamily="2" charset="2"/>
              <a:buChar char="Ø"/>
            </a:pPr>
            <a:endParaRPr lang="en-US" dirty="0"/>
          </a:p>
          <a:p>
            <a:pPr marL="342900" indent="-342900" algn="l">
              <a:buFont typeface="Wingdings" pitchFamily="2" charset="2"/>
              <a:buChar char="Ø"/>
            </a:pPr>
            <a:endParaRPr lang="en-US" dirty="0"/>
          </a:p>
        </p:txBody>
      </p:sp>
      <p:pic>
        <p:nvPicPr>
          <p:cNvPr id="7" name="Content Placeholder 3">
            <a:extLst>
              <a:ext uri="{FF2B5EF4-FFF2-40B4-BE49-F238E27FC236}">
                <a16:creationId xmlns:a16="http://schemas.microsoft.com/office/drawing/2014/main" id="{D959A870-F54E-C247-81C9-6A6411F7490C}"/>
              </a:ext>
            </a:extLst>
          </p:cNvPr>
          <p:cNvPicPr>
            <a:picLocks noChangeAspect="1"/>
          </p:cNvPicPr>
          <p:nvPr/>
        </p:nvPicPr>
        <p:blipFill>
          <a:blip r:embed="rId4"/>
          <a:stretch>
            <a:fillRect/>
          </a:stretch>
        </p:blipFill>
        <p:spPr>
          <a:xfrm>
            <a:off x="3430730" y="3037000"/>
            <a:ext cx="4610220" cy="3519295"/>
          </a:xfrm>
          <a:prstGeom prst="rect">
            <a:avLst/>
          </a:prstGeom>
        </p:spPr>
      </p:pic>
    </p:spTree>
    <p:extLst>
      <p:ext uri="{BB962C8B-B14F-4D97-AF65-F5344CB8AC3E}">
        <p14:creationId xmlns:p14="http://schemas.microsoft.com/office/powerpoint/2010/main" val="4255018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EB94CE-BD6F-FB44-870A-0595ACA1E644}"/>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F974EA7E-AE58-2A49-9596-FC18D9758B9C}"/>
              </a:ext>
            </a:extLst>
          </p:cNvPr>
          <p:cNvPicPr>
            <a:picLocks noChangeAspect="1"/>
          </p:cNvPicPr>
          <p:nvPr/>
        </p:nvPicPr>
        <p:blipFill>
          <a:blip r:embed="rId3"/>
          <a:stretch>
            <a:fillRect/>
          </a:stretch>
        </p:blipFill>
        <p:spPr>
          <a:xfrm>
            <a:off x="9464034" y="6073255"/>
            <a:ext cx="2443926" cy="563982"/>
          </a:xfrm>
          <a:prstGeom prst="rect">
            <a:avLst/>
          </a:prstGeom>
        </p:spPr>
      </p:pic>
      <p:sp>
        <p:nvSpPr>
          <p:cNvPr id="72" name="TextBox 71">
            <a:extLst>
              <a:ext uri="{FF2B5EF4-FFF2-40B4-BE49-F238E27FC236}">
                <a16:creationId xmlns:a16="http://schemas.microsoft.com/office/drawing/2014/main" id="{505B6170-5578-244D-B79A-FD68169C4479}"/>
              </a:ext>
            </a:extLst>
          </p:cNvPr>
          <p:cNvSpPr txBox="1"/>
          <p:nvPr/>
        </p:nvSpPr>
        <p:spPr>
          <a:xfrm>
            <a:off x="165423" y="6433185"/>
            <a:ext cx="7037327" cy="246221"/>
          </a:xfrm>
          <a:prstGeom prst="rect">
            <a:avLst/>
          </a:prstGeom>
          <a:noFill/>
        </p:spPr>
        <p:txBody>
          <a:bodyPr wrap="square" rtlCol="0">
            <a:spAutoFit/>
          </a:bodyPr>
          <a:lstStyle/>
          <a:p>
            <a:r>
              <a:rPr lang="en-US" sz="1000" dirty="0"/>
              <a:t>Anderson et al., 2011.</a:t>
            </a:r>
          </a:p>
        </p:txBody>
      </p:sp>
      <p:sp>
        <p:nvSpPr>
          <p:cNvPr id="13" name="TextBox 12">
            <a:extLst>
              <a:ext uri="{FF2B5EF4-FFF2-40B4-BE49-F238E27FC236}">
                <a16:creationId xmlns:a16="http://schemas.microsoft.com/office/drawing/2014/main" id="{CAAFC0CE-3026-424C-A763-1691DDAF4CE2}"/>
              </a:ext>
            </a:extLst>
          </p:cNvPr>
          <p:cNvSpPr txBox="1"/>
          <p:nvPr/>
        </p:nvSpPr>
        <p:spPr>
          <a:xfrm>
            <a:off x="838200" y="627477"/>
            <a:ext cx="10011032"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 different approach: estimation of penetration height</a:t>
            </a:r>
          </a:p>
        </p:txBody>
      </p:sp>
      <p:sp>
        <p:nvSpPr>
          <p:cNvPr id="8" name="Content Placeholder 2">
            <a:extLst>
              <a:ext uri="{FF2B5EF4-FFF2-40B4-BE49-F238E27FC236}">
                <a16:creationId xmlns:a16="http://schemas.microsoft.com/office/drawing/2014/main" id="{1A4A7C61-BE77-2546-B59A-D67B92260810}"/>
              </a:ext>
            </a:extLst>
          </p:cNvPr>
          <p:cNvSpPr txBox="1">
            <a:spLocks/>
          </p:cNvSpPr>
          <p:nvPr/>
        </p:nvSpPr>
        <p:spPr>
          <a:xfrm>
            <a:off x="838200" y="1501154"/>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itchFamily="2" charset="2"/>
              <a:buChar char="Ø"/>
            </a:pPr>
            <a:r>
              <a:rPr lang="en-US" dirty="0"/>
              <a:t>The energy released from a wildland fire can be determined using Byram’s equation (1959): </a:t>
            </a:r>
            <a:r>
              <a:rPr lang="pt-BR" b="1" dirty="0" err="1"/>
              <a:t>I</a:t>
            </a:r>
            <a:r>
              <a:rPr lang="pt-BR" b="1" dirty="0"/>
              <a:t> = </a:t>
            </a:r>
            <a:r>
              <a:rPr lang="pt-BR" b="1" dirty="0" err="1"/>
              <a:t>Hwr</a:t>
            </a:r>
            <a:endParaRPr lang="pt-BR" b="1" i="1" dirty="0"/>
          </a:p>
          <a:p>
            <a:pPr marL="800100" lvl="1" indent="-342900" algn="l">
              <a:buFont typeface="Wingdings" pitchFamily="2" charset="2"/>
              <a:buChar char="Ø"/>
            </a:pPr>
            <a:r>
              <a:rPr lang="en-US" dirty="0"/>
              <a:t>I = intensity of a fire per unit length of fire front [typically measured as kW m-1]</a:t>
            </a:r>
          </a:p>
          <a:p>
            <a:pPr marL="800100" lvl="1" indent="-342900" algn="l">
              <a:buFont typeface="Wingdings" pitchFamily="2" charset="2"/>
              <a:buChar char="Ø"/>
            </a:pPr>
            <a:r>
              <a:rPr lang="en-US" dirty="0"/>
              <a:t>H = heat of combustion [kJ kg-1], </a:t>
            </a:r>
            <a:r>
              <a:rPr lang="en-US" i="1" dirty="0"/>
              <a:t>w </a:t>
            </a:r>
            <a:r>
              <a:rPr lang="en-US" dirty="0"/>
              <a:t>is</a:t>
            </a:r>
          </a:p>
          <a:p>
            <a:pPr marL="800100" lvl="1" indent="-342900" algn="l">
              <a:buFont typeface="Wingdings" pitchFamily="2" charset="2"/>
              <a:buChar char="Ø"/>
            </a:pPr>
            <a:r>
              <a:rPr lang="en-US" dirty="0"/>
              <a:t>w = weight of the fuel consumed per unit area [kg m-2] </a:t>
            </a:r>
          </a:p>
          <a:p>
            <a:pPr marL="800100" lvl="1" indent="-342900" algn="l">
              <a:buFont typeface="Wingdings" pitchFamily="2" charset="2"/>
              <a:buChar char="Ø"/>
            </a:pPr>
            <a:r>
              <a:rPr lang="en-US" dirty="0"/>
              <a:t>r = rate of spread [m s-1 but normally measured as m min-1] </a:t>
            </a:r>
          </a:p>
          <a:p>
            <a:pPr marL="800100" lvl="1" indent="-342900" algn="l">
              <a:buFont typeface="Wingdings" pitchFamily="2" charset="2"/>
              <a:buChar char="Ø"/>
            </a:pPr>
            <a:r>
              <a:rPr lang="en-US" dirty="0"/>
              <a:t>(the heat of combustion </a:t>
            </a:r>
            <a:r>
              <a:rPr lang="en-US" i="1" dirty="0"/>
              <a:t>H </a:t>
            </a:r>
            <a:r>
              <a:rPr lang="en-US" dirty="0"/>
              <a:t>is a constant, typically 18 000 kJ kg-1 for dry wood)</a:t>
            </a:r>
          </a:p>
          <a:p>
            <a:pPr marL="342900" indent="-342900" algn="l">
              <a:buFont typeface="Wingdings" pitchFamily="2" charset="2"/>
              <a:buChar char="Ø"/>
            </a:pPr>
            <a:r>
              <a:rPr lang="en-US" dirty="0"/>
              <a:t>Following a similar format, the energy released by the fire: </a:t>
            </a:r>
            <a:r>
              <a:rPr lang="en-US" b="1" dirty="0"/>
              <a:t>Q = </a:t>
            </a:r>
            <a:r>
              <a:rPr lang="en-US" b="1" dirty="0" err="1"/>
              <a:t>HwA</a:t>
            </a:r>
            <a:endParaRPr lang="en-US" b="1" dirty="0"/>
          </a:p>
          <a:p>
            <a:pPr marL="800100" lvl="1" indent="-342900" algn="l">
              <a:buFont typeface="Wingdings" pitchFamily="2" charset="2"/>
              <a:buChar char="Ø"/>
            </a:pPr>
            <a:r>
              <a:rPr lang="en-US" dirty="0"/>
              <a:t>A = area burned</a:t>
            </a:r>
          </a:p>
          <a:p>
            <a:pPr marL="342900" indent="-342900" algn="l">
              <a:buFont typeface="Wingdings" pitchFamily="2" charset="2"/>
              <a:buChar char="Ø"/>
            </a:pPr>
            <a:endParaRPr lang="en-US" dirty="0"/>
          </a:p>
          <a:p>
            <a:pPr marL="342900" indent="-342900" algn="l">
              <a:buFont typeface="Wingdings" pitchFamily="2" charset="2"/>
              <a:buChar char="Ø"/>
            </a:pPr>
            <a:endParaRPr lang="en-US" dirty="0"/>
          </a:p>
        </p:txBody>
      </p:sp>
    </p:spTree>
    <p:extLst>
      <p:ext uri="{BB962C8B-B14F-4D97-AF65-F5344CB8AC3E}">
        <p14:creationId xmlns:p14="http://schemas.microsoft.com/office/powerpoint/2010/main" val="2746682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EB94CE-BD6F-FB44-870A-0595ACA1E644}"/>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F974EA7E-AE58-2A49-9596-FC18D9758B9C}"/>
              </a:ext>
            </a:extLst>
          </p:cNvPr>
          <p:cNvPicPr>
            <a:picLocks noChangeAspect="1"/>
          </p:cNvPicPr>
          <p:nvPr/>
        </p:nvPicPr>
        <p:blipFill>
          <a:blip r:embed="rId3"/>
          <a:stretch>
            <a:fillRect/>
          </a:stretch>
        </p:blipFill>
        <p:spPr>
          <a:xfrm>
            <a:off x="9464034" y="6073255"/>
            <a:ext cx="2443926" cy="563982"/>
          </a:xfrm>
          <a:prstGeom prst="rect">
            <a:avLst/>
          </a:prstGeom>
        </p:spPr>
      </p:pic>
      <p:sp>
        <p:nvSpPr>
          <p:cNvPr id="72" name="TextBox 71">
            <a:extLst>
              <a:ext uri="{FF2B5EF4-FFF2-40B4-BE49-F238E27FC236}">
                <a16:creationId xmlns:a16="http://schemas.microsoft.com/office/drawing/2014/main" id="{505B6170-5578-244D-B79A-FD68169C4479}"/>
              </a:ext>
            </a:extLst>
          </p:cNvPr>
          <p:cNvSpPr txBox="1"/>
          <p:nvPr/>
        </p:nvSpPr>
        <p:spPr>
          <a:xfrm>
            <a:off x="165423" y="6433185"/>
            <a:ext cx="7037327" cy="246221"/>
          </a:xfrm>
          <a:prstGeom prst="rect">
            <a:avLst/>
          </a:prstGeom>
          <a:noFill/>
        </p:spPr>
        <p:txBody>
          <a:bodyPr wrap="square" rtlCol="0">
            <a:spAutoFit/>
          </a:bodyPr>
          <a:lstStyle/>
          <a:p>
            <a:r>
              <a:rPr lang="en-US" sz="1000" dirty="0"/>
              <a:t>Anderson et al., 2011.</a:t>
            </a:r>
          </a:p>
        </p:txBody>
      </p:sp>
      <p:sp>
        <p:nvSpPr>
          <p:cNvPr id="13" name="TextBox 12">
            <a:extLst>
              <a:ext uri="{FF2B5EF4-FFF2-40B4-BE49-F238E27FC236}">
                <a16:creationId xmlns:a16="http://schemas.microsoft.com/office/drawing/2014/main" id="{CAAFC0CE-3026-424C-A763-1691DDAF4CE2}"/>
              </a:ext>
            </a:extLst>
          </p:cNvPr>
          <p:cNvSpPr txBox="1"/>
          <p:nvPr/>
        </p:nvSpPr>
        <p:spPr>
          <a:xfrm>
            <a:off x="838200" y="627477"/>
            <a:ext cx="10011032"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 different approach: estimation of penetration height</a:t>
            </a:r>
          </a:p>
        </p:txBody>
      </p:sp>
      <p:pic>
        <p:nvPicPr>
          <p:cNvPr id="7" name="Content Placeholder 3">
            <a:extLst>
              <a:ext uri="{FF2B5EF4-FFF2-40B4-BE49-F238E27FC236}">
                <a16:creationId xmlns:a16="http://schemas.microsoft.com/office/drawing/2014/main" id="{7102A2AA-ACF2-004E-B87F-9F7FA5793B44}"/>
              </a:ext>
            </a:extLst>
          </p:cNvPr>
          <p:cNvPicPr>
            <a:picLocks noChangeAspect="1"/>
          </p:cNvPicPr>
          <p:nvPr/>
        </p:nvPicPr>
        <p:blipFill>
          <a:blip r:embed="rId4"/>
          <a:stretch>
            <a:fillRect/>
          </a:stretch>
        </p:blipFill>
        <p:spPr>
          <a:xfrm>
            <a:off x="1780032" y="1196798"/>
            <a:ext cx="4315968" cy="4753049"/>
          </a:xfrm>
          <a:prstGeom prst="rect">
            <a:avLst/>
          </a:prstGeom>
        </p:spPr>
      </p:pic>
      <p:pic>
        <p:nvPicPr>
          <p:cNvPr id="9" name="Picture 8">
            <a:extLst>
              <a:ext uri="{FF2B5EF4-FFF2-40B4-BE49-F238E27FC236}">
                <a16:creationId xmlns:a16="http://schemas.microsoft.com/office/drawing/2014/main" id="{B39351DB-1EC0-384D-AEEC-A14BFE3BF30D}"/>
              </a:ext>
            </a:extLst>
          </p:cNvPr>
          <p:cNvPicPr>
            <a:picLocks noChangeAspect="1"/>
          </p:cNvPicPr>
          <p:nvPr/>
        </p:nvPicPr>
        <p:blipFill>
          <a:blip r:embed="rId5"/>
          <a:stretch>
            <a:fillRect/>
          </a:stretch>
        </p:blipFill>
        <p:spPr>
          <a:xfrm>
            <a:off x="6306721" y="1321255"/>
            <a:ext cx="4577519" cy="4752000"/>
          </a:xfrm>
          <a:prstGeom prst="rect">
            <a:avLst/>
          </a:prstGeom>
        </p:spPr>
      </p:pic>
    </p:spTree>
    <p:extLst>
      <p:ext uri="{BB962C8B-B14F-4D97-AF65-F5344CB8AC3E}">
        <p14:creationId xmlns:p14="http://schemas.microsoft.com/office/powerpoint/2010/main" val="3863651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EB94CE-BD6F-FB44-870A-0595ACA1E644}"/>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F974EA7E-AE58-2A49-9596-FC18D9758B9C}"/>
              </a:ext>
            </a:extLst>
          </p:cNvPr>
          <p:cNvPicPr>
            <a:picLocks noChangeAspect="1"/>
          </p:cNvPicPr>
          <p:nvPr/>
        </p:nvPicPr>
        <p:blipFill>
          <a:blip r:embed="rId3"/>
          <a:stretch>
            <a:fillRect/>
          </a:stretch>
        </p:blipFill>
        <p:spPr>
          <a:xfrm>
            <a:off x="9464034" y="6073255"/>
            <a:ext cx="2443926" cy="563982"/>
          </a:xfrm>
          <a:prstGeom prst="rect">
            <a:avLst/>
          </a:prstGeom>
        </p:spPr>
      </p:pic>
      <p:sp>
        <p:nvSpPr>
          <p:cNvPr id="72" name="TextBox 71">
            <a:extLst>
              <a:ext uri="{FF2B5EF4-FFF2-40B4-BE49-F238E27FC236}">
                <a16:creationId xmlns:a16="http://schemas.microsoft.com/office/drawing/2014/main" id="{505B6170-5578-244D-B79A-FD68169C4479}"/>
              </a:ext>
            </a:extLst>
          </p:cNvPr>
          <p:cNvSpPr txBox="1"/>
          <p:nvPr/>
        </p:nvSpPr>
        <p:spPr>
          <a:xfrm>
            <a:off x="165423" y="6433185"/>
            <a:ext cx="7037327" cy="246221"/>
          </a:xfrm>
          <a:prstGeom prst="rect">
            <a:avLst/>
          </a:prstGeom>
          <a:noFill/>
        </p:spPr>
        <p:txBody>
          <a:bodyPr wrap="square" rtlCol="0">
            <a:spAutoFit/>
          </a:bodyPr>
          <a:lstStyle/>
          <a:p>
            <a:r>
              <a:rPr lang="en-US" sz="1000" dirty="0"/>
              <a:t>Anderson et al., 2011.</a:t>
            </a:r>
          </a:p>
        </p:txBody>
      </p:sp>
      <p:sp>
        <p:nvSpPr>
          <p:cNvPr id="13" name="TextBox 12">
            <a:extLst>
              <a:ext uri="{FF2B5EF4-FFF2-40B4-BE49-F238E27FC236}">
                <a16:creationId xmlns:a16="http://schemas.microsoft.com/office/drawing/2014/main" id="{CAAFC0CE-3026-424C-A763-1691DDAF4CE2}"/>
              </a:ext>
            </a:extLst>
          </p:cNvPr>
          <p:cNvSpPr txBox="1"/>
          <p:nvPr/>
        </p:nvSpPr>
        <p:spPr>
          <a:xfrm>
            <a:off x="838200" y="627477"/>
            <a:ext cx="10011032"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 different approach: estimation of penetration height</a:t>
            </a:r>
          </a:p>
        </p:txBody>
      </p:sp>
      <p:pic>
        <p:nvPicPr>
          <p:cNvPr id="8" name="Content Placeholder 3">
            <a:extLst>
              <a:ext uri="{FF2B5EF4-FFF2-40B4-BE49-F238E27FC236}">
                <a16:creationId xmlns:a16="http://schemas.microsoft.com/office/drawing/2014/main" id="{FE57D87D-C13E-C548-9C64-2356E4AC4CB0}"/>
              </a:ext>
            </a:extLst>
          </p:cNvPr>
          <p:cNvPicPr>
            <a:picLocks noChangeAspect="1"/>
          </p:cNvPicPr>
          <p:nvPr/>
        </p:nvPicPr>
        <p:blipFill>
          <a:blip r:embed="rId4"/>
          <a:stretch>
            <a:fillRect/>
          </a:stretch>
        </p:blipFill>
        <p:spPr>
          <a:xfrm>
            <a:off x="2036200" y="1393255"/>
            <a:ext cx="3295772" cy="4680000"/>
          </a:xfrm>
          <a:prstGeom prst="rect">
            <a:avLst/>
          </a:prstGeom>
        </p:spPr>
      </p:pic>
      <p:pic>
        <p:nvPicPr>
          <p:cNvPr id="10" name="Picture 9">
            <a:extLst>
              <a:ext uri="{FF2B5EF4-FFF2-40B4-BE49-F238E27FC236}">
                <a16:creationId xmlns:a16="http://schemas.microsoft.com/office/drawing/2014/main" id="{2D3F8240-CC2B-5545-A102-441D26C59259}"/>
              </a:ext>
            </a:extLst>
          </p:cNvPr>
          <p:cNvPicPr>
            <a:picLocks noChangeAspect="1"/>
          </p:cNvPicPr>
          <p:nvPr/>
        </p:nvPicPr>
        <p:blipFill>
          <a:blip r:embed="rId5"/>
          <a:stretch>
            <a:fillRect/>
          </a:stretch>
        </p:blipFill>
        <p:spPr>
          <a:xfrm>
            <a:off x="5948360" y="1451941"/>
            <a:ext cx="4737637" cy="4680000"/>
          </a:xfrm>
          <a:prstGeom prst="rect">
            <a:avLst/>
          </a:prstGeom>
        </p:spPr>
      </p:pic>
    </p:spTree>
    <p:extLst>
      <p:ext uri="{BB962C8B-B14F-4D97-AF65-F5344CB8AC3E}">
        <p14:creationId xmlns:p14="http://schemas.microsoft.com/office/powerpoint/2010/main" val="614767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EB94CE-BD6F-FB44-870A-0595ACA1E644}"/>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F974EA7E-AE58-2A49-9596-FC18D9758B9C}"/>
              </a:ext>
            </a:extLst>
          </p:cNvPr>
          <p:cNvPicPr>
            <a:picLocks noChangeAspect="1"/>
          </p:cNvPicPr>
          <p:nvPr/>
        </p:nvPicPr>
        <p:blipFill>
          <a:blip r:embed="rId3"/>
          <a:stretch>
            <a:fillRect/>
          </a:stretch>
        </p:blipFill>
        <p:spPr>
          <a:xfrm>
            <a:off x="9464034" y="6073255"/>
            <a:ext cx="2443926" cy="563982"/>
          </a:xfrm>
          <a:prstGeom prst="rect">
            <a:avLst/>
          </a:prstGeom>
        </p:spPr>
      </p:pic>
      <p:sp>
        <p:nvSpPr>
          <p:cNvPr id="72" name="TextBox 71">
            <a:extLst>
              <a:ext uri="{FF2B5EF4-FFF2-40B4-BE49-F238E27FC236}">
                <a16:creationId xmlns:a16="http://schemas.microsoft.com/office/drawing/2014/main" id="{505B6170-5578-244D-B79A-FD68169C4479}"/>
              </a:ext>
            </a:extLst>
          </p:cNvPr>
          <p:cNvSpPr txBox="1"/>
          <p:nvPr/>
        </p:nvSpPr>
        <p:spPr>
          <a:xfrm>
            <a:off x="165423" y="6433185"/>
            <a:ext cx="7037327" cy="246221"/>
          </a:xfrm>
          <a:prstGeom prst="rect">
            <a:avLst/>
          </a:prstGeom>
          <a:noFill/>
        </p:spPr>
        <p:txBody>
          <a:bodyPr wrap="square" rtlCol="0">
            <a:spAutoFit/>
          </a:bodyPr>
          <a:lstStyle/>
          <a:p>
            <a:r>
              <a:rPr lang="en-US" sz="1000" dirty="0"/>
              <a:t>Anderson et al., 2011.</a:t>
            </a:r>
          </a:p>
        </p:txBody>
      </p:sp>
      <p:sp>
        <p:nvSpPr>
          <p:cNvPr id="13" name="TextBox 12">
            <a:extLst>
              <a:ext uri="{FF2B5EF4-FFF2-40B4-BE49-F238E27FC236}">
                <a16:creationId xmlns:a16="http://schemas.microsoft.com/office/drawing/2014/main" id="{CAAFC0CE-3026-424C-A763-1691DDAF4CE2}"/>
              </a:ext>
            </a:extLst>
          </p:cNvPr>
          <p:cNvSpPr txBox="1"/>
          <p:nvPr/>
        </p:nvSpPr>
        <p:spPr>
          <a:xfrm>
            <a:off x="838200" y="627477"/>
            <a:ext cx="10011032"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 different approach: estimation of penetration height</a:t>
            </a:r>
          </a:p>
        </p:txBody>
      </p:sp>
      <p:pic>
        <p:nvPicPr>
          <p:cNvPr id="9" name="Content Placeholder 3">
            <a:extLst>
              <a:ext uri="{FF2B5EF4-FFF2-40B4-BE49-F238E27FC236}">
                <a16:creationId xmlns:a16="http://schemas.microsoft.com/office/drawing/2014/main" id="{E8F58758-5BE4-F942-A681-13D67B20257F}"/>
              </a:ext>
            </a:extLst>
          </p:cNvPr>
          <p:cNvPicPr>
            <a:picLocks noChangeAspect="1"/>
          </p:cNvPicPr>
          <p:nvPr/>
        </p:nvPicPr>
        <p:blipFill>
          <a:blip r:embed="rId4"/>
          <a:stretch>
            <a:fillRect/>
          </a:stretch>
        </p:blipFill>
        <p:spPr>
          <a:xfrm>
            <a:off x="838200" y="1690688"/>
            <a:ext cx="5784953" cy="3960000"/>
          </a:xfrm>
          <a:prstGeom prst="rect">
            <a:avLst/>
          </a:prstGeom>
        </p:spPr>
      </p:pic>
      <p:pic>
        <p:nvPicPr>
          <p:cNvPr id="11" name="Picture 10">
            <a:extLst>
              <a:ext uri="{FF2B5EF4-FFF2-40B4-BE49-F238E27FC236}">
                <a16:creationId xmlns:a16="http://schemas.microsoft.com/office/drawing/2014/main" id="{8222638C-9313-3D46-97F4-D4F240816C03}"/>
              </a:ext>
            </a:extLst>
          </p:cNvPr>
          <p:cNvPicPr>
            <a:picLocks noChangeAspect="1"/>
          </p:cNvPicPr>
          <p:nvPr/>
        </p:nvPicPr>
        <p:blipFill>
          <a:blip r:embed="rId5"/>
          <a:stretch>
            <a:fillRect/>
          </a:stretch>
        </p:blipFill>
        <p:spPr>
          <a:xfrm>
            <a:off x="7468652" y="1690688"/>
            <a:ext cx="3885148" cy="3960000"/>
          </a:xfrm>
          <a:prstGeom prst="rect">
            <a:avLst/>
          </a:prstGeom>
        </p:spPr>
      </p:pic>
    </p:spTree>
    <p:extLst>
      <p:ext uri="{BB962C8B-B14F-4D97-AF65-F5344CB8AC3E}">
        <p14:creationId xmlns:p14="http://schemas.microsoft.com/office/powerpoint/2010/main" val="2081211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EB94CE-BD6F-FB44-870A-0595ACA1E644}"/>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F974EA7E-AE58-2A49-9596-FC18D9758B9C}"/>
              </a:ext>
            </a:extLst>
          </p:cNvPr>
          <p:cNvPicPr>
            <a:picLocks noChangeAspect="1"/>
          </p:cNvPicPr>
          <p:nvPr/>
        </p:nvPicPr>
        <p:blipFill>
          <a:blip r:embed="rId3"/>
          <a:stretch>
            <a:fillRect/>
          </a:stretch>
        </p:blipFill>
        <p:spPr>
          <a:xfrm>
            <a:off x="9464034" y="6073255"/>
            <a:ext cx="2443926" cy="563982"/>
          </a:xfrm>
          <a:prstGeom prst="rect">
            <a:avLst/>
          </a:prstGeom>
        </p:spPr>
      </p:pic>
      <p:sp>
        <p:nvSpPr>
          <p:cNvPr id="72" name="TextBox 71">
            <a:extLst>
              <a:ext uri="{FF2B5EF4-FFF2-40B4-BE49-F238E27FC236}">
                <a16:creationId xmlns:a16="http://schemas.microsoft.com/office/drawing/2014/main" id="{505B6170-5578-244D-B79A-FD68169C4479}"/>
              </a:ext>
            </a:extLst>
          </p:cNvPr>
          <p:cNvSpPr txBox="1"/>
          <p:nvPr/>
        </p:nvSpPr>
        <p:spPr>
          <a:xfrm>
            <a:off x="165423" y="6433185"/>
            <a:ext cx="7037327" cy="246221"/>
          </a:xfrm>
          <a:prstGeom prst="rect">
            <a:avLst/>
          </a:prstGeom>
          <a:noFill/>
        </p:spPr>
        <p:txBody>
          <a:bodyPr wrap="square" rtlCol="0">
            <a:spAutoFit/>
          </a:bodyPr>
          <a:lstStyle/>
          <a:p>
            <a:r>
              <a:rPr lang="en-US" sz="1000" dirty="0"/>
              <a:t>Anderson et al., 2011.</a:t>
            </a:r>
          </a:p>
        </p:txBody>
      </p:sp>
      <p:sp>
        <p:nvSpPr>
          <p:cNvPr id="13" name="TextBox 12">
            <a:extLst>
              <a:ext uri="{FF2B5EF4-FFF2-40B4-BE49-F238E27FC236}">
                <a16:creationId xmlns:a16="http://schemas.microsoft.com/office/drawing/2014/main" id="{CAAFC0CE-3026-424C-A763-1691DDAF4CE2}"/>
              </a:ext>
            </a:extLst>
          </p:cNvPr>
          <p:cNvSpPr txBox="1"/>
          <p:nvPr/>
        </p:nvSpPr>
        <p:spPr>
          <a:xfrm>
            <a:off x="838200" y="627477"/>
            <a:ext cx="10011032"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 different approach: estimation of penetration height</a:t>
            </a:r>
          </a:p>
        </p:txBody>
      </p:sp>
      <p:sp>
        <p:nvSpPr>
          <p:cNvPr id="8" name="Content Placeholder 2">
            <a:extLst>
              <a:ext uri="{FF2B5EF4-FFF2-40B4-BE49-F238E27FC236}">
                <a16:creationId xmlns:a16="http://schemas.microsoft.com/office/drawing/2014/main" id="{A0C4521E-ED23-F645-968D-7F39CD04D7C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itchFamily="2" charset="2"/>
              <a:buChar char="Ø"/>
            </a:pPr>
            <a:r>
              <a:rPr lang="en-US" dirty="0"/>
              <a:t>In its current form, </a:t>
            </a:r>
            <a:r>
              <a:rPr lang="en-US" dirty="0" err="1"/>
              <a:t>Δz</a:t>
            </a:r>
            <a:r>
              <a:rPr lang="en-US" dirty="0"/>
              <a:t> (plume height) cannot be isolated to provide a solution from equation 17 for the plume height, rather one must use an iterative procedure which converges on the answer by entering an estimate of the plume height into the equation and the resulting value of Q is compared to the value of Q from the fire. The plume height is then adjusted and the calculations are redone.</a:t>
            </a:r>
          </a:p>
        </p:txBody>
      </p:sp>
    </p:spTree>
    <p:extLst>
      <p:ext uri="{BB962C8B-B14F-4D97-AF65-F5344CB8AC3E}">
        <p14:creationId xmlns:p14="http://schemas.microsoft.com/office/powerpoint/2010/main" val="3719449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EB94CE-BD6F-FB44-870A-0595ACA1E644}"/>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a:extLst>
              <a:ext uri="{FF2B5EF4-FFF2-40B4-BE49-F238E27FC236}">
                <a16:creationId xmlns:a16="http://schemas.microsoft.com/office/drawing/2014/main" id="{F974EA7E-AE58-2A49-9596-FC18D9758B9C}"/>
              </a:ext>
            </a:extLst>
          </p:cNvPr>
          <p:cNvPicPr>
            <a:picLocks noChangeAspect="1"/>
          </p:cNvPicPr>
          <p:nvPr/>
        </p:nvPicPr>
        <p:blipFill>
          <a:blip r:embed="rId3"/>
          <a:stretch>
            <a:fillRect/>
          </a:stretch>
        </p:blipFill>
        <p:spPr>
          <a:xfrm>
            <a:off x="9464034" y="6073255"/>
            <a:ext cx="2443926" cy="563982"/>
          </a:xfrm>
          <a:prstGeom prst="rect">
            <a:avLst/>
          </a:prstGeom>
        </p:spPr>
      </p:pic>
      <p:sp>
        <p:nvSpPr>
          <p:cNvPr id="72" name="TextBox 71">
            <a:extLst>
              <a:ext uri="{FF2B5EF4-FFF2-40B4-BE49-F238E27FC236}">
                <a16:creationId xmlns:a16="http://schemas.microsoft.com/office/drawing/2014/main" id="{505B6170-5578-244D-B79A-FD68169C4479}"/>
              </a:ext>
            </a:extLst>
          </p:cNvPr>
          <p:cNvSpPr txBox="1"/>
          <p:nvPr/>
        </p:nvSpPr>
        <p:spPr>
          <a:xfrm>
            <a:off x="165423" y="6433185"/>
            <a:ext cx="7037327" cy="246221"/>
          </a:xfrm>
          <a:prstGeom prst="rect">
            <a:avLst/>
          </a:prstGeom>
          <a:noFill/>
        </p:spPr>
        <p:txBody>
          <a:bodyPr wrap="square" rtlCol="0">
            <a:spAutoFit/>
          </a:bodyPr>
          <a:lstStyle/>
          <a:p>
            <a:r>
              <a:rPr lang="en-US" sz="1000" dirty="0"/>
              <a:t>Anderson et al., 2011.</a:t>
            </a:r>
          </a:p>
        </p:txBody>
      </p:sp>
      <p:sp>
        <p:nvSpPr>
          <p:cNvPr id="13" name="TextBox 12">
            <a:extLst>
              <a:ext uri="{FF2B5EF4-FFF2-40B4-BE49-F238E27FC236}">
                <a16:creationId xmlns:a16="http://schemas.microsoft.com/office/drawing/2014/main" id="{CAAFC0CE-3026-424C-A763-1691DDAF4CE2}"/>
              </a:ext>
            </a:extLst>
          </p:cNvPr>
          <p:cNvSpPr txBox="1"/>
          <p:nvPr/>
        </p:nvSpPr>
        <p:spPr>
          <a:xfrm>
            <a:off x="838200" y="627477"/>
            <a:ext cx="10011032"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Disadvantages of the model</a:t>
            </a:r>
          </a:p>
        </p:txBody>
      </p:sp>
      <p:sp>
        <p:nvSpPr>
          <p:cNvPr id="8" name="Content Placeholder 2">
            <a:extLst>
              <a:ext uri="{FF2B5EF4-FFF2-40B4-BE49-F238E27FC236}">
                <a16:creationId xmlns:a16="http://schemas.microsoft.com/office/drawing/2014/main" id="{A0C4521E-ED23-F645-968D-7F39CD04D7C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Wingdings" pitchFamily="2" charset="2"/>
              <a:buChar char="Ø"/>
            </a:pPr>
            <a:r>
              <a:rPr lang="en-US" dirty="0"/>
              <a:t>The model does not consider:</a:t>
            </a:r>
          </a:p>
          <a:p>
            <a:pPr marL="914400" lvl="1" indent="-457200" algn="l">
              <a:buFont typeface="Wingdings" pitchFamily="2" charset="2"/>
              <a:buChar char="Ø"/>
            </a:pPr>
            <a:r>
              <a:rPr lang="en-US" dirty="0"/>
              <a:t>Development of the boundary layer</a:t>
            </a:r>
          </a:p>
          <a:p>
            <a:pPr marL="1257300" lvl="2" indent="-342900" algn="l">
              <a:buFont typeface="Wingdings" pitchFamily="2" charset="2"/>
              <a:buChar char="Ø"/>
            </a:pPr>
            <a:r>
              <a:rPr lang="en-US" dirty="0"/>
              <a:t>Solar heating throughout the day</a:t>
            </a:r>
          </a:p>
          <a:p>
            <a:pPr marL="914400" lvl="1" indent="-457200" algn="l">
              <a:buFont typeface="Wingdings" pitchFamily="2" charset="2"/>
              <a:buChar char="Ø"/>
            </a:pPr>
            <a:r>
              <a:rPr lang="en-US" dirty="0"/>
              <a:t>Variable environmental lapse rate</a:t>
            </a:r>
          </a:p>
          <a:p>
            <a:pPr marL="1257300" lvl="2" indent="-342900" algn="l">
              <a:buFont typeface="Wingdings" pitchFamily="2" charset="2"/>
              <a:buChar char="Ø"/>
            </a:pPr>
            <a:r>
              <a:rPr lang="en-US" dirty="0"/>
              <a:t>Constant lapse rate assumed</a:t>
            </a:r>
          </a:p>
          <a:p>
            <a:pPr marL="914400" lvl="1" indent="-457200" algn="l">
              <a:buFont typeface="Wingdings" pitchFamily="2" charset="2"/>
              <a:buChar char="Ø"/>
            </a:pPr>
            <a:r>
              <a:rPr lang="en-US" dirty="0"/>
              <a:t>Condensation</a:t>
            </a:r>
          </a:p>
          <a:p>
            <a:pPr marL="1257300" lvl="2" indent="-342900" algn="l">
              <a:buFont typeface="Wingdings" pitchFamily="2" charset="2"/>
              <a:buChar char="Ø"/>
            </a:pPr>
            <a:r>
              <a:rPr lang="en-US" dirty="0"/>
              <a:t>Does the plume rise past LCL? – becoming a </a:t>
            </a:r>
            <a:r>
              <a:rPr lang="en-US" dirty="0" err="1"/>
              <a:t>pyrocumulus</a:t>
            </a:r>
            <a:r>
              <a:rPr lang="en-US" dirty="0"/>
              <a:t> cloud</a:t>
            </a:r>
          </a:p>
          <a:p>
            <a:pPr marL="914400" lvl="1" indent="-457200" algn="l">
              <a:buFont typeface="Wingdings" pitchFamily="2" charset="2"/>
              <a:buChar char="Ø"/>
            </a:pPr>
            <a:r>
              <a:rPr lang="en-US" dirty="0"/>
              <a:t>Vertical wind shear</a:t>
            </a:r>
          </a:p>
          <a:p>
            <a:pPr marL="1257300" lvl="2" indent="-342900" algn="l">
              <a:buFont typeface="Wingdings" pitchFamily="2" charset="2"/>
              <a:buChar char="Ø"/>
            </a:pPr>
            <a:r>
              <a:rPr lang="en-US" dirty="0"/>
              <a:t>Not considered – the calculated height is the maximum height possible</a:t>
            </a:r>
          </a:p>
          <a:p>
            <a:pPr marL="914400" lvl="1" indent="-457200" algn="l">
              <a:buFont typeface="Wingdings" pitchFamily="2" charset="2"/>
              <a:buChar char="Ø"/>
            </a:pPr>
            <a:r>
              <a:rPr lang="en-US" dirty="0"/>
              <a:t>Energy balance</a:t>
            </a:r>
          </a:p>
          <a:p>
            <a:pPr marL="1257300" lvl="2" indent="-342900" algn="l">
              <a:buFont typeface="Wingdings" pitchFamily="2" charset="2"/>
              <a:buChar char="Ø"/>
            </a:pPr>
            <a:r>
              <a:rPr lang="en-US" dirty="0"/>
              <a:t>Heat loss?</a:t>
            </a:r>
          </a:p>
        </p:txBody>
      </p:sp>
    </p:spTree>
    <p:extLst>
      <p:ext uri="{BB962C8B-B14F-4D97-AF65-F5344CB8AC3E}">
        <p14:creationId xmlns:p14="http://schemas.microsoft.com/office/powerpoint/2010/main" val="4101150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extBox 105">
            <a:extLst>
              <a:ext uri="{FF2B5EF4-FFF2-40B4-BE49-F238E27FC236}">
                <a16:creationId xmlns:a16="http://schemas.microsoft.com/office/drawing/2014/main" id="{3BB11963-44F1-BD47-9380-2B76DF29C61D}"/>
              </a:ext>
            </a:extLst>
          </p:cNvPr>
          <p:cNvSpPr txBox="1"/>
          <p:nvPr/>
        </p:nvSpPr>
        <p:spPr>
          <a:xfrm>
            <a:off x="493386" y="371250"/>
            <a:ext cx="649796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Plume Evolution</a:t>
            </a:r>
          </a:p>
        </p:txBody>
      </p:sp>
      <p:sp>
        <p:nvSpPr>
          <p:cNvPr id="19" name="Rectangle 18">
            <a:extLst>
              <a:ext uri="{FF2B5EF4-FFF2-40B4-BE49-F238E27FC236}">
                <a16:creationId xmlns:a16="http://schemas.microsoft.com/office/drawing/2014/main" id="{70EB94CE-BD6F-FB44-870A-0595ACA1E644}"/>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TextBox 321">
            <a:extLst>
              <a:ext uri="{FF2B5EF4-FFF2-40B4-BE49-F238E27FC236}">
                <a16:creationId xmlns:a16="http://schemas.microsoft.com/office/drawing/2014/main" id="{5DB82176-BF97-D748-A85D-8C7DEDFF0B17}"/>
              </a:ext>
            </a:extLst>
          </p:cNvPr>
          <p:cNvSpPr txBox="1"/>
          <p:nvPr/>
        </p:nvSpPr>
        <p:spPr>
          <a:xfrm>
            <a:off x="165423" y="6433185"/>
            <a:ext cx="7037327" cy="246221"/>
          </a:xfrm>
          <a:prstGeom prst="rect">
            <a:avLst/>
          </a:prstGeom>
          <a:noFill/>
        </p:spPr>
        <p:txBody>
          <a:bodyPr wrap="square" rtlCol="0">
            <a:spAutoFit/>
          </a:bodyPr>
          <a:lstStyle/>
          <a:p>
            <a:r>
              <a:rPr lang="en-US" sz="1000" dirty="0" err="1"/>
              <a:t>Crutzen</a:t>
            </a:r>
            <a:r>
              <a:rPr lang="en-US" sz="1000" dirty="0"/>
              <a:t> 1979; Talukdar et al., 1995; Roberts et al., 2007; Fischer et al., 2014</a:t>
            </a:r>
          </a:p>
        </p:txBody>
      </p:sp>
      <p:pic>
        <p:nvPicPr>
          <p:cNvPr id="325" name="Picture 324">
            <a:extLst>
              <a:ext uri="{FF2B5EF4-FFF2-40B4-BE49-F238E27FC236}">
                <a16:creationId xmlns:a16="http://schemas.microsoft.com/office/drawing/2014/main" id="{BD202053-AEFF-C944-9403-FCD329A10E13}"/>
              </a:ext>
            </a:extLst>
          </p:cNvPr>
          <p:cNvPicPr>
            <a:picLocks noChangeAspect="1"/>
          </p:cNvPicPr>
          <p:nvPr/>
        </p:nvPicPr>
        <p:blipFill>
          <a:blip r:embed="rId3"/>
          <a:stretch>
            <a:fillRect/>
          </a:stretch>
        </p:blipFill>
        <p:spPr>
          <a:xfrm>
            <a:off x="9464034" y="6073255"/>
            <a:ext cx="2443926" cy="563982"/>
          </a:xfrm>
          <a:prstGeom prst="rect">
            <a:avLst/>
          </a:prstGeom>
        </p:spPr>
      </p:pic>
      <p:sp>
        <p:nvSpPr>
          <p:cNvPr id="14" name="TextBox 13">
            <a:extLst>
              <a:ext uri="{FF2B5EF4-FFF2-40B4-BE49-F238E27FC236}">
                <a16:creationId xmlns:a16="http://schemas.microsoft.com/office/drawing/2014/main" id="{71F0AF45-6B88-044D-93AE-F4BCCA1334FE}"/>
              </a:ext>
            </a:extLst>
          </p:cNvPr>
          <p:cNvSpPr txBox="1"/>
          <p:nvPr/>
        </p:nvSpPr>
        <p:spPr>
          <a:xfrm>
            <a:off x="459634" y="1173121"/>
            <a:ext cx="598712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Open biomass burning</a:t>
            </a:r>
          </a:p>
        </p:txBody>
      </p:sp>
      <p:sp>
        <p:nvSpPr>
          <p:cNvPr id="15" name="TextBox 14">
            <a:extLst>
              <a:ext uri="{FF2B5EF4-FFF2-40B4-BE49-F238E27FC236}">
                <a16:creationId xmlns:a16="http://schemas.microsoft.com/office/drawing/2014/main" id="{80E92A51-B60A-5040-B334-8476B41D2626}"/>
              </a:ext>
            </a:extLst>
          </p:cNvPr>
          <p:cNvSpPr txBox="1"/>
          <p:nvPr/>
        </p:nvSpPr>
        <p:spPr>
          <a:xfrm>
            <a:off x="1494694" y="4436384"/>
            <a:ext cx="7686870" cy="1754326"/>
          </a:xfrm>
          <a:prstGeom prst="rect">
            <a:avLst/>
          </a:prstGeom>
          <a:noFill/>
        </p:spPr>
        <p:txBody>
          <a:bodyPr wrap="square" rtlCol="0">
            <a:spAutoFit/>
          </a:bodyPr>
          <a:lstStyle/>
          <a:p>
            <a:r>
              <a:rPr lang="en-US" b="1" dirty="0"/>
              <a:t>Biomass burning (BB)</a:t>
            </a:r>
          </a:p>
          <a:p>
            <a:pPr marL="285750" indent="-285750">
              <a:buFont typeface="Arial" panose="020B0604020202020204" pitchFamily="34" charset="0"/>
              <a:buChar char="•"/>
            </a:pPr>
            <a:r>
              <a:rPr lang="en-US" dirty="0"/>
              <a:t>E.g. wildfires, prescribed agricultural burning, forest management burns</a:t>
            </a:r>
          </a:p>
          <a:p>
            <a:pPr marL="285750" indent="-285750">
              <a:buFont typeface="Arial" panose="020B0604020202020204" pitchFamily="34" charset="0"/>
              <a:buChar char="•"/>
            </a:pPr>
            <a:r>
              <a:rPr lang="en-US" dirty="0"/>
              <a:t>Accounted for 32% of PM2.5 emitted in the US (NEI 2014)</a:t>
            </a:r>
          </a:p>
          <a:p>
            <a:pPr marL="285750" indent="-285750">
              <a:buFont typeface="Arial" panose="020B0604020202020204" pitchFamily="34" charset="0"/>
              <a:buChar char="•"/>
            </a:pPr>
            <a:r>
              <a:rPr lang="en-US" dirty="0"/>
              <a:t>Complex mixture of VOCs, NOx and particles emitted from primary emission</a:t>
            </a:r>
          </a:p>
          <a:p>
            <a:pPr marL="285750" indent="-285750">
              <a:buFont typeface="Arial" panose="020B0604020202020204" pitchFamily="34" charset="0"/>
              <a:buChar char="•"/>
            </a:pPr>
            <a:r>
              <a:rPr lang="en-US" dirty="0"/>
              <a:t>O</a:t>
            </a:r>
            <a:r>
              <a:rPr lang="en-US" baseline="-25000" dirty="0"/>
              <a:t>3</a:t>
            </a:r>
            <a:r>
              <a:rPr lang="en-US" dirty="0"/>
              <a:t> and PAN enhancement in plumes of several types of BB</a:t>
            </a:r>
          </a:p>
          <a:p>
            <a:pPr marL="285750" indent="-285750">
              <a:buFont typeface="Arial" panose="020B0604020202020204" pitchFamily="34" charset="0"/>
              <a:buChar char="•"/>
            </a:pPr>
            <a:endParaRPr lang="en-US" dirty="0"/>
          </a:p>
        </p:txBody>
      </p:sp>
      <p:grpSp>
        <p:nvGrpSpPr>
          <p:cNvPr id="16" name="Group 15">
            <a:extLst>
              <a:ext uri="{FF2B5EF4-FFF2-40B4-BE49-F238E27FC236}">
                <a16:creationId xmlns:a16="http://schemas.microsoft.com/office/drawing/2014/main" id="{368AC65C-EF13-6144-B8AE-76F8CDCA9130}"/>
              </a:ext>
            </a:extLst>
          </p:cNvPr>
          <p:cNvGrpSpPr/>
          <p:nvPr/>
        </p:nvGrpSpPr>
        <p:grpSpPr>
          <a:xfrm>
            <a:off x="1538975" y="1384927"/>
            <a:ext cx="8395439" cy="2631679"/>
            <a:chOff x="1879937" y="1446921"/>
            <a:chExt cx="8704565" cy="2779510"/>
          </a:xfrm>
        </p:grpSpPr>
        <p:pic>
          <p:nvPicPr>
            <p:cNvPr id="17" name="Picture 16">
              <a:extLst>
                <a:ext uri="{FF2B5EF4-FFF2-40B4-BE49-F238E27FC236}">
                  <a16:creationId xmlns:a16="http://schemas.microsoft.com/office/drawing/2014/main" id="{51977799-8577-3641-8071-4EE78CD49CF3}"/>
                </a:ext>
              </a:extLst>
            </p:cNvPr>
            <p:cNvPicPr>
              <a:picLocks noChangeAspect="1"/>
            </p:cNvPicPr>
            <p:nvPr/>
          </p:nvPicPr>
          <p:blipFill>
            <a:blip r:embed="rId4"/>
            <a:stretch>
              <a:fillRect/>
            </a:stretch>
          </p:blipFill>
          <p:spPr>
            <a:xfrm>
              <a:off x="1879937" y="1971171"/>
              <a:ext cx="2579562" cy="1928710"/>
            </a:xfrm>
            <a:prstGeom prst="rect">
              <a:avLst/>
            </a:prstGeom>
          </p:spPr>
        </p:pic>
        <p:grpSp>
          <p:nvGrpSpPr>
            <p:cNvPr id="18" name="Group 17">
              <a:extLst>
                <a:ext uri="{FF2B5EF4-FFF2-40B4-BE49-F238E27FC236}">
                  <a16:creationId xmlns:a16="http://schemas.microsoft.com/office/drawing/2014/main" id="{D8B7E0A0-13BC-AF4D-A86A-ACBF3F72ECA3}"/>
                </a:ext>
              </a:extLst>
            </p:cNvPr>
            <p:cNvGrpSpPr/>
            <p:nvPr/>
          </p:nvGrpSpPr>
          <p:grpSpPr>
            <a:xfrm>
              <a:off x="6341006" y="1446921"/>
              <a:ext cx="4243496" cy="2779510"/>
              <a:chOff x="1064871" y="1724352"/>
              <a:chExt cx="5149942" cy="2705757"/>
            </a:xfrm>
          </p:grpSpPr>
          <p:pic>
            <p:nvPicPr>
              <p:cNvPr id="44" name="Picture 43">
                <a:extLst>
                  <a:ext uri="{FF2B5EF4-FFF2-40B4-BE49-F238E27FC236}">
                    <a16:creationId xmlns:a16="http://schemas.microsoft.com/office/drawing/2014/main" id="{B2DA8FBA-62E3-124B-88E4-38A525E545F5}"/>
                  </a:ext>
                </a:extLst>
              </p:cNvPr>
              <p:cNvPicPr>
                <a:picLocks noChangeAspect="1"/>
              </p:cNvPicPr>
              <p:nvPr/>
            </p:nvPicPr>
            <p:blipFill>
              <a:blip r:embed="rId5"/>
              <a:stretch>
                <a:fillRect/>
              </a:stretch>
            </p:blipFill>
            <p:spPr>
              <a:xfrm>
                <a:off x="1168685" y="1847736"/>
                <a:ext cx="4588357" cy="2271864"/>
              </a:xfrm>
              <a:prstGeom prst="rect">
                <a:avLst/>
              </a:prstGeom>
            </p:spPr>
          </p:pic>
          <p:sp>
            <p:nvSpPr>
              <p:cNvPr id="45" name="Rectangle 44">
                <a:extLst>
                  <a:ext uri="{FF2B5EF4-FFF2-40B4-BE49-F238E27FC236}">
                    <a16:creationId xmlns:a16="http://schemas.microsoft.com/office/drawing/2014/main" id="{9C25915E-00A7-9545-AFB6-E2360D4F2FBC}"/>
                  </a:ext>
                </a:extLst>
              </p:cNvPr>
              <p:cNvSpPr/>
              <p:nvPr/>
            </p:nvSpPr>
            <p:spPr>
              <a:xfrm>
                <a:off x="1064871" y="1724352"/>
                <a:ext cx="5067921" cy="2705757"/>
              </a:xfrm>
              <a:prstGeom prst="rect">
                <a:avLst/>
              </a:prstGeom>
              <a:noFill/>
              <a:ln w="508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6" name="TextBox 45">
                <a:extLst>
                  <a:ext uri="{FF2B5EF4-FFF2-40B4-BE49-F238E27FC236}">
                    <a16:creationId xmlns:a16="http://schemas.microsoft.com/office/drawing/2014/main" id="{752B307E-503B-CB4E-9B50-2D34D8188B6F}"/>
                  </a:ext>
                </a:extLst>
              </p:cNvPr>
              <p:cNvSpPr txBox="1"/>
              <p:nvPr/>
            </p:nvSpPr>
            <p:spPr>
              <a:xfrm>
                <a:off x="3302604" y="4134649"/>
                <a:ext cx="2912209" cy="276999"/>
              </a:xfrm>
              <a:prstGeom prst="rect">
                <a:avLst/>
              </a:prstGeom>
              <a:noFill/>
            </p:spPr>
            <p:txBody>
              <a:bodyPr wrap="square" rtlCol="0">
                <a:spAutoFit/>
              </a:bodyPr>
              <a:lstStyle/>
              <a:p>
                <a:r>
                  <a:rPr lang="en-US" sz="1200" dirty="0"/>
                  <a:t>Rapid Photochemistry in plumes</a:t>
                </a:r>
              </a:p>
            </p:txBody>
          </p:sp>
        </p:grpSp>
        <p:sp>
          <p:nvSpPr>
            <p:cNvPr id="20" name="TextBox 19">
              <a:extLst>
                <a:ext uri="{FF2B5EF4-FFF2-40B4-BE49-F238E27FC236}">
                  <a16:creationId xmlns:a16="http://schemas.microsoft.com/office/drawing/2014/main" id="{BECFF2FA-9434-C946-84F2-5CBD6A40785A}"/>
                </a:ext>
              </a:extLst>
            </p:cNvPr>
            <p:cNvSpPr txBox="1"/>
            <p:nvPr/>
          </p:nvSpPr>
          <p:spPr>
            <a:xfrm>
              <a:off x="2087791" y="3902876"/>
              <a:ext cx="1864506"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Open Biomass Burning</a:t>
              </a:r>
            </a:p>
          </p:txBody>
        </p:sp>
        <p:sp>
          <p:nvSpPr>
            <p:cNvPr id="21" name="Up Arrow 20">
              <a:extLst>
                <a:ext uri="{FF2B5EF4-FFF2-40B4-BE49-F238E27FC236}">
                  <a16:creationId xmlns:a16="http://schemas.microsoft.com/office/drawing/2014/main" id="{B61968F7-AF1E-8941-8629-BF3073587603}"/>
                </a:ext>
              </a:extLst>
            </p:cNvPr>
            <p:cNvSpPr/>
            <p:nvPr/>
          </p:nvSpPr>
          <p:spPr>
            <a:xfrm rot="5400000">
              <a:off x="4448451" y="2263709"/>
              <a:ext cx="2103944" cy="1451388"/>
            </a:xfrm>
            <a:prstGeom prst="upArrow">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815926A-CB01-0147-BAD1-D9006DA64B71}"/>
                </a:ext>
              </a:extLst>
            </p:cNvPr>
            <p:cNvSpPr txBox="1"/>
            <p:nvPr/>
          </p:nvSpPr>
          <p:spPr>
            <a:xfrm>
              <a:off x="4840135" y="2590020"/>
              <a:ext cx="1305281" cy="646331"/>
            </a:xfrm>
            <a:prstGeom prst="rect">
              <a:avLst/>
            </a:prstGeom>
            <a:noFill/>
          </p:spPr>
          <p:txBody>
            <a:bodyPr wrap="square" rtlCol="0">
              <a:spAutoFit/>
            </a:bodyPr>
            <a:lstStyle/>
            <a:p>
              <a:r>
                <a:rPr lang="en-US" sz="1200" b="1" dirty="0">
                  <a:latin typeface="Calibri" panose="020F0502020204030204" pitchFamily="34" charset="0"/>
                  <a:cs typeface="Calibri" panose="020F0502020204030204" pitchFamily="34" charset="0"/>
                </a:rPr>
                <a:t>chemical and physical transformation</a:t>
              </a:r>
            </a:p>
          </p:txBody>
        </p:sp>
        <p:grpSp>
          <p:nvGrpSpPr>
            <p:cNvPr id="23" name="Group 22">
              <a:extLst>
                <a:ext uri="{FF2B5EF4-FFF2-40B4-BE49-F238E27FC236}">
                  <a16:creationId xmlns:a16="http://schemas.microsoft.com/office/drawing/2014/main" id="{F0D838E0-B930-EE46-B133-319060B215B9}"/>
                </a:ext>
              </a:extLst>
            </p:cNvPr>
            <p:cNvGrpSpPr/>
            <p:nvPr/>
          </p:nvGrpSpPr>
          <p:grpSpPr>
            <a:xfrm>
              <a:off x="6816485" y="3956716"/>
              <a:ext cx="129286" cy="129163"/>
              <a:chOff x="7515367" y="4038600"/>
              <a:chExt cx="185864" cy="203644"/>
            </a:xfrm>
          </p:grpSpPr>
          <p:sp>
            <p:nvSpPr>
              <p:cNvPr id="42" name="Oval 41">
                <a:extLst>
                  <a:ext uri="{FF2B5EF4-FFF2-40B4-BE49-F238E27FC236}">
                    <a16:creationId xmlns:a16="http://schemas.microsoft.com/office/drawing/2014/main" id="{2C881175-37E0-604F-8566-CDCD36C8499F}"/>
                  </a:ext>
                </a:extLst>
              </p:cNvPr>
              <p:cNvSpPr/>
              <p:nvPr/>
            </p:nvSpPr>
            <p:spPr>
              <a:xfrm>
                <a:off x="7515367" y="4038600"/>
                <a:ext cx="185864" cy="203644"/>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F1A0C8D-C27D-FF4D-B474-C020F160AAA7}"/>
                  </a:ext>
                </a:extLst>
              </p:cNvPr>
              <p:cNvSpPr/>
              <p:nvPr/>
            </p:nvSpPr>
            <p:spPr>
              <a:xfrm>
                <a:off x="7570619" y="4091066"/>
                <a:ext cx="74034" cy="97491"/>
              </a:xfrm>
              <a:prstGeom prst="ellips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F937F6B2-E2EC-0240-A764-21E097153788}"/>
                </a:ext>
              </a:extLst>
            </p:cNvPr>
            <p:cNvGrpSpPr/>
            <p:nvPr/>
          </p:nvGrpSpPr>
          <p:grpSpPr>
            <a:xfrm>
              <a:off x="6714245" y="3281987"/>
              <a:ext cx="129286" cy="129163"/>
              <a:chOff x="7515367" y="4038600"/>
              <a:chExt cx="185864" cy="203644"/>
            </a:xfrm>
          </p:grpSpPr>
          <p:sp>
            <p:nvSpPr>
              <p:cNvPr id="40" name="Oval 39">
                <a:extLst>
                  <a:ext uri="{FF2B5EF4-FFF2-40B4-BE49-F238E27FC236}">
                    <a16:creationId xmlns:a16="http://schemas.microsoft.com/office/drawing/2014/main" id="{E15766E7-A742-8A49-960C-3ADC7635A356}"/>
                  </a:ext>
                </a:extLst>
              </p:cNvPr>
              <p:cNvSpPr/>
              <p:nvPr/>
            </p:nvSpPr>
            <p:spPr>
              <a:xfrm>
                <a:off x="7515367" y="4038600"/>
                <a:ext cx="185864" cy="203644"/>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26047B4-E46E-204A-B57D-095E2BD7C5ED}"/>
                  </a:ext>
                </a:extLst>
              </p:cNvPr>
              <p:cNvSpPr/>
              <p:nvPr/>
            </p:nvSpPr>
            <p:spPr>
              <a:xfrm>
                <a:off x="7570619" y="4091066"/>
                <a:ext cx="74034" cy="97491"/>
              </a:xfrm>
              <a:prstGeom prst="ellips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55A67216-395A-E44E-927E-E59FDBBF911F}"/>
                </a:ext>
              </a:extLst>
            </p:cNvPr>
            <p:cNvGrpSpPr/>
            <p:nvPr/>
          </p:nvGrpSpPr>
          <p:grpSpPr>
            <a:xfrm>
              <a:off x="7249649" y="3912871"/>
              <a:ext cx="129286" cy="129163"/>
              <a:chOff x="7515367" y="4038600"/>
              <a:chExt cx="185864" cy="203644"/>
            </a:xfrm>
          </p:grpSpPr>
          <p:sp>
            <p:nvSpPr>
              <p:cNvPr id="38" name="Oval 37">
                <a:extLst>
                  <a:ext uri="{FF2B5EF4-FFF2-40B4-BE49-F238E27FC236}">
                    <a16:creationId xmlns:a16="http://schemas.microsoft.com/office/drawing/2014/main" id="{7D37C220-DC85-EF4E-A9E5-A2D9C313F0CB}"/>
                  </a:ext>
                </a:extLst>
              </p:cNvPr>
              <p:cNvSpPr/>
              <p:nvPr/>
            </p:nvSpPr>
            <p:spPr>
              <a:xfrm>
                <a:off x="7515367" y="4038600"/>
                <a:ext cx="185864" cy="203644"/>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4AB4EC1-A72A-2540-9F5A-8F81B199AD7E}"/>
                  </a:ext>
                </a:extLst>
              </p:cNvPr>
              <p:cNvSpPr/>
              <p:nvPr/>
            </p:nvSpPr>
            <p:spPr>
              <a:xfrm>
                <a:off x="7570619" y="4091066"/>
                <a:ext cx="74034" cy="97491"/>
              </a:xfrm>
              <a:prstGeom prst="ellips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1E9B719B-47D9-5542-B041-B32401C7B343}"/>
                </a:ext>
              </a:extLst>
            </p:cNvPr>
            <p:cNvGrpSpPr/>
            <p:nvPr/>
          </p:nvGrpSpPr>
          <p:grpSpPr>
            <a:xfrm>
              <a:off x="7211216" y="3787781"/>
              <a:ext cx="129286" cy="129163"/>
              <a:chOff x="7515367" y="4038600"/>
              <a:chExt cx="185864" cy="203644"/>
            </a:xfrm>
          </p:grpSpPr>
          <p:sp>
            <p:nvSpPr>
              <p:cNvPr id="36" name="Oval 35">
                <a:extLst>
                  <a:ext uri="{FF2B5EF4-FFF2-40B4-BE49-F238E27FC236}">
                    <a16:creationId xmlns:a16="http://schemas.microsoft.com/office/drawing/2014/main" id="{89C0BF08-B383-FB48-87E4-575DBB6D173B}"/>
                  </a:ext>
                </a:extLst>
              </p:cNvPr>
              <p:cNvSpPr/>
              <p:nvPr/>
            </p:nvSpPr>
            <p:spPr>
              <a:xfrm>
                <a:off x="7515367" y="4038600"/>
                <a:ext cx="185864" cy="203644"/>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E69DAFC-9875-5141-940E-46C600A00DB6}"/>
                  </a:ext>
                </a:extLst>
              </p:cNvPr>
              <p:cNvSpPr/>
              <p:nvPr/>
            </p:nvSpPr>
            <p:spPr>
              <a:xfrm>
                <a:off x="7570619" y="4091066"/>
                <a:ext cx="74034" cy="97491"/>
              </a:xfrm>
              <a:prstGeom prst="ellips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8B9BFD8E-F52B-504F-9C0B-11D596A6440D}"/>
                </a:ext>
              </a:extLst>
            </p:cNvPr>
            <p:cNvGrpSpPr/>
            <p:nvPr/>
          </p:nvGrpSpPr>
          <p:grpSpPr>
            <a:xfrm>
              <a:off x="7146920" y="3238823"/>
              <a:ext cx="232015" cy="225310"/>
              <a:chOff x="7515367" y="4038600"/>
              <a:chExt cx="185864" cy="203644"/>
            </a:xfrm>
          </p:grpSpPr>
          <p:sp>
            <p:nvSpPr>
              <p:cNvPr id="34" name="Oval 33">
                <a:extLst>
                  <a:ext uri="{FF2B5EF4-FFF2-40B4-BE49-F238E27FC236}">
                    <a16:creationId xmlns:a16="http://schemas.microsoft.com/office/drawing/2014/main" id="{3AD29E3D-F8A7-1A45-83E4-831ADB1D6858}"/>
                  </a:ext>
                </a:extLst>
              </p:cNvPr>
              <p:cNvSpPr/>
              <p:nvPr/>
            </p:nvSpPr>
            <p:spPr>
              <a:xfrm>
                <a:off x="7515367" y="4038600"/>
                <a:ext cx="185864" cy="203644"/>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10BA09A-3413-764E-8148-DFF9B7347DA0}"/>
                  </a:ext>
                </a:extLst>
              </p:cNvPr>
              <p:cNvSpPr/>
              <p:nvPr/>
            </p:nvSpPr>
            <p:spPr>
              <a:xfrm>
                <a:off x="7570619" y="4091066"/>
                <a:ext cx="74034" cy="97491"/>
              </a:xfrm>
              <a:prstGeom prst="ellips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2F346607-C197-964E-8BB4-BC18F60DDA2E}"/>
                </a:ext>
              </a:extLst>
            </p:cNvPr>
            <p:cNvGrpSpPr/>
            <p:nvPr/>
          </p:nvGrpSpPr>
          <p:grpSpPr>
            <a:xfrm>
              <a:off x="6968424" y="3510629"/>
              <a:ext cx="129286" cy="129163"/>
              <a:chOff x="7515367" y="4038600"/>
              <a:chExt cx="185864" cy="203644"/>
            </a:xfrm>
          </p:grpSpPr>
          <p:sp>
            <p:nvSpPr>
              <p:cNvPr id="32" name="Oval 31">
                <a:extLst>
                  <a:ext uri="{FF2B5EF4-FFF2-40B4-BE49-F238E27FC236}">
                    <a16:creationId xmlns:a16="http://schemas.microsoft.com/office/drawing/2014/main" id="{01324055-3C7F-BE45-A849-3E87B438B79A}"/>
                  </a:ext>
                </a:extLst>
              </p:cNvPr>
              <p:cNvSpPr/>
              <p:nvPr/>
            </p:nvSpPr>
            <p:spPr>
              <a:xfrm>
                <a:off x="7515367" y="4038600"/>
                <a:ext cx="185864" cy="203644"/>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65127D3-1388-E246-9905-DCDC615C8810}"/>
                  </a:ext>
                </a:extLst>
              </p:cNvPr>
              <p:cNvSpPr/>
              <p:nvPr/>
            </p:nvSpPr>
            <p:spPr>
              <a:xfrm>
                <a:off x="7570619" y="4091066"/>
                <a:ext cx="74034" cy="97491"/>
              </a:xfrm>
              <a:prstGeom prst="ellipse">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29DC68D5-1525-1C48-B58C-F2E7F59E64FA}"/>
                </a:ext>
              </a:extLst>
            </p:cNvPr>
            <p:cNvSpPr txBox="1"/>
            <p:nvPr/>
          </p:nvSpPr>
          <p:spPr>
            <a:xfrm>
              <a:off x="6601749" y="3682588"/>
              <a:ext cx="684763" cy="276999"/>
            </a:xfrm>
            <a:prstGeom prst="rect">
              <a:avLst/>
            </a:prstGeom>
            <a:noFill/>
          </p:spPr>
          <p:txBody>
            <a:bodyPr wrap="square" rtlCol="0">
              <a:spAutoFit/>
            </a:bodyPr>
            <a:lstStyle/>
            <a:p>
              <a:r>
                <a:rPr lang="en-US" sz="1200" dirty="0"/>
                <a:t>Aerosol</a:t>
              </a:r>
            </a:p>
          </p:txBody>
        </p:sp>
        <p:sp>
          <p:nvSpPr>
            <p:cNvPr id="31" name="TextBox 30">
              <a:extLst>
                <a:ext uri="{FF2B5EF4-FFF2-40B4-BE49-F238E27FC236}">
                  <a16:creationId xmlns:a16="http://schemas.microsoft.com/office/drawing/2014/main" id="{E9AC53AC-9156-0044-8337-4E54B9E5979F}"/>
                </a:ext>
              </a:extLst>
            </p:cNvPr>
            <p:cNvSpPr txBox="1"/>
            <p:nvPr/>
          </p:nvSpPr>
          <p:spPr>
            <a:xfrm>
              <a:off x="7111233" y="1816195"/>
              <a:ext cx="535403" cy="369332"/>
            </a:xfrm>
            <a:prstGeom prst="rect">
              <a:avLst/>
            </a:prstGeom>
            <a:noFill/>
          </p:spPr>
          <p:txBody>
            <a:bodyPr wrap="square" rtlCol="0">
              <a:spAutoFit/>
            </a:bodyPr>
            <a:lstStyle/>
            <a:p>
              <a:r>
                <a:rPr lang="en-US" b="1" dirty="0">
                  <a:solidFill>
                    <a:schemeClr val="accent2">
                      <a:lumMod val="75000"/>
                    </a:schemeClr>
                  </a:solidFill>
                </a:rPr>
                <a:t>O</a:t>
              </a:r>
              <a:r>
                <a:rPr lang="en-US" b="1" baseline="-25000" dirty="0">
                  <a:solidFill>
                    <a:schemeClr val="accent2">
                      <a:lumMod val="75000"/>
                    </a:schemeClr>
                  </a:solidFill>
                </a:rPr>
                <a:t>3</a:t>
              </a:r>
            </a:p>
          </p:txBody>
        </p:sp>
      </p:grpSp>
    </p:spTree>
    <p:extLst>
      <p:ext uri="{BB962C8B-B14F-4D97-AF65-F5344CB8AC3E}">
        <p14:creationId xmlns:p14="http://schemas.microsoft.com/office/powerpoint/2010/main" val="511533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EB94CE-BD6F-FB44-870A-0595ACA1E644}"/>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426292C-94C4-1842-AD0B-388A32EBF5E2}"/>
              </a:ext>
            </a:extLst>
          </p:cNvPr>
          <p:cNvGrpSpPr/>
          <p:nvPr/>
        </p:nvGrpSpPr>
        <p:grpSpPr>
          <a:xfrm>
            <a:off x="131445" y="1695450"/>
            <a:ext cx="8783955" cy="5105400"/>
            <a:chOff x="55245" y="2704816"/>
            <a:chExt cx="6440805" cy="4153184"/>
          </a:xfrm>
        </p:grpSpPr>
        <p:grpSp>
          <p:nvGrpSpPr>
            <p:cNvPr id="15" name="Group 14">
              <a:extLst>
                <a:ext uri="{FF2B5EF4-FFF2-40B4-BE49-F238E27FC236}">
                  <a16:creationId xmlns:a16="http://schemas.microsoft.com/office/drawing/2014/main" id="{F8BBF899-3226-DE4B-999A-F476E321768A}"/>
                </a:ext>
              </a:extLst>
            </p:cNvPr>
            <p:cNvGrpSpPr/>
            <p:nvPr/>
          </p:nvGrpSpPr>
          <p:grpSpPr>
            <a:xfrm>
              <a:off x="55245" y="3684750"/>
              <a:ext cx="6440805" cy="3173250"/>
              <a:chOff x="241377" y="2862662"/>
              <a:chExt cx="6705546" cy="3527775"/>
            </a:xfrm>
          </p:grpSpPr>
          <p:pic>
            <p:nvPicPr>
              <p:cNvPr id="16" name="Picture 15">
                <a:extLst>
                  <a:ext uri="{FF2B5EF4-FFF2-40B4-BE49-F238E27FC236}">
                    <a16:creationId xmlns:a16="http://schemas.microsoft.com/office/drawing/2014/main" id="{3CC697D3-C57B-E248-9ABD-8AB5A2029F86}"/>
                  </a:ext>
                </a:extLst>
              </p:cNvPr>
              <p:cNvPicPr>
                <a:picLocks noChangeAspect="1"/>
              </p:cNvPicPr>
              <p:nvPr/>
            </p:nvPicPr>
            <p:blipFill>
              <a:blip r:embed="rId2"/>
              <a:stretch>
                <a:fillRect/>
              </a:stretch>
            </p:blipFill>
            <p:spPr>
              <a:xfrm rot="17676306">
                <a:off x="1688099" y="4071998"/>
                <a:ext cx="1654225" cy="736872"/>
              </a:xfrm>
              <a:prstGeom prst="rect">
                <a:avLst/>
              </a:prstGeom>
              <a:effectLst>
                <a:outerShdw blurRad="50800" dist="50800" dir="5400000" sx="67000" sy="67000" algn="ctr" rotWithShape="0">
                  <a:srgbClr val="000000">
                    <a:alpha val="98000"/>
                  </a:srgbClr>
                </a:outerShdw>
              </a:effectLst>
            </p:spPr>
          </p:pic>
          <p:sp>
            <p:nvSpPr>
              <p:cNvPr id="18" name="Rectangle 17">
                <a:extLst>
                  <a:ext uri="{FF2B5EF4-FFF2-40B4-BE49-F238E27FC236}">
                    <a16:creationId xmlns:a16="http://schemas.microsoft.com/office/drawing/2014/main" id="{69C89CF3-2C72-5949-AF07-EA141ED4A942}"/>
                  </a:ext>
                </a:extLst>
              </p:cNvPr>
              <p:cNvSpPr/>
              <p:nvPr/>
            </p:nvSpPr>
            <p:spPr>
              <a:xfrm>
                <a:off x="241377" y="6153040"/>
                <a:ext cx="6705546" cy="237397"/>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0" descr="http://iconbazaar.com/bars/contributed/forest.gif">
                <a:hlinkClick r:id="rId3"/>
                <a:extLst>
                  <a:ext uri="{FF2B5EF4-FFF2-40B4-BE49-F238E27FC236}">
                    <a16:creationId xmlns:a16="http://schemas.microsoft.com/office/drawing/2014/main" id="{ED3B9C56-8616-074E-9D3F-152FAA773F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72421"/>
              <a:stretch>
                <a:fillRect/>
              </a:stretch>
            </p:blipFill>
            <p:spPr bwMode="auto">
              <a:xfrm>
                <a:off x="5171492" y="4412187"/>
                <a:ext cx="1223264" cy="94762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http://iconbazaar.com/bars/contributed/forest.gif">
                <a:hlinkClick r:id="rId3"/>
                <a:extLst>
                  <a:ext uri="{FF2B5EF4-FFF2-40B4-BE49-F238E27FC236}">
                    <a16:creationId xmlns:a16="http://schemas.microsoft.com/office/drawing/2014/main" id="{26562E78-3C49-794F-8712-147A6F2578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72421"/>
              <a:stretch>
                <a:fillRect/>
              </a:stretch>
            </p:blipFill>
            <p:spPr bwMode="auto">
              <a:xfrm>
                <a:off x="5364660" y="4580814"/>
                <a:ext cx="1223264" cy="573970"/>
              </a:xfrm>
              <a:prstGeom prst="rect">
                <a:avLst/>
              </a:prstGeom>
              <a:noFill/>
              <a:extLst>
                <a:ext uri="{909E8E84-426E-40DD-AFC4-6F175D3DCCD1}">
                  <a14:hiddenFill xmlns:a14="http://schemas.microsoft.com/office/drawing/2010/main">
                    <a:solidFill>
                      <a:srgbClr val="FFFFFF"/>
                    </a:solidFill>
                  </a14:hiddenFill>
                </a:ext>
              </a:extLst>
            </p:spPr>
          </p:pic>
          <p:sp>
            <p:nvSpPr>
              <p:cNvPr id="22" name="Trapezoid 21">
                <a:extLst>
                  <a:ext uri="{FF2B5EF4-FFF2-40B4-BE49-F238E27FC236}">
                    <a16:creationId xmlns:a16="http://schemas.microsoft.com/office/drawing/2014/main" id="{908929FF-BE9F-A74A-A43C-95E61B34FDF8}"/>
                  </a:ext>
                </a:extLst>
              </p:cNvPr>
              <p:cNvSpPr/>
              <p:nvPr/>
            </p:nvSpPr>
            <p:spPr>
              <a:xfrm>
                <a:off x="241377" y="5332599"/>
                <a:ext cx="6705546" cy="815095"/>
              </a:xfrm>
              <a:prstGeom prst="trapezoid">
                <a:avLst/>
              </a:prstGeom>
              <a:gradFill flip="none" rotWithShape="0">
                <a:gsLst>
                  <a:gs pos="0">
                    <a:schemeClr val="accent4">
                      <a:lumMod val="40000"/>
                      <a:lumOff val="60000"/>
                    </a:schemeClr>
                  </a:gs>
                  <a:gs pos="48000">
                    <a:schemeClr val="accent4">
                      <a:lumMod val="40000"/>
                      <a:lumOff val="60000"/>
                    </a:schemeClr>
                  </a:gs>
                  <a:gs pos="100000">
                    <a:schemeClr val="accent4">
                      <a:lumMod val="20000"/>
                      <a:lumOff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a:extLst>
                  <a:ext uri="{FF2B5EF4-FFF2-40B4-BE49-F238E27FC236}">
                    <a16:creationId xmlns:a16="http://schemas.microsoft.com/office/drawing/2014/main" id="{314B0782-20C4-704F-BFAB-A4E1CA315792}"/>
                  </a:ext>
                </a:extLst>
              </p:cNvPr>
              <p:cNvSpPr/>
              <p:nvPr/>
            </p:nvSpPr>
            <p:spPr>
              <a:xfrm>
                <a:off x="4716770" y="4980585"/>
                <a:ext cx="2037095" cy="434077"/>
              </a:xfrm>
              <a:custGeom>
                <a:avLst/>
                <a:gdLst>
                  <a:gd name="connsiteX0" fmla="*/ 0 w 1317926"/>
                  <a:gd name="connsiteY0" fmla="*/ 841781 h 883288"/>
                  <a:gd name="connsiteX1" fmla="*/ 0 w 1317926"/>
                  <a:gd name="connsiteY1" fmla="*/ 841781 h 883288"/>
                  <a:gd name="connsiteX2" fmla="*/ 29497 w 1317926"/>
                  <a:gd name="connsiteY2" fmla="*/ 709046 h 883288"/>
                  <a:gd name="connsiteX3" fmla="*/ 58994 w 1317926"/>
                  <a:gd name="connsiteY3" fmla="*/ 650052 h 883288"/>
                  <a:gd name="connsiteX4" fmla="*/ 73742 w 1317926"/>
                  <a:gd name="connsiteY4" fmla="*/ 605807 h 883288"/>
                  <a:gd name="connsiteX5" fmla="*/ 117987 w 1317926"/>
                  <a:gd name="connsiteY5" fmla="*/ 532065 h 883288"/>
                  <a:gd name="connsiteX6" fmla="*/ 132736 w 1317926"/>
                  <a:gd name="connsiteY6" fmla="*/ 487820 h 883288"/>
                  <a:gd name="connsiteX7" fmla="*/ 191729 w 1317926"/>
                  <a:gd name="connsiteY7" fmla="*/ 428827 h 883288"/>
                  <a:gd name="connsiteX8" fmla="*/ 324465 w 1317926"/>
                  <a:gd name="connsiteY8" fmla="*/ 281343 h 883288"/>
                  <a:gd name="connsiteX9" fmla="*/ 442452 w 1317926"/>
                  <a:gd name="connsiteY9" fmla="*/ 192852 h 883288"/>
                  <a:gd name="connsiteX10" fmla="*/ 634181 w 1317926"/>
                  <a:gd name="connsiteY10" fmla="*/ 89614 h 883288"/>
                  <a:gd name="connsiteX11" fmla="*/ 766916 w 1317926"/>
                  <a:gd name="connsiteY11" fmla="*/ 45369 h 883288"/>
                  <a:gd name="connsiteX12" fmla="*/ 884903 w 1317926"/>
                  <a:gd name="connsiteY12" fmla="*/ 30620 h 883288"/>
                  <a:gd name="connsiteX13" fmla="*/ 929148 w 1317926"/>
                  <a:gd name="connsiteY13" fmla="*/ 15872 h 883288"/>
                  <a:gd name="connsiteX14" fmla="*/ 1297858 w 1317926"/>
                  <a:gd name="connsiteY14" fmla="*/ 15872 h 883288"/>
                  <a:gd name="connsiteX15" fmla="*/ 1312607 w 1317926"/>
                  <a:gd name="connsiteY15" fmla="*/ 738543 h 883288"/>
                  <a:gd name="connsiteX16" fmla="*/ 1297858 w 1317926"/>
                  <a:gd name="connsiteY16" fmla="*/ 841781 h 883288"/>
                  <a:gd name="connsiteX17" fmla="*/ 840658 w 1317926"/>
                  <a:gd name="connsiteY17" fmla="*/ 856530 h 883288"/>
                  <a:gd name="connsiteX18" fmla="*/ 368710 w 1317926"/>
                  <a:gd name="connsiteY18" fmla="*/ 856530 h 883288"/>
                  <a:gd name="connsiteX19" fmla="*/ 235974 w 1317926"/>
                  <a:gd name="connsiteY19" fmla="*/ 841781 h 883288"/>
                  <a:gd name="connsiteX20" fmla="*/ 0 w 1317926"/>
                  <a:gd name="connsiteY20" fmla="*/ 841781 h 88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17926" h="883288">
                    <a:moveTo>
                      <a:pt x="0" y="841781"/>
                    </a:moveTo>
                    <a:lnTo>
                      <a:pt x="0" y="841781"/>
                    </a:lnTo>
                    <a:cubicBezTo>
                      <a:pt x="9832" y="797536"/>
                      <a:pt x="16168" y="752366"/>
                      <a:pt x="29497" y="709046"/>
                    </a:cubicBezTo>
                    <a:cubicBezTo>
                      <a:pt x="35963" y="688032"/>
                      <a:pt x="50333" y="670260"/>
                      <a:pt x="58994" y="650052"/>
                    </a:cubicBezTo>
                    <a:cubicBezTo>
                      <a:pt x="65118" y="635763"/>
                      <a:pt x="66790" y="619712"/>
                      <a:pt x="73742" y="605807"/>
                    </a:cubicBezTo>
                    <a:cubicBezTo>
                      <a:pt x="86562" y="580168"/>
                      <a:pt x="105167" y="557704"/>
                      <a:pt x="117987" y="532065"/>
                    </a:cubicBezTo>
                    <a:cubicBezTo>
                      <a:pt x="124940" y="518160"/>
                      <a:pt x="123700" y="500470"/>
                      <a:pt x="132736" y="487820"/>
                    </a:cubicBezTo>
                    <a:cubicBezTo>
                      <a:pt x="148900" y="465190"/>
                      <a:pt x="173416" y="449756"/>
                      <a:pt x="191729" y="428827"/>
                    </a:cubicBezTo>
                    <a:cubicBezTo>
                      <a:pt x="275996" y="332521"/>
                      <a:pt x="193148" y="393900"/>
                      <a:pt x="324465" y="281343"/>
                    </a:cubicBezTo>
                    <a:cubicBezTo>
                      <a:pt x="361791" y="249349"/>
                      <a:pt x="400763" y="218908"/>
                      <a:pt x="442452" y="192852"/>
                    </a:cubicBezTo>
                    <a:cubicBezTo>
                      <a:pt x="550155" y="125537"/>
                      <a:pt x="536063" y="124656"/>
                      <a:pt x="634181" y="89614"/>
                    </a:cubicBezTo>
                    <a:cubicBezTo>
                      <a:pt x="678102" y="73928"/>
                      <a:pt x="720638" y="51154"/>
                      <a:pt x="766916" y="45369"/>
                    </a:cubicBezTo>
                    <a:lnTo>
                      <a:pt x="884903" y="30620"/>
                    </a:lnTo>
                    <a:cubicBezTo>
                      <a:pt x="899651" y="25704"/>
                      <a:pt x="913904" y="18921"/>
                      <a:pt x="929148" y="15872"/>
                    </a:cubicBezTo>
                    <a:cubicBezTo>
                      <a:pt x="1077424" y="-13783"/>
                      <a:pt x="1106539" y="5243"/>
                      <a:pt x="1297858" y="15872"/>
                    </a:cubicBezTo>
                    <a:cubicBezTo>
                      <a:pt x="1302774" y="256762"/>
                      <a:pt x="1312607" y="497603"/>
                      <a:pt x="1312607" y="738543"/>
                    </a:cubicBezTo>
                    <a:cubicBezTo>
                      <a:pt x="1312607" y="773305"/>
                      <a:pt x="1331582" y="833350"/>
                      <a:pt x="1297858" y="841781"/>
                    </a:cubicBezTo>
                    <a:cubicBezTo>
                      <a:pt x="1149931" y="878763"/>
                      <a:pt x="993058" y="851614"/>
                      <a:pt x="840658" y="856530"/>
                    </a:cubicBezTo>
                    <a:cubicBezTo>
                      <a:pt x="651884" y="903723"/>
                      <a:pt x="775789" y="878534"/>
                      <a:pt x="368710" y="856530"/>
                    </a:cubicBezTo>
                    <a:cubicBezTo>
                      <a:pt x="324257" y="854127"/>
                      <a:pt x="280453" y="843634"/>
                      <a:pt x="235974" y="841781"/>
                    </a:cubicBezTo>
                    <a:cubicBezTo>
                      <a:pt x="162296" y="838711"/>
                      <a:pt x="39329" y="841781"/>
                      <a:pt x="0" y="841781"/>
                    </a:cubicBezTo>
                    <a:close/>
                  </a:path>
                </a:pathLst>
              </a:custGeom>
              <a:gradFill>
                <a:gsLst>
                  <a:gs pos="0">
                    <a:schemeClr val="accent4">
                      <a:lumMod val="60000"/>
                      <a:lumOff val="40000"/>
                    </a:schemeClr>
                  </a:gs>
                  <a:gs pos="48000">
                    <a:schemeClr val="accent4">
                      <a:lumMod val="60000"/>
                      <a:lumOff val="40000"/>
                    </a:schemeClr>
                  </a:gs>
                  <a:gs pos="100000">
                    <a:schemeClr val="accent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B2BB0E2-384F-5A4B-A036-F7F95B3B865F}"/>
                  </a:ext>
                </a:extLst>
              </p:cNvPr>
              <p:cNvPicPr>
                <a:picLocks noChangeAspect="1"/>
              </p:cNvPicPr>
              <p:nvPr/>
            </p:nvPicPr>
            <p:blipFill>
              <a:blip r:embed="rId5"/>
              <a:stretch>
                <a:fillRect/>
              </a:stretch>
            </p:blipFill>
            <p:spPr>
              <a:xfrm>
                <a:off x="1543266" y="4873310"/>
                <a:ext cx="1338860" cy="645308"/>
              </a:xfrm>
              <a:prstGeom prst="rect">
                <a:avLst/>
              </a:prstGeom>
            </p:spPr>
          </p:pic>
          <p:sp>
            <p:nvSpPr>
              <p:cNvPr id="25" name="Trapezoid 24">
                <a:extLst>
                  <a:ext uri="{FF2B5EF4-FFF2-40B4-BE49-F238E27FC236}">
                    <a16:creationId xmlns:a16="http://schemas.microsoft.com/office/drawing/2014/main" id="{7C1F2AB7-4C5A-E140-A06B-79B075E675FD}"/>
                  </a:ext>
                </a:extLst>
              </p:cNvPr>
              <p:cNvSpPr/>
              <p:nvPr/>
            </p:nvSpPr>
            <p:spPr>
              <a:xfrm>
                <a:off x="378168" y="5684235"/>
                <a:ext cx="3973946" cy="171531"/>
              </a:xfrm>
              <a:prstGeom prst="trapezoid">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A60E88A5-74FF-D145-90AB-03712D23B822}"/>
                  </a:ext>
                </a:extLst>
              </p:cNvPr>
              <p:cNvSpPr/>
              <p:nvPr/>
            </p:nvSpPr>
            <p:spPr>
              <a:xfrm>
                <a:off x="428588" y="5748375"/>
                <a:ext cx="3885836" cy="17896"/>
              </a:xfrm>
              <a:prstGeom prst="trapezoid">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F96F969B-2086-6344-AF63-013180B13DEC}"/>
                  </a:ext>
                </a:extLst>
              </p:cNvPr>
              <p:cNvPicPr>
                <a:picLocks noChangeAspect="1"/>
              </p:cNvPicPr>
              <p:nvPr/>
            </p:nvPicPr>
            <p:blipFill>
              <a:blip r:embed="rId6"/>
              <a:stretch>
                <a:fillRect/>
              </a:stretch>
            </p:blipFill>
            <p:spPr>
              <a:xfrm>
                <a:off x="1085809" y="4709354"/>
                <a:ext cx="1047609" cy="973721"/>
              </a:xfrm>
              <a:prstGeom prst="rect">
                <a:avLst/>
              </a:prstGeom>
              <a:effectLst>
                <a:outerShdw blurRad="50800" dist="50800" dir="5400000" sx="1000" sy="1000" algn="ctr" rotWithShape="0">
                  <a:srgbClr val="000000"/>
                </a:outerShdw>
              </a:effectLst>
            </p:spPr>
          </p:pic>
          <p:pic>
            <p:nvPicPr>
              <p:cNvPr id="28" name="Picture 27">
                <a:extLst>
                  <a:ext uri="{FF2B5EF4-FFF2-40B4-BE49-F238E27FC236}">
                    <a16:creationId xmlns:a16="http://schemas.microsoft.com/office/drawing/2014/main" id="{25512F28-2C69-1047-972C-5282C22431A5}"/>
                  </a:ext>
                </a:extLst>
              </p:cNvPr>
              <p:cNvPicPr>
                <a:picLocks noChangeAspect="1"/>
              </p:cNvPicPr>
              <p:nvPr/>
            </p:nvPicPr>
            <p:blipFill>
              <a:blip r:embed="rId7"/>
              <a:stretch>
                <a:fillRect/>
              </a:stretch>
            </p:blipFill>
            <p:spPr>
              <a:xfrm flipH="1">
                <a:off x="873640" y="5616872"/>
                <a:ext cx="327755" cy="233548"/>
              </a:xfrm>
              <a:prstGeom prst="rect">
                <a:avLst/>
              </a:prstGeom>
            </p:spPr>
          </p:pic>
          <p:pic>
            <p:nvPicPr>
              <p:cNvPr id="30" name="Picture 29">
                <a:extLst>
                  <a:ext uri="{FF2B5EF4-FFF2-40B4-BE49-F238E27FC236}">
                    <a16:creationId xmlns:a16="http://schemas.microsoft.com/office/drawing/2014/main" id="{DC5A2D55-5D2F-D544-B9EC-95F95CE65D45}"/>
                  </a:ext>
                </a:extLst>
              </p:cNvPr>
              <p:cNvPicPr>
                <a:picLocks noChangeAspect="1"/>
              </p:cNvPicPr>
              <p:nvPr/>
            </p:nvPicPr>
            <p:blipFill>
              <a:blip r:embed="rId7"/>
              <a:stretch>
                <a:fillRect/>
              </a:stretch>
            </p:blipFill>
            <p:spPr>
              <a:xfrm flipH="1">
                <a:off x="1376806" y="5561705"/>
                <a:ext cx="332920" cy="233547"/>
              </a:xfrm>
              <a:prstGeom prst="rect">
                <a:avLst/>
              </a:prstGeom>
            </p:spPr>
          </p:pic>
          <p:pic>
            <p:nvPicPr>
              <p:cNvPr id="31" name="Picture 30">
                <a:extLst>
                  <a:ext uri="{FF2B5EF4-FFF2-40B4-BE49-F238E27FC236}">
                    <a16:creationId xmlns:a16="http://schemas.microsoft.com/office/drawing/2014/main" id="{2D62E8B7-923C-FF4E-8B88-0EE401ADC317}"/>
                  </a:ext>
                </a:extLst>
              </p:cNvPr>
              <p:cNvPicPr>
                <a:picLocks noChangeAspect="1"/>
              </p:cNvPicPr>
              <p:nvPr/>
            </p:nvPicPr>
            <p:blipFill>
              <a:blip r:embed="rId8"/>
              <a:stretch>
                <a:fillRect/>
              </a:stretch>
            </p:blipFill>
            <p:spPr>
              <a:xfrm>
                <a:off x="2147177" y="5385111"/>
                <a:ext cx="562178" cy="287515"/>
              </a:xfrm>
              <a:prstGeom prst="rect">
                <a:avLst/>
              </a:prstGeom>
            </p:spPr>
          </p:pic>
          <p:pic>
            <p:nvPicPr>
              <p:cNvPr id="32" name="Picture 10" descr="http://iconbazaar.com/bars/contributed/forest.gif">
                <a:hlinkClick r:id="rId3"/>
                <a:extLst>
                  <a:ext uri="{FF2B5EF4-FFF2-40B4-BE49-F238E27FC236}">
                    <a16:creationId xmlns:a16="http://schemas.microsoft.com/office/drawing/2014/main" id="{7B749DF3-A819-0E41-8B16-63F60C0CD3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72421"/>
              <a:stretch>
                <a:fillRect/>
              </a:stretch>
            </p:blipFill>
            <p:spPr bwMode="auto">
              <a:xfrm>
                <a:off x="4581255" y="4977135"/>
                <a:ext cx="1599340" cy="7653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1F17CC-7EA9-4A45-B348-77001F599096}"/>
                  </a:ext>
                </a:extLst>
              </p:cNvPr>
              <p:cNvPicPr>
                <a:picLocks noChangeAspect="1"/>
              </p:cNvPicPr>
              <p:nvPr/>
            </p:nvPicPr>
            <p:blipFill>
              <a:blip r:embed="rId9"/>
              <a:stretch>
                <a:fillRect/>
              </a:stretch>
            </p:blipFill>
            <p:spPr>
              <a:xfrm>
                <a:off x="5704214" y="4370167"/>
                <a:ext cx="1242709" cy="1593762"/>
              </a:xfrm>
              <a:prstGeom prst="rect">
                <a:avLst/>
              </a:prstGeom>
            </p:spPr>
          </p:pic>
          <p:pic>
            <p:nvPicPr>
              <p:cNvPr id="34" name="Picture 33">
                <a:extLst>
                  <a:ext uri="{FF2B5EF4-FFF2-40B4-BE49-F238E27FC236}">
                    <a16:creationId xmlns:a16="http://schemas.microsoft.com/office/drawing/2014/main" id="{3CE201EF-462A-AE40-8895-638AB146A6E3}"/>
                  </a:ext>
                </a:extLst>
              </p:cNvPr>
              <p:cNvPicPr>
                <a:picLocks noChangeAspect="1"/>
              </p:cNvPicPr>
              <p:nvPr/>
            </p:nvPicPr>
            <p:blipFill>
              <a:blip r:embed="rId9"/>
              <a:stretch>
                <a:fillRect/>
              </a:stretch>
            </p:blipFill>
            <p:spPr>
              <a:xfrm>
                <a:off x="5005049" y="4258889"/>
                <a:ext cx="1242709" cy="1593762"/>
              </a:xfrm>
              <a:prstGeom prst="rect">
                <a:avLst/>
              </a:prstGeom>
            </p:spPr>
          </p:pic>
          <p:pic>
            <p:nvPicPr>
              <p:cNvPr id="35" name="Picture 10" descr="http://iconbazaar.com/bars/contributed/forest.gif">
                <a:hlinkClick r:id="rId3"/>
                <a:extLst>
                  <a:ext uri="{FF2B5EF4-FFF2-40B4-BE49-F238E27FC236}">
                    <a16:creationId xmlns:a16="http://schemas.microsoft.com/office/drawing/2014/main" id="{89FC75F3-EA18-3544-A2D4-758D8E4300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72421"/>
              <a:stretch>
                <a:fillRect/>
              </a:stretch>
            </p:blipFill>
            <p:spPr bwMode="auto">
              <a:xfrm>
                <a:off x="5093222" y="5093783"/>
                <a:ext cx="1599340" cy="76535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A8DD475E-92B1-E946-BAB1-82772B2E2902}"/>
                  </a:ext>
                </a:extLst>
              </p:cNvPr>
              <p:cNvPicPr>
                <a:picLocks noChangeAspect="1"/>
              </p:cNvPicPr>
              <p:nvPr/>
            </p:nvPicPr>
            <p:blipFill>
              <a:blip r:embed="rId10"/>
              <a:stretch>
                <a:fillRect/>
              </a:stretch>
            </p:blipFill>
            <p:spPr>
              <a:xfrm>
                <a:off x="6261746" y="4903885"/>
                <a:ext cx="597589" cy="804951"/>
              </a:xfrm>
              <a:prstGeom prst="rect">
                <a:avLst/>
              </a:prstGeom>
            </p:spPr>
          </p:pic>
          <p:pic>
            <p:nvPicPr>
              <p:cNvPr id="37" name="Picture 36">
                <a:extLst>
                  <a:ext uri="{FF2B5EF4-FFF2-40B4-BE49-F238E27FC236}">
                    <a16:creationId xmlns:a16="http://schemas.microsoft.com/office/drawing/2014/main" id="{F0745B5B-5E72-C946-91BD-0E2B320EAF14}"/>
                  </a:ext>
                </a:extLst>
              </p:cNvPr>
              <p:cNvPicPr>
                <a:picLocks noChangeAspect="1"/>
              </p:cNvPicPr>
              <p:nvPr/>
            </p:nvPicPr>
            <p:blipFill>
              <a:blip r:embed="rId10"/>
              <a:stretch>
                <a:fillRect/>
              </a:stretch>
            </p:blipFill>
            <p:spPr>
              <a:xfrm>
                <a:off x="4834994" y="4402231"/>
                <a:ext cx="597589" cy="804951"/>
              </a:xfrm>
              <a:prstGeom prst="rect">
                <a:avLst/>
              </a:prstGeom>
            </p:spPr>
          </p:pic>
          <p:pic>
            <p:nvPicPr>
              <p:cNvPr id="38" name="Picture 37">
                <a:extLst>
                  <a:ext uri="{FF2B5EF4-FFF2-40B4-BE49-F238E27FC236}">
                    <a16:creationId xmlns:a16="http://schemas.microsoft.com/office/drawing/2014/main" id="{E2877FE4-6E36-704B-97C7-F54749BAA3E7}"/>
                  </a:ext>
                </a:extLst>
              </p:cNvPr>
              <p:cNvPicPr>
                <a:picLocks noChangeAspect="1"/>
              </p:cNvPicPr>
              <p:nvPr/>
            </p:nvPicPr>
            <p:blipFill>
              <a:blip r:embed="rId10"/>
              <a:stretch>
                <a:fillRect/>
              </a:stretch>
            </p:blipFill>
            <p:spPr>
              <a:xfrm>
                <a:off x="5864204" y="5299666"/>
                <a:ext cx="393874" cy="530548"/>
              </a:xfrm>
              <a:prstGeom prst="rect">
                <a:avLst/>
              </a:prstGeom>
            </p:spPr>
          </p:pic>
          <p:sp>
            <p:nvSpPr>
              <p:cNvPr id="39" name="Parallelogram 38">
                <a:extLst>
                  <a:ext uri="{FF2B5EF4-FFF2-40B4-BE49-F238E27FC236}">
                    <a16:creationId xmlns:a16="http://schemas.microsoft.com/office/drawing/2014/main" id="{4F580167-B353-F645-A6CC-56FE53E2C2A2}"/>
                  </a:ext>
                </a:extLst>
              </p:cNvPr>
              <p:cNvSpPr/>
              <p:nvPr/>
            </p:nvSpPr>
            <p:spPr>
              <a:xfrm flipH="1">
                <a:off x="4755785" y="5715168"/>
                <a:ext cx="1043508" cy="215851"/>
              </a:xfrm>
              <a:prstGeom prst="parallelogram">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249B869D-1934-F041-867F-5BC595BB5012}"/>
                  </a:ext>
                </a:extLst>
              </p:cNvPr>
              <p:cNvPicPr>
                <a:picLocks noChangeAspect="1"/>
              </p:cNvPicPr>
              <p:nvPr/>
            </p:nvPicPr>
            <p:blipFill>
              <a:blip r:embed="rId9"/>
              <a:stretch>
                <a:fillRect/>
              </a:stretch>
            </p:blipFill>
            <p:spPr>
              <a:xfrm>
                <a:off x="4779867" y="5479546"/>
                <a:ext cx="355516" cy="455945"/>
              </a:xfrm>
              <a:prstGeom prst="rect">
                <a:avLst/>
              </a:prstGeom>
            </p:spPr>
          </p:pic>
          <p:pic>
            <p:nvPicPr>
              <p:cNvPr id="42" name="Picture 41">
                <a:extLst>
                  <a:ext uri="{FF2B5EF4-FFF2-40B4-BE49-F238E27FC236}">
                    <a16:creationId xmlns:a16="http://schemas.microsoft.com/office/drawing/2014/main" id="{CB0D07CC-BF95-5D48-8E23-46DF97BD2596}"/>
                  </a:ext>
                </a:extLst>
              </p:cNvPr>
              <p:cNvPicPr>
                <a:picLocks noChangeAspect="1"/>
              </p:cNvPicPr>
              <p:nvPr/>
            </p:nvPicPr>
            <p:blipFill>
              <a:blip r:embed="rId2"/>
              <a:stretch>
                <a:fillRect/>
              </a:stretch>
            </p:blipFill>
            <p:spPr>
              <a:xfrm rot="1847289">
                <a:off x="5553497" y="3893786"/>
                <a:ext cx="904696" cy="848920"/>
              </a:xfrm>
              <a:prstGeom prst="rect">
                <a:avLst/>
              </a:prstGeom>
              <a:effectLst>
                <a:outerShdw blurRad="50800" dist="50800" dir="5400000" sx="121000" sy="121000" algn="ctr" rotWithShape="0">
                  <a:srgbClr val="000000"/>
                </a:outerShdw>
              </a:effectLst>
            </p:spPr>
          </p:pic>
          <p:pic>
            <p:nvPicPr>
              <p:cNvPr id="43" name="Picture 42">
                <a:extLst>
                  <a:ext uri="{FF2B5EF4-FFF2-40B4-BE49-F238E27FC236}">
                    <a16:creationId xmlns:a16="http://schemas.microsoft.com/office/drawing/2014/main" id="{B737388A-1AFD-E84C-B9EF-AD9F3A8DF57C}"/>
                  </a:ext>
                </a:extLst>
              </p:cNvPr>
              <p:cNvPicPr>
                <a:picLocks noChangeAspect="1"/>
              </p:cNvPicPr>
              <p:nvPr/>
            </p:nvPicPr>
            <p:blipFill>
              <a:blip r:embed="rId2"/>
              <a:stretch>
                <a:fillRect/>
              </a:stretch>
            </p:blipFill>
            <p:spPr>
              <a:xfrm rot="1847289">
                <a:off x="5145686" y="3333340"/>
                <a:ext cx="1035570" cy="971725"/>
              </a:xfrm>
              <a:prstGeom prst="rect">
                <a:avLst/>
              </a:prstGeom>
              <a:effectLst>
                <a:outerShdw blurRad="50800" dist="50800" dir="5400000" sx="121000" sy="121000" algn="ctr" rotWithShape="0">
                  <a:srgbClr val="000000"/>
                </a:outerShdw>
              </a:effectLst>
            </p:spPr>
          </p:pic>
          <p:pic>
            <p:nvPicPr>
              <p:cNvPr id="44" name="Picture 43">
                <a:extLst>
                  <a:ext uri="{FF2B5EF4-FFF2-40B4-BE49-F238E27FC236}">
                    <a16:creationId xmlns:a16="http://schemas.microsoft.com/office/drawing/2014/main" id="{B3851994-1FB0-9548-A46D-EDA79A968E05}"/>
                  </a:ext>
                </a:extLst>
              </p:cNvPr>
              <p:cNvPicPr>
                <a:picLocks noChangeAspect="1"/>
              </p:cNvPicPr>
              <p:nvPr/>
            </p:nvPicPr>
            <p:blipFill>
              <a:blip r:embed="rId2"/>
              <a:stretch>
                <a:fillRect/>
              </a:stretch>
            </p:blipFill>
            <p:spPr>
              <a:xfrm rot="2004485">
                <a:off x="5061704" y="2862662"/>
                <a:ext cx="1155337" cy="1222748"/>
              </a:xfrm>
              <a:prstGeom prst="rect">
                <a:avLst/>
              </a:prstGeom>
              <a:effectLst>
                <a:outerShdw blurRad="50800" dist="50800" dir="5400000" sx="121000" sy="121000" algn="ctr" rotWithShape="0">
                  <a:srgbClr val="000000"/>
                </a:outerShdw>
              </a:effectLst>
            </p:spPr>
          </p:pic>
          <p:sp>
            <p:nvSpPr>
              <p:cNvPr id="60" name="Oval 59">
                <a:extLst>
                  <a:ext uri="{FF2B5EF4-FFF2-40B4-BE49-F238E27FC236}">
                    <a16:creationId xmlns:a16="http://schemas.microsoft.com/office/drawing/2014/main" id="{234B9272-F35E-2C43-9FB2-2BA69072A4FA}"/>
                  </a:ext>
                </a:extLst>
              </p:cNvPr>
              <p:cNvSpPr/>
              <p:nvPr/>
            </p:nvSpPr>
            <p:spPr>
              <a:xfrm>
                <a:off x="5738363" y="4119993"/>
                <a:ext cx="442233" cy="259114"/>
              </a:xfrm>
              <a:prstGeom prst="ellipse">
                <a:avLst/>
              </a:prstGeom>
              <a:solidFill>
                <a:schemeClr val="accent4">
                  <a:lumMod val="60000"/>
                  <a:lumOff val="40000"/>
                </a:schemeClr>
              </a:solidFill>
              <a:ln>
                <a:solidFill>
                  <a:schemeClr val="accent1"/>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58" name="Oval 57">
                <a:extLst>
                  <a:ext uri="{FF2B5EF4-FFF2-40B4-BE49-F238E27FC236}">
                    <a16:creationId xmlns:a16="http://schemas.microsoft.com/office/drawing/2014/main" id="{9D2D3AFD-834C-5949-869F-69C03D4BD350}"/>
                  </a:ext>
                </a:extLst>
              </p:cNvPr>
              <p:cNvSpPr/>
              <p:nvPr/>
            </p:nvSpPr>
            <p:spPr>
              <a:xfrm>
                <a:off x="5330978" y="3697251"/>
                <a:ext cx="533226" cy="340605"/>
              </a:xfrm>
              <a:prstGeom prst="ellipse">
                <a:avLst/>
              </a:prstGeom>
              <a:solidFill>
                <a:schemeClr val="accent4">
                  <a:lumMod val="60000"/>
                  <a:lumOff val="40000"/>
                </a:schemeClr>
              </a:solidFill>
              <a:ln>
                <a:solidFill>
                  <a:schemeClr val="accent1"/>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lumMod val="60000"/>
                      <a:lumOff val="40000"/>
                    </a:schemeClr>
                  </a:solidFill>
                </a:endParaRPr>
              </a:p>
            </p:txBody>
          </p:sp>
          <p:grpSp>
            <p:nvGrpSpPr>
              <p:cNvPr id="47" name="Group 46">
                <a:extLst>
                  <a:ext uri="{FF2B5EF4-FFF2-40B4-BE49-F238E27FC236}">
                    <a16:creationId xmlns:a16="http://schemas.microsoft.com/office/drawing/2014/main" id="{1221690B-90D0-A742-B847-A65C3F43761F}"/>
                  </a:ext>
                </a:extLst>
              </p:cNvPr>
              <p:cNvGrpSpPr/>
              <p:nvPr/>
            </p:nvGrpSpPr>
            <p:grpSpPr>
              <a:xfrm>
                <a:off x="3942627" y="3087323"/>
                <a:ext cx="2315866" cy="590032"/>
                <a:chOff x="1758510" y="3171021"/>
                <a:chExt cx="1572159" cy="544150"/>
              </a:xfrm>
            </p:grpSpPr>
            <p:sp>
              <p:nvSpPr>
                <p:cNvPr id="56" name="Oval 55">
                  <a:extLst>
                    <a:ext uri="{FF2B5EF4-FFF2-40B4-BE49-F238E27FC236}">
                      <a16:creationId xmlns:a16="http://schemas.microsoft.com/office/drawing/2014/main" id="{BFE10E7F-3341-1340-A633-C3D9C2F0CA1C}"/>
                    </a:ext>
                  </a:extLst>
                </p:cNvPr>
                <p:cNvSpPr/>
                <p:nvPr/>
              </p:nvSpPr>
              <p:spPr>
                <a:xfrm>
                  <a:off x="1758510" y="3171021"/>
                  <a:ext cx="1572159" cy="531989"/>
                </a:xfrm>
                <a:prstGeom prst="ellipse">
                  <a:avLst/>
                </a:prstGeom>
                <a:solidFill>
                  <a:schemeClr val="accent4">
                    <a:lumMod val="60000"/>
                    <a:lumOff val="40000"/>
                  </a:schemeClr>
                </a:solidFill>
                <a:ln>
                  <a:solidFill>
                    <a:schemeClr val="accent1"/>
                  </a:solidFill>
                </a:ln>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57" name="TextBox 56">
                  <a:extLst>
                    <a:ext uri="{FF2B5EF4-FFF2-40B4-BE49-F238E27FC236}">
                      <a16:creationId xmlns:a16="http://schemas.microsoft.com/office/drawing/2014/main" id="{F9951CA2-A2FF-E24D-8501-BDE02394145F}"/>
                    </a:ext>
                  </a:extLst>
                </p:cNvPr>
                <p:cNvSpPr txBox="1"/>
                <p:nvPr/>
              </p:nvSpPr>
              <p:spPr>
                <a:xfrm>
                  <a:off x="1772849" y="3218944"/>
                  <a:ext cx="1528571" cy="496227"/>
                </a:xfrm>
                <a:prstGeom prst="rect">
                  <a:avLst/>
                </a:prstGeom>
                <a:noFill/>
              </p:spPr>
              <p:txBody>
                <a:bodyPr wrap="square" rtlCol="0">
                  <a:spAutoFit/>
                </a:bodyPr>
                <a:lstStyle/>
                <a:p>
                  <a:pPr algn="ctr"/>
                  <a:r>
                    <a:rPr lang="en-US" sz="1600" b="1" dirty="0">
                      <a:solidFill>
                        <a:srgbClr val="FF0000"/>
                      </a:solidFill>
                    </a:rPr>
                    <a:t>H</a:t>
                  </a:r>
                  <a:r>
                    <a:rPr lang="en-US" sz="1600" b="1" baseline="-25000" dirty="0">
                      <a:solidFill>
                        <a:srgbClr val="FF0000"/>
                      </a:solidFill>
                    </a:rPr>
                    <a:t>2</a:t>
                  </a:r>
                  <a:r>
                    <a:rPr lang="en-US" sz="1600" b="1" dirty="0">
                      <a:solidFill>
                        <a:srgbClr val="FF0000"/>
                      </a:solidFill>
                    </a:rPr>
                    <a:t>O, CO</a:t>
                  </a:r>
                  <a:r>
                    <a:rPr lang="en-US" sz="1600" b="1" baseline="-25000" dirty="0">
                      <a:solidFill>
                        <a:srgbClr val="FF0000"/>
                      </a:solidFill>
                    </a:rPr>
                    <a:t>2</a:t>
                  </a:r>
                  <a:r>
                    <a:rPr lang="en-US" sz="1600" b="1" dirty="0">
                      <a:solidFill>
                        <a:srgbClr val="FF0000"/>
                      </a:solidFill>
                    </a:rPr>
                    <a:t>, CH</a:t>
                  </a:r>
                  <a:r>
                    <a:rPr lang="en-US" sz="1600" b="1" baseline="-25000" dirty="0">
                      <a:solidFill>
                        <a:srgbClr val="FF0000"/>
                      </a:solidFill>
                    </a:rPr>
                    <a:t>4</a:t>
                  </a:r>
                  <a:r>
                    <a:rPr lang="en-US" sz="1600" b="1" dirty="0">
                      <a:solidFill>
                        <a:srgbClr val="FF0000"/>
                      </a:solidFill>
                    </a:rPr>
                    <a:t>, NOx, VOCs, SO</a:t>
                  </a:r>
                  <a:r>
                    <a:rPr lang="en-US" sz="1600" b="1" baseline="-25000" dirty="0">
                      <a:solidFill>
                        <a:srgbClr val="FF0000"/>
                      </a:solidFill>
                    </a:rPr>
                    <a:t>2</a:t>
                  </a:r>
                  <a:r>
                    <a:rPr lang="en-US" sz="1600" b="1" dirty="0">
                      <a:solidFill>
                        <a:srgbClr val="FF0000"/>
                      </a:solidFill>
                    </a:rPr>
                    <a:t>, NH</a:t>
                  </a:r>
                  <a:r>
                    <a:rPr lang="en-US" sz="1600" b="1" baseline="-25000" dirty="0">
                      <a:solidFill>
                        <a:srgbClr val="FF0000"/>
                      </a:solidFill>
                    </a:rPr>
                    <a:t>3</a:t>
                  </a:r>
                  <a:r>
                    <a:rPr lang="en-US" sz="1600" b="1" dirty="0">
                      <a:solidFill>
                        <a:srgbClr val="FF0000"/>
                      </a:solidFill>
                    </a:rPr>
                    <a:t>, PM, Halogens</a:t>
                  </a:r>
                </a:p>
              </p:txBody>
            </p:sp>
          </p:grpSp>
        </p:grpSp>
        <p:sp>
          <p:nvSpPr>
            <p:cNvPr id="6" name="Rectangle 5">
              <a:extLst>
                <a:ext uri="{FF2B5EF4-FFF2-40B4-BE49-F238E27FC236}">
                  <a16:creationId xmlns:a16="http://schemas.microsoft.com/office/drawing/2014/main" id="{9D58D97C-1BD7-3D4E-AABA-5D877A51D5E5}"/>
                </a:ext>
              </a:extLst>
            </p:cNvPr>
            <p:cNvSpPr/>
            <p:nvPr/>
          </p:nvSpPr>
          <p:spPr>
            <a:xfrm>
              <a:off x="3502719" y="3601103"/>
              <a:ext cx="2625926" cy="2811074"/>
            </a:xfrm>
            <a:prstGeom prst="rect">
              <a:avLst/>
            </a:prstGeom>
            <a:noFill/>
            <a:ln w="635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4" name="Rectangle 63">
              <a:extLst>
                <a:ext uri="{FF2B5EF4-FFF2-40B4-BE49-F238E27FC236}">
                  <a16:creationId xmlns:a16="http://schemas.microsoft.com/office/drawing/2014/main" id="{94EADD71-41A6-9847-87A9-83461DA59389}"/>
                </a:ext>
              </a:extLst>
            </p:cNvPr>
            <p:cNvSpPr/>
            <p:nvPr/>
          </p:nvSpPr>
          <p:spPr>
            <a:xfrm>
              <a:off x="509923" y="3269674"/>
              <a:ext cx="5800690" cy="3294903"/>
            </a:xfrm>
            <a:prstGeom prst="rect">
              <a:avLst/>
            </a:prstGeom>
            <a:noFill/>
            <a:ln w="635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5" name="Rectangle 64">
              <a:extLst>
                <a:ext uri="{FF2B5EF4-FFF2-40B4-BE49-F238E27FC236}">
                  <a16:creationId xmlns:a16="http://schemas.microsoft.com/office/drawing/2014/main" id="{98C32B41-3C0E-B142-9C03-87A7C502F3AC}"/>
                </a:ext>
              </a:extLst>
            </p:cNvPr>
            <p:cNvSpPr/>
            <p:nvPr/>
          </p:nvSpPr>
          <p:spPr>
            <a:xfrm>
              <a:off x="141975" y="2704816"/>
              <a:ext cx="6269945" cy="3939643"/>
            </a:xfrm>
            <a:prstGeom prst="rect">
              <a:avLst/>
            </a:prstGeom>
            <a:noFill/>
            <a:ln w="635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6" name="TextBox 65">
              <a:extLst>
                <a:ext uri="{FF2B5EF4-FFF2-40B4-BE49-F238E27FC236}">
                  <a16:creationId xmlns:a16="http://schemas.microsoft.com/office/drawing/2014/main" id="{29A7C517-7FD2-9F44-A846-E815B943027E}"/>
                </a:ext>
              </a:extLst>
            </p:cNvPr>
            <p:cNvSpPr txBox="1"/>
            <p:nvPr/>
          </p:nvSpPr>
          <p:spPr>
            <a:xfrm>
              <a:off x="3603703" y="3602318"/>
              <a:ext cx="1826113" cy="325485"/>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Local Air Quality</a:t>
              </a:r>
            </a:p>
          </p:txBody>
        </p:sp>
        <p:sp>
          <p:nvSpPr>
            <p:cNvPr id="68" name="TextBox 67">
              <a:extLst>
                <a:ext uri="{FF2B5EF4-FFF2-40B4-BE49-F238E27FC236}">
                  <a16:creationId xmlns:a16="http://schemas.microsoft.com/office/drawing/2014/main" id="{8E751FDF-EA68-EB46-A6DA-EF1D6CABAADC}"/>
                </a:ext>
              </a:extLst>
            </p:cNvPr>
            <p:cNvSpPr txBox="1"/>
            <p:nvPr/>
          </p:nvSpPr>
          <p:spPr>
            <a:xfrm>
              <a:off x="630129" y="3321899"/>
              <a:ext cx="1743321" cy="325485"/>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Regional Air Quality</a:t>
              </a:r>
            </a:p>
          </p:txBody>
        </p:sp>
        <p:sp>
          <p:nvSpPr>
            <p:cNvPr id="69" name="TextBox 68">
              <a:extLst>
                <a:ext uri="{FF2B5EF4-FFF2-40B4-BE49-F238E27FC236}">
                  <a16:creationId xmlns:a16="http://schemas.microsoft.com/office/drawing/2014/main" id="{88CF7CBB-29FF-3B4B-867D-987B193BB771}"/>
                </a:ext>
              </a:extLst>
            </p:cNvPr>
            <p:cNvSpPr txBox="1"/>
            <p:nvPr/>
          </p:nvSpPr>
          <p:spPr>
            <a:xfrm>
              <a:off x="187002" y="2831631"/>
              <a:ext cx="1698800" cy="325485"/>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Climate</a:t>
              </a:r>
            </a:p>
          </p:txBody>
        </p:sp>
      </p:grpSp>
      <p:pic>
        <p:nvPicPr>
          <p:cNvPr id="325" name="Picture 324">
            <a:extLst>
              <a:ext uri="{FF2B5EF4-FFF2-40B4-BE49-F238E27FC236}">
                <a16:creationId xmlns:a16="http://schemas.microsoft.com/office/drawing/2014/main" id="{BD202053-AEFF-C944-9403-FCD329A10E13}"/>
              </a:ext>
            </a:extLst>
          </p:cNvPr>
          <p:cNvPicPr>
            <a:picLocks noChangeAspect="1"/>
          </p:cNvPicPr>
          <p:nvPr/>
        </p:nvPicPr>
        <p:blipFill>
          <a:blip r:embed="rId12"/>
          <a:stretch>
            <a:fillRect/>
          </a:stretch>
        </p:blipFill>
        <p:spPr>
          <a:xfrm>
            <a:off x="9616434" y="6206605"/>
            <a:ext cx="2443926" cy="563982"/>
          </a:xfrm>
          <a:prstGeom prst="rect">
            <a:avLst/>
          </a:prstGeom>
        </p:spPr>
      </p:pic>
      <p:sp>
        <p:nvSpPr>
          <p:cNvPr id="45" name="Striped Right Arrow 44">
            <a:extLst>
              <a:ext uri="{FF2B5EF4-FFF2-40B4-BE49-F238E27FC236}">
                <a16:creationId xmlns:a16="http://schemas.microsoft.com/office/drawing/2014/main" id="{C446751A-24A8-D548-A8CA-C675D3D1AF90}"/>
              </a:ext>
            </a:extLst>
          </p:cNvPr>
          <p:cNvSpPr/>
          <p:nvPr/>
        </p:nvSpPr>
        <p:spPr>
          <a:xfrm rot="10800000">
            <a:off x="3229620" y="3147682"/>
            <a:ext cx="1502547" cy="634652"/>
          </a:xfrm>
          <a:prstGeom prst="stripedRightArrow">
            <a:avLst/>
          </a:prstGeom>
          <a:solidFill>
            <a:schemeClr val="bg2">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E2F61F33-AB19-534B-AC3D-E453848C1B3A}"/>
              </a:ext>
            </a:extLst>
          </p:cNvPr>
          <p:cNvSpPr txBox="1"/>
          <p:nvPr/>
        </p:nvSpPr>
        <p:spPr>
          <a:xfrm>
            <a:off x="1065013" y="3016259"/>
            <a:ext cx="2952182" cy="1323439"/>
          </a:xfrm>
          <a:prstGeom prst="rect">
            <a:avLst/>
          </a:prstGeom>
          <a:noFill/>
        </p:spPr>
        <p:txBody>
          <a:bodyPr wrap="square" rtlCol="0">
            <a:spAutoFit/>
          </a:bodyPr>
          <a:lstStyle/>
          <a:p>
            <a:pPr marL="342900" indent="-342900">
              <a:buFont typeface="Arial" panose="020B0604020202020204" pitchFamily="34" charset="0"/>
              <a:buChar char="•"/>
            </a:pPr>
            <a:r>
              <a:rPr lang="en-US" sz="1600" b="1" dirty="0">
                <a:latin typeface="Calibri" panose="020F0502020204030204" pitchFamily="34" charset="0"/>
                <a:cs typeface="Calibri" panose="020F0502020204030204" pitchFamily="34" charset="0"/>
              </a:rPr>
              <a:t>Chemical &amp; Physical Evolution</a:t>
            </a:r>
          </a:p>
          <a:p>
            <a:pPr marL="342900" indent="-342900">
              <a:buFont typeface="Arial" panose="020B0604020202020204" pitchFamily="34" charset="0"/>
              <a:buChar char="•"/>
            </a:pPr>
            <a:endParaRPr lang="en-US" sz="16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1600" b="1" dirty="0">
                <a:latin typeface="Calibri" panose="020F0502020204030204" pitchFamily="34" charset="0"/>
                <a:cs typeface="Calibri" panose="020F0502020204030204" pitchFamily="34" charset="0"/>
              </a:rPr>
              <a:t>Plume Dispersion Transport</a:t>
            </a:r>
          </a:p>
          <a:p>
            <a:pPr marL="342900" indent="-342900">
              <a:buFont typeface="Arial" panose="020B0604020202020204" pitchFamily="34" charset="0"/>
              <a:buChar char="•"/>
            </a:pPr>
            <a:r>
              <a:rPr lang="en-US" sz="1600" b="1" dirty="0">
                <a:latin typeface="Calibri" panose="020F0502020204030204" pitchFamily="34" charset="0"/>
                <a:cs typeface="Calibri" panose="020F0502020204030204" pitchFamily="34" charset="0"/>
              </a:rPr>
              <a:t>Dry &amp; Wet Deposition</a:t>
            </a:r>
          </a:p>
        </p:txBody>
      </p:sp>
      <p:sp>
        <p:nvSpPr>
          <p:cNvPr id="50" name="TextBox 49">
            <a:extLst>
              <a:ext uri="{FF2B5EF4-FFF2-40B4-BE49-F238E27FC236}">
                <a16:creationId xmlns:a16="http://schemas.microsoft.com/office/drawing/2014/main" id="{DF0AA9F6-0B0E-B044-9F96-56C7C239EC9A}"/>
              </a:ext>
            </a:extLst>
          </p:cNvPr>
          <p:cNvSpPr txBox="1"/>
          <p:nvPr/>
        </p:nvSpPr>
        <p:spPr>
          <a:xfrm>
            <a:off x="9007139" y="2507894"/>
            <a:ext cx="3027887"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t>Primary emissions from fire emit reactive trace gases and aerosols</a:t>
            </a:r>
          </a:p>
          <a:p>
            <a:endParaRPr lang="en-US" sz="2000" dirty="0"/>
          </a:p>
          <a:p>
            <a:pPr marL="285750" indent="-285750">
              <a:buFont typeface="Arial" panose="020B0604020202020204" pitchFamily="34" charset="0"/>
              <a:buChar char="•"/>
            </a:pPr>
            <a:r>
              <a:rPr lang="en-US" sz="2000" dirty="0"/>
              <a:t>Evolution of these species impacts local and regional air quality.</a:t>
            </a:r>
          </a:p>
        </p:txBody>
      </p:sp>
      <p:sp>
        <p:nvSpPr>
          <p:cNvPr id="51" name="TextBox 50">
            <a:extLst>
              <a:ext uri="{FF2B5EF4-FFF2-40B4-BE49-F238E27FC236}">
                <a16:creationId xmlns:a16="http://schemas.microsoft.com/office/drawing/2014/main" id="{52668503-9B61-1B47-BEE6-EC8E335B3707}"/>
              </a:ext>
            </a:extLst>
          </p:cNvPr>
          <p:cNvSpPr txBox="1"/>
          <p:nvPr/>
        </p:nvSpPr>
        <p:spPr>
          <a:xfrm>
            <a:off x="493386" y="371250"/>
            <a:ext cx="649796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Impacts on Air Quality</a:t>
            </a:r>
          </a:p>
        </p:txBody>
      </p:sp>
    </p:spTree>
    <p:extLst>
      <p:ext uri="{BB962C8B-B14F-4D97-AF65-F5344CB8AC3E}">
        <p14:creationId xmlns:p14="http://schemas.microsoft.com/office/powerpoint/2010/main" val="3156601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EB94CE-BD6F-FB44-870A-0595ACA1E644}"/>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5" name="Picture 324">
            <a:extLst>
              <a:ext uri="{FF2B5EF4-FFF2-40B4-BE49-F238E27FC236}">
                <a16:creationId xmlns:a16="http://schemas.microsoft.com/office/drawing/2014/main" id="{BD202053-AEFF-C944-9403-FCD329A10E13}"/>
              </a:ext>
            </a:extLst>
          </p:cNvPr>
          <p:cNvPicPr>
            <a:picLocks noChangeAspect="1"/>
          </p:cNvPicPr>
          <p:nvPr/>
        </p:nvPicPr>
        <p:blipFill>
          <a:blip r:embed="rId2"/>
          <a:stretch>
            <a:fillRect/>
          </a:stretch>
        </p:blipFill>
        <p:spPr>
          <a:xfrm>
            <a:off x="9616434" y="6206605"/>
            <a:ext cx="2443926" cy="563982"/>
          </a:xfrm>
          <a:prstGeom prst="rect">
            <a:avLst/>
          </a:prstGeom>
        </p:spPr>
      </p:pic>
      <p:pic>
        <p:nvPicPr>
          <p:cNvPr id="3" name="Picture 2">
            <a:extLst>
              <a:ext uri="{FF2B5EF4-FFF2-40B4-BE49-F238E27FC236}">
                <a16:creationId xmlns:a16="http://schemas.microsoft.com/office/drawing/2014/main" id="{B09D8B9F-FFDB-8844-B6CD-E8BFCD9411EC}"/>
              </a:ext>
            </a:extLst>
          </p:cNvPr>
          <p:cNvPicPr>
            <a:picLocks noChangeAspect="1"/>
          </p:cNvPicPr>
          <p:nvPr/>
        </p:nvPicPr>
        <p:blipFill>
          <a:blip r:embed="rId3"/>
          <a:stretch>
            <a:fillRect/>
          </a:stretch>
        </p:blipFill>
        <p:spPr>
          <a:xfrm>
            <a:off x="7876218" y="1812238"/>
            <a:ext cx="3716663" cy="927519"/>
          </a:xfrm>
          <a:prstGeom prst="rect">
            <a:avLst/>
          </a:prstGeom>
        </p:spPr>
      </p:pic>
      <p:sp>
        <p:nvSpPr>
          <p:cNvPr id="10" name="TextBox 9">
            <a:extLst>
              <a:ext uri="{FF2B5EF4-FFF2-40B4-BE49-F238E27FC236}">
                <a16:creationId xmlns:a16="http://schemas.microsoft.com/office/drawing/2014/main" id="{607593D9-1D93-0548-9125-99E51781B1D1}"/>
              </a:ext>
            </a:extLst>
          </p:cNvPr>
          <p:cNvSpPr txBox="1"/>
          <p:nvPr/>
        </p:nvSpPr>
        <p:spPr>
          <a:xfrm>
            <a:off x="7706296" y="1405158"/>
            <a:ext cx="1497252" cy="407080"/>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Gaussian?</a:t>
            </a:r>
          </a:p>
        </p:txBody>
      </p:sp>
      <p:sp>
        <p:nvSpPr>
          <p:cNvPr id="13" name="TextBox 12">
            <a:extLst>
              <a:ext uri="{FF2B5EF4-FFF2-40B4-BE49-F238E27FC236}">
                <a16:creationId xmlns:a16="http://schemas.microsoft.com/office/drawing/2014/main" id="{29FA5C93-6264-7247-B5C9-29AF3A9081A5}"/>
              </a:ext>
            </a:extLst>
          </p:cNvPr>
          <p:cNvSpPr txBox="1"/>
          <p:nvPr/>
        </p:nvSpPr>
        <p:spPr>
          <a:xfrm>
            <a:off x="493386" y="1380956"/>
            <a:ext cx="922650" cy="400110"/>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Reality</a:t>
            </a:r>
          </a:p>
        </p:txBody>
      </p:sp>
      <p:pic>
        <p:nvPicPr>
          <p:cNvPr id="14" name="Picture 13">
            <a:extLst>
              <a:ext uri="{FF2B5EF4-FFF2-40B4-BE49-F238E27FC236}">
                <a16:creationId xmlns:a16="http://schemas.microsoft.com/office/drawing/2014/main" id="{1351142B-3D33-EB48-B798-A6C6EB9BE182}"/>
              </a:ext>
            </a:extLst>
          </p:cNvPr>
          <p:cNvPicPr>
            <a:picLocks noChangeAspect="1"/>
          </p:cNvPicPr>
          <p:nvPr/>
        </p:nvPicPr>
        <p:blipFill>
          <a:blip r:embed="rId4"/>
          <a:stretch>
            <a:fillRect/>
          </a:stretch>
        </p:blipFill>
        <p:spPr>
          <a:xfrm rot="10800000">
            <a:off x="429198" y="1873176"/>
            <a:ext cx="6847902" cy="4185149"/>
          </a:xfrm>
          <a:prstGeom prst="rect">
            <a:avLst/>
          </a:prstGeom>
        </p:spPr>
      </p:pic>
      <p:sp>
        <p:nvSpPr>
          <p:cNvPr id="23" name="Up-Down Arrow 22">
            <a:extLst>
              <a:ext uri="{FF2B5EF4-FFF2-40B4-BE49-F238E27FC236}">
                <a16:creationId xmlns:a16="http://schemas.microsoft.com/office/drawing/2014/main" id="{90F63F98-7019-EF4D-A712-96C2E4AA6EB3}"/>
              </a:ext>
            </a:extLst>
          </p:cNvPr>
          <p:cNvSpPr/>
          <p:nvPr/>
        </p:nvSpPr>
        <p:spPr>
          <a:xfrm rot="19263031">
            <a:off x="1960018" y="4216558"/>
            <a:ext cx="268593" cy="580599"/>
          </a:xfrm>
          <a:prstGeom prst="up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Up-Down Arrow 29">
            <a:extLst>
              <a:ext uri="{FF2B5EF4-FFF2-40B4-BE49-F238E27FC236}">
                <a16:creationId xmlns:a16="http://schemas.microsoft.com/office/drawing/2014/main" id="{CF51D449-A5A5-EC43-9DB8-5EC62DA6C89D}"/>
              </a:ext>
            </a:extLst>
          </p:cNvPr>
          <p:cNvSpPr/>
          <p:nvPr/>
        </p:nvSpPr>
        <p:spPr>
          <a:xfrm rot="19263031">
            <a:off x="2760118" y="5130957"/>
            <a:ext cx="268593" cy="580599"/>
          </a:xfrm>
          <a:prstGeom prst="up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TextBox 23">
            <a:extLst>
              <a:ext uri="{FF2B5EF4-FFF2-40B4-BE49-F238E27FC236}">
                <a16:creationId xmlns:a16="http://schemas.microsoft.com/office/drawing/2014/main" id="{E6E80AA5-0421-EE4A-A77F-C6F4F557816E}"/>
              </a:ext>
            </a:extLst>
          </p:cNvPr>
          <p:cNvSpPr txBox="1"/>
          <p:nvPr/>
        </p:nvSpPr>
        <p:spPr>
          <a:xfrm>
            <a:off x="954711" y="3827335"/>
            <a:ext cx="1652768" cy="369332"/>
          </a:xfrm>
          <a:prstGeom prst="rect">
            <a:avLst/>
          </a:prstGeom>
          <a:noFill/>
        </p:spPr>
        <p:txBody>
          <a:bodyPr wrap="square" rtlCol="0">
            <a:spAutoFit/>
          </a:bodyPr>
          <a:lstStyle/>
          <a:p>
            <a:r>
              <a:rPr lang="en-US" b="1" dirty="0">
                <a:solidFill>
                  <a:schemeClr val="accent4">
                    <a:lumMod val="20000"/>
                    <a:lumOff val="80000"/>
                  </a:schemeClr>
                </a:solidFill>
              </a:rPr>
              <a:t>Background</a:t>
            </a:r>
          </a:p>
        </p:txBody>
      </p:sp>
      <p:sp>
        <p:nvSpPr>
          <p:cNvPr id="32" name="TextBox 31">
            <a:extLst>
              <a:ext uri="{FF2B5EF4-FFF2-40B4-BE49-F238E27FC236}">
                <a16:creationId xmlns:a16="http://schemas.microsoft.com/office/drawing/2014/main" id="{BDA4EFE2-3826-194A-8EA2-FD872584E7A4}"/>
              </a:ext>
            </a:extLst>
          </p:cNvPr>
          <p:cNvSpPr txBox="1"/>
          <p:nvPr/>
        </p:nvSpPr>
        <p:spPr>
          <a:xfrm>
            <a:off x="2784163" y="5659873"/>
            <a:ext cx="1652768" cy="369332"/>
          </a:xfrm>
          <a:prstGeom prst="rect">
            <a:avLst/>
          </a:prstGeom>
          <a:noFill/>
        </p:spPr>
        <p:txBody>
          <a:bodyPr wrap="square" rtlCol="0">
            <a:spAutoFit/>
          </a:bodyPr>
          <a:lstStyle/>
          <a:p>
            <a:r>
              <a:rPr lang="en-US" b="1" dirty="0">
                <a:solidFill>
                  <a:schemeClr val="accent4">
                    <a:lumMod val="20000"/>
                    <a:lumOff val="80000"/>
                  </a:schemeClr>
                </a:solidFill>
              </a:rPr>
              <a:t>Background</a:t>
            </a:r>
          </a:p>
        </p:txBody>
      </p:sp>
      <p:sp>
        <p:nvSpPr>
          <p:cNvPr id="25" name="Right Arrow 24">
            <a:extLst>
              <a:ext uri="{FF2B5EF4-FFF2-40B4-BE49-F238E27FC236}">
                <a16:creationId xmlns:a16="http://schemas.microsoft.com/office/drawing/2014/main" id="{CD3CDC71-1C6C-A54C-BD2C-A51605633CC2}"/>
              </a:ext>
            </a:extLst>
          </p:cNvPr>
          <p:cNvSpPr/>
          <p:nvPr/>
        </p:nvSpPr>
        <p:spPr>
          <a:xfrm rot="19358889">
            <a:off x="4684870" y="3037895"/>
            <a:ext cx="895350" cy="42837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4" name="TextBox 33">
            <a:extLst>
              <a:ext uri="{FF2B5EF4-FFF2-40B4-BE49-F238E27FC236}">
                <a16:creationId xmlns:a16="http://schemas.microsoft.com/office/drawing/2014/main" id="{8C3597BF-D6AC-C64D-8DD2-830A1DD08577}"/>
              </a:ext>
            </a:extLst>
          </p:cNvPr>
          <p:cNvSpPr txBox="1"/>
          <p:nvPr/>
        </p:nvSpPr>
        <p:spPr>
          <a:xfrm rot="19421758">
            <a:off x="4258312" y="2622213"/>
            <a:ext cx="1652768" cy="369332"/>
          </a:xfrm>
          <a:prstGeom prst="rect">
            <a:avLst/>
          </a:prstGeom>
          <a:noFill/>
        </p:spPr>
        <p:txBody>
          <a:bodyPr wrap="square" rtlCol="0">
            <a:spAutoFit/>
          </a:bodyPr>
          <a:lstStyle/>
          <a:p>
            <a:r>
              <a:rPr lang="en-US" b="1" dirty="0">
                <a:solidFill>
                  <a:schemeClr val="accent4">
                    <a:lumMod val="20000"/>
                    <a:lumOff val="80000"/>
                  </a:schemeClr>
                </a:solidFill>
              </a:rPr>
              <a:t>Wind Velocity</a:t>
            </a:r>
          </a:p>
        </p:txBody>
      </p:sp>
      <p:sp>
        <p:nvSpPr>
          <p:cNvPr id="35" name="TextBox 34">
            <a:extLst>
              <a:ext uri="{FF2B5EF4-FFF2-40B4-BE49-F238E27FC236}">
                <a16:creationId xmlns:a16="http://schemas.microsoft.com/office/drawing/2014/main" id="{1756145E-AC1A-6D4C-AAE5-BB929E8ABFE3}"/>
              </a:ext>
            </a:extLst>
          </p:cNvPr>
          <p:cNvSpPr txBox="1"/>
          <p:nvPr/>
        </p:nvSpPr>
        <p:spPr>
          <a:xfrm>
            <a:off x="728482" y="4355417"/>
            <a:ext cx="1652768" cy="646331"/>
          </a:xfrm>
          <a:prstGeom prst="rect">
            <a:avLst/>
          </a:prstGeom>
          <a:noFill/>
        </p:spPr>
        <p:txBody>
          <a:bodyPr wrap="square" rtlCol="0">
            <a:spAutoFit/>
          </a:bodyPr>
          <a:lstStyle/>
          <a:p>
            <a:r>
              <a:rPr lang="en-US" b="1" dirty="0">
                <a:solidFill>
                  <a:schemeClr val="accent4">
                    <a:lumMod val="20000"/>
                    <a:lumOff val="80000"/>
                  </a:schemeClr>
                </a:solidFill>
              </a:rPr>
              <a:t>Horizontal</a:t>
            </a:r>
          </a:p>
          <a:p>
            <a:r>
              <a:rPr lang="en-US" b="1" dirty="0">
                <a:solidFill>
                  <a:schemeClr val="accent4">
                    <a:lumMod val="20000"/>
                    <a:lumOff val="80000"/>
                  </a:schemeClr>
                </a:solidFill>
              </a:rPr>
              <a:t>Dispersion</a:t>
            </a:r>
          </a:p>
        </p:txBody>
      </p:sp>
      <p:pic>
        <p:nvPicPr>
          <p:cNvPr id="36" name="Picture 35">
            <a:extLst>
              <a:ext uri="{FF2B5EF4-FFF2-40B4-BE49-F238E27FC236}">
                <a16:creationId xmlns:a16="http://schemas.microsoft.com/office/drawing/2014/main" id="{7C3FA0FC-B556-C047-9D61-B42BB5A4BF70}"/>
              </a:ext>
            </a:extLst>
          </p:cNvPr>
          <p:cNvPicPr>
            <a:picLocks noChangeAspect="1"/>
          </p:cNvPicPr>
          <p:nvPr/>
        </p:nvPicPr>
        <p:blipFill>
          <a:blip r:embed="rId5"/>
          <a:stretch>
            <a:fillRect/>
          </a:stretch>
        </p:blipFill>
        <p:spPr>
          <a:xfrm>
            <a:off x="5536316" y="4219086"/>
            <a:ext cx="1636431" cy="1687862"/>
          </a:xfrm>
          <a:prstGeom prst="rect">
            <a:avLst/>
          </a:prstGeom>
        </p:spPr>
      </p:pic>
      <p:pic>
        <p:nvPicPr>
          <p:cNvPr id="38" name="Picture 37">
            <a:extLst>
              <a:ext uri="{FF2B5EF4-FFF2-40B4-BE49-F238E27FC236}">
                <a16:creationId xmlns:a16="http://schemas.microsoft.com/office/drawing/2014/main" id="{13AC6BCB-BB26-9C4A-B2CB-760E87868CAB}"/>
              </a:ext>
            </a:extLst>
          </p:cNvPr>
          <p:cNvPicPr>
            <a:picLocks noChangeAspect="1"/>
          </p:cNvPicPr>
          <p:nvPr/>
        </p:nvPicPr>
        <p:blipFill>
          <a:blip r:embed="rId6"/>
          <a:stretch>
            <a:fillRect/>
          </a:stretch>
        </p:blipFill>
        <p:spPr>
          <a:xfrm>
            <a:off x="7515430" y="3724969"/>
            <a:ext cx="1722110" cy="1887599"/>
          </a:xfrm>
          <a:prstGeom prst="rect">
            <a:avLst/>
          </a:prstGeom>
        </p:spPr>
      </p:pic>
      <p:sp>
        <p:nvSpPr>
          <p:cNvPr id="43" name="TextBox 42">
            <a:extLst>
              <a:ext uri="{FF2B5EF4-FFF2-40B4-BE49-F238E27FC236}">
                <a16:creationId xmlns:a16="http://schemas.microsoft.com/office/drawing/2014/main" id="{3DCBCB22-82AA-0B48-89EC-5ED0C12498CE}"/>
              </a:ext>
            </a:extLst>
          </p:cNvPr>
          <p:cNvSpPr txBox="1"/>
          <p:nvPr/>
        </p:nvSpPr>
        <p:spPr>
          <a:xfrm>
            <a:off x="7706296" y="2978574"/>
            <a:ext cx="2706702" cy="400110"/>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Numerical Dispersion?</a:t>
            </a:r>
          </a:p>
        </p:txBody>
      </p:sp>
      <p:pic>
        <p:nvPicPr>
          <p:cNvPr id="41" name="Picture 40">
            <a:extLst>
              <a:ext uri="{FF2B5EF4-FFF2-40B4-BE49-F238E27FC236}">
                <a16:creationId xmlns:a16="http://schemas.microsoft.com/office/drawing/2014/main" id="{1C456BF1-359F-0842-AFDE-306766EB241B}"/>
              </a:ext>
            </a:extLst>
          </p:cNvPr>
          <p:cNvPicPr>
            <a:picLocks noChangeAspect="1"/>
          </p:cNvPicPr>
          <p:nvPr/>
        </p:nvPicPr>
        <p:blipFill>
          <a:blip r:embed="rId7"/>
          <a:stretch>
            <a:fillRect/>
          </a:stretch>
        </p:blipFill>
        <p:spPr>
          <a:xfrm>
            <a:off x="9294119" y="3446579"/>
            <a:ext cx="2711699" cy="2374595"/>
          </a:xfrm>
          <a:prstGeom prst="rect">
            <a:avLst/>
          </a:prstGeom>
        </p:spPr>
      </p:pic>
      <p:sp>
        <p:nvSpPr>
          <p:cNvPr id="47" name="TextBox 46">
            <a:extLst>
              <a:ext uri="{FF2B5EF4-FFF2-40B4-BE49-F238E27FC236}">
                <a16:creationId xmlns:a16="http://schemas.microsoft.com/office/drawing/2014/main" id="{A9C0D332-173B-9D46-AF57-704DB275AAB9}"/>
              </a:ext>
            </a:extLst>
          </p:cNvPr>
          <p:cNvSpPr txBox="1"/>
          <p:nvPr/>
        </p:nvSpPr>
        <p:spPr>
          <a:xfrm>
            <a:off x="493386" y="371250"/>
            <a:ext cx="649796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Plume Dispersion</a:t>
            </a:r>
          </a:p>
        </p:txBody>
      </p:sp>
      <p:sp>
        <p:nvSpPr>
          <p:cNvPr id="2" name="Frame 1">
            <a:extLst>
              <a:ext uri="{FF2B5EF4-FFF2-40B4-BE49-F238E27FC236}">
                <a16:creationId xmlns:a16="http://schemas.microsoft.com/office/drawing/2014/main" id="{73867ED4-E289-4B44-B6C9-4C9A9325ABDD}"/>
              </a:ext>
            </a:extLst>
          </p:cNvPr>
          <p:cNvSpPr/>
          <p:nvPr/>
        </p:nvSpPr>
        <p:spPr>
          <a:xfrm>
            <a:off x="4186534" y="3468647"/>
            <a:ext cx="500794" cy="525136"/>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18519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EB94CE-BD6F-FB44-870A-0595ACA1E644}"/>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2293753-6B6A-F443-9F4A-F7976E695B64}"/>
              </a:ext>
            </a:extLst>
          </p:cNvPr>
          <p:cNvPicPr>
            <a:picLocks noChangeAspect="1"/>
          </p:cNvPicPr>
          <p:nvPr/>
        </p:nvPicPr>
        <p:blipFill>
          <a:blip r:embed="rId3"/>
          <a:stretch>
            <a:fillRect/>
          </a:stretch>
        </p:blipFill>
        <p:spPr>
          <a:xfrm flipH="1">
            <a:off x="632148" y="951948"/>
            <a:ext cx="5764106" cy="5506002"/>
          </a:xfrm>
          <a:prstGeom prst="rect">
            <a:avLst/>
          </a:prstGeom>
        </p:spPr>
      </p:pic>
      <p:sp>
        <p:nvSpPr>
          <p:cNvPr id="57" name="TextBox 56">
            <a:extLst>
              <a:ext uri="{FF2B5EF4-FFF2-40B4-BE49-F238E27FC236}">
                <a16:creationId xmlns:a16="http://schemas.microsoft.com/office/drawing/2014/main" id="{F9527C85-7A9B-124E-9AF9-8B4EFBABC08E}"/>
              </a:ext>
            </a:extLst>
          </p:cNvPr>
          <p:cNvSpPr txBox="1"/>
          <p:nvPr/>
        </p:nvSpPr>
        <p:spPr>
          <a:xfrm>
            <a:off x="255694" y="214364"/>
            <a:ext cx="651701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Outline</a:t>
            </a:r>
          </a:p>
        </p:txBody>
      </p:sp>
      <p:sp>
        <p:nvSpPr>
          <p:cNvPr id="58" name="TextBox 57">
            <a:extLst>
              <a:ext uri="{FF2B5EF4-FFF2-40B4-BE49-F238E27FC236}">
                <a16:creationId xmlns:a16="http://schemas.microsoft.com/office/drawing/2014/main" id="{1AC8ADBF-20E4-734C-BDB8-830BF56079C3}"/>
              </a:ext>
            </a:extLst>
          </p:cNvPr>
          <p:cNvSpPr txBox="1"/>
          <p:nvPr/>
        </p:nvSpPr>
        <p:spPr>
          <a:xfrm>
            <a:off x="6719697" y="1815669"/>
            <a:ext cx="5670423" cy="3539430"/>
          </a:xfrm>
          <a:prstGeom prst="rect">
            <a:avLst/>
          </a:prstGeom>
          <a:noFill/>
        </p:spPr>
        <p:txBody>
          <a:bodyPr wrap="square" rtlCol="0">
            <a:spAutoFit/>
          </a:bodyPr>
          <a:lstStyle/>
          <a:p>
            <a:r>
              <a:rPr lang="en-US" sz="3200" b="1" dirty="0"/>
              <a:t>1. Ignition and Emissions</a:t>
            </a:r>
          </a:p>
          <a:p>
            <a:r>
              <a:rPr lang="en-US" sz="3200" b="1" dirty="0"/>
              <a:t>	(Kevin)</a:t>
            </a:r>
          </a:p>
          <a:p>
            <a:r>
              <a:rPr lang="en-US" sz="3200" b="1" dirty="0"/>
              <a:t>2. Plume Injection Heights</a:t>
            </a:r>
          </a:p>
          <a:p>
            <a:r>
              <a:rPr lang="en-US" sz="3200" b="1" dirty="0"/>
              <a:t>	(Patrick)</a:t>
            </a:r>
          </a:p>
          <a:p>
            <a:r>
              <a:rPr lang="en-US" sz="3200" b="1" dirty="0"/>
              <a:t>3. Plume Evolutions</a:t>
            </a:r>
          </a:p>
          <a:p>
            <a:r>
              <a:rPr lang="en-US" sz="3200" b="1" dirty="0"/>
              <a:t>	(Young Ro)</a:t>
            </a:r>
          </a:p>
          <a:p>
            <a:endParaRPr lang="en-US" sz="3200" b="1" dirty="0"/>
          </a:p>
        </p:txBody>
      </p:sp>
      <p:pic>
        <p:nvPicPr>
          <p:cNvPr id="60" name="Picture 59">
            <a:extLst>
              <a:ext uri="{FF2B5EF4-FFF2-40B4-BE49-F238E27FC236}">
                <a16:creationId xmlns:a16="http://schemas.microsoft.com/office/drawing/2014/main" id="{F974EA7E-AE58-2A49-9596-FC18D9758B9C}"/>
              </a:ext>
            </a:extLst>
          </p:cNvPr>
          <p:cNvPicPr>
            <a:picLocks noChangeAspect="1"/>
          </p:cNvPicPr>
          <p:nvPr/>
        </p:nvPicPr>
        <p:blipFill>
          <a:blip r:embed="rId4"/>
          <a:stretch>
            <a:fillRect/>
          </a:stretch>
        </p:blipFill>
        <p:spPr>
          <a:xfrm>
            <a:off x="9464034" y="6073255"/>
            <a:ext cx="2443926" cy="563982"/>
          </a:xfrm>
          <a:prstGeom prst="rect">
            <a:avLst/>
          </a:prstGeom>
        </p:spPr>
      </p:pic>
      <p:sp>
        <p:nvSpPr>
          <p:cNvPr id="72" name="TextBox 71">
            <a:extLst>
              <a:ext uri="{FF2B5EF4-FFF2-40B4-BE49-F238E27FC236}">
                <a16:creationId xmlns:a16="http://schemas.microsoft.com/office/drawing/2014/main" id="{505B6170-5578-244D-B79A-FD68169C4479}"/>
              </a:ext>
            </a:extLst>
          </p:cNvPr>
          <p:cNvSpPr txBox="1"/>
          <p:nvPr/>
        </p:nvSpPr>
        <p:spPr>
          <a:xfrm>
            <a:off x="165423" y="6433185"/>
            <a:ext cx="7037327" cy="246221"/>
          </a:xfrm>
          <a:prstGeom prst="rect">
            <a:avLst/>
          </a:prstGeom>
          <a:noFill/>
        </p:spPr>
        <p:txBody>
          <a:bodyPr wrap="square" rtlCol="0">
            <a:spAutoFit/>
          </a:bodyPr>
          <a:lstStyle/>
          <a:p>
            <a:r>
              <a:rPr lang="en-US" sz="1000" dirty="0"/>
              <a:t>Photo Credit: Geophysical Institute</a:t>
            </a:r>
          </a:p>
        </p:txBody>
      </p:sp>
    </p:spTree>
    <p:extLst>
      <p:ext uri="{BB962C8B-B14F-4D97-AF65-F5344CB8AC3E}">
        <p14:creationId xmlns:p14="http://schemas.microsoft.com/office/powerpoint/2010/main" val="3987301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EB94CE-BD6F-FB44-870A-0595ACA1E644}"/>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5" name="Picture 324">
            <a:extLst>
              <a:ext uri="{FF2B5EF4-FFF2-40B4-BE49-F238E27FC236}">
                <a16:creationId xmlns:a16="http://schemas.microsoft.com/office/drawing/2014/main" id="{BD202053-AEFF-C944-9403-FCD329A10E13}"/>
              </a:ext>
            </a:extLst>
          </p:cNvPr>
          <p:cNvPicPr>
            <a:picLocks noChangeAspect="1"/>
          </p:cNvPicPr>
          <p:nvPr/>
        </p:nvPicPr>
        <p:blipFill>
          <a:blip r:embed="rId2"/>
          <a:stretch>
            <a:fillRect/>
          </a:stretch>
        </p:blipFill>
        <p:spPr>
          <a:xfrm>
            <a:off x="9616434" y="6206605"/>
            <a:ext cx="2443926" cy="563982"/>
          </a:xfrm>
          <a:prstGeom prst="rect">
            <a:avLst/>
          </a:prstGeom>
        </p:spPr>
      </p:pic>
      <p:pic>
        <p:nvPicPr>
          <p:cNvPr id="6" name="Picture 5">
            <a:extLst>
              <a:ext uri="{FF2B5EF4-FFF2-40B4-BE49-F238E27FC236}">
                <a16:creationId xmlns:a16="http://schemas.microsoft.com/office/drawing/2014/main" id="{65420378-7513-1942-A29E-903AEEBA208F}"/>
              </a:ext>
            </a:extLst>
          </p:cNvPr>
          <p:cNvPicPr>
            <a:picLocks noChangeAspect="1"/>
          </p:cNvPicPr>
          <p:nvPr/>
        </p:nvPicPr>
        <p:blipFill>
          <a:blip r:embed="rId3"/>
          <a:stretch>
            <a:fillRect/>
          </a:stretch>
        </p:blipFill>
        <p:spPr>
          <a:xfrm>
            <a:off x="1486650" y="2762116"/>
            <a:ext cx="4111387" cy="3880940"/>
          </a:xfrm>
          <a:prstGeom prst="rect">
            <a:avLst/>
          </a:prstGeom>
        </p:spPr>
      </p:pic>
      <p:pic>
        <p:nvPicPr>
          <p:cNvPr id="4" name="Picture 3">
            <a:extLst>
              <a:ext uri="{FF2B5EF4-FFF2-40B4-BE49-F238E27FC236}">
                <a16:creationId xmlns:a16="http://schemas.microsoft.com/office/drawing/2014/main" id="{C958EB40-1F94-0545-B897-E9E1E39438AE}"/>
              </a:ext>
            </a:extLst>
          </p:cNvPr>
          <p:cNvPicPr>
            <a:picLocks noChangeAspect="1"/>
          </p:cNvPicPr>
          <p:nvPr/>
        </p:nvPicPr>
        <p:blipFill>
          <a:blip r:embed="rId4"/>
          <a:stretch>
            <a:fillRect/>
          </a:stretch>
        </p:blipFill>
        <p:spPr>
          <a:xfrm>
            <a:off x="6056481" y="2827237"/>
            <a:ext cx="4954914" cy="3291955"/>
          </a:xfrm>
          <a:prstGeom prst="rect">
            <a:avLst/>
          </a:prstGeom>
        </p:spPr>
      </p:pic>
      <p:sp>
        <p:nvSpPr>
          <p:cNvPr id="11" name="TextBox 10">
            <a:extLst>
              <a:ext uri="{FF2B5EF4-FFF2-40B4-BE49-F238E27FC236}">
                <a16:creationId xmlns:a16="http://schemas.microsoft.com/office/drawing/2014/main" id="{FFA14808-918D-3747-9BBA-E39CC7A80E7B}"/>
              </a:ext>
            </a:extLst>
          </p:cNvPr>
          <p:cNvSpPr txBox="1"/>
          <p:nvPr/>
        </p:nvSpPr>
        <p:spPr>
          <a:xfrm>
            <a:off x="2739930" y="4752014"/>
            <a:ext cx="2419350"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Absorption by H</a:t>
            </a:r>
            <a:r>
              <a:rPr lang="en-US" sz="1600" b="1" baseline="-25000" dirty="0">
                <a:latin typeface="Calibri" panose="020F0502020204030204" pitchFamily="34" charset="0"/>
                <a:cs typeface="Calibri" panose="020F0502020204030204" pitchFamily="34" charset="0"/>
              </a:rPr>
              <a:t>2</a:t>
            </a:r>
            <a:r>
              <a:rPr lang="en-US" sz="1600" b="1" dirty="0">
                <a:latin typeface="Calibri" panose="020F0502020204030204" pitchFamily="34" charset="0"/>
                <a:cs typeface="Calibri" panose="020F0502020204030204" pitchFamily="34" charset="0"/>
              </a:rPr>
              <a:t>O vapor</a:t>
            </a:r>
          </a:p>
        </p:txBody>
      </p:sp>
      <p:sp>
        <p:nvSpPr>
          <p:cNvPr id="12" name="TextBox 11">
            <a:extLst>
              <a:ext uri="{FF2B5EF4-FFF2-40B4-BE49-F238E27FC236}">
                <a16:creationId xmlns:a16="http://schemas.microsoft.com/office/drawing/2014/main" id="{809BDC17-259B-E248-871D-0CD1CC3973B3}"/>
              </a:ext>
            </a:extLst>
          </p:cNvPr>
          <p:cNvSpPr txBox="1"/>
          <p:nvPr/>
        </p:nvSpPr>
        <p:spPr>
          <a:xfrm>
            <a:off x="783508" y="1043563"/>
            <a:ext cx="10757703" cy="1631216"/>
          </a:xfrm>
          <a:prstGeom prst="rect">
            <a:avLst/>
          </a:prstGeom>
          <a:noFill/>
        </p:spPr>
        <p:txBody>
          <a:bodyPr wrap="square" rtlCol="0">
            <a:spAutoFit/>
          </a:bodyPr>
          <a:lstStyle>
            <a:defPPr>
              <a:defRPr kern="1200" smtId="4294967295"/>
            </a:defPPr>
          </a:lstStyle>
          <a:p>
            <a:pPr marL="285750" indent="-285750">
              <a:buFont typeface="Arial" panose="020B0604020202020204" pitchFamily="34" charset="0"/>
              <a:buChar char="•"/>
            </a:pPr>
            <a:r>
              <a:rPr lang="en-US" sz="2000" dirty="0"/>
              <a:t> Near the center of the plume, the UV flux was about two-thirds of that near the top of the plume.</a:t>
            </a:r>
          </a:p>
          <a:p>
            <a:pPr marL="285750" indent="-285750">
              <a:buFont typeface="Arial" panose="020B0604020202020204" pitchFamily="34" charset="0"/>
              <a:buChar char="•"/>
            </a:pPr>
            <a:r>
              <a:rPr lang="en-US" sz="2000" dirty="0"/>
              <a:t> The smooth continuum-type absorption is due to the smoke particles </a:t>
            </a:r>
          </a:p>
          <a:p>
            <a:pPr marL="285750" indent="-285750">
              <a:buFont typeface="Arial" panose="020B0604020202020204" pitchFamily="34" charset="0"/>
              <a:buChar char="•"/>
            </a:pPr>
            <a:r>
              <a:rPr lang="en-US" sz="2000" dirty="0"/>
              <a:t> water vapor absorption is evident in the band centered at 940 nm as well as several other smaller bands in the near-infrared.</a:t>
            </a:r>
          </a:p>
          <a:p>
            <a:pPr marL="285750" indent="-285750">
              <a:buFont typeface="Arial" panose="020B0604020202020204" pitchFamily="34" charset="0"/>
              <a:buChar char="•"/>
            </a:pPr>
            <a:endParaRPr lang="en-US" sz="2000" dirty="0"/>
          </a:p>
        </p:txBody>
      </p:sp>
      <p:sp>
        <p:nvSpPr>
          <p:cNvPr id="15" name="TextBox 14">
            <a:extLst>
              <a:ext uri="{FF2B5EF4-FFF2-40B4-BE49-F238E27FC236}">
                <a16:creationId xmlns:a16="http://schemas.microsoft.com/office/drawing/2014/main" id="{1F0FA2F4-E9D0-D748-8528-1797F55A2846}"/>
              </a:ext>
            </a:extLst>
          </p:cNvPr>
          <p:cNvSpPr txBox="1"/>
          <p:nvPr/>
        </p:nvSpPr>
        <p:spPr>
          <a:xfrm>
            <a:off x="493386" y="371250"/>
            <a:ext cx="649796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Scattering and Absorption</a:t>
            </a:r>
          </a:p>
        </p:txBody>
      </p:sp>
      <p:sp>
        <p:nvSpPr>
          <p:cNvPr id="10" name="TextBox 9">
            <a:extLst>
              <a:ext uri="{FF2B5EF4-FFF2-40B4-BE49-F238E27FC236}">
                <a16:creationId xmlns:a16="http://schemas.microsoft.com/office/drawing/2014/main" id="{5F4AD7A6-C95F-A649-8046-F46356DB71AA}"/>
              </a:ext>
            </a:extLst>
          </p:cNvPr>
          <p:cNvSpPr txBox="1"/>
          <p:nvPr/>
        </p:nvSpPr>
        <p:spPr>
          <a:xfrm>
            <a:off x="165423" y="6433185"/>
            <a:ext cx="7037327" cy="246221"/>
          </a:xfrm>
          <a:prstGeom prst="rect">
            <a:avLst/>
          </a:prstGeom>
          <a:noFill/>
        </p:spPr>
        <p:txBody>
          <a:bodyPr wrap="square" rtlCol="0">
            <a:spAutoFit/>
          </a:bodyPr>
          <a:lstStyle/>
          <a:p>
            <a:r>
              <a:rPr lang="en-US" sz="1000" dirty="0"/>
              <a:t>Hobbs et al., 2003</a:t>
            </a:r>
          </a:p>
        </p:txBody>
      </p:sp>
    </p:spTree>
    <p:extLst>
      <p:ext uri="{BB962C8B-B14F-4D97-AF65-F5344CB8AC3E}">
        <p14:creationId xmlns:p14="http://schemas.microsoft.com/office/powerpoint/2010/main" val="4136339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EB94CE-BD6F-FB44-870A-0595ACA1E644}"/>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5" name="Picture 324">
            <a:extLst>
              <a:ext uri="{FF2B5EF4-FFF2-40B4-BE49-F238E27FC236}">
                <a16:creationId xmlns:a16="http://schemas.microsoft.com/office/drawing/2014/main" id="{BD202053-AEFF-C944-9403-FCD329A10E13}"/>
              </a:ext>
            </a:extLst>
          </p:cNvPr>
          <p:cNvPicPr>
            <a:picLocks noChangeAspect="1"/>
          </p:cNvPicPr>
          <p:nvPr/>
        </p:nvPicPr>
        <p:blipFill>
          <a:blip r:embed="rId2"/>
          <a:stretch>
            <a:fillRect/>
          </a:stretch>
        </p:blipFill>
        <p:spPr>
          <a:xfrm>
            <a:off x="9616434" y="6206605"/>
            <a:ext cx="2443926" cy="563982"/>
          </a:xfrm>
          <a:prstGeom prst="rect">
            <a:avLst/>
          </a:prstGeom>
        </p:spPr>
      </p:pic>
      <p:sp>
        <p:nvSpPr>
          <p:cNvPr id="51" name="TextBox 50">
            <a:extLst>
              <a:ext uri="{FF2B5EF4-FFF2-40B4-BE49-F238E27FC236}">
                <a16:creationId xmlns:a16="http://schemas.microsoft.com/office/drawing/2014/main" id="{4FB2E9A0-2127-0D43-AA33-8573610E1443}"/>
              </a:ext>
            </a:extLst>
          </p:cNvPr>
          <p:cNvSpPr txBox="1"/>
          <p:nvPr/>
        </p:nvSpPr>
        <p:spPr>
          <a:xfrm>
            <a:off x="6878760" y="1439815"/>
            <a:ext cx="5181600" cy="3785652"/>
          </a:xfrm>
          <a:prstGeom prst="rect">
            <a:avLst/>
          </a:prstGeom>
          <a:noFill/>
        </p:spPr>
        <p:txBody>
          <a:bodyPr wrap="square" rtlCol="0">
            <a:spAutoFit/>
          </a:bodyPr>
          <a:lstStyle/>
          <a:p>
            <a:endParaRPr lang="en-US" sz="2000" dirty="0"/>
          </a:p>
          <a:p>
            <a:pPr marL="285750" indent="-285750">
              <a:buFont typeface="Arial" panose="020B0604020202020204" pitchFamily="34" charset="0"/>
              <a:buChar char="•"/>
            </a:pPr>
            <a:r>
              <a:rPr lang="en-US" sz="2000" dirty="0"/>
              <a:t>Ozone Production and destruction have been observed in Fire plumes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Rapid radical cycling (</a:t>
            </a:r>
            <a:r>
              <a:rPr lang="en-US" sz="2000" dirty="0" err="1"/>
              <a:t>HOx</a:t>
            </a:r>
            <a:r>
              <a:rPr lang="en-US" sz="2000" dirty="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Rapid conversion of NO</a:t>
            </a:r>
            <a:r>
              <a:rPr lang="en-US" sz="2000" baseline="-25000" dirty="0"/>
              <a:t>x</a:t>
            </a:r>
            <a:r>
              <a:rPr lang="en-US" sz="2000" dirty="0"/>
              <a:t> to </a:t>
            </a:r>
            <a:r>
              <a:rPr lang="en-US" sz="2000" dirty="0" err="1"/>
              <a:t>NO</a:t>
            </a:r>
            <a:r>
              <a:rPr lang="en-US" sz="2000" baseline="-25000" dirty="0" err="1"/>
              <a:t>z</a:t>
            </a:r>
            <a:r>
              <a:rPr lang="en-US" sz="2000" dirty="0"/>
              <a:t> (HNO</a:t>
            </a:r>
            <a:r>
              <a:rPr lang="en-US" sz="2000" baseline="-25000" dirty="0"/>
              <a:t>3</a:t>
            </a:r>
            <a:r>
              <a:rPr lang="en-US" sz="2000" dirty="0"/>
              <a:t> + RONO</a:t>
            </a:r>
            <a:r>
              <a:rPr lang="en-US" sz="2000" baseline="-25000" dirty="0"/>
              <a:t>2</a:t>
            </a:r>
            <a:r>
              <a:rPr lang="en-US" sz="2000" dirty="0"/>
              <a:t> + RO</a:t>
            </a:r>
            <a:r>
              <a:rPr lang="en-US" sz="2000" baseline="-25000" dirty="0"/>
              <a:t>2</a:t>
            </a:r>
            <a:r>
              <a:rPr lang="en-US" sz="2000" dirty="0"/>
              <a:t>NO</a:t>
            </a:r>
            <a:r>
              <a:rPr lang="en-US" sz="2000" baseline="-25000" dirty="0"/>
              <a:t>2 </a:t>
            </a:r>
            <a:r>
              <a:rPr lang="en-US" sz="2000" dirty="0"/>
              <a:t>+ etc.)</a:t>
            </a:r>
          </a:p>
          <a:p>
            <a:endParaRPr lang="en-US" sz="2000" dirty="0"/>
          </a:p>
          <a:p>
            <a:pPr marL="285750" indent="-285750">
              <a:buFont typeface="Arial" panose="020B0604020202020204" pitchFamily="34" charset="0"/>
              <a:buChar char="•"/>
            </a:pPr>
            <a:r>
              <a:rPr lang="en-US" sz="2000" dirty="0"/>
              <a:t>Oxidation of VOCs (many in oxygenated form)</a:t>
            </a:r>
          </a:p>
          <a:p>
            <a:endParaRPr lang="en-US" sz="2000" dirty="0"/>
          </a:p>
          <a:p>
            <a:pPr marL="285750" indent="-285750">
              <a:buFont typeface="Arial" panose="020B0604020202020204" pitchFamily="34" charset="0"/>
              <a:buChar char="•"/>
            </a:pPr>
            <a:r>
              <a:rPr lang="en-US" sz="2000" dirty="0"/>
              <a:t>Secondary Aerosol Formation</a:t>
            </a:r>
          </a:p>
        </p:txBody>
      </p:sp>
      <p:sp>
        <p:nvSpPr>
          <p:cNvPr id="8" name="TextBox 7">
            <a:extLst>
              <a:ext uri="{FF2B5EF4-FFF2-40B4-BE49-F238E27FC236}">
                <a16:creationId xmlns:a16="http://schemas.microsoft.com/office/drawing/2014/main" id="{64D8032F-73A9-C441-98D9-3121E0D8D219}"/>
              </a:ext>
            </a:extLst>
          </p:cNvPr>
          <p:cNvSpPr txBox="1"/>
          <p:nvPr/>
        </p:nvSpPr>
        <p:spPr>
          <a:xfrm>
            <a:off x="493386" y="371250"/>
            <a:ext cx="649796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Simplified Chemical Scheme </a:t>
            </a:r>
          </a:p>
        </p:txBody>
      </p:sp>
      <p:pic>
        <p:nvPicPr>
          <p:cNvPr id="3" name="Picture 2">
            <a:extLst>
              <a:ext uri="{FF2B5EF4-FFF2-40B4-BE49-F238E27FC236}">
                <a16:creationId xmlns:a16="http://schemas.microsoft.com/office/drawing/2014/main" id="{E47A99FC-09D7-1343-82A6-BA8F8CEC8FC2}"/>
              </a:ext>
            </a:extLst>
          </p:cNvPr>
          <p:cNvPicPr>
            <a:picLocks noChangeAspect="1"/>
          </p:cNvPicPr>
          <p:nvPr/>
        </p:nvPicPr>
        <p:blipFill>
          <a:blip r:embed="rId3"/>
          <a:stretch>
            <a:fillRect/>
          </a:stretch>
        </p:blipFill>
        <p:spPr>
          <a:xfrm>
            <a:off x="638340" y="1265720"/>
            <a:ext cx="5818667" cy="4568649"/>
          </a:xfrm>
          <a:prstGeom prst="rect">
            <a:avLst/>
          </a:prstGeom>
        </p:spPr>
      </p:pic>
      <p:sp>
        <p:nvSpPr>
          <p:cNvPr id="10" name="TextBox 9">
            <a:extLst>
              <a:ext uri="{FF2B5EF4-FFF2-40B4-BE49-F238E27FC236}">
                <a16:creationId xmlns:a16="http://schemas.microsoft.com/office/drawing/2014/main" id="{E8C7EBA0-1C5E-3A42-8A58-491167C55A75}"/>
              </a:ext>
            </a:extLst>
          </p:cNvPr>
          <p:cNvSpPr txBox="1"/>
          <p:nvPr/>
        </p:nvSpPr>
        <p:spPr>
          <a:xfrm>
            <a:off x="223704" y="6524366"/>
            <a:ext cx="7037327" cy="246221"/>
          </a:xfrm>
          <a:prstGeom prst="rect">
            <a:avLst/>
          </a:prstGeom>
          <a:noFill/>
        </p:spPr>
        <p:txBody>
          <a:bodyPr wrap="square" rtlCol="0">
            <a:spAutoFit/>
          </a:bodyPr>
          <a:lstStyle/>
          <a:p>
            <a:r>
              <a:rPr lang="en-US" sz="1000" dirty="0"/>
              <a:t>Liu et al., 2012</a:t>
            </a:r>
          </a:p>
        </p:txBody>
      </p:sp>
    </p:spTree>
    <p:extLst>
      <p:ext uri="{BB962C8B-B14F-4D97-AF65-F5344CB8AC3E}">
        <p14:creationId xmlns:p14="http://schemas.microsoft.com/office/powerpoint/2010/main" val="677049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EB94CE-BD6F-FB44-870A-0595ACA1E644}"/>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5" name="Picture 324">
            <a:extLst>
              <a:ext uri="{FF2B5EF4-FFF2-40B4-BE49-F238E27FC236}">
                <a16:creationId xmlns:a16="http://schemas.microsoft.com/office/drawing/2014/main" id="{BD202053-AEFF-C944-9403-FCD329A10E13}"/>
              </a:ext>
            </a:extLst>
          </p:cNvPr>
          <p:cNvPicPr>
            <a:picLocks noChangeAspect="1"/>
          </p:cNvPicPr>
          <p:nvPr/>
        </p:nvPicPr>
        <p:blipFill>
          <a:blip r:embed="rId2"/>
          <a:stretch>
            <a:fillRect/>
          </a:stretch>
        </p:blipFill>
        <p:spPr>
          <a:xfrm>
            <a:off x="9616434" y="6206605"/>
            <a:ext cx="2443926" cy="563982"/>
          </a:xfrm>
          <a:prstGeom prst="rect">
            <a:avLst/>
          </a:prstGeom>
        </p:spPr>
      </p:pic>
      <p:pic>
        <p:nvPicPr>
          <p:cNvPr id="3" name="Picture 2">
            <a:extLst>
              <a:ext uri="{FF2B5EF4-FFF2-40B4-BE49-F238E27FC236}">
                <a16:creationId xmlns:a16="http://schemas.microsoft.com/office/drawing/2014/main" id="{AA66E2D5-5709-C244-9888-A42CFC44DAA4}"/>
              </a:ext>
            </a:extLst>
          </p:cNvPr>
          <p:cNvPicPr>
            <a:picLocks noChangeAspect="1"/>
          </p:cNvPicPr>
          <p:nvPr/>
        </p:nvPicPr>
        <p:blipFill>
          <a:blip r:embed="rId3"/>
          <a:stretch>
            <a:fillRect/>
          </a:stretch>
        </p:blipFill>
        <p:spPr>
          <a:xfrm>
            <a:off x="493386" y="1971171"/>
            <a:ext cx="5739199" cy="4428673"/>
          </a:xfrm>
          <a:prstGeom prst="rect">
            <a:avLst/>
          </a:prstGeom>
        </p:spPr>
      </p:pic>
      <p:sp>
        <p:nvSpPr>
          <p:cNvPr id="4" name="Rectangle 3">
            <a:extLst>
              <a:ext uri="{FF2B5EF4-FFF2-40B4-BE49-F238E27FC236}">
                <a16:creationId xmlns:a16="http://schemas.microsoft.com/office/drawing/2014/main" id="{BB311C0E-3DDF-444B-AA31-1E5B0B593A30}"/>
              </a:ext>
            </a:extLst>
          </p:cNvPr>
          <p:cNvSpPr/>
          <p:nvPr/>
        </p:nvSpPr>
        <p:spPr>
          <a:xfrm>
            <a:off x="6096000" y="3195026"/>
            <a:ext cx="6096000" cy="2308324"/>
          </a:xfrm>
          <a:prstGeom prst="rect">
            <a:avLst/>
          </a:prstGeom>
        </p:spPr>
        <p:txBody>
          <a:bodyPr>
            <a:spAutoFit/>
          </a:bodyPr>
          <a:lstStyle/>
          <a:p>
            <a:pPr marL="342900" indent="-342900">
              <a:buFont typeface="Wingdings" pitchFamily="2" charset="2"/>
              <a:buChar char="ü"/>
            </a:pPr>
            <a:r>
              <a:rPr lang="en-US" sz="2400" dirty="0"/>
              <a:t>Nonlinear VOC-NOx Chemistry</a:t>
            </a:r>
          </a:p>
          <a:p>
            <a:pPr marL="342900" indent="-342900">
              <a:buFont typeface="Wingdings" pitchFamily="2" charset="2"/>
              <a:buChar char="ü"/>
            </a:pPr>
            <a:r>
              <a:rPr lang="en-US" sz="2400" dirty="0"/>
              <a:t>Missing compounds</a:t>
            </a:r>
          </a:p>
          <a:p>
            <a:pPr marL="342900" indent="-342900">
              <a:buFont typeface="Wingdings" pitchFamily="2" charset="2"/>
              <a:buChar char="ü"/>
            </a:pPr>
            <a:r>
              <a:rPr lang="en-US" sz="2400" dirty="0"/>
              <a:t> Heterogeneous Formation</a:t>
            </a:r>
          </a:p>
          <a:p>
            <a:endParaRPr lang="en-US" sz="2400" dirty="0"/>
          </a:p>
          <a:p>
            <a:pPr marL="342900" indent="-342900">
              <a:buFont typeface="Wingdings" pitchFamily="2" charset="2"/>
              <a:buChar char="ü"/>
            </a:pPr>
            <a:endParaRPr lang="en-US" sz="2400" dirty="0"/>
          </a:p>
          <a:p>
            <a:endParaRPr lang="en-US" sz="2400" b="1" dirty="0"/>
          </a:p>
        </p:txBody>
      </p:sp>
      <p:sp>
        <p:nvSpPr>
          <p:cNvPr id="8" name="TextBox 7">
            <a:extLst>
              <a:ext uri="{FF2B5EF4-FFF2-40B4-BE49-F238E27FC236}">
                <a16:creationId xmlns:a16="http://schemas.microsoft.com/office/drawing/2014/main" id="{985ECBD3-8631-8642-A4ED-F7F981CD104C}"/>
              </a:ext>
            </a:extLst>
          </p:cNvPr>
          <p:cNvSpPr txBox="1"/>
          <p:nvPr/>
        </p:nvSpPr>
        <p:spPr>
          <a:xfrm>
            <a:off x="493386" y="371250"/>
            <a:ext cx="10126488" cy="1015663"/>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Chemical Evolution of Ozone </a:t>
            </a:r>
          </a:p>
          <a:p>
            <a:r>
              <a:rPr lang="en-US" sz="2800" b="1" dirty="0">
                <a:solidFill>
                  <a:schemeClr val="accent2">
                    <a:lumMod val="75000"/>
                  </a:schemeClr>
                </a:solidFill>
                <a:latin typeface="Arial" panose="020B0604020202020204" pitchFamily="34" charset="0"/>
                <a:cs typeface="Arial" panose="020B0604020202020204" pitchFamily="34" charset="0"/>
              </a:rPr>
              <a:t>Case Study: Hobbs et al., 2003 and Alvarado et al., 2009</a:t>
            </a:r>
          </a:p>
        </p:txBody>
      </p:sp>
    </p:spTree>
    <p:extLst>
      <p:ext uri="{BB962C8B-B14F-4D97-AF65-F5344CB8AC3E}">
        <p14:creationId xmlns:p14="http://schemas.microsoft.com/office/powerpoint/2010/main" val="3941716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EB94CE-BD6F-FB44-870A-0595ACA1E644}"/>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5" name="Picture 324">
            <a:extLst>
              <a:ext uri="{FF2B5EF4-FFF2-40B4-BE49-F238E27FC236}">
                <a16:creationId xmlns:a16="http://schemas.microsoft.com/office/drawing/2014/main" id="{BD202053-AEFF-C944-9403-FCD329A10E13}"/>
              </a:ext>
            </a:extLst>
          </p:cNvPr>
          <p:cNvPicPr>
            <a:picLocks noChangeAspect="1"/>
          </p:cNvPicPr>
          <p:nvPr/>
        </p:nvPicPr>
        <p:blipFill>
          <a:blip r:embed="rId2"/>
          <a:stretch>
            <a:fillRect/>
          </a:stretch>
        </p:blipFill>
        <p:spPr>
          <a:xfrm>
            <a:off x="9616434" y="6206605"/>
            <a:ext cx="2443926" cy="563982"/>
          </a:xfrm>
          <a:prstGeom prst="rect">
            <a:avLst/>
          </a:prstGeom>
        </p:spPr>
      </p:pic>
      <p:sp>
        <p:nvSpPr>
          <p:cNvPr id="3" name="Rectangle 2">
            <a:extLst>
              <a:ext uri="{FF2B5EF4-FFF2-40B4-BE49-F238E27FC236}">
                <a16:creationId xmlns:a16="http://schemas.microsoft.com/office/drawing/2014/main" id="{9B5A1F61-00CC-1140-830A-28908DF0D084}"/>
              </a:ext>
            </a:extLst>
          </p:cNvPr>
          <p:cNvSpPr/>
          <p:nvPr/>
        </p:nvSpPr>
        <p:spPr>
          <a:xfrm>
            <a:off x="493386" y="1146141"/>
            <a:ext cx="6096000" cy="707886"/>
          </a:xfrm>
          <a:prstGeom prst="rect">
            <a:avLst/>
          </a:prstGeom>
        </p:spPr>
        <p:txBody>
          <a:bodyPr>
            <a:spAutoFit/>
          </a:bodyPr>
          <a:lstStyle/>
          <a:p>
            <a:pPr marL="342900" indent="-342900">
              <a:buFont typeface="Wingdings" pitchFamily="2" charset="2"/>
              <a:buChar char="ü"/>
            </a:pPr>
            <a:r>
              <a:rPr lang="en-US" sz="2000" dirty="0"/>
              <a:t>Different emissions lead to different chemistry</a:t>
            </a:r>
          </a:p>
          <a:p>
            <a:pPr marL="342900" indent="-342900">
              <a:buFont typeface="Wingdings" pitchFamily="2" charset="2"/>
              <a:buChar char="ü"/>
            </a:pPr>
            <a:r>
              <a:rPr lang="en-US" sz="2000" dirty="0"/>
              <a:t>Different injection heights lead to different chemistry</a:t>
            </a:r>
          </a:p>
        </p:txBody>
      </p:sp>
      <p:pic>
        <p:nvPicPr>
          <p:cNvPr id="5" name="Picture 4">
            <a:extLst>
              <a:ext uri="{FF2B5EF4-FFF2-40B4-BE49-F238E27FC236}">
                <a16:creationId xmlns:a16="http://schemas.microsoft.com/office/drawing/2014/main" id="{2E2F1F58-40D6-3142-9BDB-335B86A812BA}"/>
              </a:ext>
            </a:extLst>
          </p:cNvPr>
          <p:cNvPicPr>
            <a:picLocks noChangeAspect="1"/>
          </p:cNvPicPr>
          <p:nvPr/>
        </p:nvPicPr>
        <p:blipFill>
          <a:blip r:embed="rId3"/>
          <a:stretch>
            <a:fillRect/>
          </a:stretch>
        </p:blipFill>
        <p:spPr>
          <a:xfrm>
            <a:off x="626745" y="2263140"/>
            <a:ext cx="6485887" cy="4237275"/>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A8AD3B4-B2C6-104D-AB72-8452A0081580}"/>
                  </a:ext>
                </a:extLst>
              </p:cNvPr>
              <p:cNvSpPr txBox="1"/>
              <p:nvPr/>
            </p:nvSpPr>
            <p:spPr>
              <a:xfrm>
                <a:off x="7461740" y="4191453"/>
                <a:ext cx="4070473"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ea typeface="Cambria Math" panose="02040503050406030204" pitchFamily="18" charset="0"/>
                        </a:rPr>
                        <m:t>𝜏</m:t>
                      </m:r>
                      <m:r>
                        <a:rPr lang="en-US" sz="3200" b="0" i="1" baseline="-25000" smtClean="0">
                          <a:latin typeface="Cambria Math" panose="02040503050406030204" pitchFamily="18" charset="0"/>
                          <a:ea typeface="Cambria Math" panose="02040503050406030204" pitchFamily="18" charset="0"/>
                        </a:rPr>
                        <m:t>𝑡h𝑒𝑟𝑚𝑎𝑙𝑙𝑦</m:t>
                      </m:r>
                      <m:r>
                        <a:rPr lang="en-US" sz="3200" b="0" i="1" baseline="-25000" smtClean="0">
                          <a:latin typeface="Cambria Math" panose="02040503050406030204" pitchFamily="18" charset="0"/>
                          <a:ea typeface="Cambria Math" panose="02040503050406030204" pitchFamily="18" charset="0"/>
                        </a:rPr>
                        <m:t> </m:t>
                      </m:r>
                      <m:r>
                        <a:rPr lang="en-US" sz="3200" b="0" i="1" baseline="-25000" smtClean="0">
                          <a:latin typeface="Cambria Math" panose="02040503050406030204" pitchFamily="18" charset="0"/>
                          <a:ea typeface="Cambria Math" panose="02040503050406030204" pitchFamily="18" charset="0"/>
                        </a:rPr>
                        <m:t>𝑙𝑎𝑏𝑖𝑙𝑒</m:t>
                      </m:r>
                      <m:r>
                        <a:rPr lang="en-US" sz="3200" b="0" i="1" baseline="-25000" smtClean="0">
                          <a:latin typeface="Cambria Math" panose="02040503050406030204" pitchFamily="18" charset="0"/>
                          <a:ea typeface="Cambria Math" panose="02040503050406030204" pitchFamily="18" charset="0"/>
                        </a:rPr>
                        <m:t> </m:t>
                      </m:r>
                      <m:r>
                        <a:rPr lang="en-US" sz="3200" b="0" i="1" baseline="-25000" smtClean="0">
                          <a:latin typeface="Cambria Math" panose="02040503050406030204" pitchFamily="18" charset="0"/>
                          <a:ea typeface="Cambria Math" panose="02040503050406030204" pitchFamily="18" charset="0"/>
                        </a:rPr>
                        <m:t>𝑝𝑟𝑜𝑑𝑢𝑐𝑡𝑠</m:t>
                      </m:r>
                      <m:d>
                        <m:dPr>
                          <m:ctrlPr>
                            <a:rPr lang="en-US" sz="3200" b="0" i="1" baseline="-25000" smtClean="0">
                              <a:latin typeface="Cambria Math" panose="02040503050406030204" pitchFamily="18" charset="0"/>
                              <a:ea typeface="Cambria Math" panose="02040503050406030204" pitchFamily="18" charset="0"/>
                            </a:rPr>
                          </m:ctrlPr>
                        </m:dPr>
                        <m:e>
                          <m:r>
                            <a:rPr lang="en-US" sz="3200" b="0" i="1" smtClean="0">
                              <a:latin typeface="Cambria Math" panose="02040503050406030204" pitchFamily="18" charset="0"/>
                              <a:ea typeface="Cambria Math" panose="02040503050406030204" pitchFamily="18" charset="0"/>
                            </a:rPr>
                            <m:t>𝑧</m:t>
                          </m:r>
                        </m:e>
                      </m:d>
                      <m:r>
                        <a:rPr lang="en-US" sz="3200" b="0" i="1" smtClean="0">
                          <a:latin typeface="Cambria Math" panose="02040503050406030204" pitchFamily="18" charset="0"/>
                          <a:ea typeface="Cambria Math" panose="02040503050406030204" pitchFamily="18" charset="0"/>
                        </a:rPr>
                        <m:t>  </m:t>
                      </m:r>
                    </m:oMath>
                  </m:oMathPara>
                </a14:m>
                <a:endParaRPr lang="en-US" sz="1400" dirty="0"/>
              </a:p>
            </p:txBody>
          </p:sp>
        </mc:Choice>
        <mc:Fallback xmlns="">
          <p:sp>
            <p:nvSpPr>
              <p:cNvPr id="6" name="TextBox 5">
                <a:extLst>
                  <a:ext uri="{FF2B5EF4-FFF2-40B4-BE49-F238E27FC236}">
                    <a16:creationId xmlns:a16="http://schemas.microsoft.com/office/drawing/2014/main" id="{5A8AD3B4-B2C6-104D-AB72-8452A0081580}"/>
                  </a:ext>
                </a:extLst>
              </p:cNvPr>
              <p:cNvSpPr txBox="1">
                <a:spLocks noRot="1" noChangeAspect="1" noMove="1" noResize="1" noEditPoints="1" noAdjustHandles="1" noChangeArrowheads="1" noChangeShapeType="1" noTextEdit="1"/>
              </p:cNvSpPr>
              <p:nvPr/>
            </p:nvSpPr>
            <p:spPr>
              <a:xfrm>
                <a:off x="7461740" y="4191453"/>
                <a:ext cx="4070473" cy="492443"/>
              </a:xfrm>
              <a:prstGeom prst="rect">
                <a:avLst/>
              </a:prstGeom>
              <a:blipFill>
                <a:blip r:embed="rId4"/>
                <a:stretch>
                  <a:fillRect l="-938" t="-7500" r="-3437" b="-50000"/>
                </a:stretch>
              </a:blipFill>
            </p:spPr>
            <p:txBody>
              <a:bodyPr/>
              <a:lstStyle/>
              <a:p>
                <a:r>
                  <a:rPr lang="en-US">
                    <a:noFill/>
                  </a:rPr>
                  <a:t> </a:t>
                </a:r>
              </a:p>
            </p:txBody>
          </p:sp>
        </mc:Fallback>
      </mc:AlternateContent>
      <p:sp>
        <p:nvSpPr>
          <p:cNvPr id="7" name="Up Arrow 6">
            <a:extLst>
              <a:ext uri="{FF2B5EF4-FFF2-40B4-BE49-F238E27FC236}">
                <a16:creationId xmlns:a16="http://schemas.microsoft.com/office/drawing/2014/main" id="{BA4B6A85-20BC-2D47-92ED-8919D4D97771}"/>
              </a:ext>
            </a:extLst>
          </p:cNvPr>
          <p:cNvSpPr/>
          <p:nvPr/>
        </p:nvSpPr>
        <p:spPr>
          <a:xfrm>
            <a:off x="11403486" y="3752220"/>
            <a:ext cx="447480" cy="10120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D6FB8F3-14D0-BD47-A5FD-9165608BB9D7}"/>
              </a:ext>
            </a:extLst>
          </p:cNvPr>
          <p:cNvSpPr txBox="1"/>
          <p:nvPr/>
        </p:nvSpPr>
        <p:spPr>
          <a:xfrm>
            <a:off x="7431385" y="3398277"/>
            <a:ext cx="3962792" cy="707886"/>
          </a:xfrm>
          <a:prstGeom prst="rect">
            <a:avLst/>
          </a:prstGeom>
          <a:noFill/>
        </p:spPr>
        <p:txBody>
          <a:bodyPr wrap="square" rtlCol="0">
            <a:spAutoFit/>
          </a:bodyPr>
          <a:lstStyle/>
          <a:p>
            <a:r>
              <a:rPr lang="en-US" sz="2000" b="1" dirty="0"/>
              <a:t>Stability condition impacts on pollutant concentration</a:t>
            </a:r>
          </a:p>
        </p:txBody>
      </p:sp>
      <p:sp>
        <p:nvSpPr>
          <p:cNvPr id="16" name="TextBox 15">
            <a:extLst>
              <a:ext uri="{FF2B5EF4-FFF2-40B4-BE49-F238E27FC236}">
                <a16:creationId xmlns:a16="http://schemas.microsoft.com/office/drawing/2014/main" id="{EA7D698A-D911-F948-B813-65FD7D63A0B2}"/>
              </a:ext>
            </a:extLst>
          </p:cNvPr>
          <p:cNvSpPr txBox="1"/>
          <p:nvPr/>
        </p:nvSpPr>
        <p:spPr>
          <a:xfrm>
            <a:off x="7431385" y="2858378"/>
            <a:ext cx="4328552" cy="400110"/>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Large uncertainty in fire emissions</a:t>
            </a:r>
          </a:p>
        </p:txBody>
      </p:sp>
      <p:cxnSp>
        <p:nvCxnSpPr>
          <p:cNvPr id="11" name="Straight Arrow Connector 10">
            <a:extLst>
              <a:ext uri="{FF2B5EF4-FFF2-40B4-BE49-F238E27FC236}">
                <a16:creationId xmlns:a16="http://schemas.microsoft.com/office/drawing/2014/main" id="{52A16DEA-7C24-E549-A723-528040943D63}"/>
              </a:ext>
            </a:extLst>
          </p:cNvPr>
          <p:cNvCxnSpPr/>
          <p:nvPr/>
        </p:nvCxnSpPr>
        <p:spPr>
          <a:xfrm>
            <a:off x="5463540" y="4683896"/>
            <a:ext cx="0" cy="152270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C4E51548-9956-674E-982C-A2E006BDCD23}"/>
              </a:ext>
            </a:extLst>
          </p:cNvPr>
          <p:cNvSpPr txBox="1"/>
          <p:nvPr/>
        </p:nvSpPr>
        <p:spPr>
          <a:xfrm>
            <a:off x="5772902" y="5092669"/>
            <a:ext cx="4328552" cy="400110"/>
          </a:xfrm>
          <a:prstGeom prst="rect">
            <a:avLst/>
          </a:prstGeom>
          <a:noFill/>
        </p:spPr>
        <p:txBody>
          <a:bodyPr wrap="square" rtlCol="0">
            <a:spAutoFit/>
          </a:bodyPr>
          <a:lstStyle/>
          <a:p>
            <a:r>
              <a:rPr lang="en-US" sz="2000" b="1" dirty="0" err="1">
                <a:latin typeface="Calibri" panose="020F0502020204030204" pitchFamily="34" charset="0"/>
                <a:cs typeface="Calibri" panose="020F0502020204030204" pitchFamily="34" charset="0"/>
              </a:rPr>
              <a:t>Uncertainty</a:t>
            </a:r>
            <a:r>
              <a:rPr lang="en-US" sz="2000" b="1" baseline="-25000" dirty="0" err="1">
                <a:latin typeface="Calibri" panose="020F0502020204030204" pitchFamily="34" charset="0"/>
                <a:cs typeface="Calibri" panose="020F0502020204030204" pitchFamily="34" charset="0"/>
              </a:rPr>
              <a:t>plume</a:t>
            </a:r>
            <a:r>
              <a:rPr lang="en-US" sz="2000" b="1" baseline="-25000" dirty="0">
                <a:latin typeface="Calibri" panose="020F0502020204030204" pitchFamily="34" charset="0"/>
                <a:cs typeface="Calibri" panose="020F0502020204030204" pitchFamily="34" charset="0"/>
              </a:rPr>
              <a:t> height</a:t>
            </a:r>
          </a:p>
        </p:txBody>
      </p:sp>
      <p:sp>
        <p:nvSpPr>
          <p:cNvPr id="21" name="TextBox 20">
            <a:extLst>
              <a:ext uri="{FF2B5EF4-FFF2-40B4-BE49-F238E27FC236}">
                <a16:creationId xmlns:a16="http://schemas.microsoft.com/office/drawing/2014/main" id="{21F1C7F3-0032-6444-8273-7F60253D8BAC}"/>
              </a:ext>
            </a:extLst>
          </p:cNvPr>
          <p:cNvSpPr txBox="1"/>
          <p:nvPr/>
        </p:nvSpPr>
        <p:spPr>
          <a:xfrm>
            <a:off x="5575101" y="5887962"/>
            <a:ext cx="4328552" cy="400110"/>
          </a:xfrm>
          <a:prstGeom prst="rect">
            <a:avLst/>
          </a:prstGeom>
          <a:noFill/>
        </p:spPr>
        <p:txBody>
          <a:bodyPr wrap="square" rtlCol="0">
            <a:spAutoFit/>
          </a:bodyPr>
          <a:lstStyle/>
          <a:p>
            <a:r>
              <a:rPr lang="en-US" sz="2000" b="1" dirty="0" err="1">
                <a:latin typeface="Calibri" panose="020F0502020204030204" pitchFamily="34" charset="0"/>
                <a:cs typeface="Calibri" panose="020F0502020204030204" pitchFamily="34" charset="0"/>
              </a:rPr>
              <a:t>Uncertainty</a:t>
            </a:r>
            <a:r>
              <a:rPr lang="en-US" sz="2000" b="1" baseline="-25000" dirty="0" err="1">
                <a:latin typeface="Calibri" panose="020F0502020204030204" pitchFamily="34" charset="0"/>
                <a:cs typeface="Calibri" panose="020F0502020204030204" pitchFamily="34" charset="0"/>
              </a:rPr>
              <a:t>Emissions</a:t>
            </a:r>
            <a:endParaRPr lang="en-US" sz="2000" b="1" baseline="-250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EA82A218-59C4-BC42-A69B-4524AF1207BA}"/>
              </a:ext>
            </a:extLst>
          </p:cNvPr>
          <p:cNvSpPr txBox="1"/>
          <p:nvPr/>
        </p:nvSpPr>
        <p:spPr>
          <a:xfrm>
            <a:off x="493386" y="371250"/>
            <a:ext cx="101264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Propagation of uncertainty</a:t>
            </a:r>
          </a:p>
        </p:txBody>
      </p:sp>
    </p:spTree>
    <p:extLst>
      <p:ext uri="{BB962C8B-B14F-4D97-AF65-F5344CB8AC3E}">
        <p14:creationId xmlns:p14="http://schemas.microsoft.com/office/powerpoint/2010/main" val="46326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EB94CE-BD6F-FB44-870A-0595ACA1E644}"/>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5" name="Picture 324">
            <a:extLst>
              <a:ext uri="{FF2B5EF4-FFF2-40B4-BE49-F238E27FC236}">
                <a16:creationId xmlns:a16="http://schemas.microsoft.com/office/drawing/2014/main" id="{BD202053-AEFF-C944-9403-FCD329A10E13}"/>
              </a:ext>
            </a:extLst>
          </p:cNvPr>
          <p:cNvPicPr>
            <a:picLocks noChangeAspect="1"/>
          </p:cNvPicPr>
          <p:nvPr/>
        </p:nvPicPr>
        <p:blipFill>
          <a:blip r:embed="rId2"/>
          <a:stretch>
            <a:fillRect/>
          </a:stretch>
        </p:blipFill>
        <p:spPr>
          <a:xfrm>
            <a:off x="9616434" y="6206605"/>
            <a:ext cx="2443926" cy="563982"/>
          </a:xfrm>
          <a:prstGeom prst="rect">
            <a:avLst/>
          </a:prstGeom>
        </p:spPr>
      </p:pic>
      <p:sp>
        <p:nvSpPr>
          <p:cNvPr id="17" name="TextBox 16">
            <a:extLst>
              <a:ext uri="{FF2B5EF4-FFF2-40B4-BE49-F238E27FC236}">
                <a16:creationId xmlns:a16="http://schemas.microsoft.com/office/drawing/2014/main" id="{EA82A218-59C4-BC42-A69B-4524AF1207BA}"/>
              </a:ext>
            </a:extLst>
          </p:cNvPr>
          <p:cNvSpPr txBox="1"/>
          <p:nvPr/>
        </p:nvSpPr>
        <p:spPr>
          <a:xfrm>
            <a:off x="493386" y="371250"/>
            <a:ext cx="101264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Discussion Questions</a:t>
            </a:r>
          </a:p>
        </p:txBody>
      </p:sp>
      <p:sp>
        <p:nvSpPr>
          <p:cNvPr id="14" name="TextBox 13">
            <a:extLst>
              <a:ext uri="{FF2B5EF4-FFF2-40B4-BE49-F238E27FC236}">
                <a16:creationId xmlns:a16="http://schemas.microsoft.com/office/drawing/2014/main" id="{CCE67D56-7584-5B45-8E04-573B79F83423}"/>
              </a:ext>
            </a:extLst>
          </p:cNvPr>
          <p:cNvSpPr txBox="1"/>
          <p:nvPr/>
        </p:nvSpPr>
        <p:spPr>
          <a:xfrm>
            <a:off x="493386" y="2305615"/>
            <a:ext cx="11566974" cy="2246769"/>
          </a:xfrm>
          <a:prstGeom prst="rect">
            <a:avLst/>
          </a:prstGeom>
          <a:noFill/>
        </p:spPr>
        <p:txBody>
          <a:bodyPr wrap="square" rtlCol="0">
            <a:spAutoFit/>
          </a:bodyPr>
          <a:lstStyle/>
          <a:p>
            <a:pPr marL="514350" indent="-514350">
              <a:buAutoNum type="arabicPeriod"/>
            </a:pPr>
            <a:r>
              <a:rPr lang="en-US" sz="2800" b="1" dirty="0">
                <a:latin typeface="Arial" panose="020B0604020202020204" pitchFamily="34" charset="0"/>
                <a:cs typeface="Arial" panose="020B0604020202020204" pitchFamily="34" charset="0"/>
              </a:rPr>
              <a:t>Effects of anthropogenic activity on biomass burning</a:t>
            </a:r>
          </a:p>
          <a:p>
            <a:pPr marL="514350" indent="-514350">
              <a:buFontTx/>
              <a:buAutoNum type="arabicPeriod"/>
            </a:pPr>
            <a:r>
              <a:rPr lang="en-US" sz="2800" b="1" dirty="0">
                <a:latin typeface="Arial" panose="020B0604020202020204" pitchFamily="34" charset="0"/>
                <a:cs typeface="Arial" panose="020B0604020202020204" pitchFamily="34" charset="0"/>
              </a:rPr>
              <a:t>How do we control the human activities (Regulation and Policy)?</a:t>
            </a:r>
          </a:p>
          <a:p>
            <a:pPr marL="514350" indent="-514350">
              <a:buAutoNum type="arabicPeriod"/>
            </a:pPr>
            <a:r>
              <a:rPr lang="en-US" sz="2800" b="1" dirty="0">
                <a:latin typeface="Arial" panose="020B0604020202020204" pitchFamily="34" charset="0"/>
                <a:cs typeface="Arial" panose="020B0604020202020204" pitchFamily="34" charset="0"/>
              </a:rPr>
              <a:t>Effects of biomass burning on climate change</a:t>
            </a:r>
          </a:p>
          <a:p>
            <a:pPr marL="514350" indent="-514350">
              <a:buAutoNum type="arabicPeriod"/>
            </a:pPr>
            <a:r>
              <a:rPr lang="en-US" sz="2800" b="1" dirty="0">
                <a:latin typeface="Arial" panose="020B0604020202020204" pitchFamily="34" charset="0"/>
                <a:cs typeface="Arial" panose="020B0604020202020204" pitchFamily="34" charset="0"/>
              </a:rPr>
              <a:t>Effects of biomass burning on human health</a:t>
            </a:r>
          </a:p>
        </p:txBody>
      </p:sp>
    </p:spTree>
    <p:extLst>
      <p:ext uri="{BB962C8B-B14F-4D97-AF65-F5344CB8AC3E}">
        <p14:creationId xmlns:p14="http://schemas.microsoft.com/office/powerpoint/2010/main" val="718215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pyro cumulus cloud wyoming">
            <a:extLst>
              <a:ext uri="{FF2B5EF4-FFF2-40B4-BE49-F238E27FC236}">
                <a16:creationId xmlns:a16="http://schemas.microsoft.com/office/drawing/2014/main" id="{9E701631-2A8C-4BD9-9765-9D38BE2B39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8413" y="0"/>
            <a:ext cx="45735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yro cumulus cloud wyoming">
            <a:extLst>
              <a:ext uri="{FF2B5EF4-FFF2-40B4-BE49-F238E27FC236}">
                <a16:creationId xmlns:a16="http://schemas.microsoft.com/office/drawing/2014/main" id="{68E6300B-C034-461B-B202-AC0BA8E03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631440" cy="46711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yro cumulus cloud">
            <a:extLst>
              <a:ext uri="{FF2B5EF4-FFF2-40B4-BE49-F238E27FC236}">
                <a16:creationId xmlns:a16="http://schemas.microsoft.com/office/drawing/2014/main" id="{8D8A4CD0-72B7-4363-AE62-14D9E4B1CA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889635"/>
            <a:ext cx="5715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5667FC9-3006-EC48-8981-DE91F82574AD}"/>
              </a:ext>
            </a:extLst>
          </p:cNvPr>
          <p:cNvSpPr txBox="1"/>
          <p:nvPr/>
        </p:nvSpPr>
        <p:spPr>
          <a:xfrm>
            <a:off x="4377275" y="2105561"/>
            <a:ext cx="9102811" cy="1323439"/>
          </a:xfrm>
          <a:prstGeom prst="rect">
            <a:avLst/>
          </a:prstGeom>
          <a:noFill/>
        </p:spPr>
        <p:txBody>
          <a:bodyPr wrap="square" rtlCol="0">
            <a:spAutoFit/>
          </a:bodyPr>
          <a:lstStyle/>
          <a:p>
            <a:r>
              <a:rPr lang="en-US"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Thank you</a:t>
            </a:r>
          </a:p>
        </p:txBody>
      </p:sp>
    </p:spTree>
    <p:extLst>
      <p:ext uri="{BB962C8B-B14F-4D97-AF65-F5344CB8AC3E}">
        <p14:creationId xmlns:p14="http://schemas.microsoft.com/office/powerpoint/2010/main" val="3361102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838200" y="1376446"/>
            <a:ext cx="10515600" cy="4351338"/>
          </a:xfrm>
        </p:spPr>
        <p:txBody>
          <a:bodyPr>
            <a:noAutofit/>
          </a:bodyPr>
          <a:lstStyle/>
          <a:p>
            <a:r>
              <a:rPr lang="en-US" sz="1100" dirty="0"/>
              <a:t>Anderson, K.; </a:t>
            </a:r>
            <a:r>
              <a:rPr lang="en-US" sz="1100" dirty="0" err="1"/>
              <a:t>Pankratz</a:t>
            </a:r>
            <a:r>
              <a:rPr lang="en-US" sz="1100" dirty="0"/>
              <a:t>, A.; Mooney, C. (2011). A thermodynamic approach to estimating smoke plume heights. Pages 9.2-9.9 </a:t>
            </a:r>
            <a:r>
              <a:rPr lang="en-US" sz="1100" i="1" dirty="0"/>
              <a:t>in</a:t>
            </a:r>
            <a:r>
              <a:rPr lang="en-US" sz="1100" dirty="0"/>
              <a:t> Proceedings of the Ninth Symposium on Fire and Forest Meteorology, October 17-20, 2011, Palm Springs, California. American Meteorological Society, Boston, Massachusetts, USA.</a:t>
            </a:r>
          </a:p>
          <a:p>
            <a:r>
              <a:rPr lang="en-US" sz="1100" dirty="0" err="1"/>
              <a:t>Byram</a:t>
            </a:r>
            <a:r>
              <a:rPr lang="en-US" sz="1100" dirty="0"/>
              <a:t>, G.M. (1959). Combustion of forest fuels. Pages 61-89 </a:t>
            </a:r>
            <a:r>
              <a:rPr lang="en-US" sz="1100" i="1" dirty="0"/>
              <a:t>in </a:t>
            </a:r>
            <a:r>
              <a:rPr lang="en-US" sz="1100" dirty="0"/>
              <a:t>K.P. Davis, </a:t>
            </a:r>
            <a:r>
              <a:rPr lang="en-US" sz="1100" dirty="0" err="1"/>
              <a:t>ed</a:t>
            </a:r>
            <a:r>
              <a:rPr lang="en-US" sz="1100" dirty="0"/>
              <a:t>, Forest Fire: control and use. McGraw-Hill Book Co., New York.</a:t>
            </a:r>
          </a:p>
          <a:p>
            <a:r>
              <a:rPr lang="en-US" sz="1100" dirty="0" err="1"/>
              <a:t>Heskestad</a:t>
            </a:r>
            <a:r>
              <a:rPr lang="en-US" sz="1100" dirty="0"/>
              <a:t>, G., Bishop, S. R., &amp; Drysdale, D. D. (1998). Dynamics of the fire plume. </a:t>
            </a:r>
            <a:r>
              <a:rPr lang="en-US" sz="1100" i="1" dirty="0"/>
              <a:t>Philosophical Transactions of the Royal Society of London. Series A: Mathematical, Physical and Engineering Sciences, 356(1748), 2815-2833. doi:10.1098/rsta.1998.0299</a:t>
            </a:r>
          </a:p>
          <a:p>
            <a:r>
              <a:rPr lang="en-US" sz="1100" dirty="0"/>
              <a:t>Kahn, R. A., Li, W. H., </a:t>
            </a:r>
            <a:r>
              <a:rPr lang="en-US" sz="1100" dirty="0" err="1"/>
              <a:t>Moroney</a:t>
            </a:r>
            <a:r>
              <a:rPr lang="en-US" sz="1100" dirty="0"/>
              <a:t>, C., Diner, D. J., </a:t>
            </a:r>
            <a:r>
              <a:rPr lang="en-US" sz="1100" dirty="0" err="1"/>
              <a:t>Martonchik</a:t>
            </a:r>
            <a:r>
              <a:rPr lang="en-US" sz="1100" dirty="0"/>
              <a:t>, J. V., &amp; </a:t>
            </a:r>
            <a:r>
              <a:rPr lang="en-US" sz="1100" dirty="0" err="1"/>
              <a:t>Fishbein</a:t>
            </a:r>
            <a:r>
              <a:rPr lang="en-US" sz="1100" dirty="0"/>
              <a:t>, E. (2007). Aerosol source plume physical characteristics from space-based </a:t>
            </a:r>
            <a:r>
              <a:rPr lang="en-US" sz="1100" dirty="0" err="1"/>
              <a:t>multiangle</a:t>
            </a:r>
            <a:r>
              <a:rPr lang="en-US" sz="1100" dirty="0"/>
              <a:t> imaging. </a:t>
            </a:r>
            <a:r>
              <a:rPr lang="en-US" sz="1100" i="1" dirty="0"/>
              <a:t>Journal of Geophysical Research, 112(D11). doi:10.1029/2006jd007647</a:t>
            </a:r>
          </a:p>
          <a:p>
            <a:r>
              <a:rPr lang="en-US" sz="1100" dirty="0" err="1"/>
              <a:t>Luderer</a:t>
            </a:r>
            <a:r>
              <a:rPr lang="en-US" sz="1100" dirty="0"/>
              <a:t>, G., </a:t>
            </a:r>
            <a:r>
              <a:rPr lang="en-US" sz="1100" dirty="0" err="1"/>
              <a:t>Trentmann</a:t>
            </a:r>
            <a:r>
              <a:rPr lang="en-US" sz="1100" dirty="0"/>
              <a:t>, J., </a:t>
            </a:r>
            <a:r>
              <a:rPr lang="en-US" sz="1100" dirty="0" err="1"/>
              <a:t>Winterrath</a:t>
            </a:r>
            <a:r>
              <a:rPr lang="en-US" sz="1100" dirty="0"/>
              <a:t>, T., </a:t>
            </a:r>
            <a:r>
              <a:rPr lang="en-US" sz="1100" dirty="0" err="1"/>
              <a:t>Textor</a:t>
            </a:r>
            <a:r>
              <a:rPr lang="en-US" sz="1100" dirty="0"/>
              <a:t>, C., Herzog, M., Graf, H., &amp; </a:t>
            </a:r>
            <a:r>
              <a:rPr lang="en-US" sz="1100" dirty="0" err="1"/>
              <a:t>Andreae</a:t>
            </a:r>
            <a:r>
              <a:rPr lang="en-US" sz="1100" dirty="0"/>
              <a:t>, M.O. (2006). (2006). Modeling of biomass smoke injection into the lower stratosphere by a large forest fire (Part II): sensitivity studies. </a:t>
            </a:r>
            <a:r>
              <a:rPr lang="en-US" sz="1100" i="1" dirty="0"/>
              <a:t>Atmospheric Chemistry and Physics, 6(12), 5261-5277. doi:10.5194/acp-6-5261-2006</a:t>
            </a:r>
          </a:p>
          <a:p>
            <a:r>
              <a:rPr lang="en-US" sz="1100" dirty="0"/>
              <a:t>Mao, J., Eastham, S., </a:t>
            </a:r>
            <a:r>
              <a:rPr lang="en-US" sz="1100" dirty="0" err="1"/>
              <a:t>Yokelson</a:t>
            </a:r>
            <a:r>
              <a:rPr lang="en-US" sz="1100" dirty="0"/>
              <a:t>, B., Holmes, C., &amp; Lonsdale, C. (2017). Issues of modeling fire plumes. NCAR presentation.</a:t>
            </a:r>
          </a:p>
          <a:p>
            <a:r>
              <a:rPr lang="en-US" sz="1100" dirty="0"/>
              <a:t>Nelson, D. L., </a:t>
            </a:r>
            <a:r>
              <a:rPr lang="en-US" sz="1100" dirty="0" err="1"/>
              <a:t>Garay</a:t>
            </a:r>
            <a:r>
              <a:rPr lang="en-US" sz="1100" dirty="0"/>
              <a:t>, M. J., Kahn, R. A., and Dunst, B. A. (2013). Stereoscopic Height and Wind Retrievals for Aerosol Plumes with the </a:t>
            </a:r>
            <a:r>
              <a:rPr lang="fr-FR" sz="1100" dirty="0"/>
              <a:t>MISR </a:t>
            </a:r>
            <a:r>
              <a:rPr lang="fr-FR" sz="1100" dirty="0" err="1"/>
              <a:t>INteractive</a:t>
            </a:r>
            <a:r>
              <a:rPr lang="fr-FR" sz="1100" dirty="0"/>
              <a:t> </a:t>
            </a:r>
            <a:r>
              <a:rPr lang="fr-FR" sz="1100" dirty="0" err="1"/>
              <a:t>eXplorer</a:t>
            </a:r>
            <a:r>
              <a:rPr lang="fr-FR" sz="1100" dirty="0"/>
              <a:t> (MINX), </a:t>
            </a:r>
            <a:r>
              <a:rPr lang="fr-FR" sz="1100" i="1" dirty="0" err="1"/>
              <a:t>Remote</a:t>
            </a:r>
            <a:r>
              <a:rPr lang="fr-FR" sz="1100" i="1" dirty="0"/>
              <a:t> Sens.</a:t>
            </a:r>
            <a:r>
              <a:rPr lang="fr-FR" sz="1100" dirty="0"/>
              <a:t>, 5, 4593–</a:t>
            </a:r>
            <a:r>
              <a:rPr lang="en-US" sz="1100" dirty="0"/>
              <a:t>4628, doi:doi:10.3390/rs5094593.</a:t>
            </a:r>
          </a:p>
          <a:p>
            <a:r>
              <a:rPr lang="en-US" sz="1100" dirty="0"/>
              <a:t>Peterson, D. A., </a:t>
            </a:r>
            <a:r>
              <a:rPr lang="en-US" sz="1100" dirty="0" err="1"/>
              <a:t>Hyer</a:t>
            </a:r>
            <a:r>
              <a:rPr lang="en-US" sz="1100" dirty="0"/>
              <a:t>, E. J., Campbell, J. R., Fromm, M. D., Hair, J. W., Butler, C. F., &amp; </a:t>
            </a:r>
            <a:r>
              <a:rPr lang="en-US" sz="1100" dirty="0" err="1"/>
              <a:t>Fenn</a:t>
            </a:r>
            <a:r>
              <a:rPr lang="en-US" sz="1100" dirty="0"/>
              <a:t>, M. A. (2015). The 2013 Rim Fire: Implications for Predicting Extreme Fire Spread, </a:t>
            </a:r>
            <a:r>
              <a:rPr lang="en-US" sz="1100" dirty="0" err="1"/>
              <a:t>Pyroconvection</a:t>
            </a:r>
            <a:r>
              <a:rPr lang="en-US" sz="1100" dirty="0"/>
              <a:t>, and Smoke Emissions. </a:t>
            </a:r>
            <a:r>
              <a:rPr lang="en-US" sz="1100" i="1" dirty="0"/>
              <a:t>Bulletin of the American Meteorological Society, 96(2), 229-247. doi:10.1175/bams-d-14-00060.1</a:t>
            </a:r>
          </a:p>
          <a:p>
            <a:r>
              <a:rPr lang="en-US" sz="1100" dirty="0"/>
              <a:t>Stocks, B. J., </a:t>
            </a:r>
            <a:r>
              <a:rPr lang="en-US" sz="1100" dirty="0" err="1"/>
              <a:t>Fosberg</a:t>
            </a:r>
            <a:r>
              <a:rPr lang="en-US" sz="1100" dirty="0"/>
              <a:t>, M. A., </a:t>
            </a:r>
            <a:r>
              <a:rPr lang="en-US" sz="1100" dirty="0" err="1"/>
              <a:t>Lynham</a:t>
            </a:r>
            <a:r>
              <a:rPr lang="en-US" sz="1100" dirty="0"/>
              <a:t>, T. J., Mearns, L., Wotton, B. M., Yang, Q., . . . </a:t>
            </a:r>
            <a:r>
              <a:rPr lang="en-US" sz="1100" dirty="0" err="1"/>
              <a:t>McKENNEY</a:t>
            </a:r>
            <a:r>
              <a:rPr lang="en-US" sz="1100" dirty="0"/>
              <a:t>, D. W. (1998). Climate Change and Forest Fire Potential in Russian and Canadian Boreal Forests. </a:t>
            </a:r>
            <a:r>
              <a:rPr lang="en-US" sz="1100" i="1" dirty="0"/>
              <a:t>Climatic Change, 38(1), 1-13. doi:10.1023/a:1005306001055</a:t>
            </a:r>
          </a:p>
          <a:p>
            <a:r>
              <a:rPr lang="en-US" sz="1100" dirty="0" err="1"/>
              <a:t>Trentmann</a:t>
            </a:r>
            <a:r>
              <a:rPr lang="en-US" sz="1100" dirty="0"/>
              <a:t>, J., </a:t>
            </a:r>
            <a:r>
              <a:rPr lang="en-US" sz="1100" dirty="0" err="1"/>
              <a:t>Luderer</a:t>
            </a:r>
            <a:r>
              <a:rPr lang="en-US" sz="1100" dirty="0"/>
              <a:t>, G., </a:t>
            </a:r>
            <a:r>
              <a:rPr lang="en-US" sz="1100" dirty="0" err="1"/>
              <a:t>Winterrath</a:t>
            </a:r>
            <a:r>
              <a:rPr lang="en-US" sz="1100" dirty="0"/>
              <a:t>, T., Fromm, M., </a:t>
            </a:r>
            <a:r>
              <a:rPr lang="en-US" sz="1100" dirty="0" err="1"/>
              <a:t>Servranckx</a:t>
            </a:r>
            <a:r>
              <a:rPr lang="en-US" sz="1100" dirty="0"/>
              <a:t>, R., </a:t>
            </a:r>
            <a:r>
              <a:rPr lang="en-US" sz="1100" dirty="0" err="1"/>
              <a:t>Textor</a:t>
            </a:r>
            <a:r>
              <a:rPr lang="en-US" sz="1100" dirty="0"/>
              <a:t>, C., Herzog, M., Graf, H-F., and </a:t>
            </a:r>
            <a:r>
              <a:rPr lang="en-US" sz="1100" dirty="0" err="1"/>
              <a:t>Andreae</a:t>
            </a:r>
            <a:r>
              <a:rPr lang="en-US" sz="1100" dirty="0"/>
              <a:t>, M. (2006). Modeling of biomass smoke injection into the lower stratosphere by a large forest fire (Part I): reference simulation. </a:t>
            </a:r>
            <a:r>
              <a:rPr lang="en-US" sz="1100" i="1" dirty="0"/>
              <a:t>Atmospheric Chemistry and Physics, 6(12), 5247-5260. doi:10.5194/acp-6-5247-2006</a:t>
            </a:r>
            <a:endParaRPr lang="en-US" sz="1100" dirty="0"/>
          </a:p>
          <a:p>
            <a:r>
              <a:rPr lang="en-US" sz="1100" dirty="0" err="1"/>
              <a:t>Westerling</a:t>
            </a:r>
            <a:r>
              <a:rPr lang="en-US" sz="1100" dirty="0"/>
              <a:t>, A. L., Hidalgo, H. G., </a:t>
            </a:r>
            <a:r>
              <a:rPr lang="en-US" sz="1100" dirty="0" err="1"/>
              <a:t>Cayan</a:t>
            </a:r>
            <a:r>
              <a:rPr lang="en-US" sz="1100" dirty="0"/>
              <a:t>, D. R., &amp; </a:t>
            </a:r>
            <a:r>
              <a:rPr lang="en-US" sz="1100" dirty="0" err="1"/>
              <a:t>Swetnam</a:t>
            </a:r>
            <a:r>
              <a:rPr lang="en-US" sz="1100" dirty="0"/>
              <a:t>, T. W. (2006). Warming and earlier spring increase western U.S. forest wildfire activity. </a:t>
            </a:r>
            <a:r>
              <a:rPr lang="en-US" sz="1100" i="1" dirty="0"/>
              <a:t>Science, 313(5789), 940-943. doi:10.1126/science.1128834</a:t>
            </a:r>
          </a:p>
          <a:p>
            <a:r>
              <a:rPr lang="en-US" sz="1100" dirty="0"/>
              <a:t>Emissions Measurements from Vegetation Fires: A Comparative Evaluation of Methods and Results 1 2 D.E. WARD and L.F. RADKE</a:t>
            </a:r>
          </a:p>
          <a:p>
            <a:r>
              <a:rPr lang="en-US" sz="1100" dirty="0"/>
              <a:t>Open-path Fourier transform infrared studies of large-scale laboratory biomass fires Robert </a:t>
            </a:r>
            <a:r>
              <a:rPr lang="en-US" sz="1100" dirty="0" err="1"/>
              <a:t>Yokelson</a:t>
            </a:r>
            <a:endParaRPr lang="en-US" sz="1100" dirty="0"/>
          </a:p>
          <a:p>
            <a:r>
              <a:rPr lang="en-US" sz="1100" dirty="0"/>
              <a:t> Wildfires in eastern Texas in August and September 2000: Emissions, aircraft measurements, and impact on photochemistry Allen et al</a:t>
            </a:r>
          </a:p>
          <a:p>
            <a:endParaRPr lang="en-US" sz="1100" dirty="0"/>
          </a:p>
        </p:txBody>
      </p:sp>
    </p:spTree>
    <p:extLst>
      <p:ext uri="{BB962C8B-B14F-4D97-AF65-F5344CB8AC3E}">
        <p14:creationId xmlns:p14="http://schemas.microsoft.com/office/powerpoint/2010/main" val="4260026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latin typeface="Arial" panose="020B0604020202020204" pitchFamily="34" charset="0"/>
                <a:cs typeface="Arial" panose="020B0604020202020204" pitchFamily="34" charset="0"/>
              </a:rPr>
              <a:t>Introduction</a:t>
            </a:r>
          </a:p>
        </p:txBody>
      </p:sp>
      <p:sp>
        <p:nvSpPr>
          <p:cNvPr id="3" name="Content Placeholder 2"/>
          <p:cNvSpPr>
            <a:spLocks noGrp="1"/>
          </p:cNvSpPr>
          <p:nvPr>
            <p:ph idx="1"/>
          </p:nvPr>
        </p:nvSpPr>
        <p:spPr>
          <a:xfrm>
            <a:off x="838200" y="1825625"/>
            <a:ext cx="7777163" cy="4351338"/>
          </a:xfrm>
        </p:spPr>
        <p:txBody>
          <a:bodyPr>
            <a:normAutofit fontScale="92500" lnSpcReduction="20000"/>
          </a:bodyPr>
          <a:lstStyle/>
          <a:p>
            <a:r>
              <a:rPr lang="en-US" dirty="0"/>
              <a:t>Large scale fires can be classified into 2 categories</a:t>
            </a:r>
          </a:p>
          <a:p>
            <a:pPr lvl="1"/>
            <a:r>
              <a:rPr lang="en-US" dirty="0"/>
              <a:t>Wildfires</a:t>
            </a:r>
          </a:p>
          <a:p>
            <a:pPr lvl="1"/>
            <a:r>
              <a:rPr lang="en-US" dirty="0"/>
              <a:t>Prescribe Fires</a:t>
            </a:r>
          </a:p>
          <a:p>
            <a:r>
              <a:rPr lang="en-US" dirty="0"/>
              <a:t>.3% of the US burned in 2018</a:t>
            </a:r>
          </a:p>
          <a:p>
            <a:pPr lvl="1"/>
            <a:r>
              <a:rPr lang="en-US" dirty="0"/>
              <a:t>Tropical ecosystem fires consume as much as 80% 		    of the total biomass burned each year</a:t>
            </a:r>
          </a:p>
          <a:p>
            <a:pPr lvl="1"/>
            <a:r>
              <a:rPr lang="en-US" dirty="0"/>
              <a:t>Fires in the USA only produce 2-3% of global emissions [1]</a:t>
            </a:r>
          </a:p>
          <a:p>
            <a:r>
              <a:rPr lang="en-US" dirty="0"/>
              <a:t>Human Impacts </a:t>
            </a:r>
          </a:p>
          <a:p>
            <a:pPr lvl="1"/>
            <a:r>
              <a:rPr lang="en-US" dirty="0"/>
              <a:t>Aggravated Asthma</a:t>
            </a:r>
          </a:p>
          <a:p>
            <a:pPr lvl="1"/>
            <a:r>
              <a:rPr lang="en-US" dirty="0"/>
              <a:t>Chronic Bronchitis</a:t>
            </a:r>
          </a:p>
          <a:p>
            <a:pPr lvl="1"/>
            <a:r>
              <a:rPr lang="en-US" dirty="0"/>
              <a:t>Decreased Lung Function</a:t>
            </a:r>
          </a:p>
          <a:p>
            <a:pPr lvl="1"/>
            <a:r>
              <a:rPr lang="en-US" dirty="0"/>
              <a:t>Congestive Heart Failure</a:t>
            </a:r>
          </a:p>
          <a:p>
            <a:pPr lvl="1"/>
            <a:r>
              <a:rPr lang="en-US" dirty="0"/>
              <a:t>Premature Death</a:t>
            </a:r>
          </a:p>
        </p:txBody>
      </p:sp>
      <p:sp>
        <p:nvSpPr>
          <p:cNvPr id="4" name="Rectangle 3">
            <a:extLst>
              <a:ext uri="{FF2B5EF4-FFF2-40B4-BE49-F238E27FC236}">
                <a16:creationId xmlns:a16="http://schemas.microsoft.com/office/drawing/2014/main" id="{905FF3CD-9FEC-7243-8EE7-50CC9C5E96B8}"/>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8186190" y="297260"/>
            <a:ext cx="3899844" cy="3146028"/>
          </a:xfrm>
          <a:prstGeom prst="rect">
            <a:avLst/>
          </a:prstGeom>
        </p:spPr>
      </p:pic>
      <p:pic>
        <p:nvPicPr>
          <p:cNvPr id="1028" name="Picture 4" descr="Image result for prescribed fi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160" y="4182666"/>
            <a:ext cx="4273874" cy="23677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88B78E7-EB5B-C94B-82FB-6F690AEE54F5}"/>
              </a:ext>
            </a:extLst>
          </p:cNvPr>
          <p:cNvSpPr txBox="1"/>
          <p:nvPr/>
        </p:nvSpPr>
        <p:spPr>
          <a:xfrm>
            <a:off x="165423" y="6433185"/>
            <a:ext cx="7037327" cy="246221"/>
          </a:xfrm>
          <a:prstGeom prst="rect">
            <a:avLst/>
          </a:prstGeom>
          <a:noFill/>
        </p:spPr>
        <p:txBody>
          <a:bodyPr wrap="square" rtlCol="0">
            <a:spAutoFit/>
          </a:bodyPr>
          <a:lstStyle/>
          <a:p>
            <a:r>
              <a:rPr lang="en-US" sz="1000" dirty="0"/>
              <a:t>Photo: Google Image</a:t>
            </a:r>
          </a:p>
        </p:txBody>
      </p:sp>
    </p:spTree>
    <p:extLst>
      <p:ext uri="{BB962C8B-B14F-4D97-AF65-F5344CB8AC3E}">
        <p14:creationId xmlns:p14="http://schemas.microsoft.com/office/powerpoint/2010/main" val="649685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latin typeface="Arial" panose="020B0604020202020204" pitchFamily="34" charset="0"/>
                <a:cs typeface="Arial" panose="020B0604020202020204" pitchFamily="34" charset="0"/>
              </a:rPr>
              <a:t>Primary Fire Emission Factors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690688"/>
                <a:ext cx="10515600" cy="4943791"/>
              </a:xfrm>
            </p:spPr>
            <p:txBody>
              <a:bodyPr>
                <a:normAutofit/>
              </a:bodyPr>
              <a:lstStyle/>
              <a:p>
                <a:r>
                  <a:rPr lang="en-US" dirty="0"/>
                  <a:t>Fuel Conditions</a:t>
                </a:r>
              </a:p>
              <a:p>
                <a:pPr lvl="1"/>
                <a:r>
                  <a:rPr lang="en-US" dirty="0"/>
                  <a:t>Type, Structure, Quantity, and Moisture Content</a:t>
                </a:r>
              </a:p>
              <a:p>
                <a:r>
                  <a:rPr lang="en-US" dirty="0"/>
                  <a:t>Fire Intensity</a:t>
                </a:r>
              </a:p>
              <a:p>
                <a:pPr lvl="1"/>
                <a:r>
                  <a:rPr lang="en-US" dirty="0"/>
                  <a:t>Energy output from fire (</a:t>
                </a:r>
                <a14:m>
                  <m:oMath xmlns:m="http://schemas.openxmlformats.org/officeDocument/2006/math">
                    <m:r>
                      <m:rPr>
                        <m:sty m:val="p"/>
                      </m:rPr>
                      <a:rPr lang="en-US" b="0" i="0" smtClean="0">
                        <a:latin typeface="Cambria Math" panose="02040503050406030204" pitchFamily="18" charset="0"/>
                      </a:rPr>
                      <m:t>W</m:t>
                    </m:r>
                    <m:sSup>
                      <m:sSupPr>
                        <m:ctrlPr>
                          <a:rPr lang="en-US"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oMath>
                </a14:m>
                <a:r>
                  <a:rPr lang="en-US" dirty="0"/>
                  <a:t>)</a:t>
                </a:r>
              </a:p>
              <a:p>
                <a:r>
                  <a:rPr lang="en-US" dirty="0"/>
                  <a:t>Fire Weather</a:t>
                </a:r>
              </a:p>
              <a:p>
                <a:pPr lvl="1"/>
                <a:r>
                  <a:rPr lang="en-US" dirty="0"/>
                  <a:t>Cumulative Temperature, Relative Humidity, Wind Speed, Precipitation</a:t>
                </a:r>
              </a:p>
              <a:p>
                <a:r>
                  <a:rPr lang="en-US" dirty="0"/>
                  <a:t>The total amount of emissions can be quantified </a:t>
                </a:r>
                <a:endParaRPr lang="en-US" i="1" dirty="0"/>
              </a:p>
              <a:p>
                <a:pPr marL="457200" lvl="1" indent="0" algn="ctr">
                  <a:buNone/>
                </a:pPr>
                <a:r>
                  <a:rPr lang="en-US" i="1" dirty="0"/>
                  <a:t>Emissions </a:t>
                </a:r>
                <a14:m>
                  <m:oMath xmlns:m="http://schemas.openxmlformats.org/officeDocument/2006/math">
                    <m:r>
                      <a:rPr lang="en-US" i="1" smtClean="0">
                        <a:latin typeface="Cambria Math" panose="02040503050406030204" pitchFamily="18" charset="0"/>
                      </a:rPr>
                      <m:t>=</m:t>
                    </m:r>
                    <m:r>
                      <a:rPr lang="en-US" b="0" i="1" smtClean="0">
                        <a:latin typeface="Cambria Math" panose="02040503050406030204" pitchFamily="18" charset="0"/>
                      </a:rPr>
                      <m:t>𝐴</m:t>
                    </m:r>
                    <m:r>
                      <a:rPr lang="en-US" b="0" i="1" smtClean="0">
                        <a:latin typeface="Cambria Math" panose="02040503050406030204" pitchFamily="18" charset="0"/>
                      </a:rPr>
                      <m:t>∗</m:t>
                    </m:r>
                    <m:r>
                      <a:rPr lang="en-US" b="0" i="1" smtClean="0">
                        <a:latin typeface="Cambria Math" panose="02040503050406030204" pitchFamily="18" charset="0"/>
                      </a:rPr>
                      <m:t>𝐵</m:t>
                    </m:r>
                    <m:r>
                      <a:rPr lang="en-US" b="0" i="1" smtClean="0">
                        <a:latin typeface="Cambria Math" panose="02040503050406030204" pitchFamily="18" charset="0"/>
                      </a:rPr>
                      <m:t>∗</m:t>
                    </m:r>
                    <m:r>
                      <a:rPr lang="en-US" b="0" i="1" smtClean="0">
                        <a:latin typeface="Cambria Math" panose="02040503050406030204" pitchFamily="18" charset="0"/>
                      </a:rPr>
                      <m:t>𝐶𝐸</m:t>
                    </m:r>
                    <m:r>
                      <a:rPr lang="en-US" b="0" i="1" smtClean="0">
                        <a:latin typeface="Cambria Math" panose="02040503050406030204" pitchFamily="18" charset="0"/>
                      </a:rPr>
                      <m:t>∗</m:t>
                    </m:r>
                    <m:r>
                      <a:rPr lang="en-US" b="0" i="1" smtClean="0">
                        <a:latin typeface="Cambria Math" panose="02040503050406030204" pitchFamily="18" charset="0"/>
                      </a:rPr>
                      <m:t>𝐸𝐹</m:t>
                    </m:r>
                  </m:oMath>
                </a14:m>
                <a:endParaRPr lang="en-US" i="1" dirty="0"/>
              </a:p>
              <a:p>
                <a:pPr lvl="1"/>
                <a:r>
                  <a:rPr lang="en-US" dirty="0"/>
                  <a:t>A – area burned, B – mass of fuel per area, CE – combustion efficiency, </a:t>
                </a:r>
              </a:p>
              <a:p>
                <a:pPr marL="457200" lvl="1" indent="0">
                  <a:buNone/>
                </a:pPr>
                <a:r>
                  <a:rPr lang="en-US" dirty="0"/>
                  <a:t>   EF – emission factor</a:t>
                </a:r>
              </a:p>
              <a:p>
                <a:pPr marL="457200" lvl="1"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690688"/>
                <a:ext cx="10515600" cy="4943791"/>
              </a:xfrm>
              <a:blipFill>
                <a:blip r:embed="rId3"/>
                <a:stretch>
                  <a:fillRect l="-1043" t="-1973"/>
                </a:stretch>
              </a:blipFill>
            </p:spPr>
            <p:txBody>
              <a:bodyPr/>
              <a:lstStyle/>
              <a:p>
                <a:r>
                  <a:rPr lang="en-US">
                    <a:noFill/>
                  </a:rPr>
                  <a:t> </a:t>
                </a:r>
              </a:p>
            </p:txBody>
          </p:sp>
        </mc:Fallback>
      </mc:AlternateContent>
      <p:pic>
        <p:nvPicPr>
          <p:cNvPr id="4100" name="Picture 4" descr="Image result for fire emissions">
            <a:extLst>
              <a:ext uri="{FF2B5EF4-FFF2-40B4-BE49-F238E27FC236}">
                <a16:creationId xmlns:a16="http://schemas.microsoft.com/office/drawing/2014/main" id="{237EF2D7-AB3A-4191-BB63-FC9C435E6C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7560" y="487680"/>
            <a:ext cx="3545840" cy="35458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03A218A-0B46-4FA1-A8C8-DA9935FE701E}"/>
              </a:ext>
            </a:extLst>
          </p:cNvPr>
          <p:cNvSpPr/>
          <p:nvPr/>
        </p:nvSpPr>
        <p:spPr>
          <a:xfrm>
            <a:off x="4384040" y="4826000"/>
            <a:ext cx="3835400" cy="406400"/>
          </a:xfrm>
          <a:prstGeom prst="rect">
            <a:avLst/>
          </a:prstGeom>
          <a:no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AF453FC-08B4-8945-A0E9-360164E22EF6}"/>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08DCD24-DA0F-6849-A34A-ECC9F21933FF}"/>
              </a:ext>
            </a:extLst>
          </p:cNvPr>
          <p:cNvSpPr txBox="1"/>
          <p:nvPr/>
        </p:nvSpPr>
        <p:spPr>
          <a:xfrm>
            <a:off x="165423" y="6433185"/>
            <a:ext cx="7037327" cy="246221"/>
          </a:xfrm>
          <a:prstGeom prst="rect">
            <a:avLst/>
          </a:prstGeom>
          <a:noFill/>
        </p:spPr>
        <p:txBody>
          <a:bodyPr wrap="square" rtlCol="0">
            <a:spAutoFit/>
          </a:bodyPr>
          <a:lstStyle/>
          <a:p>
            <a:r>
              <a:rPr lang="en-US" sz="1000" dirty="0"/>
              <a:t>Photo: Google Image</a:t>
            </a:r>
          </a:p>
        </p:txBody>
      </p:sp>
    </p:spTree>
    <p:extLst>
      <p:ext uri="{BB962C8B-B14F-4D97-AF65-F5344CB8AC3E}">
        <p14:creationId xmlns:p14="http://schemas.microsoft.com/office/powerpoint/2010/main" val="3036104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latin typeface="Arial" panose="020B0604020202020204" pitchFamily="34" charset="0"/>
                <a:cs typeface="Arial" panose="020B0604020202020204" pitchFamily="34" charset="0"/>
              </a:rPr>
              <a:t>Emission Factors (EF)</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Emission factors are measured as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𝑔𝑟𝑎𝑚𝑠</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𝑐𝑜𝑚𝑝𝑜𝑢𝑛𝑑</m:t>
                        </m:r>
                        <m:r>
                          <a:rPr lang="en-US" b="0" i="1" smtClean="0">
                            <a:latin typeface="Cambria Math" panose="02040503050406030204" pitchFamily="18" charset="0"/>
                          </a:rPr>
                          <m:t> </m:t>
                        </m:r>
                        <m:r>
                          <a:rPr lang="en-US" b="0" i="1" smtClean="0">
                            <a:latin typeface="Cambria Math" panose="02040503050406030204" pitchFamily="18" charset="0"/>
                          </a:rPr>
                          <m:t>𝑒𝑚𝑖𝑡𝑡𝑒𝑑</m:t>
                        </m:r>
                      </m:num>
                      <m:den>
                        <m:r>
                          <a:rPr lang="en-US" b="0" i="1" smtClean="0">
                            <a:latin typeface="Cambria Math" panose="02040503050406030204" pitchFamily="18" charset="0"/>
                          </a:rPr>
                          <m:t>𝑘𝑖𝑙𝑜𝑔𝑟𝑎𝑚</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𝑑𝑟𝑦</m:t>
                        </m:r>
                        <m:r>
                          <a:rPr lang="en-US" b="0" i="1" smtClean="0">
                            <a:latin typeface="Cambria Math" panose="02040503050406030204" pitchFamily="18" charset="0"/>
                          </a:rPr>
                          <m:t> </m:t>
                        </m:r>
                        <m:r>
                          <a:rPr lang="en-US" b="0" i="1" smtClean="0">
                            <a:latin typeface="Cambria Math" panose="02040503050406030204" pitchFamily="18" charset="0"/>
                          </a:rPr>
                          <m:t>𝑏𝑖𝑜𝑚𝑎𝑠𝑠</m:t>
                        </m:r>
                        <m:r>
                          <a:rPr lang="en-US" b="0" i="1" smtClean="0">
                            <a:latin typeface="Cambria Math" panose="02040503050406030204" pitchFamily="18" charset="0"/>
                          </a:rPr>
                          <m:t> </m:t>
                        </m:r>
                        <m:r>
                          <a:rPr lang="en-US" b="0" i="1" smtClean="0">
                            <a:latin typeface="Cambria Math" panose="02040503050406030204" pitchFamily="18" charset="0"/>
                          </a:rPr>
                          <m:t>𝑏𝑢𝑟𝑛𝑒𝑑</m:t>
                        </m:r>
                      </m:den>
                    </m:f>
                  </m:oMath>
                </a14:m>
                <a:endParaRPr lang="en-US" b="0" dirty="0"/>
              </a:p>
              <a:p>
                <a:r>
                  <a:rPr lang="en-US" dirty="0"/>
                  <a:t>Non methane organic compounds (NMOCs) influence secondary organic aerosol (SOA ) and ozone formation</a:t>
                </a:r>
              </a:p>
              <a:p>
                <a:r>
                  <a:rPr lang="en-US" dirty="0"/>
                  <a:t>One estimate suggests 400</a:t>
                </a:r>
                <a14:m>
                  <m:oMath xmlns:m="http://schemas.openxmlformats.org/officeDocument/2006/math">
                    <m:r>
                      <a:rPr lang="en-US" b="0" i="0" smtClean="0">
                        <a:latin typeface="Cambria Math" panose="02040503050406030204" pitchFamily="18" charset="0"/>
                      </a:rPr>
                      <m:t> </m:t>
                    </m:r>
                    <m:f>
                      <m:fPr>
                        <m:ctrlPr>
                          <a:rPr lang="en-US" i="1" smtClean="0">
                            <a:latin typeface="Cambria Math" panose="02040503050406030204" pitchFamily="18" charset="0"/>
                          </a:rPr>
                        </m:ctrlPr>
                      </m:fPr>
                      <m:num>
                        <m:r>
                          <a:rPr lang="en-US" b="0" i="1" smtClean="0">
                            <a:latin typeface="Cambria Math" panose="02040503050406030204" pitchFamily="18" charset="0"/>
                          </a:rPr>
                          <m:t>𝑇𝑔</m:t>
                        </m:r>
                      </m:num>
                      <m:den>
                        <m:r>
                          <a:rPr lang="en-US" b="0" i="1" smtClean="0">
                            <a:latin typeface="Cambria Math" panose="02040503050406030204" pitchFamily="18" charset="0"/>
                          </a:rPr>
                          <m:t>𝑦𝑟</m:t>
                        </m:r>
                      </m:den>
                    </m:f>
                  </m:oMath>
                </a14:m>
                <a:r>
                  <a:rPr lang="en-US" dirty="0"/>
                  <a:t> of NMOCs are emitted globally. </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43"/>
                </a:stretch>
              </a:blipFill>
            </p:spPr>
            <p:txBody>
              <a:bodyPr/>
              <a:lstStyle/>
              <a:p>
                <a:r>
                  <a:rPr lang="en-US">
                    <a:noFill/>
                  </a:rPr>
                  <a:t> </a:t>
                </a:r>
              </a:p>
            </p:txBody>
          </p:sp>
        </mc:Fallback>
      </mc:AlternateContent>
      <p:pic>
        <p:nvPicPr>
          <p:cNvPr id="6146" name="Picture 2" descr="Image result for emission factor">
            <a:extLst>
              <a:ext uri="{FF2B5EF4-FFF2-40B4-BE49-F238E27FC236}">
                <a16:creationId xmlns:a16="http://schemas.microsoft.com/office/drawing/2014/main" id="{F61AEC54-FC00-4B37-A183-8978DDAD8C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6228" y="4244975"/>
            <a:ext cx="2028825" cy="22479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31E52B3-FF0F-9846-A0C9-7615AE415EAC}"/>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6378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latin typeface="Arial" panose="020B0604020202020204" pitchFamily="34" charset="0"/>
                <a:cs typeface="Arial" panose="020B0604020202020204" pitchFamily="34" charset="0"/>
              </a:rPr>
              <a:t>Combustion Efficiency (CE)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dirty="0"/>
                  <a:t>CE is the fraction of fuel carbon converted to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𝐶𝑂</m:t>
                        </m:r>
                      </m:e>
                      <m:sub>
                        <m:r>
                          <a:rPr lang="en-US" b="0" i="1" smtClean="0">
                            <a:latin typeface="Cambria Math" panose="02040503050406030204" pitchFamily="18" charset="0"/>
                          </a:rPr>
                          <m:t>2</m:t>
                        </m:r>
                      </m:sub>
                    </m:sSub>
                  </m:oMath>
                </a14:m>
                <a:endParaRPr lang="en-US" b="0" dirty="0"/>
              </a:p>
              <a:p>
                <a:r>
                  <a:rPr lang="en-US" dirty="0"/>
                  <a:t>CE depends strongly on the relative contribution </a:t>
                </a:r>
              </a:p>
              <a:p>
                <a:pPr lvl="1"/>
                <a:r>
                  <a:rPr lang="en-US" dirty="0"/>
                  <a:t>Flaming Combustion</a:t>
                </a:r>
              </a:p>
              <a:p>
                <a:pPr lvl="2"/>
                <a:r>
                  <a:rPr lang="en-US" dirty="0"/>
                  <a:t>Rapid reaction of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𝑂</m:t>
                        </m:r>
                      </m:e>
                      <m:sub>
                        <m:r>
                          <a:rPr lang="en-US" b="0" i="1" smtClean="0">
                            <a:latin typeface="Cambria Math" panose="02040503050406030204" pitchFamily="18" charset="0"/>
                          </a:rPr>
                          <m:t>2</m:t>
                        </m:r>
                      </m:sub>
                    </m:sSub>
                  </m:oMath>
                </a14:m>
                <a:r>
                  <a:rPr lang="en-US" dirty="0"/>
                  <a:t> converts </a:t>
                </a:r>
                <a:r>
                  <a:rPr lang="en-US" i="1" dirty="0"/>
                  <a:t>C</a:t>
                </a:r>
                <a:r>
                  <a:rPr lang="en-US" dirty="0"/>
                  <a:t>, </a:t>
                </a:r>
                <a:r>
                  <a:rPr lang="en-US" i="1" dirty="0"/>
                  <a:t>H</a:t>
                </a:r>
                <a:r>
                  <a:rPr lang="en-US" dirty="0"/>
                  <a:t>, </a:t>
                </a:r>
                <a:r>
                  <a:rPr lang="en-US" i="1" dirty="0"/>
                  <a:t>N</a:t>
                </a:r>
                <a:r>
                  <a:rPr lang="en-US" dirty="0"/>
                  <a:t>, and </a:t>
                </a:r>
                <a:r>
                  <a:rPr lang="en-US" i="1" dirty="0"/>
                  <a:t>S</a:t>
                </a:r>
                <a:r>
                  <a:rPr lang="en-US" dirty="0"/>
                  <a:t> into highly oxidized gases</a:t>
                </a:r>
              </a:p>
              <a:p>
                <a:pPr lvl="2"/>
                <a:r>
                  <a:rPr lang="en-US" dirty="0"/>
                  <a:t>Produces most of the black carbon particles</a:t>
                </a:r>
              </a:p>
              <a:p>
                <a:pPr lvl="2"/>
                <a:r>
                  <a:rPr lang="en-US" dirty="0"/>
                  <a:t>~1400 K</a:t>
                </a:r>
              </a:p>
              <a:p>
                <a:pPr lvl="1"/>
                <a:r>
                  <a:rPr lang="en-US" dirty="0"/>
                  <a:t>Smoldering Combustion</a:t>
                </a:r>
              </a:p>
              <a:p>
                <a:pPr lvl="2"/>
                <a:r>
                  <a:rPr lang="en-US" dirty="0"/>
                  <a:t>Surface oxidation (gasification) and pyrolysis (thermal breakdown of solid fuel to gas)</a:t>
                </a:r>
              </a:p>
              <a:p>
                <a:pPr lvl="2"/>
                <a:r>
                  <a:rPr lang="en-US" dirty="0"/>
                  <a:t>Produces </a:t>
                </a:r>
                <a14:m>
                  <m:oMath xmlns:m="http://schemas.openxmlformats.org/officeDocument/2006/math">
                    <m:r>
                      <a:rPr lang="en-US" b="0" i="1" smtClean="0">
                        <a:latin typeface="Cambria Math" panose="02040503050406030204" pitchFamily="18" charset="0"/>
                      </a:rPr>
                      <m:t>𝐶𝑂</m:t>
                    </m:r>
                  </m:oMath>
                </a14:m>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𝐶𝐻</m:t>
                        </m:r>
                      </m:e>
                      <m:sub>
                        <m:r>
                          <a:rPr lang="en-US" b="0" i="1" smtClean="0">
                            <a:latin typeface="Cambria Math" panose="02040503050406030204" pitchFamily="18" charset="0"/>
                          </a:rPr>
                          <m:t>4</m:t>
                        </m:r>
                      </m:sub>
                    </m:sSub>
                  </m:oMath>
                </a14:m>
                <a:r>
                  <a:rPr lang="en-US" dirty="0"/>
                  <a:t>, NMOCs, and primary organic aerosols</a:t>
                </a:r>
              </a:p>
              <a:p>
                <a:pPr lvl="2"/>
                <a:r>
                  <a:rPr lang="en-US" dirty="0"/>
                  <a:t>~800-1000 K</a:t>
                </a:r>
              </a:p>
              <a:p>
                <a:r>
                  <a:rPr lang="en-US" dirty="0"/>
                  <a:t>Modified CE (MCE) is used to estimate CE defined as </a:t>
                </a:r>
                <a14:m>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𝐶𝑂</m:t>
                            </m:r>
                          </m:e>
                          <m:sub>
                            <m:r>
                              <a:rPr lang="en-US" b="0" i="1" smtClean="0">
                                <a:latin typeface="Cambria Math" panose="02040503050406030204" pitchFamily="18" charset="0"/>
                              </a:rPr>
                              <m:t>2</m:t>
                            </m:r>
                          </m:sub>
                        </m:sSub>
                      </m:num>
                      <m:den>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𝐶𝑂</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𝐶𝑂</m:t>
                        </m:r>
                      </m:den>
                    </m:f>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43" t="-3081"/>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5AE1FE16-C2C7-644B-80A0-B7F78455A690}"/>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0136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latin typeface="Arial" panose="020B0604020202020204" pitchFamily="34" charset="0"/>
                <a:cs typeface="Arial" panose="020B0604020202020204" pitchFamily="34" charset="0"/>
              </a:rPr>
              <a:t>Methods of Measuring Emissions[1]</a:t>
            </a:r>
          </a:p>
        </p:txBody>
      </p:sp>
      <p:sp>
        <p:nvSpPr>
          <p:cNvPr id="3" name="Content Placeholder 2"/>
          <p:cNvSpPr>
            <a:spLocks noGrp="1"/>
          </p:cNvSpPr>
          <p:nvPr>
            <p:ph idx="1"/>
          </p:nvPr>
        </p:nvSpPr>
        <p:spPr/>
        <p:txBody>
          <a:bodyPr>
            <a:normAutofit lnSpcReduction="10000"/>
          </a:bodyPr>
          <a:lstStyle/>
          <a:p>
            <a:r>
              <a:rPr lang="en-US" dirty="0"/>
              <a:t>Micro-combustion</a:t>
            </a:r>
          </a:p>
          <a:p>
            <a:r>
              <a:rPr lang="en-US" dirty="0"/>
              <a:t>Controlled Laboratory Combustion</a:t>
            </a:r>
          </a:p>
          <a:p>
            <a:r>
              <a:rPr lang="en-US" dirty="0"/>
              <a:t>Ground-Based Sampling</a:t>
            </a:r>
          </a:p>
          <a:p>
            <a:r>
              <a:rPr lang="en-US" dirty="0"/>
              <a:t>Airborne Sampling</a:t>
            </a:r>
          </a:p>
          <a:p>
            <a:r>
              <a:rPr lang="en-US" dirty="0"/>
              <a:t>Satellite Techniques</a:t>
            </a:r>
          </a:p>
          <a:p>
            <a:endParaRPr lang="en-US" dirty="0"/>
          </a:p>
          <a:p>
            <a:endParaRPr lang="en-US" dirty="0"/>
          </a:p>
          <a:p>
            <a:r>
              <a:rPr lang="en-US" dirty="0"/>
              <a:t>Measurement Technique</a:t>
            </a:r>
          </a:p>
          <a:p>
            <a:pPr lvl="1"/>
            <a:r>
              <a:rPr lang="en-US" dirty="0"/>
              <a:t>Ex: FTIR, PTR-MS, GC-MS, CIMS </a:t>
            </a:r>
          </a:p>
          <a:p>
            <a:pPr marL="0" indent="0">
              <a:buNone/>
            </a:pPr>
            <a:endParaRPr lang="en-US" dirty="0"/>
          </a:p>
        </p:txBody>
      </p:sp>
      <p:pic>
        <p:nvPicPr>
          <p:cNvPr id="4" name="Picture 3"/>
          <p:cNvPicPr>
            <a:picLocks noChangeAspect="1"/>
          </p:cNvPicPr>
          <p:nvPr/>
        </p:nvPicPr>
        <p:blipFill>
          <a:blip r:embed="rId3"/>
          <a:stretch>
            <a:fillRect/>
          </a:stretch>
        </p:blipFill>
        <p:spPr>
          <a:xfrm>
            <a:off x="8443912" y="1382237"/>
            <a:ext cx="3450431" cy="2676621"/>
          </a:xfrm>
          <a:prstGeom prst="rect">
            <a:avLst/>
          </a:prstGeom>
        </p:spPr>
      </p:pic>
      <p:sp>
        <p:nvSpPr>
          <p:cNvPr id="5" name="TextBox 4"/>
          <p:cNvSpPr txBox="1"/>
          <p:nvPr/>
        </p:nvSpPr>
        <p:spPr>
          <a:xfrm>
            <a:off x="9254727" y="4058858"/>
            <a:ext cx="1828800" cy="374335"/>
          </a:xfrm>
          <a:prstGeom prst="rect">
            <a:avLst/>
          </a:prstGeom>
          <a:noFill/>
        </p:spPr>
        <p:txBody>
          <a:bodyPr wrap="square" rtlCol="0">
            <a:spAutoFit/>
          </a:bodyPr>
          <a:lstStyle/>
          <a:p>
            <a:r>
              <a:rPr lang="en-US" dirty="0"/>
              <a:t>Ward et al. 1992</a:t>
            </a:r>
          </a:p>
        </p:txBody>
      </p:sp>
      <p:pic>
        <p:nvPicPr>
          <p:cNvPr id="7" name="Picture 2" descr="Image result for air monitoring fires tool">
            <a:extLst>
              <a:ext uri="{FF2B5EF4-FFF2-40B4-BE49-F238E27FC236}">
                <a16:creationId xmlns:a16="http://schemas.microsoft.com/office/drawing/2014/main" id="{0D022DDC-A799-47FB-973B-9998324BC9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787" y="4484031"/>
            <a:ext cx="1572679" cy="2182395"/>
          </a:xfrm>
          <a:prstGeom prst="rect">
            <a:avLst/>
          </a:prstGeom>
          <a:noFill/>
          <a:extLst>
            <a:ext uri="{909E8E84-426E-40DD-AFC4-6F175D3DCCD1}">
              <a14:hiddenFill xmlns:a14="http://schemas.microsoft.com/office/drawing/2010/main">
                <a:solidFill>
                  <a:srgbClr val="FFFFFF"/>
                </a:solidFill>
              </a14:hiddenFill>
            </a:ext>
          </a:extLst>
        </p:spPr>
      </p:pic>
      <p:sp>
        <p:nvSpPr>
          <p:cNvPr id="6" name="Arrow: Up 5">
            <a:extLst>
              <a:ext uri="{FF2B5EF4-FFF2-40B4-BE49-F238E27FC236}">
                <a16:creationId xmlns:a16="http://schemas.microsoft.com/office/drawing/2014/main" id="{CB38EDDC-751D-4BAC-92A1-0B816B649992}"/>
              </a:ext>
            </a:extLst>
          </p:cNvPr>
          <p:cNvSpPr/>
          <p:nvPr/>
        </p:nvSpPr>
        <p:spPr>
          <a:xfrm>
            <a:off x="0" y="1534159"/>
            <a:ext cx="838199" cy="252469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Up 7">
            <a:extLst>
              <a:ext uri="{FF2B5EF4-FFF2-40B4-BE49-F238E27FC236}">
                <a16:creationId xmlns:a16="http://schemas.microsoft.com/office/drawing/2014/main" id="{F2D38D2D-65EC-4849-BFBD-89E26D466154}"/>
              </a:ext>
            </a:extLst>
          </p:cNvPr>
          <p:cNvSpPr/>
          <p:nvPr/>
        </p:nvSpPr>
        <p:spPr>
          <a:xfrm flipV="1">
            <a:off x="6177726" y="1599567"/>
            <a:ext cx="838199" cy="252469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E637F30-F31C-4C4D-A715-00763C206D13}"/>
              </a:ext>
            </a:extLst>
          </p:cNvPr>
          <p:cNvSpPr txBox="1"/>
          <p:nvPr/>
        </p:nvSpPr>
        <p:spPr>
          <a:xfrm>
            <a:off x="88899" y="4130663"/>
            <a:ext cx="1498599" cy="369332"/>
          </a:xfrm>
          <a:prstGeom prst="rect">
            <a:avLst/>
          </a:prstGeom>
          <a:noFill/>
        </p:spPr>
        <p:txBody>
          <a:bodyPr wrap="square" rtlCol="0">
            <a:spAutoFit/>
          </a:bodyPr>
          <a:lstStyle/>
          <a:p>
            <a:r>
              <a:rPr lang="en-US" dirty="0"/>
              <a:t>Resolution</a:t>
            </a:r>
          </a:p>
        </p:txBody>
      </p:sp>
      <p:sp>
        <p:nvSpPr>
          <p:cNvPr id="10" name="TextBox 9">
            <a:extLst>
              <a:ext uri="{FF2B5EF4-FFF2-40B4-BE49-F238E27FC236}">
                <a16:creationId xmlns:a16="http://schemas.microsoft.com/office/drawing/2014/main" id="{95DAC9A3-451E-4BA6-956F-AC883A92D225}"/>
              </a:ext>
            </a:extLst>
          </p:cNvPr>
          <p:cNvSpPr txBox="1"/>
          <p:nvPr/>
        </p:nvSpPr>
        <p:spPr>
          <a:xfrm>
            <a:off x="6262061" y="4131557"/>
            <a:ext cx="669527" cy="369332"/>
          </a:xfrm>
          <a:prstGeom prst="rect">
            <a:avLst/>
          </a:prstGeom>
          <a:noFill/>
        </p:spPr>
        <p:txBody>
          <a:bodyPr wrap="square" rtlCol="0">
            <a:spAutoFit/>
          </a:bodyPr>
          <a:lstStyle/>
          <a:p>
            <a:r>
              <a:rPr lang="en-US" dirty="0"/>
              <a:t>Scale</a:t>
            </a:r>
          </a:p>
        </p:txBody>
      </p:sp>
      <p:sp>
        <p:nvSpPr>
          <p:cNvPr id="11" name="Rectangle 10">
            <a:extLst>
              <a:ext uri="{FF2B5EF4-FFF2-40B4-BE49-F238E27FC236}">
                <a16:creationId xmlns:a16="http://schemas.microsoft.com/office/drawing/2014/main" id="{4ECA2FFE-1F69-9645-A6EF-2C49CBCB092B}"/>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6312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latin typeface="Arial" panose="020B0604020202020204" pitchFamily="34" charset="0"/>
                <a:cs typeface="Arial" panose="020B0604020202020204" pitchFamily="34" charset="0"/>
              </a:rPr>
              <a:t>Why are Fire Emissions Important</a:t>
            </a:r>
          </a:p>
        </p:txBody>
      </p:sp>
      <p:sp>
        <p:nvSpPr>
          <p:cNvPr id="3" name="Content Placeholder 2"/>
          <p:cNvSpPr>
            <a:spLocks noGrp="1"/>
          </p:cNvSpPr>
          <p:nvPr>
            <p:ph idx="1"/>
          </p:nvPr>
        </p:nvSpPr>
        <p:spPr>
          <a:xfrm>
            <a:off x="838200" y="1825625"/>
            <a:ext cx="7015480" cy="4351338"/>
          </a:xfrm>
        </p:spPr>
        <p:txBody>
          <a:bodyPr>
            <a:normAutofit/>
          </a:bodyPr>
          <a:lstStyle/>
          <a:p>
            <a:r>
              <a:rPr lang="en-US" dirty="0"/>
              <a:t>A large variety of VOCs are produced during fire events</a:t>
            </a:r>
          </a:p>
          <a:p>
            <a:pPr lvl="1"/>
            <a:r>
              <a:rPr lang="en-US" dirty="0"/>
              <a:t>Obtaining a complete profile of VOCs is very difficult</a:t>
            </a:r>
          </a:p>
          <a:p>
            <a:pPr lvl="1"/>
            <a:r>
              <a:rPr lang="en-US" dirty="0"/>
              <a:t>This leads to a large degree of </a:t>
            </a:r>
            <a:r>
              <a:rPr lang="en-US" b="1" dirty="0"/>
              <a:t>uncertainty</a:t>
            </a:r>
            <a:r>
              <a:rPr lang="en-US" dirty="0"/>
              <a:t> in the chemical and physical evolution of the plume</a:t>
            </a:r>
          </a:p>
          <a:p>
            <a:r>
              <a:rPr lang="en-US" dirty="0"/>
              <a:t>An accurate profile of emissions are needed to assess:</a:t>
            </a:r>
          </a:p>
          <a:p>
            <a:pPr lvl="1"/>
            <a:r>
              <a:rPr lang="en-US" dirty="0"/>
              <a:t>Human health impact</a:t>
            </a:r>
          </a:p>
          <a:p>
            <a:pPr lvl="1"/>
            <a:r>
              <a:rPr lang="en-US" dirty="0"/>
              <a:t>Plume chemistry</a:t>
            </a:r>
          </a:p>
          <a:p>
            <a:pPr lvl="1"/>
            <a:endParaRPr lang="en-US" dirty="0"/>
          </a:p>
          <a:p>
            <a:pPr lvl="1"/>
            <a:endParaRPr lang="en-US" dirty="0"/>
          </a:p>
          <a:p>
            <a:endParaRPr lang="en-US" dirty="0"/>
          </a:p>
        </p:txBody>
      </p:sp>
      <p:pic>
        <p:nvPicPr>
          <p:cNvPr id="6" name="Picture 5">
            <a:extLst>
              <a:ext uri="{FF2B5EF4-FFF2-40B4-BE49-F238E27FC236}">
                <a16:creationId xmlns:a16="http://schemas.microsoft.com/office/drawing/2014/main" id="{00E1DAB0-2455-40E0-BFB1-7B7D9867D5FE}"/>
              </a:ext>
            </a:extLst>
          </p:cNvPr>
          <p:cNvPicPr>
            <a:picLocks noChangeAspect="1"/>
          </p:cNvPicPr>
          <p:nvPr/>
        </p:nvPicPr>
        <p:blipFill>
          <a:blip r:embed="rId3"/>
          <a:stretch>
            <a:fillRect/>
          </a:stretch>
        </p:blipFill>
        <p:spPr>
          <a:xfrm>
            <a:off x="7721600" y="1270317"/>
            <a:ext cx="4275772" cy="5078139"/>
          </a:xfrm>
          <a:prstGeom prst="rect">
            <a:avLst/>
          </a:prstGeom>
        </p:spPr>
      </p:pic>
      <p:sp>
        <p:nvSpPr>
          <p:cNvPr id="8" name="TextBox 7">
            <a:extLst>
              <a:ext uri="{FF2B5EF4-FFF2-40B4-BE49-F238E27FC236}">
                <a16:creationId xmlns:a16="http://schemas.microsoft.com/office/drawing/2014/main" id="{C94197C0-EC33-4838-ACDE-460ED6BAE022}"/>
              </a:ext>
            </a:extLst>
          </p:cNvPr>
          <p:cNvSpPr txBox="1"/>
          <p:nvPr/>
        </p:nvSpPr>
        <p:spPr>
          <a:xfrm flipH="1">
            <a:off x="8772366" y="6348456"/>
            <a:ext cx="2174240" cy="369332"/>
          </a:xfrm>
          <a:prstGeom prst="rect">
            <a:avLst/>
          </a:prstGeom>
          <a:noFill/>
        </p:spPr>
        <p:txBody>
          <a:bodyPr wrap="square" rtlCol="0">
            <a:spAutoFit/>
          </a:bodyPr>
          <a:lstStyle/>
          <a:p>
            <a:r>
              <a:rPr lang="en-US" dirty="0"/>
              <a:t>Sekimoto et al. 2018</a:t>
            </a:r>
          </a:p>
        </p:txBody>
      </p:sp>
      <p:sp>
        <p:nvSpPr>
          <p:cNvPr id="7" name="Rectangle 6">
            <a:extLst>
              <a:ext uri="{FF2B5EF4-FFF2-40B4-BE49-F238E27FC236}">
                <a16:creationId xmlns:a16="http://schemas.microsoft.com/office/drawing/2014/main" id="{8C077A19-7950-4F40-AF7A-97AB43382C71}"/>
              </a:ext>
            </a:extLst>
          </p:cNvPr>
          <p:cNvSpPr/>
          <p:nvPr/>
        </p:nvSpPr>
        <p:spPr>
          <a:xfrm>
            <a:off x="0" y="0"/>
            <a:ext cx="12192000" cy="6858000"/>
          </a:xfrm>
          <a:prstGeom prst="rect">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78922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4582</TotalTime>
  <Words>2666</Words>
  <Application>Microsoft Macintosh PowerPoint</Application>
  <PresentationFormat>Widescreen</PresentationFormat>
  <Paragraphs>331</Paragraphs>
  <Slides>36</Slides>
  <Notes>27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Cambria Math</vt:lpstr>
      <vt:lpstr>Wingdings</vt:lpstr>
      <vt:lpstr>Office Theme</vt:lpstr>
      <vt:lpstr>PowerPoint Presentation</vt:lpstr>
      <vt:lpstr>PowerPoint Presentation</vt:lpstr>
      <vt:lpstr>PowerPoint Presentation</vt:lpstr>
      <vt:lpstr>Introduction</vt:lpstr>
      <vt:lpstr>Primary Fire Emission Factors</vt:lpstr>
      <vt:lpstr>Emission Factors (EF)</vt:lpstr>
      <vt:lpstr>Combustion Efficiency (CE)</vt:lpstr>
      <vt:lpstr>Methods of Measuring Emissions[1]</vt:lpstr>
      <vt:lpstr>Why are Fire Emissions Important</vt:lpstr>
      <vt:lpstr>Uncertainty Measuring Fire Emissions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229</cp:revision>
  <dcterms:created xsi:type="dcterms:W3CDTF">2019-01-11T20:07:07Z</dcterms:created>
  <dcterms:modified xsi:type="dcterms:W3CDTF">2019-04-09T16:53:51Z</dcterms:modified>
</cp:coreProperties>
</file>