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08" r:id="rId2"/>
    <p:sldId id="300" r:id="rId3"/>
    <p:sldId id="306" r:id="rId4"/>
    <p:sldId id="302" r:id="rId5"/>
    <p:sldId id="304" r:id="rId6"/>
    <p:sldId id="303" r:id="rId7"/>
    <p:sldId id="305" r:id="rId8"/>
    <p:sldId id="310" r:id="rId9"/>
    <p:sldId id="311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EC2"/>
    <a:srgbClr val="802D00"/>
    <a:srgbClr val="FF5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35"/>
    <p:restoredTop sz="95064"/>
  </p:normalViewPr>
  <p:slideViewPr>
    <p:cSldViewPr snapToGrid="0" snapToObjects="1">
      <p:cViewPr>
        <p:scale>
          <a:sx n="77" d="100"/>
          <a:sy n="77" d="100"/>
        </p:scale>
        <p:origin x="93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6A7B7-ACC1-D643-A5A2-F5447D9E7486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89A03-125F-1C4A-A64A-36EAC4FFC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8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Liu SC, Trainer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Fehsenfeld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FC, Parrish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DD,Williams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EJ, Fahey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DW, et al. Ozone production in the rural troposphere and the implications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regional and global ozone distributions. J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Geophys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Atmos. 1987;92(D4):4191–207.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89A03-125F-1C4A-A64A-36EAC4FFC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51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Liu SC, Trainer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Fehsenfeld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FC, Parrish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DD,Williams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EJ, Fahey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DW, et al. Ozone production in the rural troposphere and the implications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regional and global ozone distributions. J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Geophys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Atmos. 1987;92(D4):4191–207.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89A03-125F-1C4A-A64A-36EAC4FFCF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18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Liu SC, Trainer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Fehsenfeld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FC, Parrish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DD,Williams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EJ, Fahey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DW, et al. Ozone production in the rural troposphere and the implications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regional and global ozone distributions. J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Geophys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Atmos. 1987;92(D4):4191–207.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89A03-125F-1C4A-A64A-36EAC4FFC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74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589A03-125F-1C4A-A64A-36EAC4FFCF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5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91DD-0F9E-604D-9D1D-7CE2B4118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B10FC-2BCF-964E-A8A2-914DBEEA82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D6B0A-A7EE-3B4F-9B11-A1F3D533A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A75FF-8B2B-8647-9691-E08B8FF7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EEA4E-357A-9E42-A2BC-66C2104E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D048-D0C5-1749-B574-1EB9510F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188DD-8FAF-C748-9C33-1B75E9986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94769-3DD2-C545-A0FE-D967EB35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AD09E-B56D-CC41-8FD2-7FC04282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B0B6F-9EFF-4A4C-8546-EB3C5E95C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933BC7-F8B0-7A45-85D2-D61D474C54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989D5-F87F-8C4F-90C0-F134587A0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5AEBC-7B3A-7A4B-9C11-348C192BD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C817C-F57E-F54A-A712-43C03A2D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753C8-B73B-894D-9544-EBAF290D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7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FD2F-8033-8544-92ED-C8D16F1F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C4333-D331-B741-8002-FA7720701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20E7B-58FE-AD47-AC24-55A70194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DEB37-B9E5-894B-B98C-0CE1A6CF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D10E6-F813-2A45-BAAB-97DD763F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41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C309-4E67-5145-AE0F-2FAE5BF5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8E964-A23F-9E44-A06E-DC13367E8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A1C1B-7DA8-AB40-BC38-9557AC639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6D2D2-8208-564D-94E1-411D216C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8B9F4-A936-8F4C-877E-1B60C7EF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C2BF6-AE4C-7640-B3AC-3AD9F37A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753FF-2089-0942-B680-4CAEC3708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AF4B7-26A5-C140-8299-49A9DE74A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A5BDC1-7ED8-3D4F-944C-3D972B98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38C08-ADA8-C145-8C89-3BB5B72EE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3D0F7-268D-5845-8AF7-70E12775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4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2F852-311D-C64C-B1A9-189AED5C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C8A66-B984-DE4F-88CC-3BEA66FC0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C5B73D-923B-364B-BCAB-3030F53BE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7A26A-EAE2-DB44-A411-AA1443739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DADFA1-01AC-0C49-A6F8-FABE4B167C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B019F-FE25-CF42-9175-0E285FC1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3A8F4D-827F-0C4F-9BB9-C23B3FEA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EF8640-E7AE-3F44-80C0-9BDD5E69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0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1F9F9-AE82-0640-9145-4D7765EAA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093A38-6284-6D44-8872-2A89DA0D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96C8C-D22F-6647-9CFC-A8EAED589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8C56F-2635-C14E-9790-4A750F30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6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48245-6140-5A44-BF21-F036A8A7D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507A0-0B5F-F54A-8474-2A0FA574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FC0CC-917A-7347-A82D-D40FD2E7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6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BB61-1597-F84F-886A-F102E772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2F4EF-D6C3-A84F-8942-043ABFC2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07F0A-E851-C446-A65B-030A7F532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AFA6B-ECC5-A748-B722-56DB9A83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A2889-5C5D-5046-87DA-35F98B8BA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4C2C9-1901-0741-AEC5-74B952D1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2C7E-9289-D14C-AD64-AF86A1BCC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3CB904-84BE-6B48-9EBD-08EA4BA360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26D1F5-6AB8-4441-A9F5-10FABB66F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D90CF-A17E-084B-B70F-79A20953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A4FEB-D387-094C-B668-33E92009F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933A1-0831-804E-AB9D-C114BE2A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1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69615-1D32-0F42-914D-5C64A44F8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E6306-107F-D04B-8B1C-D4DEBBD0B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99900-571C-0540-89EA-9536BB855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A311-371F-904F-920C-B27AC2FF061B}" type="datetimeFigureOut">
              <a:rPr lang="en-US" smtClean="0"/>
              <a:t>4/18/19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5546D-5065-924E-AB54-7987C3CFB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8443F-7340-8D4C-BAD5-58A75D3AE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C9B60-C451-F045-B757-246034AA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772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F63D6-788E-F541-946E-A16233AD5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20"/>
            <a:ext cx="12192000" cy="685028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B935C3-8105-3D42-8BDF-E402CDC6700D}"/>
              </a:ext>
            </a:extLst>
          </p:cNvPr>
          <p:cNvSpPr txBox="1"/>
          <p:nvPr/>
        </p:nvSpPr>
        <p:spPr>
          <a:xfrm>
            <a:off x="1858776" y="1609070"/>
            <a:ext cx="9750513" cy="830997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Ozone Production Efficiency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31F13A-BEA8-1648-B473-4AAA1A9B807A}"/>
              </a:ext>
            </a:extLst>
          </p:cNvPr>
          <p:cNvSpPr txBox="1"/>
          <p:nvPr/>
        </p:nvSpPr>
        <p:spPr>
          <a:xfrm>
            <a:off x="4449576" y="5390856"/>
            <a:ext cx="9750513" cy="64633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Young Ro Lee</a:t>
            </a:r>
          </a:p>
        </p:txBody>
      </p:sp>
    </p:spTree>
    <p:extLst>
      <p:ext uri="{BB962C8B-B14F-4D97-AF65-F5344CB8AC3E}">
        <p14:creationId xmlns:p14="http://schemas.microsoft.com/office/powerpoint/2010/main" val="11713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3BB11963-44F1-BD47-9380-2B76DF29C61D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9E5BA6-E9AF-CF4F-9A1F-B4AAF42C6C6C}"/>
              </a:ext>
            </a:extLst>
          </p:cNvPr>
          <p:cNvSpPr txBox="1"/>
          <p:nvPr/>
        </p:nvSpPr>
        <p:spPr>
          <a:xfrm>
            <a:off x="451543" y="1219200"/>
            <a:ext cx="1072605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1.  </a:t>
            </a:r>
            <a:r>
              <a:rPr lang="en-US" sz="1200" dirty="0" err="1"/>
              <a:t>Daum</a:t>
            </a:r>
            <a:r>
              <a:rPr lang="en-US" sz="1200" dirty="0"/>
              <a:t> PH. A comparative study of O3formation in the Houston urban and industrial plumes during the 2000 Texas Air Quality Study. J </a:t>
            </a:r>
            <a:r>
              <a:rPr lang="en-US" sz="1200" dirty="0" err="1"/>
              <a:t>Geophys</a:t>
            </a:r>
            <a:r>
              <a:rPr lang="en-US" sz="1200" dirty="0"/>
              <a:t> Res. 2003;108(D23):4715.</a:t>
            </a:r>
          </a:p>
          <a:p>
            <a:endParaRPr lang="en-US" sz="1200" dirty="0"/>
          </a:p>
          <a:p>
            <a:r>
              <a:rPr lang="en-US" sz="1200" dirty="0"/>
              <a:t>2. Kleinman LI, et al. Ozone production efficiency in an urban area. J </a:t>
            </a:r>
            <a:r>
              <a:rPr lang="en-US" sz="1200" dirty="0" err="1"/>
              <a:t>Geophys</a:t>
            </a:r>
            <a:r>
              <a:rPr lang="en-US" sz="1200" dirty="0"/>
              <a:t> Res Atmos. 2002;107(D23):ACH 23-1–ACH 23-12.</a:t>
            </a:r>
          </a:p>
          <a:p>
            <a:endParaRPr lang="en-US" sz="1200" dirty="0"/>
          </a:p>
          <a:p>
            <a:r>
              <a:rPr lang="en-US" sz="1200" dirty="0"/>
              <a:t>3. Liu SC, Trainer M, </a:t>
            </a:r>
            <a:r>
              <a:rPr lang="en-US" sz="1200" dirty="0" err="1"/>
              <a:t>Fehsenfeld</a:t>
            </a:r>
            <a:r>
              <a:rPr lang="en-US" sz="1200" dirty="0"/>
              <a:t> FC, Parrish </a:t>
            </a:r>
            <a:r>
              <a:rPr lang="en-US" sz="1200" dirty="0" err="1"/>
              <a:t>DD,Williams</a:t>
            </a:r>
            <a:r>
              <a:rPr lang="en-US" sz="1200" dirty="0"/>
              <a:t> EJ, Fahey DW, et al. Ozone production in the rural troposphere and the implications for regional and global ozone distributions. J </a:t>
            </a:r>
            <a:r>
              <a:rPr lang="en-US" sz="1200" dirty="0" err="1"/>
              <a:t>Geophys</a:t>
            </a:r>
            <a:r>
              <a:rPr lang="en-US" sz="1200" dirty="0"/>
              <a:t> Res Atmos. 1987;92(D4):4191–207</a:t>
            </a:r>
          </a:p>
          <a:p>
            <a:endParaRPr lang="en-US" sz="1200" dirty="0"/>
          </a:p>
          <a:p>
            <a:r>
              <a:rPr lang="en-US" sz="1200" dirty="0"/>
              <a:t>4. Lin X, Trainer M, Liu SC. On the nonlinearity of the troposphere ozone production. J </a:t>
            </a:r>
            <a:r>
              <a:rPr lang="en-US" sz="1200" dirty="0" err="1"/>
              <a:t>Geophys</a:t>
            </a:r>
            <a:r>
              <a:rPr lang="en-US" sz="1200" dirty="0"/>
              <a:t> Res-Atmos. 1988;93(D12):15879–88.</a:t>
            </a:r>
          </a:p>
          <a:p>
            <a:endParaRPr lang="en-US" sz="1200" dirty="0"/>
          </a:p>
          <a:p>
            <a:r>
              <a:rPr lang="en-US" sz="1200" dirty="0"/>
              <a:t>5. Ryerson TB. Effect of petrochemical industrial emissions of reactive alkenes and NOx on tropospheric ozone formation in Houston, Texas. J </a:t>
            </a:r>
            <a:r>
              <a:rPr lang="en-US" sz="1200" dirty="0" err="1"/>
              <a:t>Geophys</a:t>
            </a:r>
            <a:r>
              <a:rPr lang="en-US" sz="1200" dirty="0"/>
              <a:t> Res. 2003;108(D8):4249.</a:t>
            </a:r>
          </a:p>
          <a:p>
            <a:endParaRPr lang="en-US" sz="1200" dirty="0"/>
          </a:p>
          <a:p>
            <a:r>
              <a:rPr lang="en-US" sz="1200" dirty="0"/>
              <a:t>6. Rosen, R. S., E. C. Wood, P. J. Wooldridge, J. A. Thornton, D. A. Day, W. </a:t>
            </a:r>
            <a:r>
              <a:rPr lang="en-US" sz="1200" dirty="0" err="1"/>
              <a:t>Kuster</a:t>
            </a:r>
            <a:r>
              <a:rPr lang="en-US" sz="1200" dirty="0"/>
              <a:t>, E. J. Williams, B. T. Jobson, and R. C. Cohen (2004), Observations of total alkyl nitrates during Texas Air Quality Study 2000: Implications for O3 and alkyl nitrate photochemistry, J. </a:t>
            </a:r>
            <a:r>
              <a:rPr lang="en-US" sz="1200" dirty="0" err="1"/>
              <a:t>Geophys</a:t>
            </a:r>
            <a:r>
              <a:rPr lang="en-US" sz="1200" dirty="0"/>
              <a:t>. Res., 109, D07303, doi:10.1029/2003JD004227.</a:t>
            </a:r>
          </a:p>
          <a:p>
            <a:endParaRPr lang="en-US" sz="1200" dirty="0"/>
          </a:p>
          <a:p>
            <a:r>
              <a:rPr lang="en-US" sz="1200" dirty="0"/>
              <a:t>7. </a:t>
            </a:r>
            <a:r>
              <a:rPr lang="en-US" sz="1200" dirty="0" err="1"/>
              <a:t>Sillman</a:t>
            </a:r>
            <a:r>
              <a:rPr lang="en-US" sz="1200" dirty="0"/>
              <a:t>, S., Logan, J.A., </a:t>
            </a:r>
            <a:r>
              <a:rPr lang="en-US" sz="1200" dirty="0" err="1"/>
              <a:t>Wofsy</a:t>
            </a:r>
            <a:r>
              <a:rPr lang="en-US" sz="1200" dirty="0"/>
              <a:t>, S.C., 1990. The sensitivity of ozone to nitrogen oxides and hydrocarbons in regional ozone episodes. J. </a:t>
            </a:r>
            <a:r>
              <a:rPr lang="en-US" sz="1200" dirty="0" err="1"/>
              <a:t>Geophys</a:t>
            </a:r>
            <a:r>
              <a:rPr lang="en-US" sz="1200" dirty="0"/>
              <a:t>. Res. 95 (D2), 1837–</a:t>
            </a:r>
          </a:p>
          <a:p>
            <a:r>
              <a:rPr lang="en-US" sz="1200" dirty="0"/>
              <a:t>1851.</a:t>
            </a:r>
          </a:p>
          <a:p>
            <a:endParaRPr lang="en-US" sz="1200" dirty="0"/>
          </a:p>
          <a:p>
            <a:r>
              <a:rPr lang="en-US" sz="1200" dirty="0"/>
              <a:t>8. Teng, A. P., J. D. </a:t>
            </a:r>
            <a:r>
              <a:rPr lang="en-US" sz="1200" dirty="0" err="1"/>
              <a:t>Crounse</a:t>
            </a:r>
            <a:r>
              <a:rPr lang="en-US" sz="1200" dirty="0"/>
              <a:t>, L. Lee, J. M. St. Clair, R. C. Cohen, and P. O. </a:t>
            </a:r>
            <a:r>
              <a:rPr lang="en-US" sz="1200" dirty="0" err="1"/>
              <a:t>Wennberg</a:t>
            </a:r>
            <a:r>
              <a:rPr lang="en-US" sz="1200" dirty="0"/>
              <a:t> (2015), Hydroxy nitrate production in the OH-initiated oxidation of alkenes, </a:t>
            </a:r>
            <a:r>
              <a:rPr lang="en-US" sz="1200" i="1" dirty="0"/>
              <a:t>Atmos. Chem. Phys.</a:t>
            </a:r>
            <a:r>
              <a:rPr lang="en-US" sz="1200" dirty="0"/>
              <a:t>, </a:t>
            </a:r>
            <a:r>
              <a:rPr lang="en-US" sz="1200" i="1" dirty="0"/>
              <a:t>15</a:t>
            </a:r>
            <a:r>
              <a:rPr lang="en-US" sz="1200" dirty="0"/>
              <a:t>(8), 4297-4316, </a:t>
            </a:r>
            <a:r>
              <a:rPr lang="en-US" sz="1200" dirty="0" err="1"/>
              <a:t>doi</a:t>
            </a:r>
            <a:r>
              <a:rPr lang="en-US" sz="1200" dirty="0"/>
              <a:t>: 10.5194/acp-15-4297-2015.</a:t>
            </a:r>
          </a:p>
          <a:p>
            <a:endParaRPr lang="en-US" sz="1200" dirty="0"/>
          </a:p>
          <a:p>
            <a:r>
              <a:rPr lang="en-US" sz="1200" dirty="0"/>
              <a:t>9. Trainer M, Parrish DD, </a:t>
            </a:r>
            <a:r>
              <a:rPr lang="en-US" sz="1200" dirty="0" err="1"/>
              <a:t>Buhr</a:t>
            </a:r>
            <a:r>
              <a:rPr lang="en-US" sz="1200" dirty="0"/>
              <a:t> MP, Norton RB, </a:t>
            </a:r>
            <a:r>
              <a:rPr lang="en-US" sz="1200" dirty="0" err="1"/>
              <a:t>Fehsenfeld</a:t>
            </a:r>
            <a:r>
              <a:rPr lang="en-US" sz="1200" dirty="0"/>
              <a:t> FC, </a:t>
            </a:r>
            <a:r>
              <a:rPr lang="en-US" sz="1200" dirty="0" err="1"/>
              <a:t>Anlauf</a:t>
            </a:r>
            <a:r>
              <a:rPr lang="en-US" sz="1200" dirty="0"/>
              <a:t> KG, et al. Correlation of ozone with </a:t>
            </a:r>
            <a:r>
              <a:rPr lang="en-US" sz="1200" dirty="0" err="1"/>
              <a:t>NOy</a:t>
            </a:r>
            <a:r>
              <a:rPr lang="en-US" sz="1200" dirty="0"/>
              <a:t> in photochemically aged air. J </a:t>
            </a:r>
            <a:r>
              <a:rPr lang="en-US" sz="1200" dirty="0" err="1"/>
              <a:t>Geophys</a:t>
            </a:r>
            <a:r>
              <a:rPr lang="en-US" sz="1200" dirty="0"/>
              <a:t> Res-Atmos. 1993;98(D2):2917–25.</a:t>
            </a:r>
          </a:p>
          <a:p>
            <a:endParaRPr lang="en-US" sz="1200" dirty="0"/>
          </a:p>
          <a:p>
            <a:r>
              <a:rPr lang="en-US" sz="1200" dirty="0"/>
              <a:t>10. Neuman JA, Nowak JB, Zheng W, </a:t>
            </a:r>
            <a:r>
              <a:rPr lang="en-US" sz="1200" dirty="0" err="1"/>
              <a:t>Flocke</a:t>
            </a:r>
            <a:r>
              <a:rPr lang="en-US" sz="1200" dirty="0"/>
              <a:t> F, Ryerson TB, Trainer M, et al. Relationship between photochemical ozone production and NOx oxidation in Houston, Texas. J </a:t>
            </a:r>
            <a:r>
              <a:rPr lang="en-US" sz="1200" dirty="0" err="1"/>
              <a:t>Geophys</a:t>
            </a:r>
            <a:r>
              <a:rPr lang="en-US" sz="1200" dirty="0"/>
              <a:t> Res. 2009;114: D00F08.</a:t>
            </a:r>
          </a:p>
          <a:p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4939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3BB11963-44F1-BD47-9380-2B76DF29C61D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Petrochemical Plume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772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B198702-44A0-1C40-B240-42BA1D4AC9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50" y="1518834"/>
            <a:ext cx="3893874" cy="18729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F8E0E715-99FE-E340-BD68-05C18433AE02}"/>
              </a:ext>
            </a:extLst>
          </p:cNvPr>
          <p:cNvGrpSpPr/>
          <p:nvPr/>
        </p:nvGrpSpPr>
        <p:grpSpPr>
          <a:xfrm>
            <a:off x="4850978" y="1900466"/>
            <a:ext cx="7045908" cy="4484022"/>
            <a:chOff x="698287" y="1480026"/>
            <a:chExt cx="7045908" cy="44840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E5DCE9A-C45A-6446-8097-16E3C7B49C07}"/>
                </a:ext>
              </a:extLst>
            </p:cNvPr>
            <p:cNvGrpSpPr/>
            <p:nvPr/>
          </p:nvGrpSpPr>
          <p:grpSpPr>
            <a:xfrm>
              <a:off x="698287" y="2845291"/>
              <a:ext cx="7045908" cy="3118757"/>
              <a:chOff x="4551320" y="2899487"/>
              <a:chExt cx="7045908" cy="3118757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25335E07-1DD1-E547-8A2E-A748D08DD6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1320" y="2899487"/>
                <a:ext cx="4360204" cy="3118757"/>
              </a:xfrm>
              <a:prstGeom prst="rect">
                <a:avLst/>
              </a:prstGeom>
            </p:spPr>
          </p:pic>
          <p:sp>
            <p:nvSpPr>
              <p:cNvPr id="30" name="Triangle 29">
                <a:extLst>
                  <a:ext uri="{FF2B5EF4-FFF2-40B4-BE49-F238E27FC236}">
                    <a16:creationId xmlns:a16="http://schemas.microsoft.com/office/drawing/2014/main" id="{B7016D62-6B0B-9D43-B547-3C20750F3CF1}"/>
                  </a:ext>
                </a:extLst>
              </p:cNvPr>
              <p:cNvSpPr/>
              <p:nvPr/>
            </p:nvSpPr>
            <p:spPr>
              <a:xfrm rot="16200000">
                <a:off x="7828455" y="3897568"/>
                <a:ext cx="1891692" cy="1756226"/>
              </a:xfrm>
              <a:prstGeom prst="triangle">
                <a:avLst>
                  <a:gd name="adj" fmla="val 53566"/>
                </a:avLst>
              </a:prstGeom>
              <a:solidFill>
                <a:schemeClr val="accent4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42B350D-6EFA-A549-A6FE-398A77A792EE}"/>
                  </a:ext>
                </a:extLst>
              </p:cNvPr>
              <p:cNvSpPr/>
              <p:nvPr/>
            </p:nvSpPr>
            <p:spPr>
              <a:xfrm>
                <a:off x="7311297" y="4458865"/>
                <a:ext cx="739885" cy="659383"/>
              </a:xfrm>
              <a:prstGeom prst="rect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32843D4-4AEA-5443-ABDA-9ACEB4A18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11524" y="3790980"/>
                <a:ext cx="2685704" cy="1891690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F21793B-DB43-F342-B3D7-0EDD553E2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339" y="1480026"/>
              <a:ext cx="2674416" cy="1928710"/>
            </a:xfrm>
            <a:prstGeom prst="rect">
              <a:avLst/>
            </a:prstGeom>
            <a:effectLst/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D7B534F-A553-5F4B-A652-629F92B0553A}"/>
              </a:ext>
            </a:extLst>
          </p:cNvPr>
          <p:cNvSpPr txBox="1"/>
          <p:nvPr/>
        </p:nvSpPr>
        <p:spPr>
          <a:xfrm>
            <a:off x="451543" y="2455299"/>
            <a:ext cx="41844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Large amounts of NOx </a:t>
            </a:r>
            <a:r>
              <a:rPr lang="en-US" sz="1600" dirty="0"/>
              <a:t>from electric utility power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Highly reactive VOC compounds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Continuous or episodic emissions</a:t>
            </a:r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Ethene, propene, 1,3-butadiene and other VOCs</a:t>
            </a:r>
          </a:p>
          <a:p>
            <a:endParaRPr lang="en-US" sz="1600" b="1" dirty="0"/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            </a:t>
            </a:r>
          </a:p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Efficient production of ozone and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NOz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(e.g., PANs + ANs + HNO</a:t>
            </a:r>
            <a:r>
              <a:rPr lang="en-US" b="1" baseline="-25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114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05">
            <a:extLst>
              <a:ext uri="{FF2B5EF4-FFF2-40B4-BE49-F238E27FC236}">
                <a16:creationId xmlns:a16="http://schemas.microsoft.com/office/drawing/2014/main" id="{3BB11963-44F1-BD47-9380-2B76DF29C61D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Ozone Production Efficiency (OPE)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A703D1-781C-7E4E-9868-B82EEB3359F6}"/>
              </a:ext>
            </a:extLst>
          </p:cNvPr>
          <p:cNvSpPr txBox="1"/>
          <p:nvPr/>
        </p:nvSpPr>
        <p:spPr>
          <a:xfrm>
            <a:off x="115222" y="1688528"/>
            <a:ext cx="89061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Different approaches to derive OPE </a:t>
            </a:r>
            <a:endParaRPr lang="en-US" sz="2400" dirty="0"/>
          </a:p>
          <a:p>
            <a:pPr lvl="1"/>
            <a:r>
              <a:rPr lang="en-US" b="1" dirty="0"/>
              <a:t>Observation </a:t>
            </a:r>
            <a:r>
              <a:rPr lang="en-US" sz="1600" b="1" dirty="0"/>
              <a:t>(Trainer et al., 1993, </a:t>
            </a:r>
            <a:r>
              <a:rPr lang="en-US" sz="1600" b="1" dirty="0" err="1"/>
              <a:t>Daum</a:t>
            </a:r>
            <a:r>
              <a:rPr lang="en-US" sz="1600" b="1" dirty="0"/>
              <a:t> et al., 2003, Ryerson et al., 2003,</a:t>
            </a:r>
          </a:p>
          <a:p>
            <a:pPr lvl="1"/>
            <a:r>
              <a:rPr lang="en-US" sz="1600" b="1" dirty="0"/>
              <a:t>Neuman et al., 2009) </a:t>
            </a:r>
          </a:p>
          <a:p>
            <a:pPr lvl="1"/>
            <a:r>
              <a:rPr lang="en-US" sz="1600" b="1" dirty="0"/>
              <a:t>Integrated OPE</a:t>
            </a:r>
          </a:p>
          <a:p>
            <a:pPr lvl="1"/>
            <a:r>
              <a:rPr lang="en-US" dirty="0"/>
              <a:t>O3 = Intercept + OPE*</a:t>
            </a:r>
            <a:r>
              <a:rPr lang="en-US" dirty="0" err="1"/>
              <a:t>NOz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Ox (O3 + NO2) = Intercept + OPE*</a:t>
            </a:r>
            <a:r>
              <a:rPr lang="en-US" dirty="0" err="1"/>
              <a:t>NOz</a:t>
            </a:r>
            <a:endParaRPr lang="en-US" dirty="0"/>
          </a:p>
          <a:p>
            <a:pPr lvl="1"/>
            <a:r>
              <a:rPr lang="en-US" b="1" dirty="0"/>
              <a:t>Model </a:t>
            </a:r>
            <a:r>
              <a:rPr lang="en-US" sz="1600" b="1" dirty="0"/>
              <a:t>(Liu et al., 1987, Lin et al., 1988)</a:t>
            </a:r>
          </a:p>
          <a:p>
            <a:pPr lvl="1"/>
            <a:r>
              <a:rPr lang="en-US" sz="1600" b="1" dirty="0"/>
              <a:t>Instantaneous OPE</a:t>
            </a:r>
          </a:p>
          <a:p>
            <a:pPr lvl="1"/>
            <a:r>
              <a:rPr lang="en-US" dirty="0"/>
              <a:t>OPE = P(O3)/L(NOx) ~ ([HO2] + [RO2])*NO / L(NOx)</a:t>
            </a:r>
          </a:p>
          <a:p>
            <a:pPr lvl="1"/>
            <a:r>
              <a:rPr lang="en-US" dirty="0"/>
              <a:t>OPE = P(O3) - L(O3)/L(NOx) </a:t>
            </a:r>
            <a:r>
              <a:rPr lang="en-US" altLang="ko-KR" dirty="0"/>
              <a:t>= Net(O3)/L(NOx)</a:t>
            </a:r>
          </a:p>
          <a:p>
            <a:pPr lvl="1"/>
            <a:r>
              <a:rPr lang="en-US" dirty="0"/>
              <a:t>OPE = P(O3) - L(O3)/P(</a:t>
            </a:r>
            <a:r>
              <a:rPr lang="en-US" dirty="0" err="1"/>
              <a:t>NOz</a:t>
            </a:r>
            <a:r>
              <a:rPr lang="en-US" dirty="0"/>
              <a:t>) </a:t>
            </a:r>
            <a:r>
              <a:rPr lang="en-US" altLang="ko-KR" dirty="0"/>
              <a:t>= Net(O3)/P(</a:t>
            </a:r>
            <a:r>
              <a:rPr lang="en-US" altLang="ko-KR" dirty="0" err="1"/>
              <a:t>NOz</a:t>
            </a:r>
            <a:r>
              <a:rPr lang="en-US" altLang="ko-KR" dirty="0"/>
              <a:t>)</a:t>
            </a:r>
          </a:p>
          <a:p>
            <a:pPr lvl="1"/>
            <a:r>
              <a:rPr lang="en-US" altLang="ko-KR" b="1" dirty="0"/>
              <a:t>Stoichiometry + Observation 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Sillman</a:t>
            </a:r>
            <a:r>
              <a:rPr lang="en-US" altLang="ko-KR" sz="1600" b="1" dirty="0"/>
              <a:t> 1990; Kleinman 2002)</a:t>
            </a:r>
          </a:p>
          <a:p>
            <a:pPr lvl="1"/>
            <a:r>
              <a:rPr lang="en-US" altLang="ko-KR" sz="1600" b="1" dirty="0"/>
              <a:t>OPE at the point</a:t>
            </a:r>
          </a:p>
          <a:p>
            <a:pPr lvl="1"/>
            <a:r>
              <a:rPr lang="en-US" dirty="0"/>
              <a:t>OPE = Sum(</a:t>
            </a:r>
            <a:r>
              <a:rPr lang="en-US" dirty="0" err="1"/>
              <a:t>Yield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* [VOC]</a:t>
            </a:r>
            <a:r>
              <a:rPr lang="en-US" baseline="-25000" dirty="0" err="1"/>
              <a:t>i</a:t>
            </a:r>
            <a:r>
              <a:rPr lang="en-US" dirty="0"/>
              <a:t>*[OH]/P(</a:t>
            </a:r>
            <a:r>
              <a:rPr lang="en-US" dirty="0" err="1"/>
              <a:t>NOz</a:t>
            </a:r>
            <a:r>
              <a:rPr lang="en-US" dirty="0"/>
              <a:t>)</a:t>
            </a:r>
          </a:p>
          <a:p>
            <a:pPr lvl="1"/>
            <a:endParaRPr lang="en-US" sz="2000" dirty="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5B1B7-52FA-164C-9F00-A3C5A1964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415" y="634141"/>
            <a:ext cx="2992346" cy="253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E49B9B-2B6E-8D44-BE80-F24CC349BBB8}"/>
              </a:ext>
            </a:extLst>
          </p:cNvPr>
          <p:cNvSpPr txBox="1"/>
          <p:nvPr/>
        </p:nvSpPr>
        <p:spPr>
          <a:xfrm>
            <a:off x="9783073" y="3193433"/>
            <a:ext cx="20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Neuman et al., 2009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65B5F7-562A-F24C-ACD8-887F9F93D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544" y="3572964"/>
            <a:ext cx="2865560" cy="2272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B1D9F8-0BA5-E446-AC5A-569B4A484AAC}"/>
              </a:ext>
            </a:extLst>
          </p:cNvPr>
          <p:cNvSpPr txBox="1"/>
          <p:nvPr/>
        </p:nvSpPr>
        <p:spPr>
          <a:xfrm>
            <a:off x="9812080" y="5866787"/>
            <a:ext cx="2474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Kleinman et al., 2002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594066-CBE8-B94C-A94E-D8F20CCDF0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1371" y="1785684"/>
            <a:ext cx="1930153" cy="2768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1B58EEA-4E21-5D40-9B7C-3D5D7BF29A77}"/>
              </a:ext>
            </a:extLst>
          </p:cNvPr>
          <p:cNvSpPr txBox="1"/>
          <p:nvPr/>
        </p:nvSpPr>
        <p:spPr>
          <a:xfrm>
            <a:off x="7387882" y="4581376"/>
            <a:ext cx="2474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Daum</a:t>
            </a:r>
            <a:r>
              <a:rPr lang="en-US" sz="1200" dirty="0"/>
              <a:t> et al., 2003</a:t>
            </a:r>
          </a:p>
        </p:txBody>
      </p:sp>
    </p:spTree>
    <p:extLst>
      <p:ext uri="{BB962C8B-B14F-4D97-AF65-F5344CB8AC3E}">
        <p14:creationId xmlns:p14="http://schemas.microsoft.com/office/powerpoint/2010/main" val="161565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139E9A-A7EA-4045-B259-637A71FD5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40" y="1605275"/>
            <a:ext cx="3879571" cy="34446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65DD38-164D-4748-8C8F-6620EB44A36A}"/>
              </a:ext>
            </a:extLst>
          </p:cNvPr>
          <p:cNvSpPr txBox="1"/>
          <p:nvPr/>
        </p:nvSpPr>
        <p:spPr>
          <a:xfrm>
            <a:off x="684016" y="1036785"/>
            <a:ext cx="8227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1. Empirical OPE : KORUS RF11 and RF18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6AE40F-0A24-C748-8A91-8B7F4E3369FE}"/>
              </a:ext>
            </a:extLst>
          </p:cNvPr>
          <p:cNvSpPr txBox="1"/>
          <p:nvPr/>
        </p:nvSpPr>
        <p:spPr>
          <a:xfrm>
            <a:off x="684016" y="5354550"/>
            <a:ext cx="653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Ox</a:t>
            </a:r>
            <a:r>
              <a:rPr lang="en-US" baseline="-25000" dirty="0"/>
              <a:t>(O3+NO2)</a:t>
            </a:r>
            <a:r>
              <a:rPr lang="en-US" dirty="0"/>
              <a:t>= Intercept + OPE*</a:t>
            </a:r>
            <a:r>
              <a:rPr lang="en-US" dirty="0" err="1"/>
              <a:t>NO</a:t>
            </a:r>
            <a:r>
              <a:rPr lang="en-US" baseline="-25000" dirty="0" err="1"/>
              <a:t>z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NOz</a:t>
            </a:r>
            <a:r>
              <a:rPr lang="en-US" dirty="0"/>
              <a:t> = </a:t>
            </a:r>
            <a:r>
              <a:rPr lang="en-US" dirty="0" err="1"/>
              <a:t>PANs</a:t>
            </a:r>
            <a:r>
              <a:rPr lang="en-US" baseline="-25000" dirty="0" err="1"/>
              <a:t>GTCIMS</a:t>
            </a:r>
            <a:r>
              <a:rPr lang="en-US" baseline="-25000" dirty="0"/>
              <a:t> </a:t>
            </a:r>
            <a:r>
              <a:rPr lang="en-US" dirty="0"/>
              <a:t>(PAN + PPN + APAN) + HNO3</a:t>
            </a:r>
            <a:r>
              <a:rPr lang="en-US" baseline="-25000" dirty="0"/>
              <a:t>CIT</a:t>
            </a:r>
            <a:r>
              <a:rPr lang="en-US" dirty="0"/>
              <a:t> + </a:t>
            </a:r>
            <a:r>
              <a:rPr lang="en-US" dirty="0" err="1"/>
              <a:t>ANs</a:t>
            </a:r>
            <a:r>
              <a:rPr lang="en-US" baseline="-25000" dirty="0" err="1"/>
              <a:t>Berkeley</a:t>
            </a:r>
            <a:endParaRPr lang="en-US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B2AF4-333D-B840-8966-DD95B8E5CE4A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Ozone Production Efficiency (OPE)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4CD82-4C1C-9545-8C51-79524090D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232" y="1630348"/>
            <a:ext cx="3680632" cy="33768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457A1AF-F36A-5940-AE17-CF4D8DDCF76C}"/>
              </a:ext>
            </a:extLst>
          </p:cNvPr>
          <p:cNvSpPr txBox="1"/>
          <p:nvPr/>
        </p:nvSpPr>
        <p:spPr>
          <a:xfrm>
            <a:off x="7735750" y="1409585"/>
            <a:ext cx="4463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Ryerson et al. [2003] and </a:t>
            </a:r>
            <a:r>
              <a:rPr lang="en-US" sz="1200" b="1" dirty="0" err="1"/>
              <a:t>Daum</a:t>
            </a:r>
            <a:r>
              <a:rPr lang="en-US" sz="1200" b="1" dirty="0"/>
              <a:t> et al. [2003] during </a:t>
            </a:r>
            <a:r>
              <a:rPr lang="en-US" sz="1200" b="1" dirty="0" err="1"/>
              <a:t>TexAQS</a:t>
            </a:r>
            <a:r>
              <a:rPr lang="en-US" sz="1200" b="1" dirty="0"/>
              <a:t> 2000</a:t>
            </a:r>
          </a:p>
          <a:p>
            <a:r>
              <a:rPr lang="en-US" sz="1200" b="1" dirty="0"/>
              <a:t>&amp; KORUS-AQ OPE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044ABC-6615-E142-AFB0-499EFB41CD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4552" y="2003148"/>
            <a:ext cx="4182045" cy="296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0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65DD38-164D-4748-8C8F-6620EB44A36A}"/>
              </a:ext>
            </a:extLst>
          </p:cNvPr>
          <p:cNvSpPr txBox="1"/>
          <p:nvPr/>
        </p:nvSpPr>
        <p:spPr>
          <a:xfrm>
            <a:off x="684016" y="1036785"/>
            <a:ext cx="822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2. OPE from Model Case Study </a:t>
            </a:r>
          </a:p>
          <a:p>
            <a:pPr lvl="1"/>
            <a:r>
              <a:rPr lang="en-US" sz="2400" b="1" dirty="0"/>
              <a:t>Hypothetical plume replicating KORUS RF11 – May 21</a:t>
            </a:r>
            <a:r>
              <a:rPr lang="en-US" sz="2400" b="1" baseline="30000" dirty="0"/>
              <a:t>st</a:t>
            </a:r>
            <a:r>
              <a:rPr lang="en-US" sz="2400" b="1" dirty="0"/>
              <a:t> 2016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F5C4A1-EC55-4C43-A6E8-542EAAD9D5CA}"/>
              </a:ext>
            </a:extLst>
          </p:cNvPr>
          <p:cNvSpPr txBox="1"/>
          <p:nvPr/>
        </p:nvSpPr>
        <p:spPr>
          <a:xfrm>
            <a:off x="1145337" y="2226071"/>
            <a:ext cx="99013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AutoNum type="arabicParenR"/>
            </a:pPr>
            <a:r>
              <a:rPr lang="en-US" sz="2000" dirty="0"/>
              <a:t>Tracked most of </a:t>
            </a:r>
            <a:r>
              <a:rPr lang="en-US" sz="2000" dirty="0" err="1"/>
              <a:t>peroxynitrates</a:t>
            </a:r>
            <a:r>
              <a:rPr lang="en-US" sz="2000" dirty="0"/>
              <a:t> (PNs;118 species) and alkyl nitrates (ANs; 442 species) in the MCM mechanism 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Calculated </a:t>
            </a:r>
            <a:r>
              <a:rPr lang="en-US" sz="2000" dirty="0" err="1"/>
              <a:t>Production</a:t>
            </a:r>
            <a:r>
              <a:rPr lang="en-US" sz="2000" baseline="-25000" dirty="0" err="1"/>
              <a:t>model</a:t>
            </a:r>
            <a:r>
              <a:rPr lang="en-US" sz="2000" dirty="0"/>
              <a:t>(</a:t>
            </a:r>
            <a:r>
              <a:rPr lang="en-US" sz="2000" dirty="0" err="1"/>
              <a:t>PNs</a:t>
            </a:r>
            <a:r>
              <a:rPr lang="en-US" sz="2000" baseline="-25000" dirty="0" err="1"/>
              <a:t>tagged</a:t>
            </a:r>
            <a:r>
              <a:rPr lang="en-US" sz="2000" dirty="0"/>
              <a:t> + </a:t>
            </a:r>
            <a:r>
              <a:rPr lang="en-US" sz="2000" dirty="0" err="1"/>
              <a:t>ANs</a:t>
            </a:r>
            <a:r>
              <a:rPr lang="en-US" sz="2000" baseline="-25000" dirty="0" err="1"/>
              <a:t>tagged</a:t>
            </a:r>
            <a:r>
              <a:rPr lang="en-US" sz="2000" dirty="0"/>
              <a:t> + HNO3)  ~ P(</a:t>
            </a:r>
            <a:r>
              <a:rPr lang="en-US" sz="2000" dirty="0" err="1"/>
              <a:t>NOz</a:t>
            </a:r>
            <a:r>
              <a:rPr lang="en-US" sz="2000" dirty="0"/>
              <a:t>)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Calculated </a:t>
            </a:r>
            <a:r>
              <a:rPr lang="en-US" sz="2000" dirty="0" err="1"/>
              <a:t>Production</a:t>
            </a:r>
            <a:r>
              <a:rPr lang="en-US" sz="2000" baseline="-25000" dirty="0" err="1"/>
              <a:t>model</a:t>
            </a:r>
            <a:r>
              <a:rPr lang="en-US" sz="2000" dirty="0"/>
              <a:t>(PAN + APAN + PPN + ANs + HNO3) ~ P(</a:t>
            </a:r>
            <a:r>
              <a:rPr lang="en-US" sz="2000" dirty="0" err="1"/>
              <a:t>NOz</a:t>
            </a:r>
            <a:r>
              <a:rPr lang="en-US" sz="2000" baseline="-25000" dirty="0" err="1"/>
              <a:t>PAN</a:t>
            </a:r>
            <a:r>
              <a:rPr lang="en-US" sz="2000" dirty="0"/>
              <a:t>)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Calculated Loss(NO</a:t>
            </a:r>
            <a:r>
              <a:rPr lang="en-US" sz="2000" baseline="-25000" dirty="0"/>
              <a:t>x</a:t>
            </a:r>
            <a:r>
              <a:rPr lang="en-US" sz="2000" dirty="0"/>
              <a:t>)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Calculated net rate of ozone Net(O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  <a:p>
            <a:pPr marL="914400" lvl="1" indent="-457200">
              <a:buAutoNum type="arabicParenR"/>
            </a:pPr>
            <a:r>
              <a:rPr lang="en-US" sz="2000" dirty="0"/>
              <a:t>Calculated OPE = Net(O3)/P(</a:t>
            </a:r>
            <a:r>
              <a:rPr lang="en-US" sz="2000" dirty="0" err="1"/>
              <a:t>NOz</a:t>
            </a:r>
            <a:r>
              <a:rPr lang="en-US" sz="2000" dirty="0"/>
              <a:t>) or Net(O3)/P(</a:t>
            </a:r>
            <a:r>
              <a:rPr lang="en-US" sz="2000" dirty="0" err="1"/>
              <a:t>NOz</a:t>
            </a:r>
            <a:r>
              <a:rPr lang="en-US" sz="2000" baseline="-25000" dirty="0" err="1"/>
              <a:t>PAN</a:t>
            </a:r>
            <a:r>
              <a:rPr lang="en-US" sz="2000" dirty="0"/>
              <a:t>)  or Net(O3)/Loss(NOx)</a:t>
            </a:r>
          </a:p>
          <a:p>
            <a:pPr marL="914400" lvl="1" indent="-457200">
              <a:buAutoNum type="arabicParenR"/>
            </a:pPr>
            <a:endParaRPr lang="en-US" sz="2000" dirty="0"/>
          </a:p>
          <a:p>
            <a:pPr lvl="1"/>
            <a:r>
              <a:rPr lang="en-US" sz="2000" b="1" dirty="0"/>
              <a:t>If tagging worked well, P(</a:t>
            </a:r>
            <a:r>
              <a:rPr lang="en-US" sz="2000" b="1" dirty="0" err="1"/>
              <a:t>NOz</a:t>
            </a:r>
            <a:r>
              <a:rPr lang="en-US" sz="2000" b="1" dirty="0"/>
              <a:t>) should be close to Loss(NOx)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D0BE44-0130-BB4F-8EEC-579FDFCD223F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Ozone Production Efficiency (OPE)</a:t>
            </a:r>
          </a:p>
        </p:txBody>
      </p:sp>
    </p:spTree>
    <p:extLst>
      <p:ext uri="{BB962C8B-B14F-4D97-AF65-F5344CB8AC3E}">
        <p14:creationId xmlns:p14="http://schemas.microsoft.com/office/powerpoint/2010/main" val="1990492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65DD38-164D-4748-8C8F-6620EB44A36A}"/>
              </a:ext>
            </a:extLst>
          </p:cNvPr>
          <p:cNvSpPr txBox="1"/>
          <p:nvPr/>
        </p:nvSpPr>
        <p:spPr>
          <a:xfrm>
            <a:off x="684015" y="1036785"/>
            <a:ext cx="922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2. OPE from Model Case Study : KORUS RF11 – May 21</a:t>
            </a:r>
            <a:r>
              <a:rPr lang="en-US" sz="2400" b="1" baseline="30000" dirty="0"/>
              <a:t>st</a:t>
            </a:r>
            <a:r>
              <a:rPr lang="en-US" sz="2400" b="1" dirty="0"/>
              <a:t> 2016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49AAAB-A17D-1148-8BBC-0BD306B0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16" y="1557778"/>
            <a:ext cx="5560770" cy="47692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38060A-B6EF-4D41-A725-FE6A3B8817B5}"/>
              </a:ext>
            </a:extLst>
          </p:cNvPr>
          <p:cNvSpPr txBox="1"/>
          <p:nvPr/>
        </p:nvSpPr>
        <p:spPr>
          <a:xfrm>
            <a:off x="6096000" y="2841624"/>
            <a:ext cx="56207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Major loss of NOx family : HO + NO2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Peroxyacetyl + NO2 is temporary loss of NO2 (equilibrium reactions are considered as </a:t>
            </a:r>
            <a:r>
              <a:rPr lang="en-US" sz="2000" dirty="0" err="1"/>
              <a:t>Keq</a:t>
            </a:r>
            <a:r>
              <a:rPr lang="en-US" sz="2000" dirty="0"/>
              <a:t> to find the net rate of NOx)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APAN + OH </a:t>
            </a:r>
            <a:r>
              <a:rPr lang="en-US" sz="2000" dirty="0">
                <a:sym typeface="Wingdings" pitchFamily="2" charset="2"/>
              </a:rPr>
              <a:t> redistribute NO</a:t>
            </a:r>
            <a:r>
              <a:rPr lang="en-US" sz="2000" baseline="-25000" dirty="0">
                <a:sym typeface="Wingdings" pitchFamily="2" charset="2"/>
              </a:rPr>
              <a:t>2</a:t>
            </a:r>
            <a:endParaRPr lang="en-US" sz="20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0617B-5277-F843-AC04-0CAB87CA34F8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Ozone Production Efficiency (OPE)</a:t>
            </a:r>
          </a:p>
        </p:txBody>
      </p:sp>
    </p:spTree>
    <p:extLst>
      <p:ext uri="{BB962C8B-B14F-4D97-AF65-F5344CB8AC3E}">
        <p14:creationId xmlns:p14="http://schemas.microsoft.com/office/powerpoint/2010/main" val="219284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65DD38-164D-4748-8C8F-6620EB44A36A}"/>
              </a:ext>
            </a:extLst>
          </p:cNvPr>
          <p:cNvSpPr txBox="1"/>
          <p:nvPr/>
        </p:nvSpPr>
        <p:spPr>
          <a:xfrm>
            <a:off x="684016" y="1036785"/>
            <a:ext cx="9171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2. OPE from Model Case Study : KORUS RF11 – May 21</a:t>
            </a:r>
            <a:r>
              <a:rPr lang="en-US" sz="2400" b="1" baseline="30000" dirty="0"/>
              <a:t>st</a:t>
            </a:r>
            <a:r>
              <a:rPr lang="en-US" sz="2400" b="1" dirty="0"/>
              <a:t> 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D8BDD8-04AE-8944-91DF-72C0D0150D50}"/>
              </a:ext>
            </a:extLst>
          </p:cNvPr>
          <p:cNvSpPr txBox="1"/>
          <p:nvPr/>
        </p:nvSpPr>
        <p:spPr>
          <a:xfrm>
            <a:off x="1476797" y="5564251"/>
            <a:ext cx="8562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 rate of ozone production compared to XO2 (HO2 + RO2), HO2 and RO2 + 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Continuous OPE (right)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FB7EC9-905D-6C46-B870-36586B228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587" y="1945743"/>
            <a:ext cx="4493669" cy="3370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6EFD2D-958B-5E4B-AEF6-411C4B9B1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943" y="1945743"/>
            <a:ext cx="4051828" cy="32965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3F9253-04A5-3B44-9F16-489998D5E6C3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Ozone Production Efficiency (OPE)</a:t>
            </a:r>
          </a:p>
        </p:txBody>
      </p:sp>
    </p:spTree>
    <p:extLst>
      <p:ext uri="{BB962C8B-B14F-4D97-AF65-F5344CB8AC3E}">
        <p14:creationId xmlns:p14="http://schemas.microsoft.com/office/powerpoint/2010/main" val="141976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65DD38-164D-4748-8C8F-6620EB44A36A}"/>
              </a:ext>
            </a:extLst>
          </p:cNvPr>
          <p:cNvSpPr txBox="1"/>
          <p:nvPr/>
        </p:nvSpPr>
        <p:spPr>
          <a:xfrm>
            <a:off x="684015" y="1036785"/>
            <a:ext cx="924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3. OPE from Model Case Study : KORUS RF11 – May 21</a:t>
            </a:r>
            <a:r>
              <a:rPr lang="en-US" sz="2400" b="1" baseline="30000" dirty="0"/>
              <a:t>st</a:t>
            </a:r>
            <a:r>
              <a:rPr lang="en-US" sz="2400" b="1" dirty="0"/>
              <a:t> 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F9253-04A5-3B44-9F16-489998D5E6C3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Ozone Production Efficiency (OPE)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5A67D4-6D41-E74F-9507-C0EA2E2C8669}"/>
                  </a:ext>
                </a:extLst>
              </p:cNvPr>
              <p:cNvSpPr/>
              <p:nvPr/>
            </p:nvSpPr>
            <p:spPr>
              <a:xfrm>
                <a:off x="684015" y="1634686"/>
                <a:ext cx="12395200" cy="2181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</a:t>
                </a:r>
                <a:r>
                  <a:rPr lang="en-US" sz="1400" dirty="0"/>
                  <a:t>O</a:t>
                </a:r>
                <a:r>
                  <a:rPr lang="en-US" sz="1400" baseline="-25000" dirty="0"/>
                  <a:t>3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Σ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Υ</m:t>
                        </m:r>
                      </m:e>
                      <m:sub>
                        <m:r>
                          <a:rPr lang="en-US" i="1"/>
                          <m:t>𝑖</m:t>
                        </m:r>
                      </m:sub>
                    </m:sSub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1−</m:t>
                        </m:r>
                        <m:r>
                          <a:rPr lang="en-US" i="1"/>
                          <m:t>𝛼</m:t>
                        </m:r>
                      </m:e>
                    </m:d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𝑘</m:t>
                        </m:r>
                      </m:e>
                      <m:sub>
                        <m:r>
                          <a:rPr lang="en-US" i="1"/>
                          <m:t>𝑂𝐻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𝑅𝐻𝑖</m:t>
                        </m:r>
                      </m:sub>
                    </m:sSub>
                    <m:r>
                      <a:rPr lang="en-US" i="1"/>
                      <m:t>[</m:t>
                    </m:r>
                    <m:r>
                      <a:rPr lang="en-US" i="1"/>
                      <m:t>𝑂𝐻</m:t>
                    </m:r>
                    <m:r>
                      <a:rPr lang="en-US" i="1"/>
                      <m:t>][</m:t>
                    </m:r>
                    <m:r>
                      <a:rPr lang="en-US" i="1"/>
                      <m:t>𝑅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𝐻</m:t>
                        </m:r>
                      </m:e>
                      <m:sub>
                        <m:r>
                          <a:rPr lang="en-US" i="1"/>
                          <m:t>𝑖</m:t>
                        </m:r>
                      </m:sub>
                    </m:sSub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</a:t>
                </a:r>
                <a:r>
                  <a:rPr lang="en-US" sz="1400" dirty="0"/>
                  <a:t>HNO</a:t>
                </a:r>
                <a:r>
                  <a:rPr lang="en-US" sz="1400" baseline="-25000" dirty="0"/>
                  <a:t>3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𝑘</m:t>
                        </m:r>
                      </m:e>
                      <m:sub>
                        <m:r>
                          <a:rPr lang="en-US" i="1"/>
                          <m:t>𝑂𝐻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𝑁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𝑂</m:t>
                            </m:r>
                          </m:e>
                          <m:sub>
                            <m:r>
                              <a:rPr lang="en-US" i="1"/>
                              <m:t>2</m:t>
                            </m:r>
                          </m:sub>
                        </m:sSub>
                      </m:sub>
                    </m:sSub>
                    <m:r>
                      <a:rPr lang="en-US" i="1"/>
                      <m:t>[</m:t>
                    </m:r>
                    <m:r>
                      <a:rPr lang="en-US" i="1"/>
                      <m:t>𝑂𝐻</m:t>
                    </m:r>
                    <m:r>
                      <a:rPr lang="en-US" i="1"/>
                      <m:t>][</m:t>
                    </m:r>
                    <m:r>
                      <a:rPr lang="en-US" i="1"/>
                      <m:t>𝑁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𝑂</m:t>
                        </m:r>
                      </m:e>
                      <m:sub>
                        <m:r>
                          <a:rPr lang="en-US" i="1"/>
                          <m:t>2</m:t>
                        </m:r>
                      </m:sub>
                    </m:sSub>
                    <m:r>
                      <a:rPr lang="en-US" i="1"/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</a:t>
                </a:r>
                <a:r>
                  <a:rPr lang="en-US" sz="1400" dirty="0"/>
                  <a:t>PANs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Σ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/>
                          <m:t>PAN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𝛼</m:t>
                        </m:r>
                      </m:e>
                      <m:sub>
                        <m:r>
                          <a:rPr lang="en-US" i="1"/>
                          <m:t>𝐻𝑎𝑏𝑠𝑡𝑟𝑎𝑐𝑡𝑖𝑜𝑛</m:t>
                        </m:r>
                      </m:sub>
                    </m:sSub>
                    <m:r>
                      <a:rPr lang="en-US" i="1"/>
                      <m:t> 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𝑘</m:t>
                        </m:r>
                      </m:e>
                      <m:sub>
                        <m:r>
                          <a:rPr lang="en-US" i="1"/>
                          <m:t>𝑂𝐻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𝑜𝑉𝑂𝐶𝑖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𝑂𝐻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𝑜𝑉𝑂</m:t>
                        </m:r>
                        <m:sSub>
                          <m:sSubPr>
                            <m:ctrlPr>
                              <a:rPr lang="en-US" i="1"/>
                            </m:ctrlPr>
                          </m:sSubPr>
                          <m:e>
                            <m:r>
                              <a:rPr lang="en-US" i="1"/>
                              <m:t>𝐶</m:t>
                            </m:r>
                          </m:e>
                          <m:sub>
                            <m:r>
                              <a:rPr lang="en-US" i="1"/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β</m:t>
                        </m:r>
                      </m:e>
                      <m:sub>
                        <m:r>
                          <a:rPr lang="en-US" i="1"/>
                          <m:t>𝑃𝐴𝑁𝑠</m:t>
                        </m:r>
                      </m:sub>
                    </m:sSub>
                    <m:r>
                      <m:rPr>
                        <m:nor/>
                      </m:rPr>
                      <a:rPr lang="en-US" i="1"/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k</m:t>
                        </m:r>
                        <m:r>
                          <m:rPr>
                            <m:nor/>
                          </m:rPr>
                          <a:rPr lang="en-US" baseline="-25000"/>
                          <m:t>PA</m:t>
                        </m:r>
                        <m:r>
                          <m:rPr>
                            <m:nor/>
                          </m:rPr>
                          <a:rPr lang="en-US" baseline="-25000"/>
                          <m:t>+</m:t>
                        </m:r>
                        <m:r>
                          <m:rPr>
                            <m:nor/>
                          </m:rPr>
                          <a:rPr lang="en-US" baseline="-25000"/>
                          <m:t>NO</m:t>
                        </m:r>
                        <m:r>
                          <m:rPr>
                            <m:nor/>
                          </m:rPr>
                          <a:rPr lang="en-US" baseline="-25000"/>
                          <m:t>2[</m:t>
                        </m:r>
                        <m:r>
                          <m:rPr>
                            <m:nor/>
                          </m:rPr>
                          <a:rPr lang="en-US"/>
                          <m:t>NO</m:t>
                        </m:r>
                        <m:r>
                          <m:rPr>
                            <m:nor/>
                          </m:rPr>
                          <a:rPr lang="en-US"/>
                          <m:t>2]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k</m:t>
                        </m:r>
                        <m:r>
                          <m:rPr>
                            <m:nor/>
                          </m:rPr>
                          <a:rPr lang="en-US" baseline="-25000"/>
                          <m:t>PA</m:t>
                        </m:r>
                        <m:r>
                          <m:rPr>
                            <m:nor/>
                          </m:rPr>
                          <a:rPr lang="en-US" baseline="-25000"/>
                          <m:t>+</m:t>
                        </m:r>
                        <m:r>
                          <m:rPr>
                            <m:nor/>
                          </m:rPr>
                          <a:rPr lang="en-US" baseline="-25000"/>
                          <m:t>NO</m:t>
                        </m:r>
                        <m:r>
                          <m:rPr>
                            <m:nor/>
                          </m:rPr>
                          <a:rPr lang="en-US" baseline="-25000"/>
                          <m:t>2[</m:t>
                        </m:r>
                        <m:r>
                          <m:rPr>
                            <m:nor/>
                          </m:rPr>
                          <a:rPr lang="en-US"/>
                          <m:t>NO</m:t>
                        </m:r>
                        <m:r>
                          <m:rPr>
                            <m:nor/>
                          </m:rPr>
                          <a:rPr lang="en-US"/>
                          <m:t>2]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+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k</m:t>
                        </m:r>
                        <m:r>
                          <m:rPr>
                            <m:nor/>
                          </m:rPr>
                          <a:rPr lang="en-US" b="0" i="0" baseline="-25000" smtClean="0"/>
                          <m:t>PA</m:t>
                        </m:r>
                        <m:r>
                          <m:rPr>
                            <m:nor/>
                          </m:rPr>
                          <a:rPr lang="en-US" b="0" i="0" baseline="-25000" smtClean="0"/>
                          <m:t>+</m:t>
                        </m:r>
                        <m:r>
                          <m:rPr>
                            <m:nor/>
                          </m:rPr>
                          <a:rPr lang="en-US" b="0" i="0" baseline="-25000" smtClean="0"/>
                          <m:t>NO</m:t>
                        </m:r>
                        <m:r>
                          <m:rPr>
                            <m:nor/>
                          </m:rPr>
                          <a:rPr lang="en-US"/>
                          <m:t>[</m:t>
                        </m:r>
                        <m:r>
                          <m:rPr>
                            <m:nor/>
                          </m:rPr>
                          <a:rPr lang="en-US"/>
                          <m:t>NO</m:t>
                        </m:r>
                        <m:r>
                          <m:rPr>
                            <m:nor/>
                          </m:rPr>
                          <a:rPr lang="en-US"/>
                          <m:t>]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+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kPA</m:t>
                        </m:r>
                        <m:r>
                          <m:rPr>
                            <m:nor/>
                          </m:rPr>
                          <a:rPr lang="en-US" baseline="-25000"/>
                          <m:t>+</m:t>
                        </m:r>
                        <m:r>
                          <m:rPr>
                            <m:nor/>
                          </m:rPr>
                          <a:rPr lang="en-US" baseline="-25000"/>
                          <m:t>HO</m:t>
                        </m:r>
                        <m:r>
                          <m:rPr>
                            <m:nor/>
                          </m:rPr>
                          <a:rPr lang="en-US" baseline="-25000"/>
                          <m:t>2[</m:t>
                        </m:r>
                        <m:r>
                          <m:rPr>
                            <m:nor/>
                          </m:rPr>
                          <a:rPr lang="en-US"/>
                          <m:t>HO</m:t>
                        </m:r>
                        <m:r>
                          <m:rPr>
                            <m:nor/>
                          </m:rPr>
                          <a:rPr lang="en-US"/>
                          <m:t>2]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err="1"/>
                  <a:t>P</a:t>
                </a:r>
                <a:r>
                  <a:rPr lang="en-US" sz="1400" dirty="0" err="1"/>
                  <a:t>Hydroxynitrates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/>
                      <m:t>Σ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/>
                          <m:t>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/>
                          <m:t>HNs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𝛼</m:t>
                        </m:r>
                      </m:e>
                      <m:sub>
                        <m:r>
                          <a:rPr lang="en-US" i="1"/>
                          <m:t>𝐵𝑟𝑎𝑛𝑐h𝑖𝑛𝑔</m:t>
                        </m:r>
                      </m:sub>
                    </m:sSub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𝑘</m:t>
                        </m:r>
                      </m:e>
                      <m:sub>
                        <m:r>
                          <a:rPr lang="en-US" i="1"/>
                          <m:t>𝑂𝐻</m:t>
                        </m:r>
                        <m:r>
                          <a:rPr lang="en-US" i="1"/>
                          <m:t>+</m:t>
                        </m:r>
                        <m:r>
                          <a:rPr lang="en-US" i="1"/>
                          <m:t>𝑜𝑉𝑂𝐶𝑖</m:t>
                        </m:r>
                      </m:sub>
                    </m:sSub>
                    <m:r>
                      <a:rPr lang="en-US" i="1"/>
                      <m:t>[</m:t>
                    </m:r>
                    <m:r>
                      <a:rPr lang="en-US" i="1"/>
                      <m:t>𝑂𝐻</m:t>
                    </m:r>
                    <m:r>
                      <a:rPr lang="en-US" i="1"/>
                      <m:t>][</m:t>
                    </m:r>
                    <m:r>
                      <a:rPr lang="en-US" i="1"/>
                      <m:t>𝑅</m:t>
                    </m:r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a:rPr lang="en-US" i="1"/>
                          <m:t>𝐻</m:t>
                        </m:r>
                      </m:e>
                      <m:sub>
                        <m:r>
                          <a:rPr lang="en-US" i="1"/>
                          <m:t>𝑖</m:t>
                        </m:r>
                      </m:sub>
                    </m:sSub>
                    <m:r>
                      <a:rPr lang="en-US" i="1"/>
                      <m:t>]</m:t>
                    </m:r>
                  </m:oMath>
                </a14:m>
                <a:r>
                  <a:rPr lang="en-US" dirty="0"/>
                  <a:t> , where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/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β</m:t>
                        </m:r>
                      </m:e>
                      <m:sub>
                        <m:r>
                          <a:rPr lang="en-US" i="1"/>
                          <m:t>𝐻𝑁𝑠</m:t>
                        </m:r>
                      </m:sub>
                    </m:sSub>
                    <m:r>
                      <m:rPr>
                        <m:nor/>
                      </m:rPr>
                      <a:rPr lang="en-US" i="1"/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/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k</m:t>
                        </m:r>
                        <m:r>
                          <m:rPr>
                            <m:nor/>
                          </m:rPr>
                          <a:rPr lang="en-US" baseline="-25000"/>
                          <m:t>RO</m:t>
                        </m:r>
                        <m:r>
                          <m:rPr>
                            <m:nor/>
                          </m:rPr>
                          <a:rPr lang="en-US" baseline="-25000"/>
                          <m:t>+</m:t>
                        </m:r>
                        <m:r>
                          <m:rPr>
                            <m:nor/>
                          </m:rPr>
                          <a:rPr lang="en-US" baseline="-25000"/>
                          <m:t>NO</m:t>
                        </m:r>
                        <m:r>
                          <m:rPr>
                            <m:nor/>
                          </m:rPr>
                          <a:rPr lang="en-US"/>
                          <m:t>[</m:t>
                        </m:r>
                        <m:r>
                          <m:rPr>
                            <m:nor/>
                          </m:rPr>
                          <a:rPr lang="en-US"/>
                          <m:t>NO</m:t>
                        </m:r>
                        <m:r>
                          <m:rPr>
                            <m:nor/>
                          </m:rPr>
                          <a:rPr lang="en-US"/>
                          <m:t>]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k</m:t>
                        </m:r>
                        <m:r>
                          <m:rPr>
                            <m:nor/>
                          </m:rPr>
                          <a:rPr lang="en-US" baseline="-25000"/>
                          <m:t>RO</m:t>
                        </m:r>
                        <m:r>
                          <m:rPr>
                            <m:nor/>
                          </m:rPr>
                          <a:rPr lang="en-US" baseline="-25000"/>
                          <m:t>+</m:t>
                        </m:r>
                        <m:r>
                          <m:rPr>
                            <m:nor/>
                          </m:rPr>
                          <a:rPr lang="en-US" baseline="-25000"/>
                          <m:t>NO</m:t>
                        </m:r>
                        <m:r>
                          <m:rPr>
                            <m:nor/>
                          </m:rPr>
                          <a:rPr lang="en-US" baseline="-25000"/>
                          <m:t>2[</m:t>
                        </m:r>
                        <m:r>
                          <m:rPr>
                            <m:nor/>
                          </m:rPr>
                          <a:rPr lang="en-US"/>
                          <m:t>NO</m:t>
                        </m:r>
                        <m:r>
                          <m:rPr>
                            <m:nor/>
                          </m:rPr>
                          <a:rPr lang="en-US"/>
                          <m:t>]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+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k</m:t>
                        </m:r>
                        <m:r>
                          <m:rPr>
                            <m:nor/>
                          </m:rPr>
                          <a:rPr lang="en-US" baseline="-25000"/>
                          <m:t>+</m:t>
                        </m:r>
                        <m:r>
                          <m:rPr>
                            <m:nor/>
                          </m:rPr>
                          <a:rPr lang="en-US" baseline="-25000"/>
                          <m:t>RO</m:t>
                        </m:r>
                        <m:r>
                          <m:rPr>
                            <m:nor/>
                          </m:rPr>
                          <a:rPr lang="en-US" baseline="-25000"/>
                          <m:t> + </m:t>
                        </m:r>
                        <m:r>
                          <m:rPr>
                            <m:nor/>
                          </m:rPr>
                          <a:rPr lang="en-US" baseline="-25000"/>
                          <m:t>HO</m:t>
                        </m:r>
                        <m:r>
                          <m:rPr>
                            <m:nor/>
                          </m:rPr>
                          <a:rPr lang="en-US" baseline="-25000"/>
                          <m:t>2 [</m:t>
                        </m:r>
                        <m:r>
                          <m:rPr>
                            <m:nor/>
                          </m:rPr>
                          <a:rPr lang="en-US"/>
                          <m:t>HO</m:t>
                        </m:r>
                        <m:r>
                          <m:rPr>
                            <m:nor/>
                          </m:rPr>
                          <a:rPr lang="en-US"/>
                          <m:t>2]</m:t>
                        </m:r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OPE = P</a:t>
                </a:r>
                <a:r>
                  <a:rPr lang="en-US" sz="1400" dirty="0"/>
                  <a:t>O</a:t>
                </a:r>
                <a:r>
                  <a:rPr lang="en-US" sz="1400" baseline="-25000" dirty="0"/>
                  <a:t>3</a:t>
                </a:r>
                <a:r>
                  <a:rPr lang="en-US" baseline="-25000" dirty="0"/>
                  <a:t> </a:t>
                </a:r>
                <a:r>
                  <a:rPr lang="en-US" dirty="0"/>
                  <a:t>/ P</a:t>
                </a:r>
                <a:r>
                  <a:rPr lang="en-US" sz="1400" dirty="0"/>
                  <a:t>HNO</a:t>
                </a:r>
                <a:r>
                  <a:rPr lang="en-US" sz="1400" baseline="-25000" dirty="0"/>
                  <a:t>3</a:t>
                </a:r>
                <a:r>
                  <a:rPr lang="en-US" baseline="-25000" dirty="0"/>
                  <a:t> </a:t>
                </a:r>
                <a:r>
                  <a:rPr lang="en-US" dirty="0"/>
                  <a:t>+ P</a:t>
                </a:r>
                <a:r>
                  <a:rPr lang="en-US" sz="1400" dirty="0"/>
                  <a:t>PANs</a:t>
                </a:r>
                <a:r>
                  <a:rPr lang="en-US" dirty="0"/>
                  <a:t> + </a:t>
                </a:r>
                <a:r>
                  <a:rPr lang="en-US" sz="1400" dirty="0" err="1"/>
                  <a:t>PHydroxynitrates</a:t>
                </a:r>
                <a:endParaRPr lang="en-US" sz="14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Aft>
                    <a:spcPts val="1000"/>
                  </a:spcAft>
                </a:pPr>
                <a:r>
                  <a:rPr lang="en-US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55A67D4-6D41-E74F-9507-C0EA2E2C8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15" y="1634686"/>
                <a:ext cx="12395200" cy="2181944"/>
              </a:xfrm>
              <a:prstGeom prst="rect">
                <a:avLst/>
              </a:prstGeom>
              <a:blipFill>
                <a:blip r:embed="rId3"/>
                <a:stretch>
                  <a:fillRect l="-409" t="-1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AB5D8D5-FBE2-F34C-AF7E-B2484CA1E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12" y="3623535"/>
            <a:ext cx="5629943" cy="2642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BACBFE-8C85-F847-96EC-101359160218}"/>
              </a:ext>
            </a:extLst>
          </p:cNvPr>
          <p:cNvSpPr txBox="1"/>
          <p:nvPr/>
        </p:nvSpPr>
        <p:spPr>
          <a:xfrm>
            <a:off x="813245" y="6360238"/>
            <a:ext cx="2092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Rosen et al., 2004</a:t>
            </a:r>
          </a:p>
        </p:txBody>
      </p:sp>
    </p:spTree>
    <p:extLst>
      <p:ext uri="{BB962C8B-B14F-4D97-AF65-F5344CB8AC3E}">
        <p14:creationId xmlns:p14="http://schemas.microsoft.com/office/powerpoint/2010/main" val="1563849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EB94CE-BD6F-FB44-870A-0595ACA1E6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8060D2F7-3D72-6440-BEA0-5E7FA44A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034" y="6073255"/>
            <a:ext cx="2443926" cy="5639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F65DD38-164D-4748-8C8F-6620EB44A36A}"/>
              </a:ext>
            </a:extLst>
          </p:cNvPr>
          <p:cNvSpPr txBox="1"/>
          <p:nvPr/>
        </p:nvSpPr>
        <p:spPr>
          <a:xfrm>
            <a:off x="684015" y="1036785"/>
            <a:ext cx="9243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/>
              <a:t>3. OPE from Model Case Study : KORUS RF11 – May 21</a:t>
            </a:r>
            <a:r>
              <a:rPr lang="en-US" sz="2400" b="1" baseline="30000" dirty="0"/>
              <a:t>st</a:t>
            </a:r>
            <a:r>
              <a:rPr lang="en-US" sz="2400" b="1" dirty="0"/>
              <a:t> 2016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3F9253-04A5-3B44-9F16-489998D5E6C3}"/>
              </a:ext>
            </a:extLst>
          </p:cNvPr>
          <p:cNvSpPr txBox="1"/>
          <p:nvPr/>
        </p:nvSpPr>
        <p:spPr>
          <a:xfrm>
            <a:off x="451543" y="454237"/>
            <a:ext cx="8459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Ozone Production Efficiency (OPE)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B96D0B-ED7B-6440-8A78-167D26E88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09" y="2217402"/>
            <a:ext cx="5369791" cy="3136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C5615-7E48-A248-9DD9-790427D37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465" y="1721648"/>
            <a:ext cx="5406517" cy="41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98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1270</Words>
  <Application>Microsoft Macintosh PowerPoint</Application>
  <PresentationFormat>Widescreen</PresentationFormat>
  <Paragraphs>102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201</cp:revision>
  <cp:lastPrinted>2019-03-22T21:29:48Z</cp:lastPrinted>
  <dcterms:created xsi:type="dcterms:W3CDTF">2019-01-11T20:07:07Z</dcterms:created>
  <dcterms:modified xsi:type="dcterms:W3CDTF">2019-04-18T20:16:20Z</dcterms:modified>
</cp:coreProperties>
</file>