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68" r:id="rId4"/>
    <p:sldId id="258" r:id="rId5"/>
    <p:sldId id="269" r:id="rId6"/>
    <p:sldId id="270" r:id="rId7"/>
    <p:sldId id="271" r:id="rId8"/>
    <p:sldId id="273" r:id="rId9"/>
    <p:sldId id="27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69" d="100"/>
          <a:sy n="69"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ropbox%20(GaTech)\GT\Spring%202019\EAS%206792\term\regres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ropbox%20(GaTech)\GT\Spring%202019\EAS%206792\term\regression.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ropbox%20(GaTech)\GT\Spring%202019\EAS%206792\term\regress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ropbox%20(GaTech)\GT\Spring%202019\EAS%206792\term\regression.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ropbox%20(GaTech)\GT\Spring%202019\EAS%206792\term\regress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ropbox%20(GaTech)\GT\Spring%202019\EAS%206792\term\regressio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Daily change</a:t>
            </a:r>
          </a:p>
        </c:rich>
      </c:tx>
      <c:layout>
        <c:manualLayout>
          <c:xMode val="edge"/>
          <c:yMode val="edge"/>
          <c:x val="0.40644170430472842"/>
          <c:y val="3.83880233854888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10344895106946E-2"/>
          <c:y val="0.17035470047212956"/>
          <c:w val="0.8769479195811184"/>
          <c:h val="0.72834747051468351"/>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rgbClr val="FF0000"/>
                </a:solidFill>
                <a:prstDash val="sysDot"/>
              </a:ln>
              <a:effectLst/>
            </c:spPr>
            <c:trendlineType val="linear"/>
            <c:dispRSqr val="1"/>
            <c:dispEq val="1"/>
            <c:trendlineLbl>
              <c:layout>
                <c:manualLayout>
                  <c:x val="0.17036392085604685"/>
                  <c:y val="-0.4414936174238705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solidFill>
                          <a:srgbClr val="FF0000"/>
                        </a:solidFill>
                      </a:rPr>
                      <a:t>y = -0.7601x + 2E+14</a:t>
                    </a:r>
                    <a:br>
                      <a:rPr lang="en-US" baseline="0">
                        <a:solidFill>
                          <a:srgbClr val="FF0000"/>
                        </a:solidFill>
                      </a:rPr>
                    </a:br>
                    <a:r>
                      <a:rPr lang="en-US" baseline="0">
                        <a:solidFill>
                          <a:srgbClr val="FF0000"/>
                        </a:solidFill>
                      </a:rPr>
                      <a:t>R² = 1E-05</a:t>
                    </a:r>
                    <a:endParaRPr lang="en-US">
                      <a:solidFill>
                        <a:srgbClr val="FF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'new mendocino'!$C$3:$C$22</c:f>
              <c:numCache>
                <c:formatCode>General</c:formatCode>
                <c:ptCount val="20"/>
                <c:pt idx="0">
                  <c:v>564583100400</c:v>
                </c:pt>
                <c:pt idx="1">
                  <c:v>3969825487200</c:v>
                </c:pt>
                <c:pt idx="2">
                  <c:v>1340816198400</c:v>
                </c:pt>
                <c:pt idx="3">
                  <c:v>12714578553600</c:v>
                </c:pt>
                <c:pt idx="4">
                  <c:v>-9918444384000</c:v>
                </c:pt>
                <c:pt idx="5">
                  <c:v>5896732640400</c:v>
                </c:pt>
                <c:pt idx="6">
                  <c:v>3741868418400</c:v>
                </c:pt>
                <c:pt idx="7">
                  <c:v>-3764960014400</c:v>
                </c:pt>
                <c:pt idx="8">
                  <c:v>2083000000000</c:v>
                </c:pt>
                <c:pt idx="9">
                  <c:v>-7052200000000</c:v>
                </c:pt>
                <c:pt idx="10">
                  <c:v>13769200000000</c:v>
                </c:pt>
                <c:pt idx="11">
                  <c:v>-15185100000000</c:v>
                </c:pt>
                <c:pt idx="12">
                  <c:v>3967100000000</c:v>
                </c:pt>
                <c:pt idx="13">
                  <c:v>-1532049685600</c:v>
                </c:pt>
                <c:pt idx="14">
                  <c:v>5029850012400</c:v>
                </c:pt>
                <c:pt idx="15">
                  <c:v>1668407911200</c:v>
                </c:pt>
                <c:pt idx="16">
                  <c:v>-9914523508800</c:v>
                </c:pt>
                <c:pt idx="17">
                  <c:v>19354995921600</c:v>
                </c:pt>
                <c:pt idx="18">
                  <c:v>-19482883160400</c:v>
                </c:pt>
                <c:pt idx="19">
                  <c:v>7768695290400</c:v>
                </c:pt>
              </c:numCache>
            </c:numRef>
          </c:xVal>
          <c:yVal>
            <c:numRef>
              <c:f>'new mendocino'!$E$3:$E$22</c:f>
              <c:numCache>
                <c:formatCode>0.00E+00</c:formatCode>
                <c:ptCount val="20"/>
                <c:pt idx="0">
                  <c:v>1037939000000000</c:v>
                </c:pt>
                <c:pt idx="1">
                  <c:v>4886230000000000</c:v>
                </c:pt>
                <c:pt idx="2">
                  <c:v>1200667000000000</c:v>
                </c:pt>
                <c:pt idx="3">
                  <c:v>1068725000000000</c:v>
                </c:pt>
                <c:pt idx="4">
                  <c:v>936784000000000</c:v>
                </c:pt>
                <c:pt idx="5">
                  <c:v>2005509000000000</c:v>
                </c:pt>
                <c:pt idx="6">
                  <c:v>-87961000000000</c:v>
                </c:pt>
                <c:pt idx="7">
                  <c:v>-2810352000000000</c:v>
                </c:pt>
                <c:pt idx="8">
                  <c:v>-1930742000000000</c:v>
                </c:pt>
                <c:pt idx="9">
                  <c:v>-527766000000000</c:v>
                </c:pt>
                <c:pt idx="10">
                  <c:v>-4054999000000000</c:v>
                </c:pt>
                <c:pt idx="11">
                  <c:v>-457397000000000</c:v>
                </c:pt>
                <c:pt idx="12">
                  <c:v>-2915905000000000</c:v>
                </c:pt>
                <c:pt idx="13">
                  <c:v>1442559000000000</c:v>
                </c:pt>
                <c:pt idx="14">
                  <c:v>-250689000000000</c:v>
                </c:pt>
                <c:pt idx="15">
                  <c:v>3131409000000000</c:v>
                </c:pt>
                <c:pt idx="16">
                  <c:v>-835629000000000</c:v>
                </c:pt>
                <c:pt idx="17">
                  <c:v>888405000000000</c:v>
                </c:pt>
                <c:pt idx="18">
                  <c:v>1051133000000000</c:v>
                </c:pt>
                <c:pt idx="19">
                  <c:v>1073123000000000</c:v>
                </c:pt>
              </c:numCache>
            </c:numRef>
          </c:yVal>
          <c:smooth val="0"/>
          <c:extLst>
            <c:ext xmlns:c16="http://schemas.microsoft.com/office/drawing/2014/chart" uri="{C3380CC4-5D6E-409C-BE32-E72D297353CC}">
              <c16:uniqueId val="{00000000-7A81-47A6-B4F4-EA0215AE1893}"/>
            </c:ext>
          </c:extLst>
        </c:ser>
        <c:dLbls>
          <c:showLegendKey val="0"/>
          <c:showVal val="0"/>
          <c:showCatName val="0"/>
          <c:showSerName val="0"/>
          <c:showPercent val="0"/>
          <c:showBubbleSize val="0"/>
        </c:dLbls>
        <c:axId val="1307042960"/>
        <c:axId val="1307037136"/>
      </c:scatterChart>
      <c:valAx>
        <c:axId val="13070429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∆Emissions (molecules/cm^2)</a:t>
                </a:r>
              </a:p>
            </c:rich>
          </c:tx>
          <c:layout>
            <c:manualLayout>
              <c:xMode val="edge"/>
              <c:yMode val="edge"/>
              <c:x val="0.34592805706978935"/>
              <c:y val="0.927127778263717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037136"/>
        <c:crosses val="autoZero"/>
        <c:crossBetween val="midCat"/>
      </c:valAx>
      <c:valAx>
        <c:axId val="1307037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∆Column density (molecules/cm^2)</a:t>
                </a:r>
              </a:p>
            </c:rich>
          </c:tx>
          <c:layout>
            <c:manualLayout>
              <c:xMode val="edge"/>
              <c:yMode val="edge"/>
              <c:x val="2.9635237902954437E-3"/>
              <c:y val="0.174987013497037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042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Two-day</a:t>
            </a:r>
            <a:r>
              <a:rPr lang="en-US" baseline="0"/>
              <a:t> average change</a:t>
            </a:r>
            <a:endParaRPr lang="en-US"/>
          </a:p>
        </c:rich>
      </c:tx>
      <c:layout>
        <c:manualLayout>
          <c:xMode val="edge"/>
          <c:yMode val="edge"/>
          <c:x val="0.3448849182313749"/>
          <c:y val="4.29171353580802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1"/>
            <c:dispEq val="1"/>
            <c:trendlineLbl>
              <c:layout>
                <c:manualLayout>
                  <c:x val="0.14599165488929269"/>
                  <c:y val="-0.3743274947774385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solidFill>
                          <a:srgbClr val="FF0000"/>
                        </a:solidFill>
                      </a:rPr>
                      <a:t>y = 116.19x + 2E+14</a:t>
                    </a:r>
                    <a:br>
                      <a:rPr lang="en-US" baseline="0">
                        <a:solidFill>
                          <a:srgbClr val="FF0000"/>
                        </a:solidFill>
                      </a:rPr>
                    </a:br>
                    <a:r>
                      <a:rPr lang="en-US" baseline="0">
                        <a:solidFill>
                          <a:srgbClr val="FF0000"/>
                        </a:solidFill>
                      </a:rPr>
                      <a:t>R² = 0.0586</a:t>
                    </a:r>
                    <a:endParaRPr lang="en-US">
                      <a:solidFill>
                        <a:srgbClr val="FF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'new mendocino'!$C$25:$C$44</c:f>
              <c:numCache>
                <c:formatCode>General</c:formatCode>
                <c:ptCount val="20"/>
                <c:pt idx="0">
                  <c:v>282291550200</c:v>
                </c:pt>
                <c:pt idx="1">
                  <c:v>2267204293800</c:v>
                </c:pt>
                <c:pt idx="2">
                  <c:v>2655320842800</c:v>
                </c:pt>
                <c:pt idx="3">
                  <c:v>7027697376000</c:v>
                </c:pt>
                <c:pt idx="4">
                  <c:v>1398067084800</c:v>
                </c:pt>
                <c:pt idx="5">
                  <c:v>-2010855871800</c:v>
                </c:pt>
                <c:pt idx="6">
                  <c:v>4819300529400</c:v>
                </c:pt>
                <c:pt idx="7">
                  <c:v>-11545798000</c:v>
                </c:pt>
                <c:pt idx="8">
                  <c:v>-840980007200</c:v>
                </c:pt>
                <c:pt idx="9">
                  <c:v>-2484600000000</c:v>
                </c:pt>
                <c:pt idx="10">
                  <c:v>3358500000000</c:v>
                </c:pt>
                <c:pt idx="11">
                  <c:v>-707950000000</c:v>
                </c:pt>
                <c:pt idx="12">
                  <c:v>-5609000000000</c:v>
                </c:pt>
                <c:pt idx="13">
                  <c:v>1217525157200</c:v>
                </c:pt>
                <c:pt idx="14">
                  <c:v>1748900163400</c:v>
                </c:pt>
                <c:pt idx="15">
                  <c:v>3349128961800</c:v>
                </c:pt>
                <c:pt idx="16">
                  <c:v>-4123057798800</c:v>
                </c:pt>
                <c:pt idx="17">
                  <c:v>4720236206400</c:v>
                </c:pt>
                <c:pt idx="18">
                  <c:v>-63943619400</c:v>
                </c:pt>
                <c:pt idx="19">
                  <c:v>-5857093935000</c:v>
                </c:pt>
              </c:numCache>
            </c:numRef>
          </c:xVal>
          <c:yVal>
            <c:numRef>
              <c:f>'new mendocino'!$E$25:$E$44</c:f>
              <c:numCache>
                <c:formatCode>0.00E+00</c:formatCode>
                <c:ptCount val="20"/>
                <c:pt idx="0">
                  <c:v>668503000000000</c:v>
                </c:pt>
                <c:pt idx="1">
                  <c:v>2962084500000000</c:v>
                </c:pt>
                <c:pt idx="2">
                  <c:v>3043448500000000</c:v>
                </c:pt>
                <c:pt idx="3">
                  <c:v>1134696000000000</c:v>
                </c:pt>
                <c:pt idx="4">
                  <c:v>1002754500000000</c:v>
                </c:pt>
                <c:pt idx="5">
                  <c:v>1471146500000000</c:v>
                </c:pt>
                <c:pt idx="6">
                  <c:v>958774000000000</c:v>
                </c:pt>
                <c:pt idx="7">
                  <c:v>-1449156500000000</c:v>
                </c:pt>
                <c:pt idx="8">
                  <c:v>-2370547000000000</c:v>
                </c:pt>
                <c:pt idx="9">
                  <c:v>-1229254000000000</c:v>
                </c:pt>
                <c:pt idx="10">
                  <c:v>-2291382500000000</c:v>
                </c:pt>
                <c:pt idx="11">
                  <c:v>-2256198000000000</c:v>
                </c:pt>
                <c:pt idx="12">
                  <c:v>-1686651000000000</c:v>
                </c:pt>
                <c:pt idx="13">
                  <c:v>-736673000000000</c:v>
                </c:pt>
                <c:pt idx="14">
                  <c:v>595935000000000</c:v>
                </c:pt>
                <c:pt idx="15">
                  <c:v>1440360000000000</c:v>
                </c:pt>
                <c:pt idx="16">
                  <c:v>1147890000000000</c:v>
                </c:pt>
                <c:pt idx="17">
                  <c:v>26388000000000</c:v>
                </c:pt>
                <c:pt idx="18">
                  <c:v>969769000000000</c:v>
                </c:pt>
                <c:pt idx="19">
                  <c:v>1062128000000000</c:v>
                </c:pt>
              </c:numCache>
            </c:numRef>
          </c:yVal>
          <c:smooth val="0"/>
          <c:extLst>
            <c:ext xmlns:c16="http://schemas.microsoft.com/office/drawing/2014/chart" uri="{C3380CC4-5D6E-409C-BE32-E72D297353CC}">
              <c16:uniqueId val="{00000000-D9AD-400C-8F84-B52FBE9850F7}"/>
            </c:ext>
          </c:extLst>
        </c:ser>
        <c:dLbls>
          <c:showLegendKey val="0"/>
          <c:showVal val="0"/>
          <c:showCatName val="0"/>
          <c:showSerName val="0"/>
          <c:showPercent val="0"/>
          <c:showBubbleSize val="0"/>
        </c:dLbls>
        <c:axId val="1300341408"/>
        <c:axId val="1300332256"/>
      </c:scatterChart>
      <c:valAx>
        <c:axId val="1300341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∆Emissions (molecules/cm^2)</a:t>
                </a:r>
              </a:p>
            </c:rich>
          </c:tx>
          <c:layout>
            <c:manualLayout>
              <c:xMode val="edge"/>
              <c:yMode val="edge"/>
              <c:x val="0.34460007402920784"/>
              <c:y val="0.927134822432910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332256"/>
        <c:crosses val="autoZero"/>
        <c:crossBetween val="midCat"/>
      </c:valAx>
      <c:valAx>
        <c:axId val="1300332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∆Column density (molecules/cm^2)</a:t>
                </a:r>
              </a:p>
            </c:rich>
          </c:tx>
          <c:layout>
            <c:manualLayout>
              <c:xMode val="edge"/>
              <c:yMode val="edge"/>
              <c:x val="4.1427754223029812E-3"/>
              <c:y val="0.200363883086042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3414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Daily change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1"/>
            <c:dispEq val="1"/>
            <c:trendlineLbl>
              <c:layout>
                <c:manualLayout>
                  <c:x val="7.8376236624268125E-2"/>
                  <c:y val="-0.37388469298480548"/>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solidFill>
                          <a:srgbClr val="FF0000"/>
                        </a:solidFill>
                      </a:rPr>
                      <a:t>y = 14.175x + 1E+15</a:t>
                    </a:r>
                    <a:br>
                      <a:rPr lang="en-US" baseline="0">
                        <a:solidFill>
                          <a:srgbClr val="FF0000"/>
                        </a:solidFill>
                      </a:rPr>
                    </a:br>
                    <a:r>
                      <a:rPr lang="en-US" baseline="0">
                        <a:solidFill>
                          <a:srgbClr val="FF0000"/>
                        </a:solidFill>
                      </a:rPr>
                      <a:t>R² = 0.0121</a:t>
                    </a:r>
                    <a:endParaRPr lang="en-US">
                      <a:solidFill>
                        <a:srgbClr val="FF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'new m+c'!$C$3:$C$26</c:f>
              <c:numCache>
                <c:formatCode>0.00E+00</c:formatCode>
                <c:ptCount val="24"/>
                <c:pt idx="0">
                  <c:v>1312416280800</c:v>
                </c:pt>
                <c:pt idx="1">
                  <c:v>488870380800</c:v>
                </c:pt>
                <c:pt idx="2">
                  <c:v>2377906912800</c:v>
                </c:pt>
                <c:pt idx="3">
                  <c:v>5334427832400</c:v>
                </c:pt>
                <c:pt idx="4">
                  <c:v>-1179590486400</c:v>
                </c:pt>
                <c:pt idx="5">
                  <c:v>33959730349350</c:v>
                </c:pt>
                <c:pt idx="6">
                  <c:v>-14722723028025</c:v>
                </c:pt>
                <c:pt idx="7">
                  <c:v>16762345728525</c:v>
                </c:pt>
                <c:pt idx="8">
                  <c:v>-5212507829850</c:v>
                </c:pt>
                <c:pt idx="9">
                  <c:v>1213081981425</c:v>
                </c:pt>
                <c:pt idx="10">
                  <c:v>99422108775</c:v>
                </c:pt>
                <c:pt idx="11">
                  <c:v>-3741094508850</c:v>
                </c:pt>
                <c:pt idx="12">
                  <c:v>11052713972250</c:v>
                </c:pt>
                <c:pt idx="13">
                  <c:v>608536266750</c:v>
                </c:pt>
                <c:pt idx="14">
                  <c:v>12788032997250</c:v>
                </c:pt>
                <c:pt idx="15">
                  <c:v>-33003533971125</c:v>
                </c:pt>
                <c:pt idx="16">
                  <c:v>1128546109125</c:v>
                </c:pt>
                <c:pt idx="17">
                  <c:v>-7013790032400</c:v>
                </c:pt>
                <c:pt idx="18">
                  <c:v>18354994129800</c:v>
                </c:pt>
                <c:pt idx="19">
                  <c:v>-523194114600</c:v>
                </c:pt>
                <c:pt idx="20">
                  <c:v>-21881867418000</c:v>
                </c:pt>
                <c:pt idx="21">
                  <c:v>32944070574000</c:v>
                </c:pt>
                <c:pt idx="22">
                  <c:v>-34416103521600</c:v>
                </c:pt>
                <c:pt idx="23">
                  <c:v>13633784881200</c:v>
                </c:pt>
              </c:numCache>
            </c:numRef>
          </c:xVal>
          <c:yVal>
            <c:numRef>
              <c:f>'new m+c'!$E$3:$E$26</c:f>
              <c:numCache>
                <c:formatCode>0.00E+00</c:formatCode>
                <c:ptCount val="24"/>
                <c:pt idx="0">
                  <c:v>564049000000000</c:v>
                </c:pt>
                <c:pt idx="1">
                  <c:v>4128666000000000</c:v>
                </c:pt>
                <c:pt idx="2">
                  <c:v>-1404077000000000</c:v>
                </c:pt>
                <c:pt idx="3">
                  <c:v>888186000000000</c:v>
                </c:pt>
                <c:pt idx="4">
                  <c:v>2105564000000000</c:v>
                </c:pt>
                <c:pt idx="5">
                  <c:v>5311740000000000</c:v>
                </c:pt>
                <c:pt idx="6">
                  <c:v>2501388000000000</c:v>
                </c:pt>
                <c:pt idx="7">
                  <c:v>2358452000000000</c:v>
                </c:pt>
                <c:pt idx="8">
                  <c:v>1830686000000000</c:v>
                </c:pt>
                <c:pt idx="9">
                  <c:v>3726977000000000</c:v>
                </c:pt>
                <c:pt idx="10">
                  <c:v>416714000000000</c:v>
                </c:pt>
                <c:pt idx="11">
                  <c:v>-1586596000000000</c:v>
                </c:pt>
                <c:pt idx="12">
                  <c:v>-832331000000000</c:v>
                </c:pt>
                <c:pt idx="13">
                  <c:v>691592000000000</c:v>
                </c:pt>
                <c:pt idx="14">
                  <c:v>-3271048000000000</c:v>
                </c:pt>
                <c:pt idx="15">
                  <c:v>282574000000000</c:v>
                </c:pt>
                <c:pt idx="16">
                  <c:v>-1947236000000000</c:v>
                </c:pt>
                <c:pt idx="17">
                  <c:v>2381174000000000</c:v>
                </c:pt>
                <c:pt idx="18">
                  <c:v>456297000000000</c:v>
                </c:pt>
                <c:pt idx="19">
                  <c:v>4943771000000000</c:v>
                </c:pt>
                <c:pt idx="20">
                  <c:v>38482000000000</c:v>
                </c:pt>
                <c:pt idx="21">
                  <c:v>1943717000000000</c:v>
                </c:pt>
                <c:pt idx="22">
                  <c:v>2076977000000000</c:v>
                </c:pt>
                <c:pt idx="23">
                  <c:v>1707541000000000</c:v>
                </c:pt>
              </c:numCache>
            </c:numRef>
          </c:yVal>
          <c:smooth val="0"/>
          <c:extLst>
            <c:ext xmlns:c16="http://schemas.microsoft.com/office/drawing/2014/chart" uri="{C3380CC4-5D6E-409C-BE32-E72D297353CC}">
              <c16:uniqueId val="{00000000-6A07-4AD1-80AA-FDD380E17684}"/>
            </c:ext>
          </c:extLst>
        </c:ser>
        <c:dLbls>
          <c:showLegendKey val="0"/>
          <c:showVal val="0"/>
          <c:showCatName val="0"/>
          <c:showSerName val="0"/>
          <c:showPercent val="0"/>
          <c:showBubbleSize val="0"/>
        </c:dLbls>
        <c:axId val="1161223520"/>
        <c:axId val="1161234752"/>
      </c:scatterChart>
      <c:valAx>
        <c:axId val="11612235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∆Emissions (molecules/cm^2)</a:t>
                </a:r>
              </a:p>
            </c:rich>
          </c:tx>
          <c:layout>
            <c:manualLayout>
              <c:xMode val="edge"/>
              <c:yMode val="edge"/>
              <c:x val="0.33831701325795815"/>
              <c:y val="0.9203470994697091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234752"/>
        <c:crosses val="autoZero"/>
        <c:crossBetween val="midCat"/>
      </c:valAx>
      <c:valAx>
        <c:axId val="116123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∆Column density (molecules/cm^2)</a:t>
                </a:r>
              </a:p>
            </c:rich>
          </c:tx>
          <c:layout>
            <c:manualLayout>
              <c:xMode val="edge"/>
              <c:yMode val="edge"/>
              <c:x val="0"/>
              <c:y val="0.176770559930008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223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Two-day average change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1"/>
            <c:dispEq val="1"/>
            <c:trendlineLbl>
              <c:layout>
                <c:manualLayout>
                  <c:x val="9.4698381452318459E-2"/>
                  <c:y val="-0.3381995479731700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solidFill>
                          <a:srgbClr val="FF0000"/>
                        </a:solidFill>
                      </a:rPr>
                      <a:t>y = 73.672x + 1E+15</a:t>
                    </a:r>
                    <a:br>
                      <a:rPr lang="en-US" baseline="0">
                        <a:solidFill>
                          <a:srgbClr val="FF0000"/>
                        </a:solidFill>
                      </a:rPr>
                    </a:br>
                    <a:r>
                      <a:rPr lang="en-US" baseline="0">
                        <a:solidFill>
                          <a:srgbClr val="FF0000"/>
                        </a:solidFill>
                      </a:rPr>
                      <a:t>R² = 0.1159</a:t>
                    </a:r>
                    <a:endParaRPr lang="en-US">
                      <a:solidFill>
                        <a:srgbClr val="FF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'new m+c'!$C$29:$C$52</c:f>
              <c:numCache>
                <c:formatCode>0.00E+00</c:formatCode>
                <c:ptCount val="24"/>
                <c:pt idx="0" formatCode="General">
                  <c:v>656208140400</c:v>
                </c:pt>
                <c:pt idx="1">
                  <c:v>900643330800</c:v>
                </c:pt>
                <c:pt idx="2">
                  <c:v>1433388646800</c:v>
                </c:pt>
                <c:pt idx="3">
                  <c:v>3856167372600</c:v>
                </c:pt>
                <c:pt idx="4">
                  <c:v>2077418673000</c:v>
                </c:pt>
                <c:pt idx="5">
                  <c:v>16390069931475</c:v>
                </c:pt>
                <c:pt idx="6">
                  <c:v>9618503660662.5</c:v>
                </c:pt>
                <c:pt idx="7">
                  <c:v>1019811350250</c:v>
                </c:pt>
                <c:pt idx="8">
                  <c:v>5774918949337.5</c:v>
                </c:pt>
                <c:pt idx="9">
                  <c:v>-1999712924212.5</c:v>
                </c:pt>
                <c:pt idx="10">
                  <c:v>656252045100</c:v>
                </c:pt>
                <c:pt idx="11">
                  <c:v>-1820836200037.5</c:v>
                </c:pt>
                <c:pt idx="12">
                  <c:v>3655809731700</c:v>
                </c:pt>
                <c:pt idx="13">
                  <c:v>5830625119500</c:v>
                </c:pt>
                <c:pt idx="14">
                  <c:v>6698284632000</c:v>
                </c:pt>
                <c:pt idx="15">
                  <c:v>-10107750486937.5</c:v>
                </c:pt>
                <c:pt idx="16">
                  <c:v>-15937493931000</c:v>
                </c:pt>
                <c:pt idx="17">
                  <c:v>-2942621961637.5</c:v>
                </c:pt>
                <c:pt idx="18">
                  <c:v>5670602048700</c:v>
                </c:pt>
                <c:pt idx="19">
                  <c:v>8915900007600</c:v>
                </c:pt>
                <c:pt idx="20">
                  <c:v>-11202530766300</c:v>
                </c:pt>
                <c:pt idx="21">
                  <c:v>5531101578000</c:v>
                </c:pt>
                <c:pt idx="22">
                  <c:v>-736016473800</c:v>
                </c:pt>
                <c:pt idx="23">
                  <c:v>-10391159320200</c:v>
                </c:pt>
              </c:numCache>
            </c:numRef>
          </c:xVal>
          <c:yVal>
            <c:numRef>
              <c:f>'new m+c'!$E$29:$E$52</c:f>
              <c:numCache>
                <c:formatCode>0.00E+00</c:formatCode>
                <c:ptCount val="24"/>
                <c:pt idx="0">
                  <c:v>277516500000000</c:v>
                </c:pt>
                <c:pt idx="1">
                  <c:v>2346357500000000</c:v>
                </c:pt>
                <c:pt idx="2">
                  <c:v>1362294500000000</c:v>
                </c:pt>
                <c:pt idx="3">
                  <c:v>-257945500000000</c:v>
                </c:pt>
                <c:pt idx="4">
                  <c:v>1496875000000000</c:v>
                </c:pt>
                <c:pt idx="5">
                  <c:v>3708652000000000</c:v>
                </c:pt>
                <c:pt idx="6">
                  <c:v>3906564000000000</c:v>
                </c:pt>
                <c:pt idx="7">
                  <c:v>2429920000000000</c:v>
                </c:pt>
                <c:pt idx="8">
                  <c:v>2094569000000000</c:v>
                </c:pt>
                <c:pt idx="9">
                  <c:v>2778831500000000</c:v>
                </c:pt>
                <c:pt idx="10">
                  <c:v>2071845500000000</c:v>
                </c:pt>
                <c:pt idx="11">
                  <c:v>-584941000000000</c:v>
                </c:pt>
                <c:pt idx="12">
                  <c:v>-1209463500000000</c:v>
                </c:pt>
                <c:pt idx="13">
                  <c:v>-70369500000000</c:v>
                </c:pt>
                <c:pt idx="14">
                  <c:v>-1289728000000000</c:v>
                </c:pt>
                <c:pt idx="15">
                  <c:v>-1494237000000000</c:v>
                </c:pt>
                <c:pt idx="16">
                  <c:v>-832331000000000</c:v>
                </c:pt>
                <c:pt idx="17">
                  <c:v>216969000000000</c:v>
                </c:pt>
                <c:pt idx="18">
                  <c:v>1418735500000000</c:v>
                </c:pt>
                <c:pt idx="19">
                  <c:v>2700034000000000</c:v>
                </c:pt>
                <c:pt idx="20">
                  <c:v>2491126500000000</c:v>
                </c:pt>
                <c:pt idx="21">
                  <c:v>991099500000000</c:v>
                </c:pt>
                <c:pt idx="22">
                  <c:v>2010347000000000</c:v>
                </c:pt>
                <c:pt idx="23">
                  <c:v>1892259000000000</c:v>
                </c:pt>
              </c:numCache>
            </c:numRef>
          </c:yVal>
          <c:smooth val="0"/>
          <c:extLst>
            <c:ext xmlns:c16="http://schemas.microsoft.com/office/drawing/2014/chart" uri="{C3380CC4-5D6E-409C-BE32-E72D297353CC}">
              <c16:uniqueId val="{00000000-2247-4737-A9DD-3865B29A2369}"/>
            </c:ext>
          </c:extLst>
        </c:ser>
        <c:dLbls>
          <c:showLegendKey val="0"/>
          <c:showVal val="0"/>
          <c:showCatName val="0"/>
          <c:showSerName val="0"/>
          <c:showPercent val="0"/>
          <c:showBubbleSize val="0"/>
        </c:dLbls>
        <c:axId val="1307032144"/>
        <c:axId val="1307029648"/>
      </c:scatterChart>
      <c:valAx>
        <c:axId val="1307032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∆Emissions (molecules/cm^2)</a:t>
                </a:r>
              </a:p>
            </c:rich>
          </c:tx>
          <c:layout>
            <c:manualLayout>
              <c:xMode val="edge"/>
              <c:yMode val="edge"/>
              <c:x val="0.34121778046974899"/>
              <c:y val="0.91571732104915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029648"/>
        <c:crosses val="autoZero"/>
        <c:crossBetween val="midCat"/>
      </c:valAx>
      <c:valAx>
        <c:axId val="1307029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∆Column density (molecules/cm^2)</a:t>
                </a:r>
              </a:p>
            </c:rich>
          </c:tx>
          <c:layout>
            <c:manualLayout>
              <c:xMode val="edge"/>
              <c:yMode val="edge"/>
              <c:x val="8.3333333333333332E-3"/>
              <c:y val="0.181400189559638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0321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Two-day average</a:t>
            </a:r>
            <a:r>
              <a:rPr lang="en-US" baseline="0"/>
              <a:t> change without outlier</a:t>
            </a:r>
            <a:endParaRPr lang="en-US"/>
          </a:p>
        </c:rich>
      </c:tx>
      <c:layout>
        <c:manualLayout>
          <c:xMode val="edge"/>
          <c:yMode val="edge"/>
          <c:x val="8.9754021131973893E-2"/>
          <c:y val="5.5791954577106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ysDot"/>
              </a:ln>
              <a:effectLst/>
            </c:spPr>
            <c:trendlineType val="linear"/>
            <c:dispRSqr val="1"/>
            <c:dispEq val="1"/>
            <c:trendlineLbl>
              <c:layout>
                <c:manualLayout>
                  <c:x val="0.14657593924860121"/>
                  <c:y val="-0.3033515815085158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solidFill>
                          <a:srgbClr val="FF0000"/>
                        </a:solidFill>
                      </a:rPr>
                      <a:t>y = 218.6x + 2E+14</a:t>
                    </a:r>
                    <a:br>
                      <a:rPr lang="en-US" baseline="0">
                        <a:solidFill>
                          <a:srgbClr val="FF0000"/>
                        </a:solidFill>
                      </a:rPr>
                    </a:br>
                    <a:r>
                      <a:rPr lang="en-US" baseline="0">
                        <a:solidFill>
                          <a:srgbClr val="FF0000"/>
                        </a:solidFill>
                      </a:rPr>
                      <a:t>R² = 0.1875</a:t>
                    </a:r>
                    <a:endParaRPr lang="en-US">
                      <a:solidFill>
                        <a:srgbClr val="FF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'new mendocino'!$C$49:$C$68</c:f>
              <c:numCache>
                <c:formatCode>General</c:formatCode>
                <c:ptCount val="20"/>
                <c:pt idx="0">
                  <c:v>282291550200</c:v>
                </c:pt>
                <c:pt idx="1">
                  <c:v>2267204293800</c:v>
                </c:pt>
                <c:pt idx="2">
                  <c:v>2655320842800</c:v>
                </c:pt>
                <c:pt idx="3">
                  <c:v>7027697376000</c:v>
                </c:pt>
                <c:pt idx="4">
                  <c:v>1398067084800</c:v>
                </c:pt>
                <c:pt idx="5">
                  <c:v>-2010855871800</c:v>
                </c:pt>
                <c:pt idx="6">
                  <c:v>4819300529400</c:v>
                </c:pt>
                <c:pt idx="7">
                  <c:v>-11545798000</c:v>
                </c:pt>
                <c:pt idx="8">
                  <c:v>-840980007200</c:v>
                </c:pt>
                <c:pt idx="9">
                  <c:v>-2484600000000</c:v>
                </c:pt>
                <c:pt idx="11">
                  <c:v>-707950000000</c:v>
                </c:pt>
                <c:pt idx="12">
                  <c:v>-5609000000000</c:v>
                </c:pt>
                <c:pt idx="13">
                  <c:v>1217525157200</c:v>
                </c:pt>
                <c:pt idx="14">
                  <c:v>1748900163400</c:v>
                </c:pt>
                <c:pt idx="15">
                  <c:v>3349128961800</c:v>
                </c:pt>
                <c:pt idx="16">
                  <c:v>-4123057798800</c:v>
                </c:pt>
                <c:pt idx="17">
                  <c:v>4720236206400</c:v>
                </c:pt>
                <c:pt idx="18">
                  <c:v>-63943619400</c:v>
                </c:pt>
              </c:numCache>
            </c:numRef>
          </c:xVal>
          <c:yVal>
            <c:numRef>
              <c:f>'new mendocino'!$E$49:$E$68</c:f>
              <c:numCache>
                <c:formatCode>General</c:formatCode>
                <c:ptCount val="20"/>
                <c:pt idx="0">
                  <c:v>668503000000000</c:v>
                </c:pt>
                <c:pt idx="1">
                  <c:v>2962084500000000</c:v>
                </c:pt>
                <c:pt idx="2">
                  <c:v>3043448500000000</c:v>
                </c:pt>
                <c:pt idx="3">
                  <c:v>1134696000000000</c:v>
                </c:pt>
                <c:pt idx="4">
                  <c:v>1002754500000000</c:v>
                </c:pt>
                <c:pt idx="5">
                  <c:v>1471146500000000</c:v>
                </c:pt>
                <c:pt idx="6">
                  <c:v>958774000000000</c:v>
                </c:pt>
                <c:pt idx="7">
                  <c:v>-1449156500000000</c:v>
                </c:pt>
                <c:pt idx="8">
                  <c:v>-2370547000000000</c:v>
                </c:pt>
                <c:pt idx="9">
                  <c:v>-1229254000000000</c:v>
                </c:pt>
                <c:pt idx="11">
                  <c:v>-2256198000000000</c:v>
                </c:pt>
                <c:pt idx="12">
                  <c:v>-1686651000000000</c:v>
                </c:pt>
                <c:pt idx="13">
                  <c:v>-736673000000000</c:v>
                </c:pt>
                <c:pt idx="14">
                  <c:v>595935000000000</c:v>
                </c:pt>
                <c:pt idx="15">
                  <c:v>1440360000000000</c:v>
                </c:pt>
                <c:pt idx="16">
                  <c:v>1147890000000000</c:v>
                </c:pt>
                <c:pt idx="17">
                  <c:v>26388000000000</c:v>
                </c:pt>
                <c:pt idx="18">
                  <c:v>969769000000000</c:v>
                </c:pt>
              </c:numCache>
            </c:numRef>
          </c:yVal>
          <c:smooth val="0"/>
          <c:extLst>
            <c:ext xmlns:c16="http://schemas.microsoft.com/office/drawing/2014/chart" uri="{C3380CC4-5D6E-409C-BE32-E72D297353CC}">
              <c16:uniqueId val="{00000000-0339-497C-961E-054E90D45727}"/>
            </c:ext>
          </c:extLst>
        </c:ser>
        <c:dLbls>
          <c:showLegendKey val="0"/>
          <c:showVal val="0"/>
          <c:showCatName val="0"/>
          <c:showSerName val="0"/>
          <c:showPercent val="0"/>
          <c:showBubbleSize val="0"/>
        </c:dLbls>
        <c:axId val="1307044208"/>
        <c:axId val="1307032976"/>
      </c:scatterChart>
      <c:valAx>
        <c:axId val="13070442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∆Emissions (molecules/cm^2)</a:t>
                </a:r>
              </a:p>
            </c:rich>
          </c:tx>
          <c:layout>
            <c:manualLayout>
              <c:xMode val="edge"/>
              <c:yMode val="edge"/>
              <c:x val="0.34379753011642777"/>
              <c:y val="0.91806452764832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032976"/>
        <c:crosses val="autoZero"/>
        <c:crossBetween val="midCat"/>
      </c:valAx>
      <c:valAx>
        <c:axId val="130703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∆Column density (molecules/cm^2)</a:t>
                </a:r>
              </a:p>
            </c:rich>
          </c:tx>
          <c:layout>
            <c:manualLayout>
              <c:xMode val="edge"/>
              <c:yMode val="edge"/>
              <c:x val="3.3403997577225925E-3"/>
              <c:y val="0.204655489492384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044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Two-day average change without outlier</a:t>
            </a:r>
          </a:p>
        </c:rich>
      </c:tx>
      <c:layout>
        <c:manualLayout>
          <c:xMode val="edge"/>
          <c:yMode val="edge"/>
          <c:x val="8.3199912510936128E-2"/>
          <c:y val="5.56501865838198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9.4698381452318459E-2"/>
                  <c:y val="-0.2514162292213473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aseline="0">
                        <a:solidFill>
                          <a:srgbClr val="FF0000"/>
                        </a:solidFill>
                      </a:rPr>
                      <a:t>y = 111.65x + 1E+15</a:t>
                    </a:r>
                    <a:br>
                      <a:rPr lang="en-US" baseline="0">
                        <a:solidFill>
                          <a:srgbClr val="FF0000"/>
                        </a:solidFill>
                      </a:rPr>
                    </a:br>
                    <a:r>
                      <a:rPr lang="en-US" baseline="0">
                        <a:solidFill>
                          <a:srgbClr val="FF0000"/>
                        </a:solidFill>
                      </a:rPr>
                      <a:t>R² = 0.2974</a:t>
                    </a:r>
                    <a:endParaRPr lang="en-US">
                      <a:solidFill>
                        <a:srgbClr val="FF000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'new m+c'!$C$55:$C$78</c:f>
              <c:numCache>
                <c:formatCode>0.00E+00</c:formatCode>
                <c:ptCount val="24"/>
                <c:pt idx="0" formatCode="General">
                  <c:v>656208140400</c:v>
                </c:pt>
                <c:pt idx="1">
                  <c:v>900643330800</c:v>
                </c:pt>
                <c:pt idx="2">
                  <c:v>1433388646800</c:v>
                </c:pt>
                <c:pt idx="3">
                  <c:v>3856167372600</c:v>
                </c:pt>
                <c:pt idx="4">
                  <c:v>2077418673000</c:v>
                </c:pt>
                <c:pt idx="5">
                  <c:v>16390069931475</c:v>
                </c:pt>
                <c:pt idx="6">
                  <c:v>9618503660662.5</c:v>
                </c:pt>
                <c:pt idx="7">
                  <c:v>1019811350250</c:v>
                </c:pt>
                <c:pt idx="8">
                  <c:v>5774918949337.5</c:v>
                </c:pt>
                <c:pt idx="9">
                  <c:v>-1999712924212.5</c:v>
                </c:pt>
                <c:pt idx="10">
                  <c:v>656252045100</c:v>
                </c:pt>
                <c:pt idx="11">
                  <c:v>-1820836200037.5</c:v>
                </c:pt>
                <c:pt idx="13">
                  <c:v>5830625119500</c:v>
                </c:pt>
                <c:pt idx="15">
                  <c:v>-10107750486937.5</c:v>
                </c:pt>
                <c:pt idx="16">
                  <c:v>-15937493931000</c:v>
                </c:pt>
                <c:pt idx="17">
                  <c:v>-2942621961637.5</c:v>
                </c:pt>
                <c:pt idx="18">
                  <c:v>5670602048700</c:v>
                </c:pt>
                <c:pt idx="19">
                  <c:v>8915900007600</c:v>
                </c:pt>
                <c:pt idx="20">
                  <c:v>-11202530766300</c:v>
                </c:pt>
                <c:pt idx="21">
                  <c:v>5531101578000</c:v>
                </c:pt>
                <c:pt idx="22">
                  <c:v>-736016473800</c:v>
                </c:pt>
              </c:numCache>
            </c:numRef>
          </c:xVal>
          <c:yVal>
            <c:numRef>
              <c:f>'new m+c'!$E$55:$E$78</c:f>
              <c:numCache>
                <c:formatCode>General</c:formatCode>
                <c:ptCount val="24"/>
                <c:pt idx="0">
                  <c:v>277516500000000</c:v>
                </c:pt>
                <c:pt idx="1">
                  <c:v>2346357500000000</c:v>
                </c:pt>
                <c:pt idx="2">
                  <c:v>1362294500000000</c:v>
                </c:pt>
                <c:pt idx="3">
                  <c:v>-257945500000000</c:v>
                </c:pt>
                <c:pt idx="4">
                  <c:v>1496875000000000</c:v>
                </c:pt>
                <c:pt idx="5">
                  <c:v>3708652000000000</c:v>
                </c:pt>
                <c:pt idx="6">
                  <c:v>3906564000000000</c:v>
                </c:pt>
                <c:pt idx="7">
                  <c:v>2429920000000000</c:v>
                </c:pt>
                <c:pt idx="8">
                  <c:v>2094569000000000</c:v>
                </c:pt>
                <c:pt idx="9">
                  <c:v>2778831500000000</c:v>
                </c:pt>
                <c:pt idx="10">
                  <c:v>2071845500000000</c:v>
                </c:pt>
                <c:pt idx="11">
                  <c:v>-584941000000000</c:v>
                </c:pt>
                <c:pt idx="13">
                  <c:v>-70369500000000</c:v>
                </c:pt>
                <c:pt idx="15">
                  <c:v>-1494237000000000</c:v>
                </c:pt>
                <c:pt idx="16">
                  <c:v>-832331000000000</c:v>
                </c:pt>
                <c:pt idx="17">
                  <c:v>216969000000000</c:v>
                </c:pt>
                <c:pt idx="18">
                  <c:v>1418735500000000</c:v>
                </c:pt>
                <c:pt idx="19">
                  <c:v>2700034000000000</c:v>
                </c:pt>
                <c:pt idx="20">
                  <c:v>2491126500000000</c:v>
                </c:pt>
                <c:pt idx="21">
                  <c:v>991099500000000</c:v>
                </c:pt>
                <c:pt idx="22">
                  <c:v>2010347000000000</c:v>
                </c:pt>
              </c:numCache>
            </c:numRef>
          </c:yVal>
          <c:smooth val="0"/>
          <c:extLst>
            <c:ext xmlns:c16="http://schemas.microsoft.com/office/drawing/2014/chart" uri="{C3380CC4-5D6E-409C-BE32-E72D297353CC}">
              <c16:uniqueId val="{00000000-D869-4A1A-9486-7BC9F02C3F62}"/>
            </c:ext>
          </c:extLst>
        </c:ser>
        <c:dLbls>
          <c:showLegendKey val="0"/>
          <c:showVal val="0"/>
          <c:showCatName val="0"/>
          <c:showSerName val="0"/>
          <c:showPercent val="0"/>
          <c:showBubbleSize val="0"/>
        </c:dLbls>
        <c:axId val="1300331840"/>
        <c:axId val="1300346400"/>
      </c:scatterChart>
      <c:valAx>
        <c:axId val="1300331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∆Emissions (molecules/cm^2)</a:t>
                </a:r>
              </a:p>
            </c:rich>
          </c:tx>
          <c:layout>
            <c:manualLayout>
              <c:xMode val="edge"/>
              <c:yMode val="edge"/>
              <c:x val="0.34259051753146236"/>
              <c:y val="0.911087899726819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346400"/>
        <c:crosses val="autoZero"/>
        <c:crossBetween val="midCat"/>
      </c:valAx>
      <c:valAx>
        <c:axId val="130034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∆Column density (molecules/cm^2)</a:t>
                </a:r>
              </a:p>
            </c:rich>
          </c:tx>
          <c:layout>
            <c:manualLayout>
              <c:xMode val="edge"/>
              <c:yMode val="edge"/>
              <c:x val="5.5555555555555558E-3"/>
              <c:y val="0.172140930300379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03318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0.63207</cdr:x>
      <cdr:y>0.75943</cdr:y>
    </cdr:from>
    <cdr:to>
      <cdr:x>0.67779</cdr:x>
      <cdr:y>0.85648</cdr:y>
    </cdr:to>
    <cdr:sp macro="" textlink="">
      <cdr:nvSpPr>
        <cdr:cNvPr id="2" name="Oval 1"/>
        <cdr:cNvSpPr/>
      </cdr:nvSpPr>
      <cdr:spPr>
        <a:xfrm xmlns:a="http://schemas.openxmlformats.org/drawingml/2006/main">
          <a:off x="3756756" y="2126673"/>
          <a:ext cx="271780" cy="271780"/>
        </a:xfrm>
        <a:prstGeom xmlns:a="http://schemas.openxmlformats.org/drawingml/2006/main" prst="ellipse">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0.5624</cdr:x>
      <cdr:y>0.75208</cdr:y>
    </cdr:from>
    <cdr:to>
      <cdr:x>0.60812</cdr:x>
      <cdr:y>0.84913</cdr:y>
    </cdr:to>
    <cdr:sp macro="" textlink="">
      <cdr:nvSpPr>
        <cdr:cNvPr id="2" name="Oval 1"/>
        <cdr:cNvSpPr/>
      </cdr:nvSpPr>
      <cdr:spPr>
        <a:xfrm xmlns:a="http://schemas.openxmlformats.org/drawingml/2006/main">
          <a:off x="3342659" y="2106096"/>
          <a:ext cx="271741" cy="271774"/>
        </a:xfrm>
        <a:prstGeom xmlns:a="http://schemas.openxmlformats.org/drawingml/2006/main" prst="ellipse">
          <a:avLst/>
        </a:prstGeom>
        <a:noFill xmlns:a="http://schemas.openxmlformats.org/drawingml/2006/main"/>
        <a:ln xmlns:a="http://schemas.openxmlformats.org/drawingml/2006/main" w="12700">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0.63228</cdr:x>
      <cdr:y>0.75783</cdr:y>
    </cdr:from>
    <cdr:to>
      <cdr:x>0.67801</cdr:x>
      <cdr:y>0.85488</cdr:y>
    </cdr:to>
    <cdr:sp macro="" textlink="">
      <cdr:nvSpPr>
        <cdr:cNvPr id="3" name="Oval 2"/>
        <cdr:cNvSpPr/>
      </cdr:nvSpPr>
      <cdr:spPr>
        <a:xfrm xmlns:a="http://schemas.openxmlformats.org/drawingml/2006/main">
          <a:off x="3758019" y="2122181"/>
          <a:ext cx="271801" cy="271774"/>
        </a:xfrm>
        <a:prstGeom xmlns:a="http://schemas.openxmlformats.org/drawingml/2006/main" prst="ellipse">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741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167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811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291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323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996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067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289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3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72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05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175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491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51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60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92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09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4/26/2019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39388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Relationship between change in colu</a:t>
            </a:r>
            <a:r>
              <a:rPr lang="en-US" sz="4400" dirty="0" smtClean="0"/>
              <a:t>mn density and the change in rate of emission of CO from wildfire</a:t>
            </a:r>
            <a:endParaRPr lang="en-US" sz="4400" dirty="0"/>
          </a:p>
        </p:txBody>
      </p:sp>
      <p:sp>
        <p:nvSpPr>
          <p:cNvPr id="3" name="Subtitle 2"/>
          <p:cNvSpPr>
            <a:spLocks noGrp="1"/>
          </p:cNvSpPr>
          <p:nvPr>
            <p:ph type="subTitle" idx="1"/>
          </p:nvPr>
        </p:nvSpPr>
        <p:spPr/>
        <p:txBody>
          <a:bodyPr/>
          <a:lstStyle/>
          <a:p>
            <a:r>
              <a:rPr lang="en-US" smtClean="0"/>
              <a:t>Seungchan Kim (Patrick)</a:t>
            </a:r>
          </a:p>
          <a:p>
            <a:r>
              <a:rPr lang="en-US" smtClean="0"/>
              <a:t>EAS 6792 Air Pollution Meteorology</a:t>
            </a:r>
            <a:endParaRPr lang="en-US" dirty="0"/>
          </a:p>
        </p:txBody>
      </p:sp>
    </p:spTree>
    <p:extLst>
      <p:ext uri="{BB962C8B-B14F-4D97-AF65-F5344CB8AC3E}">
        <p14:creationId xmlns:p14="http://schemas.microsoft.com/office/powerpoint/2010/main" val="2976859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08001" y="2256027"/>
            <a:ext cx="11222182" cy="3775317"/>
          </a:xfrm>
        </p:spPr>
        <p:txBody>
          <a:bodyPr>
            <a:noAutofit/>
          </a:bodyPr>
          <a:lstStyle/>
          <a:p>
            <a:r>
              <a:rPr lang="en-US" sz="1200" dirty="0" smtClean="0"/>
              <a:t>CAL FIRE, </a:t>
            </a:r>
            <a:r>
              <a:rPr lang="en-US" sz="1200" dirty="0"/>
              <a:t>State of </a:t>
            </a:r>
            <a:r>
              <a:rPr lang="en-US" sz="1200" dirty="0" smtClean="0"/>
              <a:t>California, “http</a:t>
            </a:r>
            <a:r>
              <a:rPr lang="en-US" sz="1200" dirty="0"/>
              <a:t>://</a:t>
            </a:r>
            <a:r>
              <a:rPr lang="en-US" sz="1200" dirty="0" smtClean="0"/>
              <a:t>cdfdata.fire.ca.gov/incidents/</a:t>
            </a:r>
            <a:r>
              <a:rPr lang="en-US" sz="1200" dirty="0" err="1" smtClean="0"/>
              <a:t>incidents_details_info?incident_id</a:t>
            </a:r>
            <a:r>
              <a:rPr lang="en-US" sz="1200" dirty="0" smtClean="0"/>
              <a:t>=2175”. Retrieved April 17, 2019.</a:t>
            </a:r>
          </a:p>
          <a:p>
            <a:r>
              <a:rPr lang="en-US" sz="1200" dirty="0"/>
              <a:t>CAL FIRE, State of California, </a:t>
            </a:r>
            <a:r>
              <a:rPr lang="en-US" sz="1200" dirty="0" smtClean="0"/>
              <a:t>“</a:t>
            </a:r>
            <a:r>
              <a:rPr lang="en-US" sz="1200" dirty="0"/>
              <a:t>http://cdfdata.fire.ca.gov/incidents/</a:t>
            </a:r>
            <a:r>
              <a:rPr lang="en-US" sz="1200" dirty="0" err="1"/>
              <a:t>incidents_details_info?incident_id</a:t>
            </a:r>
            <a:r>
              <a:rPr lang="en-US" sz="1200" dirty="0"/>
              <a:t>=2178</a:t>
            </a:r>
            <a:r>
              <a:rPr lang="en-US" sz="1200" dirty="0" smtClean="0"/>
              <a:t>”. </a:t>
            </a:r>
            <a:r>
              <a:rPr lang="en-US" sz="1200" dirty="0"/>
              <a:t>Retrieved April 17, 2019</a:t>
            </a:r>
            <a:r>
              <a:rPr lang="en-US" sz="1200" dirty="0" smtClean="0"/>
              <a:t>.</a:t>
            </a:r>
          </a:p>
          <a:p>
            <a:r>
              <a:rPr lang="en-US" sz="1200" dirty="0" smtClean="0"/>
              <a:t>Liang</a:t>
            </a:r>
            <a:r>
              <a:rPr lang="en-US" sz="1200" dirty="0"/>
              <a:t>, Q., </a:t>
            </a:r>
            <a:r>
              <a:rPr lang="en-US" sz="1200" dirty="0" err="1"/>
              <a:t>Jaeglé</a:t>
            </a:r>
            <a:r>
              <a:rPr lang="en-US" sz="1200" dirty="0"/>
              <a:t>, L., Jaffe, D. A., Weiss-Penzias, P., Heckman, A., &amp; Snow, J. A. (2004). Long-range transport of Asian pollution to the northeast Pacific: Seasonal variations and transport pathways of carbon monoxide. </a:t>
            </a:r>
            <a:r>
              <a:rPr lang="en-US" sz="1200" i="1" dirty="0"/>
              <a:t>Journal of Geophysical Research: Atmospheres, 109(D23). </a:t>
            </a:r>
            <a:r>
              <a:rPr lang="en-US" sz="1200" i="1" dirty="0" smtClean="0"/>
              <a:t>doi:10.1029/2003jd004402</a:t>
            </a:r>
            <a:endParaRPr lang="en-US" sz="1200" dirty="0" smtClean="0"/>
          </a:p>
          <a:p>
            <a:r>
              <a:rPr lang="en-US" sz="1200" dirty="0" smtClean="0"/>
              <a:t>Mendocino </a:t>
            </a:r>
            <a:r>
              <a:rPr lang="en-US" sz="1200" dirty="0"/>
              <a:t>Complex Information - </a:t>
            </a:r>
            <a:r>
              <a:rPr lang="en-US" sz="1200" dirty="0" err="1"/>
              <a:t>InciWeb</a:t>
            </a:r>
            <a:r>
              <a:rPr lang="en-US" sz="1200" dirty="0"/>
              <a:t> the Incident Information System, https://inciweb.nwcg.gov/incident/6073/. Retrieved on April 17, 2019</a:t>
            </a:r>
            <a:r>
              <a:rPr lang="en-US" sz="1200" dirty="0" smtClean="0"/>
              <a:t>.</a:t>
            </a:r>
          </a:p>
          <a:p>
            <a:r>
              <a:rPr lang="en-US" sz="1200" dirty="0" smtClean="0"/>
              <a:t>NASA/JPL-Caltech, “https</a:t>
            </a:r>
            <a:r>
              <a:rPr lang="en-US" sz="1200" dirty="0"/>
              <a:t>://</a:t>
            </a:r>
            <a:r>
              <a:rPr lang="en-US" sz="1200" dirty="0" smtClean="0"/>
              <a:t>www.jpl.nasa.gov/</a:t>
            </a:r>
            <a:r>
              <a:rPr lang="en-US" sz="1200" dirty="0" err="1" smtClean="0"/>
              <a:t>spaceimages</a:t>
            </a:r>
            <a:r>
              <a:rPr lang="en-US" sz="1200" dirty="0" smtClean="0"/>
              <a:t>/</a:t>
            </a:r>
            <a:r>
              <a:rPr lang="en-US" sz="1200" dirty="0" err="1" smtClean="0"/>
              <a:t>details.php?id</a:t>
            </a:r>
            <a:r>
              <a:rPr lang="en-US" sz="1200" dirty="0" smtClean="0"/>
              <a:t>=PIA22492”.</a:t>
            </a:r>
          </a:p>
          <a:p>
            <a:r>
              <a:rPr lang="en-US" sz="1200" dirty="0"/>
              <a:t>NRC (National Research Council): Committee on Air Quality Management in the United States, Board on Environmental Studies and Toxicology, Board on Atmospheric Sciences and Climate, Division on Earth and Life Studies, 2004, Air Quality Management in the United States. National Academies Press [ISBN 0- 309-08932-8</a:t>
            </a:r>
            <a:r>
              <a:rPr lang="en-US" sz="1200" dirty="0" smtClean="0"/>
              <a:t>].</a:t>
            </a:r>
          </a:p>
          <a:p>
            <a:r>
              <a:rPr lang="en-US" sz="1200" dirty="0" smtClean="0"/>
              <a:t>The </a:t>
            </a:r>
            <a:r>
              <a:rPr lang="en-US" sz="1200" dirty="0" smtClean="0"/>
              <a:t>Washington Post, https</a:t>
            </a:r>
            <a:r>
              <a:rPr lang="en-US" sz="1200" dirty="0"/>
              <a:t>://www.washingtonpost.com/news/capital-weather-gang/wp/2018/08/10/what-californias-fire-onslaught-would-look-like-in-different-places-around-the-country/?utm_term=.</a:t>
            </a:r>
            <a:r>
              <a:rPr lang="en-US" sz="1200" dirty="0" smtClean="0"/>
              <a:t>0dbaabfa3436. Retrieved April 18, 2019.</a:t>
            </a:r>
          </a:p>
          <a:p>
            <a:endParaRPr lang="en-US" sz="1200" i="1" dirty="0"/>
          </a:p>
          <a:p>
            <a:endParaRPr lang="en-US" sz="1200" i="1" dirty="0"/>
          </a:p>
          <a:p>
            <a:endParaRPr lang="en-US" sz="1200" i="1" dirty="0"/>
          </a:p>
          <a:p>
            <a:endParaRPr lang="en-US" sz="1200" dirty="0"/>
          </a:p>
        </p:txBody>
      </p:sp>
    </p:spTree>
    <p:extLst>
      <p:ext uri="{BB962C8B-B14F-4D97-AF65-F5344CB8AC3E}">
        <p14:creationId xmlns:p14="http://schemas.microsoft.com/office/powerpoint/2010/main" val="681824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Mendocino Complex Fire</a:t>
            </a:r>
            <a:endParaRPr lang="en-US" dirty="0"/>
          </a:p>
        </p:txBody>
      </p:sp>
      <p:sp>
        <p:nvSpPr>
          <p:cNvPr id="3" name="Content Placeholder 2"/>
          <p:cNvSpPr>
            <a:spLocks noGrp="1"/>
          </p:cNvSpPr>
          <p:nvPr>
            <p:ph idx="1"/>
          </p:nvPr>
        </p:nvSpPr>
        <p:spPr>
          <a:xfrm>
            <a:off x="1154954" y="2603500"/>
            <a:ext cx="9217482" cy="3416300"/>
          </a:xfrm>
        </p:spPr>
        <p:txBody>
          <a:bodyPr/>
          <a:lstStyle/>
          <a:p>
            <a:r>
              <a:rPr lang="en-US" dirty="0" smtClean="0"/>
              <a:t>A large complex of two wildfires, occurred in 2018.</a:t>
            </a:r>
          </a:p>
          <a:p>
            <a:pPr lvl="1"/>
            <a:r>
              <a:rPr lang="en-US" dirty="0"/>
              <a:t>River Fire &amp; Ranch Fire (single-largest recorded </a:t>
            </a:r>
            <a:r>
              <a:rPr lang="en-US" dirty="0" smtClean="0"/>
              <a:t>wildfire in California)</a:t>
            </a:r>
          </a:p>
          <a:p>
            <a:pPr lvl="1"/>
            <a:r>
              <a:rPr lang="en-US" dirty="0" smtClean="0"/>
              <a:t>Mendocino Complex Fire is the largest recorded fire complex in California history</a:t>
            </a:r>
          </a:p>
          <a:p>
            <a:r>
              <a:rPr lang="en-US" dirty="0" smtClean="0"/>
              <a:t>Fire started between 12 PM and 1 PM on July 27</a:t>
            </a:r>
            <a:r>
              <a:rPr lang="en-US" baseline="30000" dirty="0" smtClean="0"/>
              <a:t>th</a:t>
            </a:r>
            <a:r>
              <a:rPr lang="en-US" dirty="0" smtClean="0"/>
              <a:t>, 2018 and fully contained on September 18</a:t>
            </a:r>
            <a:r>
              <a:rPr lang="en-US" baseline="30000" dirty="0" smtClean="0"/>
              <a:t>th</a:t>
            </a:r>
            <a:r>
              <a:rPr lang="en-US" dirty="0" smtClean="0"/>
              <a:t>, 2018.</a:t>
            </a:r>
          </a:p>
          <a:p>
            <a:r>
              <a:rPr lang="en-US" dirty="0" smtClean="0"/>
              <a:t>Burned 459,123 acres (≈ 1,858 km²)</a:t>
            </a:r>
          </a:p>
          <a:p>
            <a:endParaRPr lang="en-US" dirty="0" smtClean="0"/>
          </a:p>
          <a:p>
            <a:endParaRPr lang="en-US" dirty="0" smtClean="0"/>
          </a:p>
        </p:txBody>
      </p:sp>
      <p:sp>
        <p:nvSpPr>
          <p:cNvPr id="6" name="TextBox 5"/>
          <p:cNvSpPr txBox="1"/>
          <p:nvPr/>
        </p:nvSpPr>
        <p:spPr>
          <a:xfrm>
            <a:off x="0" y="6262255"/>
            <a:ext cx="12192000" cy="307777"/>
          </a:xfrm>
          <a:prstGeom prst="rect">
            <a:avLst/>
          </a:prstGeom>
          <a:noFill/>
        </p:spPr>
        <p:txBody>
          <a:bodyPr wrap="square" rtlCol="0">
            <a:spAutoFit/>
          </a:bodyPr>
          <a:lstStyle/>
          <a:p>
            <a:pPr algn="r"/>
            <a:r>
              <a:rPr lang="en-US" sz="1400" dirty="0" smtClean="0"/>
              <a:t>Incident Information System, CALFIRE (Retrieved on April 2019)</a:t>
            </a:r>
            <a:endParaRPr lang="en-US" sz="1400" dirty="0"/>
          </a:p>
        </p:txBody>
      </p:sp>
    </p:spTree>
    <p:extLst>
      <p:ext uri="{BB962C8B-B14F-4D97-AF65-F5344CB8AC3E}">
        <p14:creationId xmlns:p14="http://schemas.microsoft.com/office/powerpoint/2010/main" val="1682576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ashingtonpost.com/resizer/1jLeKJrS63qJ497F7R1TyzI12Wo=/1484x0/arc-anglerfish-washpost-prod-washpost.s3.amazonaws.com/public/5MTIEFK3SA45RGD4FB3REEEQ2Q.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5600" y="65141"/>
            <a:ext cx="6445397" cy="67928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262255"/>
            <a:ext cx="12192000" cy="307777"/>
          </a:xfrm>
          <a:prstGeom prst="rect">
            <a:avLst/>
          </a:prstGeom>
          <a:noFill/>
        </p:spPr>
        <p:txBody>
          <a:bodyPr wrap="square" rtlCol="0">
            <a:spAutoFit/>
          </a:bodyPr>
          <a:lstStyle/>
          <a:p>
            <a:pPr algn="r"/>
            <a:r>
              <a:rPr lang="en-US" sz="1400" dirty="0" smtClean="0"/>
              <a:t>The Washington Post (Retrieved on April 2019)</a:t>
            </a:r>
            <a:endParaRPr lang="en-US" sz="1400" dirty="0"/>
          </a:p>
        </p:txBody>
      </p:sp>
    </p:spTree>
    <p:extLst>
      <p:ext uri="{BB962C8B-B14F-4D97-AF65-F5344CB8AC3E}">
        <p14:creationId xmlns:p14="http://schemas.microsoft.com/office/powerpoint/2010/main" val="1574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 from fire</a:t>
            </a:r>
            <a:endParaRPr lang="en-US" dirty="0"/>
          </a:p>
        </p:txBody>
      </p:sp>
      <p:sp>
        <p:nvSpPr>
          <p:cNvPr id="3" name="Content Placeholder 2"/>
          <p:cNvSpPr>
            <a:spLocks noGrp="1"/>
          </p:cNvSpPr>
          <p:nvPr>
            <p:ph idx="1"/>
          </p:nvPr>
        </p:nvSpPr>
        <p:spPr>
          <a:xfrm>
            <a:off x="1154954" y="2603500"/>
            <a:ext cx="9305782" cy="3416300"/>
          </a:xfrm>
        </p:spPr>
        <p:txBody>
          <a:bodyPr/>
          <a:lstStyle/>
          <a:p>
            <a:r>
              <a:rPr lang="en-US" dirty="0" smtClean="0"/>
              <a:t>Major emissions of wildfire: CO</a:t>
            </a:r>
            <a:r>
              <a:rPr lang="en-US" sz="1200" dirty="0" smtClean="0"/>
              <a:t>2</a:t>
            </a:r>
            <a:r>
              <a:rPr lang="en-US" dirty="0" smtClean="0"/>
              <a:t>, CO, carbonaceous aerosols (organic carbon/elemental carbon), PM, etc.</a:t>
            </a:r>
          </a:p>
          <a:p>
            <a:r>
              <a:rPr lang="en-US" dirty="0" smtClean="0"/>
              <a:t>Why is CO used to track wildfire emissions?</a:t>
            </a:r>
          </a:p>
          <a:p>
            <a:pPr lvl="1"/>
            <a:r>
              <a:rPr lang="en-US" dirty="0" smtClean="0"/>
              <a:t>CO: produced by incomplete combustion of fuels – woods </a:t>
            </a:r>
          </a:p>
          <a:p>
            <a:pPr lvl="1"/>
            <a:r>
              <a:rPr lang="en-US" dirty="0" smtClean="0"/>
              <a:t>Lifetime of carbon monoxide (1~2 months) is long enough to track pollutants from the fire &amp; short enough to detect changes in the ambient atmosphere.</a:t>
            </a:r>
          </a:p>
          <a:p>
            <a:pPr lvl="1"/>
            <a:endParaRPr lang="en-US" dirty="0"/>
          </a:p>
        </p:txBody>
      </p:sp>
      <p:sp>
        <p:nvSpPr>
          <p:cNvPr id="4" name="TextBox 3"/>
          <p:cNvSpPr txBox="1"/>
          <p:nvPr/>
        </p:nvSpPr>
        <p:spPr>
          <a:xfrm>
            <a:off x="0" y="6262255"/>
            <a:ext cx="12192000" cy="307777"/>
          </a:xfrm>
          <a:prstGeom prst="rect">
            <a:avLst/>
          </a:prstGeom>
          <a:noFill/>
        </p:spPr>
        <p:txBody>
          <a:bodyPr wrap="square" rtlCol="0">
            <a:spAutoFit/>
          </a:bodyPr>
          <a:lstStyle/>
          <a:p>
            <a:pPr algn="r"/>
            <a:r>
              <a:rPr lang="en-US" sz="1400" dirty="0" smtClean="0"/>
              <a:t>NRC (2004), Liang et al. (2004)</a:t>
            </a:r>
            <a:endParaRPr lang="en-US" sz="1400" dirty="0"/>
          </a:p>
        </p:txBody>
      </p:sp>
    </p:spTree>
    <p:extLst>
      <p:ext uri="{BB962C8B-B14F-4D97-AF65-F5344CB8AC3E}">
        <p14:creationId xmlns:p14="http://schemas.microsoft.com/office/powerpoint/2010/main" val="296534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area</a:t>
            </a:r>
            <a:endParaRPr lang="en-US" dirty="0"/>
          </a:p>
        </p:txBody>
      </p:sp>
      <p:sp>
        <p:nvSpPr>
          <p:cNvPr id="3" name="Content Placeholder 2"/>
          <p:cNvSpPr>
            <a:spLocks noGrp="1"/>
          </p:cNvSpPr>
          <p:nvPr>
            <p:ph idx="1"/>
          </p:nvPr>
        </p:nvSpPr>
        <p:spPr/>
        <p:txBody>
          <a:bodyPr/>
          <a:lstStyle/>
          <a:p>
            <a:r>
              <a:rPr lang="en-US" dirty="0" smtClean="0"/>
              <a:t>Purple: Mendocino Complex Fire</a:t>
            </a:r>
          </a:p>
          <a:p>
            <a:pPr lvl="1"/>
            <a:r>
              <a:rPr lang="en-US" dirty="0"/>
              <a:t>Latitude: 39 °N - 40 °N</a:t>
            </a:r>
          </a:p>
          <a:p>
            <a:pPr lvl="1"/>
            <a:r>
              <a:rPr lang="en-US" dirty="0"/>
              <a:t>Longitude: 124 °W – 120 °</a:t>
            </a:r>
            <a:r>
              <a:rPr lang="en-US" dirty="0" smtClean="0"/>
              <a:t>W</a:t>
            </a:r>
          </a:p>
          <a:p>
            <a:r>
              <a:rPr lang="en-US" dirty="0" smtClean="0"/>
              <a:t>Pink: </a:t>
            </a:r>
            <a:r>
              <a:rPr lang="en-US" dirty="0" err="1" smtClean="0"/>
              <a:t>Carr</a:t>
            </a:r>
            <a:r>
              <a:rPr lang="en-US" dirty="0" smtClean="0"/>
              <a:t> Fire</a:t>
            </a:r>
          </a:p>
          <a:p>
            <a:pPr lvl="1"/>
            <a:r>
              <a:rPr lang="en-US" dirty="0"/>
              <a:t>Latitude: 39 °N - </a:t>
            </a:r>
            <a:r>
              <a:rPr lang="en-US" dirty="0" smtClean="0"/>
              <a:t>41 </a:t>
            </a:r>
            <a:r>
              <a:rPr lang="en-US" dirty="0"/>
              <a:t>°N</a:t>
            </a:r>
          </a:p>
          <a:p>
            <a:pPr lvl="1"/>
            <a:r>
              <a:rPr lang="en-US" dirty="0"/>
              <a:t>Longitude: 124 °W – 120 °</a:t>
            </a:r>
            <a:r>
              <a:rPr lang="en-US" dirty="0" smtClean="0"/>
              <a:t>W</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822257" y="2603500"/>
            <a:ext cx="5944870" cy="3188335"/>
          </a:xfrm>
          <a:prstGeom prst="rect">
            <a:avLst/>
          </a:prstGeom>
        </p:spPr>
      </p:pic>
    </p:spTree>
    <p:extLst>
      <p:ext uri="{BB962C8B-B14F-4D97-AF65-F5344CB8AC3E}">
        <p14:creationId xmlns:p14="http://schemas.microsoft.com/office/powerpoint/2010/main" val="62132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Mendocino Complex Fire region only</a:t>
            </a:r>
            <a:endParaRPr lang="en-US" dirty="0"/>
          </a:p>
        </p:txBody>
      </p:sp>
      <p:graphicFrame>
        <p:nvGraphicFramePr>
          <p:cNvPr id="5" name="Chart 4"/>
          <p:cNvGraphicFramePr/>
          <p:nvPr>
            <p:extLst>
              <p:ext uri="{D42A27DB-BD31-4B8C-83A1-F6EECF244321}">
                <p14:modId xmlns:p14="http://schemas.microsoft.com/office/powerpoint/2010/main" val="3842417940"/>
              </p:ext>
            </p:extLst>
          </p:nvPr>
        </p:nvGraphicFramePr>
        <p:xfrm>
          <a:off x="64655" y="2602865"/>
          <a:ext cx="5943600" cy="2800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431481273"/>
              </p:ext>
            </p:extLst>
          </p:nvPr>
        </p:nvGraphicFramePr>
        <p:xfrm>
          <a:off x="6008255" y="2602865"/>
          <a:ext cx="5943600" cy="280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51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Mendocino + </a:t>
            </a:r>
            <a:r>
              <a:rPr lang="en-US" dirty="0" err="1" smtClean="0"/>
              <a:t>Carr</a:t>
            </a:r>
            <a:endParaRPr lang="en-US" dirty="0"/>
          </a:p>
        </p:txBody>
      </p:sp>
      <p:graphicFrame>
        <p:nvGraphicFramePr>
          <p:cNvPr id="4" name="Chart 3"/>
          <p:cNvGraphicFramePr/>
          <p:nvPr>
            <p:extLst>
              <p:ext uri="{D42A27DB-BD31-4B8C-83A1-F6EECF244321}">
                <p14:modId xmlns:p14="http://schemas.microsoft.com/office/powerpoint/2010/main" val="3999905450"/>
              </p:ext>
            </p:extLst>
          </p:nvPr>
        </p:nvGraphicFramePr>
        <p:xfrm>
          <a:off x="251690" y="2684607"/>
          <a:ext cx="5943600" cy="2800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126144404"/>
              </p:ext>
            </p:extLst>
          </p:nvPr>
        </p:nvGraphicFramePr>
        <p:xfrm>
          <a:off x="6195290" y="2684607"/>
          <a:ext cx="5943600" cy="280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312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Outliers removed</a:t>
            </a:r>
            <a:endParaRPr lang="en-US" dirty="0"/>
          </a:p>
        </p:txBody>
      </p:sp>
      <p:graphicFrame>
        <p:nvGraphicFramePr>
          <p:cNvPr id="4" name="Chart 3"/>
          <p:cNvGraphicFramePr/>
          <p:nvPr>
            <p:extLst>
              <p:ext uri="{D42A27DB-BD31-4B8C-83A1-F6EECF244321}">
                <p14:modId xmlns:p14="http://schemas.microsoft.com/office/powerpoint/2010/main" val="1754892392"/>
              </p:ext>
            </p:extLst>
          </p:nvPr>
        </p:nvGraphicFramePr>
        <p:xfrm>
          <a:off x="150090" y="2638425"/>
          <a:ext cx="5943600" cy="2800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799849741"/>
              </p:ext>
            </p:extLst>
          </p:nvPr>
        </p:nvGraphicFramePr>
        <p:xfrm>
          <a:off x="6093690" y="2638425"/>
          <a:ext cx="5943600" cy="2800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0090" y="5569526"/>
            <a:ext cx="5301673" cy="36945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Mendocino Complex Only</a:t>
            </a:r>
            <a:endParaRPr lang="en-US" dirty="0"/>
          </a:p>
        </p:txBody>
      </p:sp>
      <p:sp>
        <p:nvSpPr>
          <p:cNvPr id="7" name="TextBox 6"/>
          <p:cNvSpPr txBox="1"/>
          <p:nvPr/>
        </p:nvSpPr>
        <p:spPr>
          <a:xfrm>
            <a:off x="6093690" y="5569526"/>
            <a:ext cx="5301673" cy="36945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Mendocino Complex + </a:t>
            </a:r>
            <a:r>
              <a:rPr lang="en-US" dirty="0" err="1" smtClean="0"/>
              <a:t>Carr</a:t>
            </a:r>
            <a:endParaRPr lang="en-US" dirty="0"/>
          </a:p>
        </p:txBody>
      </p:sp>
    </p:spTree>
    <p:extLst>
      <p:ext uri="{BB962C8B-B14F-4D97-AF65-F5344CB8AC3E}">
        <p14:creationId xmlns:p14="http://schemas.microsoft.com/office/powerpoint/2010/main" val="133619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factors for the error</a:t>
            </a:r>
            <a:endParaRPr lang="en-US" dirty="0"/>
          </a:p>
        </p:txBody>
      </p:sp>
      <p:sp>
        <p:nvSpPr>
          <p:cNvPr id="3" name="Content Placeholder 2"/>
          <p:cNvSpPr>
            <a:spLocks noGrp="1"/>
          </p:cNvSpPr>
          <p:nvPr>
            <p:ph idx="1"/>
          </p:nvPr>
        </p:nvSpPr>
        <p:spPr/>
        <p:txBody>
          <a:bodyPr/>
          <a:lstStyle/>
          <a:p>
            <a:r>
              <a:rPr lang="en-US" dirty="0" smtClean="0"/>
              <a:t>Jet streams</a:t>
            </a:r>
          </a:p>
          <a:p>
            <a:r>
              <a:rPr lang="en-US" dirty="0" smtClean="0"/>
              <a:t>Strong surface winds</a:t>
            </a:r>
          </a:p>
          <a:p>
            <a:r>
              <a:rPr lang="en-US" dirty="0" smtClean="0"/>
              <a:t>Vertical transport time</a:t>
            </a:r>
          </a:p>
          <a:p>
            <a:r>
              <a:rPr lang="en-US" dirty="0" smtClean="0"/>
              <a:t>Other wildfires in effect</a:t>
            </a:r>
          </a:p>
          <a:p>
            <a:pPr lvl="1"/>
            <a:r>
              <a:rPr lang="en-US" dirty="0" smtClean="0"/>
              <a:t>Natchez Fire</a:t>
            </a:r>
            <a:endParaRPr lang="en-US" dirty="0"/>
          </a:p>
        </p:txBody>
      </p:sp>
    </p:spTree>
    <p:extLst>
      <p:ext uri="{BB962C8B-B14F-4D97-AF65-F5344CB8AC3E}">
        <p14:creationId xmlns:p14="http://schemas.microsoft.com/office/powerpoint/2010/main" val="3425661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TM02900722[[fn=Ion Boardroom]]</Template>
  <TotalTime>1797</TotalTime>
  <Words>478</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Relationship between change in column density and the change in rate of emission of CO from wildfire</vt:lpstr>
      <vt:lpstr>Mendocino Complex Fire</vt:lpstr>
      <vt:lpstr>PowerPoint Presentation</vt:lpstr>
      <vt:lpstr>Emissions from fire</vt:lpstr>
      <vt:lpstr>Study area</vt:lpstr>
      <vt:lpstr>Mendocino Complex Fire region only</vt:lpstr>
      <vt:lpstr>Mendocino + Carr</vt:lpstr>
      <vt:lpstr>Outliers removed</vt:lpstr>
      <vt:lpstr>Possible factors for the error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of Carbon monoxide from Mendocino Complex Fire</dc:title>
  <dc:creator>Seungchan Kim</dc:creator>
  <cp:lastModifiedBy>Seungchan Kim</cp:lastModifiedBy>
  <cp:revision>77</cp:revision>
  <dcterms:created xsi:type="dcterms:W3CDTF">2019-04-17T00:57:08Z</dcterms:created>
  <dcterms:modified xsi:type="dcterms:W3CDTF">2019-04-26T19:53:51Z</dcterms:modified>
</cp:coreProperties>
</file>