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80" r:id="rId4"/>
    <p:sldMasterId id="2147483683" r:id="rId5"/>
    <p:sldMasterId id="2147483695" r:id="rId6"/>
  </p:sldMasterIdLst>
  <p:notesMasterIdLst>
    <p:notesMasterId r:id="rId24"/>
  </p:notesMasterIdLst>
  <p:sldIdLst>
    <p:sldId id="256" r:id="rId7"/>
    <p:sldId id="257" r:id="rId8"/>
    <p:sldId id="271" r:id="rId9"/>
    <p:sldId id="272" r:id="rId10"/>
    <p:sldId id="276" r:id="rId11"/>
    <p:sldId id="259" r:id="rId12"/>
    <p:sldId id="274" r:id="rId13"/>
    <p:sldId id="268" r:id="rId14"/>
    <p:sldId id="269" r:id="rId15"/>
    <p:sldId id="275" r:id="rId16"/>
    <p:sldId id="278" r:id="rId17"/>
    <p:sldId id="263" r:id="rId18"/>
    <p:sldId id="270" r:id="rId19"/>
    <p:sldId id="273" r:id="rId20"/>
    <p:sldId id="279" r:id="rId21"/>
    <p:sldId id="260" r:id="rId22"/>
    <p:sldId id="280" r:id="rId23"/>
  </p:sldIdLst>
  <p:sldSz cx="12192000" cy="6858000"/>
  <p:notesSz cx="6858000" cy="9144000"/>
  <p:embeddedFontLs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Roboto" panose="020B0604020202020204" charset="0"/>
      <p:regular r:id="rId29"/>
      <p:bold r:id="rId30"/>
      <p:italic r:id="rId31"/>
      <p:boldItalic r:id="rId32"/>
    </p:embeddedFont>
    <p:embeddedFont>
      <p:font typeface="Roboto Condensed Light" panose="020B0604020202020204" charset="0"/>
      <p:regular r:id="rId33"/>
      <p:italic r:id="rId34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773" userDrawn="1">
          <p15:clr>
            <a:srgbClr val="A4A3A4"/>
          </p15:clr>
        </p15:guide>
        <p15:guide id="2" pos="24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Fanghe Zhao" initials="FZ" lastIdx="1" clrIdx="0">
    <p:extLst>
      <p:ext uri="{19B8F6BF-5375-455C-9EA6-DF929625EA0E}">
        <p15:presenceInfo xmlns:p15="http://schemas.microsoft.com/office/powerpoint/2012/main" userId="cdbbd49daca8edb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EB211"/>
    <a:srgbClr val="A7934B"/>
    <a:srgbClr val="857437"/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6" autoAdjust="0"/>
    <p:restoredTop sz="94697"/>
  </p:normalViewPr>
  <p:slideViewPr>
    <p:cSldViewPr snapToGrid="0" snapToObjects="1">
      <p:cViewPr varScale="1">
        <p:scale>
          <a:sx n="118" d="100"/>
          <a:sy n="118" d="100"/>
        </p:scale>
        <p:origin x="677" y="91"/>
      </p:cViewPr>
      <p:guideLst>
        <p:guide orient="horz" pos="773"/>
        <p:guide pos="244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2.fntdata"/><Relationship Id="rId39" Type="http://schemas.openxmlformats.org/officeDocument/2006/relationships/tableStyles" Target="tableStyles.xml"/><Relationship Id="rId21" Type="http://schemas.openxmlformats.org/officeDocument/2006/relationships/slide" Target="slides/slide15.xml"/><Relationship Id="rId34" Type="http://schemas.openxmlformats.org/officeDocument/2006/relationships/font" Target="fonts/font10.fntdata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5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4.fntdata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7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commentAuthors" Target="commentAuthor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560" max="2560" units="cm"/>
          <inkml:channel name="Y" type="integer" max="1440" units="cm"/>
          <inkml:channel name="T" type="integer" max="2.14748E9" units="dev"/>
        </inkml:traceFormat>
        <inkml:channelProperties>
          <inkml:channelProperty channel="X" name="resolution" value="92.58589" units="1/cm"/>
          <inkml:channelProperty channel="Y" name="resolution" value="46.30225" units="1/cm"/>
          <inkml:channelProperty channel="T" name="resolution" value="1" units="1/dev"/>
        </inkml:channelProperties>
      </inkml:inkSource>
      <inkml:timestamp xml:id="ts0" timeString="2021-04-22T20:35:41.62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16444 4842 0,'0'40'31,"-27"-1"-15,14 1-16,-93 145 15,40-66-15,-145 305 32,-279 793-1,-52 92 0,-226 490 16,464-1164-31,92-238-1,40 80 1,133-345-1,-41 238 1,67-251 0,13-79-1,0 26 1,-13-53 0,13 1-16,0-1 15,0 0 1,-13 53-1,-27 80 1,-39 198 15,39-199-15,13-52 0,14-40-1,-13 39 1,26-39-1,-13 0 1,-1-53 0</inkml:trace>
  <inkml:trace contextRef="#ctx0" brushRef="#br0" timeOffset="791">12462 13547 0,'26'-14'31,"27"-25"-31,556-318 47,52 13-31,-79 92-1,-79 54 1,-212 66-16,119-27 15,-158 53-15,-94 13 16,583-343 0,-344 145-1,13 79 1,715-277 0,-596 250-1,-53 41 1,-39-40-1,528-344 1,-528 317 15,118-13-15,-224 106 0,-79 14-1,-200 92 1,-25 39-1,-27 14 64,13 13-64</inkml:trace>
  <inkml:trace contextRef="#ctx0" brushRef="#br0" timeOffset="95727.2">3122 4815 0,'0'14'47,"0"-1"-32,13 0 48,-13 27-32,14-14 16,-14-13-31,0 1 171,0-1-171,0 0-1,-14 0 1,1 14 0,-53 52 15,39-52-15,14 12-1,-13 14-15,-1-13 16,-26 26-1,14 40 1,12-66 0,-12 65-1,25-65 1,1-13 0,0 12-16,-40 107 15,-40 52 32,54-132-31,12-13-1,27-26 1,0-1 0,0 1-1,0-14 1,27 40-1,-14-13 1,13-27 0,14 40-1,26 0 1,-13-27 0,0-13-1,13-13 1,0 0 15,14 0-15,-14-13-1,13-13 1,14-14 0,-53 13-1,-14 1 1,-13 26-1,27-40 1,-14 1 0,67-54-1,-67 14 1,1 26 0,-1-53-1,-12 0 1,-1 13 15,0 41-15,0-1-1,-13-27 1,0 14 0,0 40-1,0-14 1,0-66-1,0 40 1,0-40 0,0 27-1,0-1 1,0 41 0,-13-54-1,13 40 1,-13 0 15,0 14-15,-14 12-1,14 14 1,-27-14 0,14 14-1,-1 13 1,1-13-1,-54 13 1,-12 0 0,-80 0 15,132 13 0,27-13-31,0 0 16,13 13 78,0 1-63,0-1-16,0 0 1,0 14-16,0-14 16,0 0-16,13 0 15,-13 14 1,0-14 0,13 27-1,-13-27 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E218BF-EAB9-463B-8E00-1B92394D9B28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0E6983-C795-4EFF-86CF-0BBAD072E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404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24461" y="3793068"/>
            <a:ext cx="6795913" cy="168486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ts val="3600"/>
              </a:lnSpc>
              <a:buNone/>
              <a:defRPr sz="3000" b="0" cap="none" spc="0" baseline="0">
                <a:solidFill>
                  <a:schemeClr val="tx1">
                    <a:lumMod val="50000"/>
                    <a:lumOff val="50000"/>
                  </a:schemeClr>
                </a:solidFill>
                <a:latin typeface="Roboto Condensed Light" pitchFamily="2" charset="0"/>
                <a:ea typeface="Roboto Condensed Light" pitchFamily="2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F17EE9D9-49A7-AE42-84D1-352EBEE407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24462" y="333633"/>
            <a:ext cx="6795913" cy="3459435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lnSpc>
                <a:spcPts val="4800"/>
              </a:lnSpc>
              <a:defRPr sz="4200" b="1" cap="none" spc="0" baseline="0">
                <a:solidFill>
                  <a:srgbClr val="A7934B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27251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61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1121423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2609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7"/>
            <a:ext cx="5617633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7"/>
            <a:ext cx="5638800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366059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379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97854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547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811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4615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ADA8079-4F60-D34B-96A4-C32E3C6A4A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82101" y="365125"/>
            <a:ext cx="2628900" cy="581183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213FC5-8FDB-D640-8F18-46D09DD7FD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381001" y="365125"/>
            <a:ext cx="8801100" cy="5811838"/>
          </a:xfrm>
        </p:spPr>
        <p:txBody>
          <a:bodyPr vert="eaVert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9F9D1-30A5-3C44-9E01-F570121CC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C5DF8-E50D-1745-97C5-A23C0E511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2D20E1-9670-8A49-9442-60CC23074B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465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BFBEFA-1B24-BD40-967B-224093822B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C128C1E-32D8-CF48-A92C-E6AC112D0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7E5600-2DCC-EB44-9203-121C72C9B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2FBA1A-F7CC-514B-BEB5-104BA2E0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D1CD0E1A-EFF5-9943-8AA6-521A2B23E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71505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6B768D-628B-BB40-BEE5-32E27182F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DA323E-BF1A-8C44-9650-0F8A4E12DC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5615353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1EEF26-478D-684B-BFF1-D8FD9BE7D5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215483"/>
            <a:ext cx="5613400" cy="496148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ABF72E-E074-E741-8514-3417AC9D8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752637-104D-064E-9B91-0BC72B6E10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44C3EF-E136-164D-954C-112EADD99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310077-12D2-2D4D-8F51-D9CB6B044F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1" y="1235113"/>
            <a:ext cx="561763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0DF7D1-4D77-4C46-B579-F5861C7459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81001" y="2078657"/>
            <a:ext cx="5617633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A19A1FD-16BD-7B41-8D0F-269780D1BB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235113"/>
            <a:ext cx="563880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AF2E0-F5E8-3946-89DE-62BFD441B2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078657"/>
            <a:ext cx="5638800" cy="4111007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BD322-BC93-4244-92C5-7651A79799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DE79E3B-E843-6343-9ECC-916F6A2E3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3D151B-D611-8446-9323-A31F430886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Placeholder 1">
            <a:extLst>
              <a:ext uri="{FF2B5EF4-FFF2-40B4-BE49-F238E27FC236}">
                <a16:creationId xmlns:a16="http://schemas.microsoft.com/office/drawing/2014/main" id="{419FCA3D-219A-9547-A7A7-4EB9BE7DD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046095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BB5170-396F-CE4F-A0AB-300CE9708E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6F2CA-2DD1-AF41-91EF-4D055700CA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635E81-A1AE-8442-89DE-148AC4FCD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7583BD-E195-8D45-B88C-3F15BB7007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208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07AE419-AE08-F348-87A6-E9445B339E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F02ABE-49F8-8E43-8B96-1F432917E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30AFCF-7504-9244-8529-F384A6BDB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050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7EC417-39B3-8947-8902-0153B50020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90FAD0-D969-274E-8AC0-FC5A894FB3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5FBC2C-9388-6049-AEF3-C1606676A7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EA470E-5CA9-A545-B98E-1EFAA05E8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9ABCA5-3B76-9E47-892E-A475FC83C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F5A757-8D62-3444-9BDB-1CB584B735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4916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38E57A-36CB-814D-B1A5-9012A244B5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3259A3-587A-6D4A-AEF8-E4225996F75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313768" y="457201"/>
            <a:ext cx="7497233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AC1918-55BE-A644-8FDC-9E18F9A994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81001" y="2274849"/>
            <a:ext cx="3932767" cy="35941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DD8F2-DDA7-354F-9FEA-A07E773A64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F10CDF-1139-2249-8F5E-3E7043CC1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3F2438-4A98-5A4C-9057-FC3F0CBCD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7450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886C1-1209-CD40-86E4-C72B7974BE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157BF9-8D1A-FD41-A037-BF729754D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A231DA-AB5C-C240-9332-9CC3D46A8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554A5-B4DD-7045-B047-B7DA6D1E70A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7AB74-A3C5-CF45-A5A3-124A94D150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83F40-6572-9341-AE1A-0342450A9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78206-0642-9F48-9727-6B519CB285F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6387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2.jpg"/><Relationship Id="rId5" Type="http://schemas.openxmlformats.org/officeDocument/2006/relationships/slideLayout" Target="../slideLayouts/slideLayout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5.xml"/><Relationship Id="rId9" Type="http://schemas.openxmlformats.org/officeDocument/2006/relationships/slideLayout" Target="../slideLayouts/slideLayout1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image" Target="../media/image3.jpg"/><Relationship Id="rId5" Type="http://schemas.openxmlformats.org/officeDocument/2006/relationships/slideLayout" Target="../slideLayouts/slideLayout15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2981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</p:sldLayoutIdLst>
  <p:txStyles>
    <p:titleStyle>
      <a:lvl1pPr algn="l" defTabSz="342900" rtl="0" eaLnBrk="1" latinLnBrk="0" hangingPunct="1">
        <a:spcBef>
          <a:spcPct val="0"/>
        </a:spcBef>
        <a:buNone/>
        <a:defRPr sz="3600" b="1" kern="1200">
          <a:solidFill>
            <a:srgbClr val="857437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4"/>
            <a:ext cx="11430000" cy="45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811839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032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rgbClr val="A7934B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/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66794E2-0939-7444-A82A-8BD5C7FA1D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200722"/>
            <a:ext cx="11430000" cy="10147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16A5F8-57A3-204B-9489-10B6EA0973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215484"/>
            <a:ext cx="11430000" cy="45963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B2C088-FD5F-6E47-B5E9-B42B8CA51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6554A5-B4DD-7045-B047-B7DA6D1E70A4}" type="datetimeFigureOut">
              <a:rPr lang="en-US" smtClean="0"/>
              <a:t>4/22/2021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9B8B9A-12D6-EA40-AB29-6918054B5D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6154" y="5811839"/>
            <a:ext cx="5941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9F842A-A21A-C542-88CC-30F0DD78DA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581183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78206-0642-9F48-9727-6B519CB285F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4105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baseline="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kern="1200">
          <a:solidFill>
            <a:schemeClr val="tx1">
              <a:lumMod val="85000"/>
              <a:lumOff val="15000"/>
            </a:schemeClr>
          </a:solidFill>
          <a:latin typeface="Roboto" panose="02000000000000000000" pitchFamily="2" charset="0"/>
          <a:ea typeface="Roboto" panose="02000000000000000000" pitchFamily="2" charset="0"/>
          <a:cs typeface="Roboto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7.emf"/><Relationship Id="rId5" Type="http://schemas.openxmlformats.org/officeDocument/2006/relationships/customXml" Target="../ink/ink1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eia.gov/outlooks/steo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wmf"/><Relationship Id="rId10" Type="http://schemas.openxmlformats.org/officeDocument/2006/relationships/image" Target="../media/image16.gif"/><Relationship Id="rId4" Type="http://schemas.openxmlformats.org/officeDocument/2006/relationships/image" Target="../media/image10.png"/><Relationship Id="rId9" Type="http://schemas.openxmlformats.org/officeDocument/2006/relationships/image" Target="../media/image15.w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7E66134-3B68-CA46-9583-81F439EB81A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n-US" dirty="0"/>
              <a:t>Fanghe Zhao</a:t>
            </a:r>
          </a:p>
          <a:p>
            <a:pPr algn="ctr"/>
            <a:r>
              <a:rPr lang="en-US" dirty="0"/>
              <a:t>EAS 6792</a:t>
            </a:r>
          </a:p>
          <a:p>
            <a:pPr algn="ctr"/>
            <a:r>
              <a:rPr lang="en-US" dirty="0"/>
              <a:t>04/2021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0E95FB-AFDA-C24E-BDC1-87184FFF62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wrap="square">
            <a:normAutofit/>
          </a:bodyPr>
          <a:lstStyle/>
          <a:p>
            <a:r>
              <a:rPr lang="en-US" dirty="0"/>
              <a:t>Vertical profiles of aromatics in DISCOVER-AQ 2014  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775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94"/>
    </mc:Choice>
    <mc:Fallback xmlns="">
      <p:transition spd="slow" advTm="6094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62DC6-6526-4CC7-B64C-331016FCBB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BA6C763-3B61-4745-B79B-1306350A75BA}"/>
              </a:ext>
            </a:extLst>
          </p:cNvPr>
          <p:cNvGrpSpPr/>
          <p:nvPr/>
        </p:nvGrpSpPr>
        <p:grpSpPr>
          <a:xfrm>
            <a:off x="4729778" y="166532"/>
            <a:ext cx="3220962" cy="3135480"/>
            <a:chOff x="66985" y="1055536"/>
            <a:chExt cx="5468082" cy="5584629"/>
          </a:xfrm>
        </p:grpSpPr>
        <p:pic>
          <p:nvPicPr>
            <p:cNvPr id="7" name="Picture 6" descr="Map&#10;&#10;Description automatically generated">
              <a:extLst>
                <a:ext uri="{FF2B5EF4-FFF2-40B4-BE49-F238E27FC236}">
                  <a16:creationId xmlns:a16="http://schemas.microsoft.com/office/drawing/2014/main" id="{BE53DAB6-BC40-40AE-8C3D-9F62D3D035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6985" y="1632836"/>
              <a:ext cx="3622726" cy="4149594"/>
            </a:xfrm>
            <a:prstGeom prst="rect">
              <a:avLst/>
            </a:prstGeom>
          </p:spPr>
        </p:pic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93838349-118D-44A3-88D4-264D059D0B3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641600" y="1264920"/>
              <a:ext cx="1402080" cy="18389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1D9FE7D-138D-4FF0-86D0-6A10C62B5377}"/>
                </a:ext>
              </a:extLst>
            </p:cNvPr>
            <p:cNvSpPr txBox="1"/>
            <p:nvPr/>
          </p:nvSpPr>
          <p:spPr>
            <a:xfrm>
              <a:off x="4043679" y="1116589"/>
              <a:ext cx="1491388" cy="493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200" dirty="0"/>
                <a:t>Platteville</a:t>
              </a:r>
              <a:endParaRPr lang="en-US" sz="1200" dirty="0"/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216D6E6-F9E5-40DB-BC38-6F8F85FE3EA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0636" y="1393199"/>
              <a:ext cx="1225723" cy="2035801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1EC6B04-4D1B-4E4B-A811-E373626D2410}"/>
                </a:ext>
              </a:extLst>
            </p:cNvPr>
            <p:cNvSpPr txBox="1"/>
            <p:nvPr/>
          </p:nvSpPr>
          <p:spPr>
            <a:xfrm>
              <a:off x="380752" y="1055536"/>
              <a:ext cx="1305806" cy="493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BAO</a:t>
              </a:r>
            </a:p>
          </p:txBody>
        </p: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EA516393-F728-4BA0-AEC6-DCB6EBFBA777}"/>
                </a:ext>
              </a:extLst>
            </p:cNvPr>
            <p:cNvCxnSpPr>
              <a:cxnSpLocks/>
            </p:cNvCxnSpPr>
            <p:nvPr/>
          </p:nvCxnSpPr>
          <p:spPr>
            <a:xfrm>
              <a:off x="1986280" y="5222240"/>
              <a:ext cx="711200" cy="92456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F5F3E43-1E07-429A-850C-0D621B707CB3}"/>
                </a:ext>
              </a:extLst>
            </p:cNvPr>
            <p:cNvSpPr txBox="1"/>
            <p:nvPr/>
          </p:nvSpPr>
          <p:spPr>
            <a:xfrm>
              <a:off x="2536683" y="6146800"/>
              <a:ext cx="2535989" cy="4933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/>
                <a:t>Chatfield</a:t>
              </a: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50D7F30D-AB37-4226-935D-E630682E3C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9185" y="3350280"/>
            <a:ext cx="3906233" cy="3124986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1183296-A47F-45D3-82EA-5CA515DFE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1788" y="3350280"/>
            <a:ext cx="3906233" cy="312498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24C95CC-83A8-42D2-B4E3-3CE55A3EFC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4" y="3302012"/>
            <a:ext cx="3966568" cy="317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7893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89D57-095F-477A-A3C0-50E2A20F2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CC8B1DF5-66D4-4A42-913A-8B91DB0883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40" y="1708824"/>
            <a:ext cx="3978614" cy="3978614"/>
          </a:xfrm>
          <a:prstGeom prst="rect">
            <a:avLst/>
          </a:prstGeom>
        </p:spPr>
      </p:pic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8E605B18-75C0-4CB8-AB91-3CEB9136F8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693" y="1708825"/>
            <a:ext cx="3978614" cy="3978614"/>
          </a:xfrm>
          <a:prstGeom prst="rect">
            <a:avLst/>
          </a:prstGeom>
        </p:spPr>
      </p:pic>
      <p:pic>
        <p:nvPicPr>
          <p:cNvPr id="10" name="Picture 9" descr="Chart, scatter chart&#10;&#10;Description automatically generated">
            <a:extLst>
              <a:ext uri="{FF2B5EF4-FFF2-40B4-BE49-F238E27FC236}">
                <a16:creationId xmlns:a16="http://schemas.microsoft.com/office/drawing/2014/main" id="{867BBA82-869E-421E-A99A-21850D67CB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13385" y="1708824"/>
            <a:ext cx="3978615" cy="3978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22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A2957AD-37F3-464B-865E-E4A4467A3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F2302D-D1AE-43CF-837B-CC8A2F31B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179" y="2034932"/>
            <a:ext cx="3922910" cy="31383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EF59E0-78D8-4DA7-AC92-C3CF349708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4545" y="2034932"/>
            <a:ext cx="3922910" cy="313832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4068C6C-DC50-4A58-BF25-231AC23C60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5911" y="2034932"/>
            <a:ext cx="3922910" cy="313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6771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F64D4-DDD3-40AD-8937-BFD085CEF6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4EA8FB41-8320-4595-B371-78FAF9413F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69" y="2205408"/>
            <a:ext cx="3882960" cy="3106368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E80784EB-7BE0-42E3-BA53-D4E1D870A4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4520" y="2205408"/>
            <a:ext cx="3882960" cy="3106368"/>
          </a:xfrm>
          <a:prstGeom prst="rect">
            <a:avLst/>
          </a:prstGeom>
        </p:spPr>
      </p:pic>
      <p:pic>
        <p:nvPicPr>
          <p:cNvPr id="8" name="Picture 7" descr="Chart, line chart, scatter chart&#10;&#10;Description automatically generated">
            <a:extLst>
              <a:ext uri="{FF2B5EF4-FFF2-40B4-BE49-F238E27FC236}">
                <a16:creationId xmlns:a16="http://schemas.microsoft.com/office/drawing/2014/main" id="{41DEF16A-C293-4830-8F5B-D6E93C0703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54672" y="2205406"/>
            <a:ext cx="3882960" cy="31063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6D188A-BC0D-4891-B4E6-CC95BF893A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40583" y="0"/>
            <a:ext cx="2187608" cy="170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1434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C797A-C0FA-42A0-9B82-1ACA556BE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</a:t>
            </a:r>
          </a:p>
        </p:txBody>
      </p:sp>
      <p:pic>
        <p:nvPicPr>
          <p:cNvPr id="25" name="Picture 24" descr="Chart, scatter chart&#10;&#10;Description automatically generated">
            <a:extLst>
              <a:ext uri="{FF2B5EF4-FFF2-40B4-BE49-F238E27FC236}">
                <a16:creationId xmlns:a16="http://schemas.microsoft.com/office/drawing/2014/main" id="{C330B7D8-E7EA-4E19-A265-FD41AFA17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4243" y="1601822"/>
            <a:ext cx="3654356" cy="3654356"/>
          </a:xfrm>
          <a:prstGeom prst="rect">
            <a:avLst/>
          </a:prstGeom>
        </p:spPr>
      </p:pic>
      <p:pic>
        <p:nvPicPr>
          <p:cNvPr id="27" name="Picture 26" descr="Chart, scatter chart&#10;&#10;Description automatically generated">
            <a:extLst>
              <a:ext uri="{FF2B5EF4-FFF2-40B4-BE49-F238E27FC236}">
                <a16:creationId xmlns:a16="http://schemas.microsoft.com/office/drawing/2014/main" id="{CD322093-5F33-43B0-8065-7FF976026A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1842" y="1601822"/>
            <a:ext cx="3654356" cy="3654356"/>
          </a:xfrm>
          <a:prstGeom prst="rect">
            <a:avLst/>
          </a:prstGeom>
        </p:spPr>
      </p:pic>
      <p:pic>
        <p:nvPicPr>
          <p:cNvPr id="29" name="Picture 28" descr="Chart, scatter chart&#10;&#10;Description automatically generated">
            <a:extLst>
              <a:ext uri="{FF2B5EF4-FFF2-40B4-BE49-F238E27FC236}">
                <a16:creationId xmlns:a16="http://schemas.microsoft.com/office/drawing/2014/main" id="{5704A878-40BB-4072-B557-C7F1D8444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6644" y="1601822"/>
            <a:ext cx="3654356" cy="3654356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F58866BE-A059-489B-9B57-D22746F29DC4}"/>
                  </a:ext>
                </a:extLst>
              </p14:cNvPr>
              <p14:cNvContentPartPr/>
              <p14:nvPr/>
            </p14:nvContentPartPr>
            <p14:xfrm>
              <a:off x="919080" y="1662120"/>
              <a:ext cx="7272720" cy="3215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F58866BE-A059-489B-9B57-D22746F29DC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09720" y="1652760"/>
                <a:ext cx="7291440" cy="3233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122668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A6FC09-D867-4777-AA9E-5599CC040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DFB1D9-71E3-4CF6-8D82-E3D6E15CB7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273849"/>
            <a:ext cx="11430000" cy="4961480"/>
          </a:xfrm>
        </p:spPr>
        <p:txBody>
          <a:bodyPr/>
          <a:lstStyle/>
          <a:p>
            <a:r>
              <a:rPr lang="en-US" dirty="0"/>
              <a:t>Oil and Gas production effect the vertical profile of aromatics at high level in the troposphere.</a:t>
            </a:r>
          </a:p>
          <a:p>
            <a:endParaRPr lang="en-US" dirty="0"/>
          </a:p>
          <a:p>
            <a:r>
              <a:rPr lang="en-US" dirty="0"/>
              <a:t>Coefficient of relationship of vertical profile ratio between benzene and toluene is a possible factor to qualify the impact of Oil and Nature Gas Production.</a:t>
            </a:r>
          </a:p>
          <a:p>
            <a:endParaRPr lang="en-US" dirty="0"/>
          </a:p>
          <a:p>
            <a:r>
              <a:rPr lang="en-US" dirty="0"/>
              <a:t>Different HCHO/NO2 ratio may implied the chemistry regime in different height layer.</a:t>
            </a:r>
          </a:p>
        </p:txBody>
      </p:sp>
    </p:spTree>
    <p:extLst>
      <p:ext uri="{BB962C8B-B14F-4D97-AF65-F5344CB8AC3E}">
        <p14:creationId xmlns:p14="http://schemas.microsoft.com/office/powerpoint/2010/main" val="3916664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62AE5-8BDD-49DA-B670-1CE78E0EC2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7562" y="2921619"/>
            <a:ext cx="6931307" cy="1014761"/>
          </a:xfrm>
        </p:spPr>
        <p:txBody>
          <a:bodyPr>
            <a:normAutofit/>
          </a:bodyPr>
          <a:lstStyle/>
          <a:p>
            <a:r>
              <a:rPr lang="en-US" sz="5400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9960405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EA90DA5-D3BF-4C83-85C8-674B5FC655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4269" y="520812"/>
            <a:ext cx="5323462" cy="581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85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F1205F-6F73-4EFF-BAE9-63C2C9C64C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/>
              <a:t>Data and Methods</a:t>
            </a:r>
          </a:p>
          <a:p>
            <a:endParaRPr lang="en-US" dirty="0"/>
          </a:p>
          <a:p>
            <a:r>
              <a:rPr lang="en-US" dirty="0"/>
              <a:t>Objective</a:t>
            </a:r>
          </a:p>
          <a:p>
            <a:endParaRPr lang="en-US" dirty="0"/>
          </a:p>
          <a:p>
            <a:r>
              <a:rPr lang="en-US" dirty="0"/>
              <a:t>Result</a:t>
            </a:r>
          </a:p>
          <a:p>
            <a:endParaRPr lang="en-US" dirty="0"/>
          </a:p>
          <a:p>
            <a:r>
              <a:rPr lang="en-US" dirty="0"/>
              <a:t>Summary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79FF088-8926-4EF3-B41B-C9782D8D9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7121590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F5FD55-E7AF-4A83-B873-B725DFD51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Oil and Natural Gas Production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2D6D78-1852-4D16-A6E0-5262A808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3074" name="Picture 2" descr="VolatileChemicals_1">
            <a:extLst>
              <a:ext uri="{FF2B5EF4-FFF2-40B4-BE49-F238E27FC236}">
                <a16:creationId xmlns:a16="http://schemas.microsoft.com/office/drawing/2014/main" id="{F14B9136-350F-4E51-A7D4-8EF44E38E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4961" y="1763948"/>
            <a:ext cx="6074046" cy="3972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BC2DE1F7-6A32-40CA-AD5A-DA298ACFAC5C}"/>
              </a:ext>
            </a:extLst>
          </p:cNvPr>
          <p:cNvSpPr txBox="1"/>
          <p:nvPr/>
        </p:nvSpPr>
        <p:spPr>
          <a:xfrm>
            <a:off x="7900194" y="6191026"/>
            <a:ext cx="2122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McDonald et al. 2018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98C8D8-8741-4FEE-A33A-D372C9E904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57" y="2258166"/>
            <a:ext cx="5666595" cy="275995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60ADAA6-3573-4344-9F72-439CAEF75832}"/>
              </a:ext>
            </a:extLst>
          </p:cNvPr>
          <p:cNvSpPr txBox="1"/>
          <p:nvPr/>
        </p:nvSpPr>
        <p:spPr>
          <a:xfrm>
            <a:off x="89982" y="5081262"/>
            <a:ext cx="50721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1600" b="0" i="0" dirty="0">
                <a:solidFill>
                  <a:srgbClr val="999999"/>
                </a:solidFill>
                <a:effectLst/>
                <a:latin typeface="inherit"/>
              </a:rPr>
              <a:t>U.S. Energy Information Administration, </a:t>
            </a:r>
            <a:r>
              <a:rPr lang="en-US" sz="1600" b="0" i="1" strike="noStrike" dirty="0">
                <a:solidFill>
                  <a:schemeClr val="bg2">
                    <a:lumMod val="50000"/>
                  </a:schemeClr>
                </a:solidFill>
                <a:effectLst/>
                <a:latin typeface="inheri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Short-Term Energy Outlook</a:t>
            </a:r>
            <a:r>
              <a:rPr lang="en-US" sz="1600" b="0" i="0" dirty="0">
                <a:solidFill>
                  <a:srgbClr val="999999"/>
                </a:solidFill>
                <a:effectLst/>
                <a:latin typeface="inherit"/>
              </a:rPr>
              <a:t> (STEO)</a:t>
            </a:r>
            <a:endParaRPr lang="en-US" sz="1600" b="0" i="0" dirty="0">
              <a:solidFill>
                <a:srgbClr val="999999"/>
              </a:solidFill>
              <a:effectLst/>
              <a:latin typeface="Arial" panose="020B0604020202020204" pitchFamily="34" charset="0"/>
            </a:endParaRPr>
          </a:p>
          <a:p>
            <a:br>
              <a:rPr lang="en-US" sz="1600" dirty="0"/>
            </a:b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59656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F5FD55-E7AF-4A83-B873-B725DFD51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Oil and Natural Gas Production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2D6D78-1852-4D16-A6E0-5262A808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C2CDF5-BE45-459B-BCDA-2801ED4492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902" y="1699098"/>
            <a:ext cx="8338196" cy="466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42E33A8-2A36-4DB0-91F3-AABFA5208291}"/>
              </a:ext>
            </a:extLst>
          </p:cNvPr>
          <p:cNvSpPr txBox="1"/>
          <p:nvPr/>
        </p:nvSpPr>
        <p:spPr>
          <a:xfrm>
            <a:off x="5105985" y="6472612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Rajabi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20054433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EBF5FD55-E7AF-4A83-B873-B725DFD51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Oil and Natural Gas Production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2D6D78-1852-4D16-A6E0-5262A808A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B3F2BFE-C298-4F58-A4AC-BEC424A649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9509" y="1702673"/>
            <a:ext cx="7572982" cy="4668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65FBEB9-A31D-40C6-AEA1-430628B035A3}"/>
              </a:ext>
            </a:extLst>
          </p:cNvPr>
          <p:cNvSpPr txBox="1"/>
          <p:nvPr/>
        </p:nvSpPr>
        <p:spPr>
          <a:xfrm>
            <a:off x="5105985" y="6472612"/>
            <a:ext cx="17796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>
                <a:solidFill>
                  <a:schemeClr val="bg2">
                    <a:lumMod val="50000"/>
                  </a:schemeClr>
                </a:solidFill>
              </a:rPr>
              <a:t>Rajabi</a:t>
            </a:r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2130270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2E7C3-8D52-44FF-A99A-04728687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Data and Method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DA952-5F1C-480A-8102-9D89266140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4238348" cy="5036160"/>
          </a:xfrm>
        </p:spPr>
        <p:txBody>
          <a:bodyPr/>
          <a:lstStyle/>
          <a:p>
            <a:r>
              <a:rPr lang="en-US" sz="2400" dirty="0"/>
              <a:t>Deriving Information on Surface Conditions from </a:t>
            </a:r>
            <a:r>
              <a:rPr lang="en-US" sz="2400" dirty="0" err="1"/>
              <a:t>COlumn</a:t>
            </a:r>
            <a:r>
              <a:rPr lang="en-US" sz="2400" dirty="0"/>
              <a:t> and </a:t>
            </a:r>
            <a:r>
              <a:rPr lang="en-US" sz="2400" dirty="0" err="1"/>
              <a:t>VERtically</a:t>
            </a:r>
            <a:r>
              <a:rPr lang="en-US" sz="2400" dirty="0"/>
              <a:t> Resolved Observations Relevant to Air Quality (DISCOVER-AQ)</a:t>
            </a:r>
          </a:p>
          <a:p>
            <a:r>
              <a:rPr lang="en-US" sz="2400" dirty="0"/>
              <a:t>Systematic and concurrent observation of column-integrated, surface, and vertically-resolved distributions of aerosols and trace gases relevant to air quality as they evolve throughout the day.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F24CDA2-85CB-4C92-920C-847A304FD0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04298" y="603926"/>
            <a:ext cx="6019800" cy="1573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A8C93B-7CD2-484B-946B-84B2CFB58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04298" y="2051726"/>
            <a:ext cx="60198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C6706EF-E473-49D1-875C-A0FD8E9AB257}"/>
              </a:ext>
            </a:extLst>
          </p:cNvPr>
          <p:cNvSpPr/>
          <p:nvPr/>
        </p:nvSpPr>
        <p:spPr>
          <a:xfrm>
            <a:off x="6921945" y="2639555"/>
            <a:ext cx="1279531" cy="605642"/>
          </a:xfrm>
          <a:prstGeom prst="rect">
            <a:avLst/>
          </a:prstGeom>
          <a:blipFill dpi="0" rotWithShape="1">
            <a:blip r:embed="rId4" cstate="print">
              <a:alphaModFix amt="58000"/>
            </a:blip>
            <a:srcRect/>
            <a:stretch>
              <a:fillRect/>
            </a:stretch>
          </a:blipFill>
          <a:ln>
            <a:noFill/>
          </a:ln>
          <a:effectLst>
            <a:outerShdw sx="1000" sy="1000" algn="ctr" rotWithShape="0">
              <a:srgbClr val="000000"/>
            </a:outerShdw>
          </a:effectLst>
          <a:scene3d>
            <a:camera prst="orthographicFront">
              <a:rot lat="2100000" lon="20399993" rev="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8513550-4A13-4968-8547-29DBEE062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26586" y="4275814"/>
            <a:ext cx="1066800" cy="192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BD93182-A731-4195-B1B9-69507A14A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82386" y="2443839"/>
            <a:ext cx="804862" cy="14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EAFEB860-23EF-40C5-A075-6812DA0253D6}"/>
              </a:ext>
            </a:extLst>
          </p:cNvPr>
          <p:cNvSpPr/>
          <p:nvPr/>
        </p:nvSpPr>
        <p:spPr>
          <a:xfrm>
            <a:off x="5737698" y="4490126"/>
            <a:ext cx="838200" cy="762000"/>
          </a:xfrm>
          <a:prstGeom prst="rect">
            <a:avLst/>
          </a:prstGeom>
          <a:blipFill dpi="0" rotWithShape="1">
            <a:blip r:embed="rId6" cstate="print">
              <a:alphaModFix amt="77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AF22DA-7D53-4250-B5E8-3FD325610F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56898" y="2966126"/>
            <a:ext cx="1295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>
              <a:rot lat="4591099" lon="2410164" rev="3120000"/>
            </a:camera>
            <a:lightRig rig="threePt" dir="t"/>
          </a:scene3d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F174B9-E699-47D6-A068-5BF08751A865}"/>
              </a:ext>
            </a:extLst>
          </p:cNvPr>
          <p:cNvGrpSpPr>
            <a:grpSpLocks/>
          </p:cNvGrpSpPr>
          <p:nvPr/>
        </p:nvGrpSpPr>
        <p:grpSpPr bwMode="auto">
          <a:xfrm>
            <a:off x="8298336" y="2051726"/>
            <a:ext cx="228600" cy="914401"/>
            <a:chOff x="3505200" y="76200"/>
            <a:chExt cx="304800" cy="1066800"/>
          </a:xfrm>
        </p:grpSpPr>
        <p:sp>
          <p:nvSpPr>
            <p:cNvPr id="30" name="16-Point Star 45">
              <a:extLst>
                <a:ext uri="{FF2B5EF4-FFF2-40B4-BE49-F238E27FC236}">
                  <a16:creationId xmlns:a16="http://schemas.microsoft.com/office/drawing/2014/main" id="{A2320804-3FE9-497E-9B87-88C7EC226F7A}"/>
                </a:ext>
              </a:extLst>
            </p:cNvPr>
            <p:cNvSpPr/>
            <p:nvPr/>
          </p:nvSpPr>
          <p:spPr>
            <a:xfrm>
              <a:off x="3505200" y="76200"/>
              <a:ext cx="304800" cy="305594"/>
            </a:xfrm>
            <a:prstGeom prst="star1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27EE239B-557C-45EA-AA18-061D05F0D000}"/>
                </a:ext>
              </a:extLst>
            </p:cNvPr>
            <p:cNvCxnSpPr/>
            <p:nvPr/>
          </p:nvCxnSpPr>
          <p:spPr>
            <a:xfrm rot="5400000" flipH="1" flipV="1">
              <a:off x="3201061" y="686462"/>
              <a:ext cx="91307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252B7FE-30EB-49A7-A71C-463D37D38676}"/>
              </a:ext>
            </a:extLst>
          </p:cNvPr>
          <p:cNvGrpSpPr>
            <a:grpSpLocks/>
          </p:cNvGrpSpPr>
          <p:nvPr/>
        </p:nvGrpSpPr>
        <p:grpSpPr bwMode="auto">
          <a:xfrm>
            <a:off x="10766898" y="1899326"/>
            <a:ext cx="228600" cy="914401"/>
            <a:chOff x="3505200" y="76200"/>
            <a:chExt cx="304800" cy="1066800"/>
          </a:xfrm>
        </p:grpSpPr>
        <p:sp>
          <p:nvSpPr>
            <p:cNvPr id="28" name="16-Point Star 48">
              <a:extLst>
                <a:ext uri="{FF2B5EF4-FFF2-40B4-BE49-F238E27FC236}">
                  <a16:creationId xmlns:a16="http://schemas.microsoft.com/office/drawing/2014/main" id="{3C15F562-8009-46E6-ACD9-2140CDECD245}"/>
                </a:ext>
              </a:extLst>
            </p:cNvPr>
            <p:cNvSpPr/>
            <p:nvPr/>
          </p:nvSpPr>
          <p:spPr>
            <a:xfrm>
              <a:off x="3505200" y="76200"/>
              <a:ext cx="304800" cy="305594"/>
            </a:xfrm>
            <a:prstGeom prst="star16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7A7A5C5B-283A-464E-BB9E-F7DFACE34C49}"/>
                </a:ext>
              </a:extLst>
            </p:cNvPr>
            <p:cNvCxnSpPr/>
            <p:nvPr/>
          </p:nvCxnSpPr>
          <p:spPr>
            <a:xfrm rot="5400000" flipH="1" flipV="1">
              <a:off x="3201061" y="686462"/>
              <a:ext cx="913077" cy="0"/>
            </a:xfrm>
            <a:prstGeom prst="straightConnector1">
              <a:avLst/>
            </a:prstGeom>
            <a:ln w="28575">
              <a:solidFill>
                <a:srgbClr val="FF000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AFFDBF01-D39D-4EB1-BE02-277C8269F616}"/>
              </a:ext>
            </a:extLst>
          </p:cNvPr>
          <p:cNvSpPr/>
          <p:nvPr/>
        </p:nvSpPr>
        <p:spPr>
          <a:xfrm>
            <a:off x="10385898" y="2966126"/>
            <a:ext cx="838200" cy="762000"/>
          </a:xfrm>
          <a:prstGeom prst="rect">
            <a:avLst/>
          </a:prstGeom>
          <a:blipFill dpi="0" rotWithShape="1">
            <a:blip r:embed="rId8" cstate="print">
              <a:alphaModFix amt="77000"/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BE10041-E19B-434F-8598-DC6955E7A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906598" y="1365926"/>
            <a:ext cx="317500" cy="1203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93A6F788-9209-4DE1-9565-6E2FD3BA5A9A}"/>
              </a:ext>
            </a:extLst>
          </p:cNvPr>
          <p:cNvGrpSpPr>
            <a:grpSpLocks/>
          </p:cNvGrpSpPr>
          <p:nvPr/>
        </p:nvGrpSpPr>
        <p:grpSpPr bwMode="auto">
          <a:xfrm>
            <a:off x="6271098" y="2661326"/>
            <a:ext cx="4572000" cy="2438400"/>
            <a:chOff x="4191000" y="3810000"/>
            <a:chExt cx="4572000" cy="2438400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71E9C885-B395-429F-9F36-04A84C3A964E}"/>
                </a:ext>
              </a:extLst>
            </p:cNvPr>
            <p:cNvSpPr/>
            <p:nvPr/>
          </p:nvSpPr>
          <p:spPr>
            <a:xfrm>
              <a:off x="5638800" y="5410200"/>
              <a:ext cx="1981200" cy="762000"/>
            </a:xfrm>
            <a:prstGeom prst="rect">
              <a:avLst/>
            </a:prstGeom>
            <a:blipFill dpi="0" rotWithShape="1">
              <a:blip r:embed="rId10" cstate="print">
                <a:alphaModFix amt="77000"/>
              </a:blip>
              <a:srcRect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A31C8283-7F21-427E-A00E-46BAEF3938FC}"/>
                </a:ext>
              </a:extLst>
            </p:cNvPr>
            <p:cNvCxnSpPr>
              <a:stCxn id="21" idx="1"/>
            </p:cNvCxnSpPr>
            <p:nvPr/>
          </p:nvCxnSpPr>
          <p:spPr>
            <a:xfrm rot="10800000" flipV="1">
              <a:off x="4191000" y="5791200"/>
              <a:ext cx="1447800" cy="457200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>
              <a:extLst>
                <a:ext uri="{FF2B5EF4-FFF2-40B4-BE49-F238E27FC236}">
                  <a16:creationId xmlns:a16="http://schemas.microsoft.com/office/drawing/2014/main" id="{8958410C-0894-4319-822C-D34E2C4ADDA0}"/>
                </a:ext>
              </a:extLst>
            </p:cNvPr>
            <p:cNvCxnSpPr/>
            <p:nvPr/>
          </p:nvCxnSpPr>
          <p:spPr>
            <a:xfrm rot="10800000">
              <a:off x="4648200" y="4648200"/>
              <a:ext cx="1219200" cy="762000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23">
              <a:extLst>
                <a:ext uri="{FF2B5EF4-FFF2-40B4-BE49-F238E27FC236}">
                  <a16:creationId xmlns:a16="http://schemas.microsoft.com/office/drawing/2014/main" id="{9A66870F-C015-47CC-8A5E-0594707249CB}"/>
                </a:ext>
              </a:extLst>
            </p:cNvPr>
            <p:cNvCxnSpPr/>
            <p:nvPr/>
          </p:nvCxnSpPr>
          <p:spPr>
            <a:xfrm rot="5400000" flipH="1" flipV="1">
              <a:off x="5676901" y="4762500"/>
              <a:ext cx="1295400" cy="3175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67E91DC5-0AC8-422F-AA2E-FBF678D989B5}"/>
                </a:ext>
              </a:extLst>
            </p:cNvPr>
            <p:cNvCxnSpPr>
              <a:stCxn id="21" idx="0"/>
            </p:cNvCxnSpPr>
            <p:nvPr/>
          </p:nvCxnSpPr>
          <p:spPr>
            <a:xfrm rot="5400000" flipH="1" flipV="1">
              <a:off x="6019800" y="4419600"/>
              <a:ext cx="1600200" cy="381000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B1416482-F642-462C-841D-B733C800FD2E}"/>
                </a:ext>
              </a:extLst>
            </p:cNvPr>
            <p:cNvCxnSpPr/>
            <p:nvPr/>
          </p:nvCxnSpPr>
          <p:spPr>
            <a:xfrm rot="5400000" flipH="1" flipV="1">
              <a:off x="6705600" y="4343400"/>
              <a:ext cx="1295400" cy="838200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8C4E632-10AD-410D-AC48-217E80369831}"/>
                </a:ext>
              </a:extLst>
            </p:cNvPr>
            <p:cNvCxnSpPr/>
            <p:nvPr/>
          </p:nvCxnSpPr>
          <p:spPr>
            <a:xfrm rot="5400000" flipH="1" flipV="1">
              <a:off x="7391400" y="4038600"/>
              <a:ext cx="1371600" cy="1371600"/>
            </a:xfrm>
            <a:prstGeom prst="straightConnector1">
              <a:avLst/>
            </a:prstGeom>
            <a:ln w="22225"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Slide Number Placeholder 32">
            <a:extLst>
              <a:ext uri="{FF2B5EF4-FFF2-40B4-BE49-F238E27FC236}">
                <a16:creationId xmlns:a16="http://schemas.microsoft.com/office/drawing/2014/main" id="{85E08E08-F6F0-4963-943D-1FF4E45ADA16}"/>
              </a:ext>
            </a:extLst>
          </p:cNvPr>
          <p:cNvSpPr>
            <a:spLocks noGrp="1"/>
          </p:cNvSpPr>
          <p:nvPr/>
        </p:nvSpPr>
        <p:spPr>
          <a:xfrm>
            <a:off x="8633298" y="520767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defRPr sz="1200" kern="1200">
                <a:solidFill>
                  <a:prstClr val="black">
                    <a:tint val="75000"/>
                  </a:prst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BAFEE085-1D38-46C1-890C-B15557188ABE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9DD95BD-F77A-4F28-9CDF-CDBF0F566334}"/>
              </a:ext>
            </a:extLst>
          </p:cNvPr>
          <p:cNvSpPr txBox="1"/>
          <p:nvPr/>
        </p:nvSpPr>
        <p:spPr>
          <a:xfrm>
            <a:off x="6541834" y="5913089"/>
            <a:ext cx="37416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>
                    <a:lumMod val="50000"/>
                  </a:schemeClr>
                </a:solidFill>
              </a:rPr>
              <a:t>Ken Pickering et al. 2014 AGU meeting</a:t>
            </a:r>
          </a:p>
        </p:txBody>
      </p:sp>
    </p:spTree>
    <p:extLst>
      <p:ext uri="{BB962C8B-B14F-4D97-AF65-F5344CB8AC3E}">
        <p14:creationId xmlns:p14="http://schemas.microsoft.com/office/powerpoint/2010/main" val="20928812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2E7C3-8D52-44FF-A99A-047286875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/>
              <a:t>Data and Method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6C1669-FC7E-475C-B0F3-239C8983C2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2187001"/>
            <a:ext cx="4681511" cy="366256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5AA809-8AEE-44CE-90DB-6E16A8E44D8E}"/>
              </a:ext>
            </a:extLst>
          </p:cNvPr>
          <p:cNvSpPr txBox="1"/>
          <p:nvPr/>
        </p:nvSpPr>
        <p:spPr>
          <a:xfrm>
            <a:off x="5875506" y="2725622"/>
            <a:ext cx="583011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Mission Height range : 1400m-5700m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NMVOCs emission measurement : PTR-TOF-MS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Ozone and NOx : 4-channel chemiluminescence instrument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HCHO : Difference Frequency Generation Absorption Spectroscopy</a:t>
            </a:r>
          </a:p>
        </p:txBody>
      </p:sp>
    </p:spTree>
    <p:extLst>
      <p:ext uri="{BB962C8B-B14F-4D97-AF65-F5344CB8AC3E}">
        <p14:creationId xmlns:p14="http://schemas.microsoft.com/office/powerpoint/2010/main" val="31319828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EF0A3-1FA1-4121-8DBD-F451E7AAF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Data and Method</a:t>
            </a:r>
            <a:endParaRPr lang="en-US" dirty="0"/>
          </a:p>
        </p:txBody>
      </p:sp>
      <p:pic>
        <p:nvPicPr>
          <p:cNvPr id="9" name="Picture 8" descr="A picture containing text, kite, ground, outdoor&#10;&#10;Description automatically generated">
            <a:extLst>
              <a:ext uri="{FF2B5EF4-FFF2-40B4-BE49-F238E27FC236}">
                <a16:creationId xmlns:a16="http://schemas.microsoft.com/office/drawing/2014/main" id="{62A84E06-D52D-4204-9AFA-EAFCA82BC4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4757" y="1756360"/>
            <a:ext cx="3514886" cy="4026070"/>
          </a:xfrm>
          <a:prstGeom prst="rect">
            <a:avLst/>
          </a:prstGeom>
        </p:spPr>
      </p:pic>
      <p:pic>
        <p:nvPicPr>
          <p:cNvPr id="11" name="Picture 10" descr="Map&#10;&#10;Description automatically generated">
            <a:extLst>
              <a:ext uri="{FF2B5EF4-FFF2-40B4-BE49-F238E27FC236}">
                <a16:creationId xmlns:a16="http://schemas.microsoft.com/office/drawing/2014/main" id="{21D1E3E0-80C4-4802-A7B2-5B1126785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85" y="1632836"/>
            <a:ext cx="3622726" cy="41495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C368313-6424-46CC-9AD0-861F8E0478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1205" y="1963576"/>
            <a:ext cx="4466859" cy="3068866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7B6F832C-3CFE-4D41-B935-6DB02DEE2544}"/>
              </a:ext>
            </a:extLst>
          </p:cNvPr>
          <p:cNvCxnSpPr/>
          <p:nvPr/>
        </p:nvCxnSpPr>
        <p:spPr>
          <a:xfrm flipV="1">
            <a:off x="2641600" y="1264920"/>
            <a:ext cx="1402080" cy="18389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921379EE-1D44-4BA1-BC0E-1AF469037A84}"/>
              </a:ext>
            </a:extLst>
          </p:cNvPr>
          <p:cNvSpPr txBox="1"/>
          <p:nvPr/>
        </p:nvSpPr>
        <p:spPr>
          <a:xfrm>
            <a:off x="4043680" y="1116589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Platteville</a:t>
            </a:r>
            <a:endParaRPr lang="en-US" dirty="0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78435E8-F4AF-4EF1-ABD1-C525D6DA5464}"/>
              </a:ext>
            </a:extLst>
          </p:cNvPr>
          <p:cNvCxnSpPr>
            <a:cxnSpLocks/>
          </p:cNvCxnSpPr>
          <p:nvPr/>
        </p:nvCxnSpPr>
        <p:spPr>
          <a:xfrm flipH="1" flipV="1">
            <a:off x="660636" y="1393199"/>
            <a:ext cx="1225723" cy="20358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02FA6C6B-5D24-45C5-92CC-BA11AC0321CC}"/>
              </a:ext>
            </a:extLst>
          </p:cNvPr>
          <p:cNvSpPr txBox="1"/>
          <p:nvPr/>
        </p:nvSpPr>
        <p:spPr>
          <a:xfrm>
            <a:off x="380753" y="1055536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BAO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36F1FFA-5758-4936-B07C-EC305E5A6D59}"/>
              </a:ext>
            </a:extLst>
          </p:cNvPr>
          <p:cNvCxnSpPr>
            <a:cxnSpLocks/>
          </p:cNvCxnSpPr>
          <p:nvPr/>
        </p:nvCxnSpPr>
        <p:spPr>
          <a:xfrm flipV="1">
            <a:off x="1686560" y="1301255"/>
            <a:ext cx="1217277" cy="66232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FC23C29D-0D48-4D43-9B30-A86BCDF14A0E}"/>
              </a:ext>
            </a:extLst>
          </p:cNvPr>
          <p:cNvSpPr txBox="1"/>
          <p:nvPr/>
        </p:nvSpPr>
        <p:spPr>
          <a:xfrm>
            <a:off x="2280203" y="962441"/>
            <a:ext cx="13516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Fort Collins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76FB711-4EDA-475D-82DC-DBAD3CF5B8EE}"/>
              </a:ext>
            </a:extLst>
          </p:cNvPr>
          <p:cNvCxnSpPr/>
          <p:nvPr/>
        </p:nvCxnSpPr>
        <p:spPr>
          <a:xfrm>
            <a:off x="1986280" y="5222240"/>
            <a:ext cx="711200" cy="9245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0E41DC0F-C47B-44AE-B804-3D6F28560FBA}"/>
              </a:ext>
            </a:extLst>
          </p:cNvPr>
          <p:cNvSpPr txBox="1"/>
          <p:nvPr/>
        </p:nvSpPr>
        <p:spPr>
          <a:xfrm>
            <a:off x="2536683" y="6146800"/>
            <a:ext cx="109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Chatfield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AFD81C66-C01C-4CD9-A95E-88F930823F74}"/>
              </a:ext>
            </a:extLst>
          </p:cNvPr>
          <p:cNvCxnSpPr/>
          <p:nvPr/>
        </p:nvCxnSpPr>
        <p:spPr>
          <a:xfrm flipH="1">
            <a:off x="960120" y="4455160"/>
            <a:ext cx="609600" cy="1691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5F406816-B05F-4EA1-8E4C-B936F539B684}"/>
              </a:ext>
            </a:extLst>
          </p:cNvPr>
          <p:cNvSpPr txBox="1"/>
          <p:nvPr/>
        </p:nvSpPr>
        <p:spPr>
          <a:xfrm>
            <a:off x="495890" y="6199783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Golden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7D92726-E7C4-4122-9CCF-E01BEA637C15}"/>
              </a:ext>
            </a:extLst>
          </p:cNvPr>
          <p:cNvCxnSpPr/>
          <p:nvPr/>
        </p:nvCxnSpPr>
        <p:spPr>
          <a:xfrm>
            <a:off x="2114145" y="4455160"/>
            <a:ext cx="2237361" cy="180945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04F485B2-D8CE-46D6-9CD2-3C09524114F1}"/>
              </a:ext>
            </a:extLst>
          </p:cNvPr>
          <p:cNvSpPr txBox="1"/>
          <p:nvPr/>
        </p:nvSpPr>
        <p:spPr>
          <a:xfrm>
            <a:off x="4165508" y="6264613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Denver</a:t>
            </a:r>
          </a:p>
        </p:txBody>
      </p:sp>
    </p:spTree>
    <p:extLst>
      <p:ext uri="{BB962C8B-B14F-4D97-AF65-F5344CB8AC3E}">
        <p14:creationId xmlns:p14="http://schemas.microsoft.com/office/powerpoint/2010/main" val="35408142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0A0633-21A6-4252-91FE-4A2B29655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Objective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1E26F-FF27-486E-8F49-02FEFB1D62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9048" y="1215483"/>
            <a:ext cx="11430000" cy="4961480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Does the Oil and Natural Gas Production effect on high level Aromatics concentration?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8220260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1547B0B269A0249B408CCE6193645B7" ma:contentTypeVersion="9" ma:contentTypeDescription="Create a new document." ma:contentTypeScope="" ma:versionID="2b2aac730b0f90945f097c23f3fe07c5">
  <xsd:schema xmlns:xsd="http://www.w3.org/2001/XMLSchema" xmlns:xs="http://www.w3.org/2001/XMLSchema" xmlns:p="http://schemas.microsoft.com/office/2006/metadata/properties" xmlns:ns3="02e17e03-69d3-4d8f-9611-0ff14f83a840" targetNamespace="http://schemas.microsoft.com/office/2006/metadata/properties" ma:root="true" ma:fieldsID="eab2c47a3fa29bf716683b826847af1d" ns3:_="">
    <xsd:import namespace="02e17e03-69d3-4d8f-9611-0ff14f83a84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2e17e03-69d3-4d8f-9611-0ff14f83a84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OCR" ma:index="11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673697-704E-4905-8AC4-7B30EB03FED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2e17e03-69d3-4d8f-9611-0ff14f83a8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A1357D9-1184-41B1-800E-F3166D178E6F}">
  <ds:schemaRefs>
    <ds:schemaRef ds:uri="http://schemas.microsoft.com/office/infopath/2007/PartnerControls"/>
    <ds:schemaRef ds:uri="02e17e03-69d3-4d8f-9611-0ff14f83a840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schemas.microsoft.com/office/2006/documentManagement/types"/>
    <ds:schemaRef ds:uri="http://www.w3.org/XML/1998/namespace"/>
    <ds:schemaRef ds:uri="http://purl.org/dc/dcmitype/"/>
    <ds:schemaRef ds:uri="http://purl.org/dc/elements/1.1/"/>
  </ds:schemaRefs>
</ds:datastoreItem>
</file>

<file path=customXml/itemProps3.xml><?xml version="1.0" encoding="utf-8"?>
<ds:datastoreItem xmlns:ds="http://schemas.openxmlformats.org/officeDocument/2006/customXml" ds:itemID="{1A2E0E33-B0D4-498B-B027-B106A49F7B5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2015_editable_slide_template</Template>
  <TotalTime>5948</TotalTime>
  <Words>248</Words>
  <Application>Microsoft Office PowerPoint</Application>
  <PresentationFormat>Widescreen</PresentationFormat>
  <Paragraphs>67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5" baseType="lpstr">
      <vt:lpstr>Calibri</vt:lpstr>
      <vt:lpstr>Roboto</vt:lpstr>
      <vt:lpstr>inherit</vt:lpstr>
      <vt:lpstr>Roboto Condensed Light</vt:lpstr>
      <vt:lpstr>Arial</vt:lpstr>
      <vt:lpstr>Custom Design</vt:lpstr>
      <vt:lpstr>1_Custom Design</vt:lpstr>
      <vt:lpstr>2_Custom Design</vt:lpstr>
      <vt:lpstr>Vertical profiles of aromatics in DISCOVER-AQ 2014   </vt:lpstr>
      <vt:lpstr>Outline</vt:lpstr>
      <vt:lpstr>Introduction</vt:lpstr>
      <vt:lpstr>Introduction</vt:lpstr>
      <vt:lpstr>Introduction</vt:lpstr>
      <vt:lpstr>Data and Method</vt:lpstr>
      <vt:lpstr>Data and Method</vt:lpstr>
      <vt:lpstr>Data and Method</vt:lpstr>
      <vt:lpstr>Objective</vt:lpstr>
      <vt:lpstr>Result</vt:lpstr>
      <vt:lpstr>Result</vt:lpstr>
      <vt:lpstr>Result</vt:lpstr>
      <vt:lpstr>Result</vt:lpstr>
      <vt:lpstr>Result</vt:lpstr>
      <vt:lpstr>Summary</vt:lpstr>
      <vt:lpstr>Thank you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Fanghe Zhao</cp:lastModifiedBy>
  <cp:revision>119</cp:revision>
  <dcterms:created xsi:type="dcterms:W3CDTF">2016-03-09T16:46:53Z</dcterms:created>
  <dcterms:modified xsi:type="dcterms:W3CDTF">2021-04-22T20:39:51Z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0x01010021547B0B269A0249B408CCE6193645B7</vt:lpwstr>
  </property>
</Properties>
</file>